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72" r:id="rId13"/>
    <p:sldId id="268" r:id="rId14"/>
    <p:sldId id="271" r:id="rId15"/>
    <p:sldId id="266" r:id="rId16"/>
    <p:sldId id="270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2" autoAdjust="0"/>
    <p:restoredTop sz="94660"/>
  </p:normalViewPr>
  <p:slideViewPr>
    <p:cSldViewPr snapToGrid="0">
      <p:cViewPr>
        <p:scale>
          <a:sx n="63" d="100"/>
          <a:sy n="63" d="100"/>
        </p:scale>
        <p:origin x="-298" y="2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EA34E0D-3D4A-497F-B324-094C74CF66F4}" type="datetimeFigureOut">
              <a:rPr lang="pl-PL" smtClean="0"/>
              <a:t>2022-05-02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A3EF5FB-ED5A-44C4-B71B-3A448DAA9FBD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058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4E0D-3D4A-497F-B324-094C74CF66F4}" type="datetimeFigureOut">
              <a:rPr lang="pl-PL" smtClean="0"/>
              <a:t>2022-05-02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F5FB-ED5A-44C4-B71B-3A448DAA9F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970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4E0D-3D4A-497F-B324-094C74CF66F4}" type="datetimeFigureOut">
              <a:rPr lang="pl-PL" smtClean="0"/>
              <a:t>2022-05-02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F5FB-ED5A-44C4-B71B-3A448DAA9FBD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832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4E0D-3D4A-497F-B324-094C74CF66F4}" type="datetimeFigureOut">
              <a:rPr lang="pl-PL" smtClean="0"/>
              <a:t>2022-05-02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F5FB-ED5A-44C4-B71B-3A448DAA9FBD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859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4E0D-3D4A-497F-B324-094C74CF66F4}" type="datetimeFigureOut">
              <a:rPr lang="pl-PL" smtClean="0"/>
              <a:t>2022-05-02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F5FB-ED5A-44C4-B71B-3A448DAA9F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6603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4E0D-3D4A-497F-B324-094C74CF66F4}" type="datetimeFigureOut">
              <a:rPr lang="pl-PL" smtClean="0"/>
              <a:t>2022-05-02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F5FB-ED5A-44C4-B71B-3A448DAA9FBD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464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4E0D-3D4A-497F-B324-094C74CF66F4}" type="datetimeFigureOut">
              <a:rPr lang="pl-PL" smtClean="0"/>
              <a:t>2022-05-02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F5FB-ED5A-44C4-B71B-3A448DAA9FBD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234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4E0D-3D4A-497F-B324-094C74CF66F4}" type="datetimeFigureOut">
              <a:rPr lang="pl-PL" smtClean="0"/>
              <a:t>2022-05-02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F5FB-ED5A-44C4-B71B-3A448DAA9FBD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45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4E0D-3D4A-497F-B324-094C74CF66F4}" type="datetimeFigureOut">
              <a:rPr lang="pl-PL" smtClean="0"/>
              <a:t>2022-05-02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F5FB-ED5A-44C4-B71B-3A448DAA9FBD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05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4E0D-3D4A-497F-B324-094C74CF66F4}" type="datetimeFigureOut">
              <a:rPr lang="pl-PL" smtClean="0"/>
              <a:t>2022-05-02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F5FB-ED5A-44C4-B71B-3A448DAA9F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907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4E0D-3D4A-497F-B324-094C74CF66F4}" type="datetimeFigureOut">
              <a:rPr lang="pl-PL" smtClean="0"/>
              <a:t>2022-05-02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F5FB-ED5A-44C4-B71B-3A448DAA9FBD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86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4E0D-3D4A-497F-B324-094C74CF66F4}" type="datetimeFigureOut">
              <a:rPr lang="pl-PL" smtClean="0"/>
              <a:t>2022-05-02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F5FB-ED5A-44C4-B71B-3A448DAA9F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096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4E0D-3D4A-497F-B324-094C74CF66F4}" type="datetimeFigureOut">
              <a:rPr lang="pl-PL" smtClean="0"/>
              <a:t>2022-05-02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F5FB-ED5A-44C4-B71B-3A448DAA9FBD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76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4E0D-3D4A-497F-B324-094C74CF66F4}" type="datetimeFigureOut">
              <a:rPr lang="pl-PL" smtClean="0"/>
              <a:t>2022-05-02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F5FB-ED5A-44C4-B71B-3A448DAA9FBD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199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4E0D-3D4A-497F-B324-094C74CF66F4}" type="datetimeFigureOut">
              <a:rPr lang="pl-PL" smtClean="0"/>
              <a:t>2022-05-02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F5FB-ED5A-44C4-B71B-3A448DAA9F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6311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4E0D-3D4A-497F-B324-094C74CF66F4}" type="datetimeFigureOut">
              <a:rPr lang="pl-PL" smtClean="0"/>
              <a:t>2022-05-02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F5FB-ED5A-44C4-B71B-3A448DAA9FBD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76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4E0D-3D4A-497F-B324-094C74CF66F4}" type="datetimeFigureOut">
              <a:rPr lang="pl-PL" smtClean="0"/>
              <a:t>2022-05-02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F5FB-ED5A-44C4-B71B-3A448DAA9F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862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A34E0D-3D4A-497F-B324-094C74CF66F4}" type="datetimeFigureOut">
              <a:rPr lang="pl-PL" smtClean="0"/>
              <a:t>2022-05-02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3EF5FB-ED5A-44C4-B71B-3A448DAA9F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619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aelroth.com/2018/06/personas-der-weg-ist-das-ziel/" TargetMode="External"/><Relationship Id="rId2" Type="http://schemas.openxmlformats.org/officeDocument/2006/relationships/hyperlink" Target="https://maelroth.com/author/maelroth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-deutschland.de/inbound-marketing-agentur/online-marketing-glossar/was-ist-marketing/" TargetMode="External"/><Relationship Id="rId2" Type="http://schemas.openxmlformats.org/officeDocument/2006/relationships/hyperlink" Target="https://de.wikipedia.org/wiki/Market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elroth.com/2015/07/die-neue-rolle-des-marketings-im-unternehmen/" TargetMode="External"/><Relationship Id="rId4" Type="http://schemas.openxmlformats.org/officeDocument/2006/relationships/hyperlink" Target="https://www.ionos.de/digitalguide/fileadmin/DigitalGuide/Screenshots/4p-marketing-mix.pn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uenderservice.at/site/gruenderservice/planung/Preispolitik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9600" dirty="0" smtClean="0"/>
              <a:t>Marketing</a:t>
            </a:r>
            <a:endParaRPr lang="pl-PL" sz="9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63917" y="3713273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pl-PL" kern="1000" dirty="0" err="1" smtClean="0">
                <a:latin typeface="Eras Medium ITC" pitchFamily="34" charset="0"/>
              </a:rPr>
              <a:t>Bearbeitet</a:t>
            </a:r>
            <a:r>
              <a:rPr lang="pl-PL" kern="1000" dirty="0" smtClean="0">
                <a:latin typeface="Eras Medium ITC" pitchFamily="34" charset="0"/>
              </a:rPr>
              <a:t> von: </a:t>
            </a:r>
          </a:p>
          <a:p>
            <a:r>
              <a:rPr lang="pl-PL" kern="1000" dirty="0" smtClean="0">
                <a:latin typeface="Eras Medium ITC" pitchFamily="34" charset="0"/>
              </a:rPr>
              <a:t>Klaudia Kopera</a:t>
            </a:r>
          </a:p>
          <a:p>
            <a:r>
              <a:rPr lang="de-DE" kern="1000" dirty="0" smtClean="0">
                <a:latin typeface="Eras Medium ITC" pitchFamily="34" charset="0"/>
              </a:rPr>
              <a:t>Studentin des 2. Studienjahres (20</a:t>
            </a:r>
            <a:r>
              <a:rPr lang="pl-PL" kern="1000" dirty="0" smtClean="0">
                <a:latin typeface="Eras Medium ITC" pitchFamily="34" charset="0"/>
              </a:rPr>
              <a:t>21</a:t>
            </a:r>
            <a:r>
              <a:rPr lang="de-DE" kern="1000" dirty="0" smtClean="0">
                <a:latin typeface="Eras Medium ITC" pitchFamily="34" charset="0"/>
              </a:rPr>
              <a:t>/20</a:t>
            </a:r>
            <a:r>
              <a:rPr lang="pl-PL" kern="1000" dirty="0" smtClean="0">
                <a:latin typeface="Eras Medium ITC" pitchFamily="34" charset="0"/>
              </a:rPr>
              <a:t>22</a:t>
            </a:r>
            <a:r>
              <a:rPr lang="de-DE" kern="1000" dirty="0" smtClean="0">
                <a:latin typeface="Eras Medium ITC" pitchFamily="34" charset="0"/>
              </a:rPr>
              <a:t>)</a:t>
            </a:r>
          </a:p>
          <a:p>
            <a:r>
              <a:rPr lang="de-DE" kern="1000" dirty="0" err="1" smtClean="0">
                <a:latin typeface="Eras Medium ITC" pitchFamily="34" charset="0"/>
              </a:rPr>
              <a:t>Rzeszow</a:t>
            </a:r>
            <a:r>
              <a:rPr lang="pl-PL" kern="1000" dirty="0" smtClean="0">
                <a:latin typeface="Eras Medium ITC" pitchFamily="34" charset="0"/>
              </a:rPr>
              <a:t>er</a:t>
            </a:r>
            <a:r>
              <a:rPr lang="de-DE" kern="1000" dirty="0" smtClean="0">
                <a:latin typeface="Eras Medium ITC" pitchFamily="34" charset="0"/>
              </a:rPr>
              <a:t>  </a:t>
            </a:r>
            <a:r>
              <a:rPr lang="de-DE" kern="1000" dirty="0" smtClean="0">
                <a:latin typeface="Eras Medium ITC" pitchFamily="34" charset="0"/>
              </a:rPr>
              <a:t>Universität</a:t>
            </a:r>
          </a:p>
          <a:p>
            <a:r>
              <a:rPr lang="pl-PL" kern="1000" dirty="0" err="1" smtClean="0">
                <a:latin typeface="Eras Medium ITC" pitchFamily="34" charset="0"/>
              </a:rPr>
              <a:t>Institut</a:t>
            </a:r>
            <a:r>
              <a:rPr lang="de-DE" kern="1000" dirty="0" smtClean="0">
                <a:latin typeface="Eras Medium ITC" pitchFamily="34" charset="0"/>
              </a:rPr>
              <a:t> </a:t>
            </a:r>
            <a:r>
              <a:rPr lang="de-DE" kern="1000" dirty="0" smtClean="0">
                <a:latin typeface="Eras Medium ITC" pitchFamily="34" charset="0"/>
              </a:rPr>
              <a:t>für </a:t>
            </a:r>
            <a:r>
              <a:rPr lang="de-DE" kern="1000" dirty="0" smtClean="0">
                <a:latin typeface="Eras Medium ITC" pitchFamily="34" charset="0"/>
              </a:rPr>
              <a:t>Wirtschaftswissenschaften</a:t>
            </a:r>
            <a:r>
              <a:rPr lang="pl-PL" kern="1000" dirty="0" smtClean="0">
                <a:latin typeface="Eras Medium ITC" pitchFamily="34" charset="0"/>
              </a:rPr>
              <a:t> </a:t>
            </a:r>
            <a:r>
              <a:rPr lang="pl-PL" kern="1000" dirty="0" err="1" smtClean="0">
                <a:latin typeface="Eras Medium ITC" pitchFamily="34" charset="0"/>
              </a:rPr>
              <a:t>und</a:t>
            </a:r>
            <a:r>
              <a:rPr lang="pl-PL" kern="1000" dirty="0" smtClean="0">
                <a:latin typeface="Eras Medium ITC" pitchFamily="34" charset="0"/>
              </a:rPr>
              <a:t> </a:t>
            </a:r>
            <a:r>
              <a:rPr lang="pl-PL" kern="1000" dirty="0" err="1" smtClean="0">
                <a:latin typeface="Eras Medium ITC" pitchFamily="34" charset="0"/>
              </a:rPr>
              <a:t>Finanzen</a:t>
            </a:r>
            <a:endParaRPr lang="pl-PL" kern="1000" dirty="0" smtClean="0">
              <a:latin typeface="Eras Medium ITC" pitchFamily="34" charset="0"/>
            </a:endParaRPr>
          </a:p>
          <a:p>
            <a:endParaRPr lang="pl-PL" dirty="0"/>
          </a:p>
        </p:txBody>
      </p:sp>
      <p:pic>
        <p:nvPicPr>
          <p:cNvPr id="4" name="Picture 2" descr="http://www.ur.edu.pl/file/18129/logo%20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1941095" cy="1941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734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err="1">
                <a:solidFill>
                  <a:schemeClr val="tx1"/>
                </a:solidFill>
              </a:rPr>
              <a:t>Promotion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556932"/>
            <a:ext cx="4190999" cy="33189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b="1" dirty="0" err="1">
                <a:solidFill>
                  <a:schemeClr val="tx1"/>
                </a:solidFill>
              </a:rPr>
              <a:t>Kommunikationspolitik</a:t>
            </a:r>
            <a:r>
              <a:rPr lang="de-DE" b="1" dirty="0" smtClean="0"/>
              <a:t> </a:t>
            </a:r>
            <a:r>
              <a:rPr lang="de-DE" b="1" dirty="0"/>
              <a:t>umfasst Werbung, Öffentlichkeitsarbeit und Werbestrategie. </a:t>
            </a:r>
            <a:endParaRPr lang="pl-PL" b="1" dirty="0" smtClean="0"/>
          </a:p>
          <a:p>
            <a:pPr marL="0" indent="0">
              <a:buNone/>
            </a:pPr>
            <a:r>
              <a:rPr lang="de-DE" dirty="0" smtClean="0"/>
              <a:t>Dies </a:t>
            </a:r>
            <a:r>
              <a:rPr lang="de-DE" dirty="0"/>
              <a:t>knüpft an die anderen drei </a:t>
            </a:r>
            <a:r>
              <a:rPr lang="de-DE" dirty="0" err="1"/>
              <a:t>Ps</a:t>
            </a:r>
            <a:r>
              <a:rPr lang="de-DE" dirty="0"/>
              <a:t> des Marketing-Mix an, da die Werbung für ein Produkt den Verbrauchern zeigt, warum sie es benötigen und einen bestimmten Preis dafür zahlen sollten.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709" y="2910469"/>
            <a:ext cx="5372100" cy="296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8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Distribution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pl-PL" b="1" dirty="0"/>
              <a:t>W</a:t>
            </a:r>
            <a:r>
              <a:rPr lang="de-DE" b="1" dirty="0"/>
              <a:t>o ein Unternehmen ein Produkt verkauft  und wie es das Produkt auf den Markt </a:t>
            </a:r>
            <a:r>
              <a:rPr lang="de-DE" b="1" dirty="0" smtClean="0"/>
              <a:t>bringt</a:t>
            </a:r>
            <a:r>
              <a:rPr lang="pl-PL" b="1" dirty="0" smtClean="0"/>
              <a:t>.</a:t>
            </a: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635" y="3355676"/>
            <a:ext cx="2680478" cy="268047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373" y="3547575"/>
            <a:ext cx="3492439" cy="23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7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Zusammenfassung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Die heutige Herausforderung des Marketings liegt darin, Konsumenten zu erreichen und mit Ihnen in Dialog zu treten: dies ist schwieriger als je zuvor. Der Konkurrenzkampf für Aufmerksamkeit tobt. Die benötigten strategischen Visionen und taktischen Qualifikationen unterscheiden sich maßgeblich, von denen, die noch vor einigen Jahren erforderlich waren.</a:t>
            </a:r>
          </a:p>
          <a:p>
            <a:r>
              <a:rPr lang="de-DE" dirty="0" err="1"/>
              <a:t>Social</a:t>
            </a:r>
            <a:r>
              <a:rPr lang="de-DE" dirty="0"/>
              <a:t> Media, die Ermächtigung von Konsumenten und die Erwartung, dass Unternehmen Transparent agieren, definieren Marken neu und nehmen jenen Unternehmen die Kontrolle über </a:t>
            </a:r>
            <a:r>
              <a:rPr lang="de-DE" dirty="0" smtClean="0"/>
              <a:t>Markenkommunikation</a:t>
            </a:r>
            <a:endParaRPr lang="pl-PL" dirty="0" smtClean="0"/>
          </a:p>
          <a:p>
            <a:pPr marL="0" indent="0">
              <a:buNone/>
            </a:pPr>
            <a:r>
              <a:rPr lang="pl-PL" dirty="0">
                <a:hlinkClick r:id="rId2"/>
              </a:rPr>
              <a:t> </a:t>
            </a:r>
            <a:r>
              <a:rPr lang="pl-PL" dirty="0" smtClean="0">
                <a:hlinkClick r:id="rId2"/>
              </a:rPr>
              <a:t>   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>
                <a:hlinkClick r:id="rId2"/>
              </a:rPr>
              <a:t>Maël</a:t>
            </a:r>
            <a:r>
              <a:rPr lang="en-US" dirty="0">
                <a:hlinkClick r:id="rId2"/>
              </a:rPr>
              <a:t> Roth </a:t>
            </a:r>
            <a:r>
              <a:rPr lang="pl-PL" dirty="0"/>
              <a:t> </a:t>
            </a:r>
            <a:r>
              <a:rPr lang="en-US" dirty="0">
                <a:hlinkClick r:id="rId3"/>
              </a:rPr>
              <a:t>Jun 9, 2018</a:t>
            </a:r>
            <a:endParaRPr lang="pl-PL" dirty="0"/>
          </a:p>
          <a:p>
            <a:endParaRPr lang="de-DE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571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Wörterbuch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0" y="1985211"/>
            <a:ext cx="9893967" cy="4042610"/>
          </a:xfrm>
        </p:spPr>
        <p:txBody>
          <a:bodyPr>
            <a:normAutofit fontScale="62500" lnSpcReduction="20000"/>
          </a:bodyPr>
          <a:lstStyle/>
          <a:p>
            <a:r>
              <a:rPr lang="pl-PL" dirty="0" err="1"/>
              <a:t>d</a:t>
            </a:r>
            <a:r>
              <a:rPr lang="pl-PL" dirty="0" err="1" smtClean="0"/>
              <a:t>ie</a:t>
            </a:r>
            <a:r>
              <a:rPr lang="pl-PL" dirty="0" smtClean="0"/>
              <a:t> </a:t>
            </a:r>
            <a:r>
              <a:rPr lang="pl-PL" dirty="0" err="1" smtClean="0"/>
              <a:t>Unternehmensfunktion</a:t>
            </a:r>
            <a:r>
              <a:rPr lang="pl-PL" dirty="0" smtClean="0"/>
              <a:t>- </a:t>
            </a:r>
            <a:r>
              <a:rPr lang="pl-PL" dirty="0" smtClean="0"/>
              <a:t>funkcja korporacyjna</a:t>
            </a:r>
          </a:p>
          <a:p>
            <a:r>
              <a:rPr lang="de-DE" dirty="0" smtClean="0"/>
              <a:t>gesamt </a:t>
            </a:r>
            <a:r>
              <a:rPr lang="de-DE" dirty="0"/>
              <a:t>– </a:t>
            </a:r>
            <a:r>
              <a:rPr lang="de-DE" dirty="0" err="1" smtClean="0"/>
              <a:t>ogólny</a:t>
            </a:r>
            <a:endParaRPr lang="pl-PL" dirty="0" smtClean="0"/>
          </a:p>
          <a:p>
            <a:r>
              <a:rPr lang="de-DE" dirty="0" smtClean="0"/>
              <a:t>die </a:t>
            </a:r>
            <a:r>
              <a:rPr lang="de-DE" dirty="0"/>
              <a:t>Auswahl – </a:t>
            </a:r>
            <a:r>
              <a:rPr lang="de-DE" dirty="0" err="1" smtClean="0"/>
              <a:t>wybór</a:t>
            </a:r>
            <a:endParaRPr lang="pl-PL" dirty="0" smtClean="0"/>
          </a:p>
          <a:p>
            <a:r>
              <a:rPr lang="de-DE" dirty="0"/>
              <a:t>die Vermarktung – </a:t>
            </a:r>
            <a:r>
              <a:rPr lang="de-DE" dirty="0" err="1"/>
              <a:t>wprowadzenie</a:t>
            </a:r>
            <a:r>
              <a:rPr lang="de-DE" dirty="0"/>
              <a:t> na </a:t>
            </a:r>
            <a:r>
              <a:rPr lang="de-DE" dirty="0" err="1" smtClean="0"/>
              <a:t>rynek</a:t>
            </a:r>
            <a:endParaRPr lang="pl-PL" dirty="0" smtClean="0"/>
          </a:p>
          <a:p>
            <a:r>
              <a:rPr lang="de-DE" dirty="0" smtClean="0"/>
              <a:t>geeignet </a:t>
            </a:r>
            <a:r>
              <a:rPr lang="de-DE" dirty="0"/>
              <a:t>– </a:t>
            </a:r>
            <a:r>
              <a:rPr lang="de-DE" dirty="0" err="1"/>
              <a:t>odpowiedni</a:t>
            </a:r>
            <a:r>
              <a:rPr lang="de-DE" dirty="0"/>
              <a:t>, </a:t>
            </a:r>
            <a:r>
              <a:rPr lang="de-DE" dirty="0" err="1" smtClean="0"/>
              <a:t>właściwy</a:t>
            </a:r>
            <a:endParaRPr lang="pl-PL" dirty="0"/>
          </a:p>
          <a:p>
            <a:r>
              <a:rPr lang="de-DE" dirty="0" smtClean="0"/>
              <a:t>die </a:t>
            </a:r>
            <a:r>
              <a:rPr lang="de-DE" dirty="0"/>
              <a:t>Umsetzung – </a:t>
            </a:r>
            <a:r>
              <a:rPr lang="de-DE" dirty="0" err="1" smtClean="0"/>
              <a:t>realizacja</a:t>
            </a:r>
            <a:endParaRPr lang="pl-PL" dirty="0"/>
          </a:p>
          <a:p>
            <a:r>
              <a:rPr lang="pl-PL" dirty="0"/>
              <a:t>der </a:t>
            </a:r>
            <a:r>
              <a:rPr lang="pl-PL" dirty="0" err="1"/>
              <a:t>Wert</a:t>
            </a:r>
            <a:r>
              <a:rPr lang="pl-PL" dirty="0"/>
              <a:t> – </a:t>
            </a:r>
            <a:r>
              <a:rPr lang="pl-PL" dirty="0" smtClean="0"/>
              <a:t>wartość</a:t>
            </a:r>
          </a:p>
          <a:p>
            <a:r>
              <a:rPr lang="pl-PL" dirty="0"/>
              <a:t>die </a:t>
            </a:r>
            <a:r>
              <a:rPr lang="pl-PL" dirty="0" err="1"/>
              <a:t>Entscheidung</a:t>
            </a:r>
            <a:r>
              <a:rPr lang="pl-PL" dirty="0"/>
              <a:t> – decyzja </a:t>
            </a:r>
            <a:endParaRPr lang="pl-PL" dirty="0" smtClean="0"/>
          </a:p>
          <a:p>
            <a:r>
              <a:rPr lang="pl-PL" dirty="0"/>
              <a:t>d</a:t>
            </a:r>
            <a:r>
              <a:rPr lang="pl-PL" dirty="0" smtClean="0"/>
              <a:t>er </a:t>
            </a:r>
            <a:r>
              <a:rPr lang="pl-PL" dirty="0" err="1" smtClean="0"/>
              <a:t>Bereich</a:t>
            </a:r>
            <a:r>
              <a:rPr lang="pl-PL" dirty="0" smtClean="0"/>
              <a:t>- obszar, zakres</a:t>
            </a:r>
            <a:endParaRPr lang="pl-PL" dirty="0"/>
          </a:p>
          <a:p>
            <a:r>
              <a:rPr lang="pl-PL" dirty="0" err="1"/>
              <a:t>d</a:t>
            </a:r>
            <a:r>
              <a:rPr lang="pl-PL" dirty="0" err="1" smtClean="0"/>
              <a:t>ie</a:t>
            </a:r>
            <a:r>
              <a:rPr lang="pl-PL" dirty="0" smtClean="0"/>
              <a:t> </a:t>
            </a:r>
            <a:r>
              <a:rPr lang="pl-PL" dirty="0" err="1" smtClean="0"/>
              <a:t>Erfolgskontrolle</a:t>
            </a:r>
            <a:r>
              <a:rPr lang="pl-PL" dirty="0" smtClean="0"/>
              <a:t>- kontrola </a:t>
            </a:r>
            <a:r>
              <a:rPr lang="pl-PL" dirty="0" smtClean="0"/>
              <a:t>sukcesu/wyniku</a:t>
            </a:r>
          </a:p>
          <a:p>
            <a:pPr lvl="0"/>
            <a:r>
              <a:rPr lang="de-DE" dirty="0"/>
              <a:t>Die heutige Herausforderung des Marketings liegt darin, Konsumenten zu erreichen und mit Ihnen in Dialog zu treten.- </a:t>
            </a:r>
            <a:r>
              <a:rPr lang="pl-PL" dirty="0"/>
              <a:t>Dzisiejsze wyzwanie marketingowe polega na dotarciu do konsumentów i nawiązaniu z nimi kontaktu</a:t>
            </a:r>
          </a:p>
          <a:p>
            <a:pPr lvl="0"/>
            <a:r>
              <a:rPr lang="de-DE" dirty="0"/>
              <a:t>Der Konkurrenzkampf für Aufmerksamkeit tobt. – </a:t>
            </a:r>
            <a:r>
              <a:rPr lang="de-DE" dirty="0" err="1"/>
              <a:t>Rywalizacja</a:t>
            </a:r>
            <a:r>
              <a:rPr lang="de-DE" dirty="0"/>
              <a:t> o </a:t>
            </a:r>
            <a:r>
              <a:rPr lang="de-DE" dirty="0" err="1"/>
              <a:t>uwagę</a:t>
            </a:r>
            <a:r>
              <a:rPr lang="de-DE" dirty="0"/>
              <a:t> </a:t>
            </a:r>
            <a:r>
              <a:rPr lang="de-DE" dirty="0" err="1"/>
              <a:t>szaleje</a:t>
            </a:r>
            <a:r>
              <a:rPr lang="de-DE" dirty="0"/>
              <a:t>.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838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Rebus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601" y="2607582"/>
            <a:ext cx="7456201" cy="1228767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478438" y="4684143"/>
            <a:ext cx="2777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Marketing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212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Quellen</a:t>
            </a:r>
            <a:r>
              <a:rPr lang="en-US" dirty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https://de.wikipedia.org/wiki/Marketing</a:t>
            </a:r>
            <a:endParaRPr lang="pl-PL" dirty="0" smtClean="0"/>
          </a:p>
          <a:p>
            <a:r>
              <a:rPr lang="pl-PL" dirty="0">
                <a:hlinkClick r:id="rId3"/>
              </a:rPr>
              <a:t>https://www.sem-deutschland.de/inbound-marketing-agentur/online-marketing-glossar/was-ist-marketing/</a:t>
            </a:r>
            <a:endParaRPr lang="pl-PL" dirty="0"/>
          </a:p>
          <a:p>
            <a:r>
              <a:rPr lang="pl-PL" dirty="0">
                <a:hlinkClick r:id="rId4"/>
              </a:rPr>
              <a:t>https://</a:t>
            </a:r>
            <a:r>
              <a:rPr lang="pl-PL" dirty="0" smtClean="0">
                <a:hlinkClick r:id="rId4"/>
              </a:rPr>
              <a:t>www.ionos.de/digitalguide/fileadmin/DigitalGuide/Screenshots/4p-marketing-mix.png</a:t>
            </a:r>
            <a:endParaRPr lang="pl-PL" dirty="0" smtClean="0"/>
          </a:p>
          <a:p>
            <a:r>
              <a:rPr lang="de-DE" u="sng" dirty="0">
                <a:hlinkClick r:id="rId5"/>
              </a:rPr>
              <a:t>https://maelroth.com/2015/07/die-neue-rolle-des-marketings-im-unternehmen/</a:t>
            </a:r>
            <a:r>
              <a:rPr lang="de-DE" dirty="0"/>
              <a:t> </a:t>
            </a:r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372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98919" y="300071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r>
              <a:rPr lang="pl-PL" dirty="0"/>
              <a:t/>
            </a:r>
            <a:br>
              <a:rPr lang="pl-PL" dirty="0"/>
            </a:br>
            <a:r>
              <a:rPr lang="en-US" dirty="0" err="1"/>
              <a:t>Vielen</a:t>
            </a:r>
            <a:r>
              <a:rPr lang="en-US" dirty="0"/>
              <a:t> Dank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Aufmerksamkeit</a:t>
            </a:r>
            <a:r>
              <a:rPr lang="en-US" dirty="0"/>
              <a:t>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487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Agenda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556931"/>
            <a:ext cx="10158662" cy="3940121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3400" dirty="0" smtClean="0"/>
              <a:t>Marketing- </a:t>
            </a:r>
            <a:r>
              <a:rPr lang="pl-PL" sz="3400" dirty="0"/>
              <a:t>D</a:t>
            </a:r>
            <a:r>
              <a:rPr lang="pl-PL" sz="3400" dirty="0" smtClean="0"/>
              <a:t>efinition</a:t>
            </a:r>
            <a:endParaRPr lang="pl-PL" sz="3400" dirty="0" smtClean="0"/>
          </a:p>
          <a:p>
            <a:pPr marL="514350" indent="-514350">
              <a:buFont typeface="+mj-lt"/>
              <a:buAutoNum type="arabicPeriod"/>
            </a:pPr>
            <a:r>
              <a:rPr lang="pl-PL" sz="3400" dirty="0" smtClean="0"/>
              <a:t>Marketing als </a:t>
            </a:r>
            <a:r>
              <a:rPr lang="pl-PL" sz="3400" dirty="0" err="1" smtClean="0"/>
              <a:t>Unternehmensfunktion</a:t>
            </a:r>
            <a:endParaRPr lang="pl-PL" sz="3400" dirty="0" smtClean="0"/>
          </a:p>
          <a:p>
            <a:pPr marL="514350" indent="-514350">
              <a:buFont typeface="+mj-lt"/>
              <a:buAutoNum type="arabicPeriod"/>
            </a:pPr>
            <a:r>
              <a:rPr lang="pl-PL" sz="3400" dirty="0" smtClean="0"/>
              <a:t>Marketing Mix</a:t>
            </a:r>
          </a:p>
          <a:p>
            <a:r>
              <a:rPr lang="pl-PL" dirty="0" err="1">
                <a:solidFill>
                  <a:schemeClr val="tx1"/>
                </a:solidFill>
              </a:rPr>
              <a:t>Produktpolitik</a:t>
            </a:r>
            <a:r>
              <a:rPr lang="pl-PL" dirty="0">
                <a:solidFill>
                  <a:schemeClr val="tx1"/>
                </a:solidFill>
              </a:rPr>
              <a:t> (Product</a:t>
            </a:r>
            <a:r>
              <a:rPr lang="pl-PL" dirty="0" smtClean="0">
                <a:solidFill>
                  <a:schemeClr val="tx1"/>
                </a:solidFill>
              </a:rPr>
              <a:t>) </a:t>
            </a:r>
          </a:p>
          <a:p>
            <a:r>
              <a:rPr lang="pl-PL" dirty="0" err="1" smtClean="0">
                <a:solidFill>
                  <a:schemeClr val="tx1"/>
                </a:solidFill>
              </a:rPr>
              <a:t>Pricepolitik</a:t>
            </a:r>
            <a:r>
              <a:rPr lang="pl-PL" dirty="0">
                <a:solidFill>
                  <a:schemeClr val="tx1"/>
                </a:solidFill>
                <a:hlinkClick r:id="rId2"/>
              </a:rPr>
              <a:t> </a:t>
            </a:r>
            <a:r>
              <a:rPr lang="pl-PL" dirty="0">
                <a:solidFill>
                  <a:schemeClr val="tx1"/>
                </a:solidFill>
              </a:rPr>
              <a:t>(</a:t>
            </a:r>
            <a:r>
              <a:rPr lang="pl-PL" dirty="0" err="1">
                <a:solidFill>
                  <a:schemeClr val="tx1"/>
                </a:solidFill>
              </a:rPr>
              <a:t>Price</a:t>
            </a:r>
            <a:r>
              <a:rPr lang="pl-PL" dirty="0">
                <a:solidFill>
                  <a:schemeClr val="tx1"/>
                </a:solidFill>
              </a:rPr>
              <a:t>)</a:t>
            </a:r>
          </a:p>
          <a:p>
            <a:r>
              <a:rPr lang="pl-PL" dirty="0" err="1">
                <a:solidFill>
                  <a:schemeClr val="tx1"/>
                </a:solidFill>
              </a:rPr>
              <a:t>Kommunikationspolitik</a:t>
            </a:r>
            <a:r>
              <a:rPr lang="pl-PL" dirty="0">
                <a:solidFill>
                  <a:schemeClr val="tx1"/>
                </a:solidFill>
              </a:rPr>
              <a:t> (</a:t>
            </a:r>
            <a:r>
              <a:rPr lang="pl-PL" dirty="0" err="1">
                <a:solidFill>
                  <a:schemeClr val="tx1"/>
                </a:solidFill>
              </a:rPr>
              <a:t>Promotion</a:t>
            </a:r>
            <a:r>
              <a:rPr lang="pl-PL" dirty="0">
                <a:solidFill>
                  <a:schemeClr val="tx1"/>
                </a:solidFill>
              </a:rPr>
              <a:t>)</a:t>
            </a:r>
          </a:p>
          <a:p>
            <a:r>
              <a:rPr lang="pl-PL" dirty="0" err="1">
                <a:solidFill>
                  <a:schemeClr val="tx1"/>
                </a:solidFill>
              </a:rPr>
              <a:t>Distributionspolitik</a:t>
            </a:r>
            <a:r>
              <a:rPr lang="pl-PL" dirty="0">
                <a:solidFill>
                  <a:schemeClr val="tx1"/>
                </a:solidFill>
              </a:rPr>
              <a:t> (</a:t>
            </a:r>
            <a:r>
              <a:rPr lang="pl-PL" dirty="0" smtClean="0">
                <a:solidFill>
                  <a:schemeClr val="tx1"/>
                </a:solidFill>
              </a:rPr>
              <a:t>Place)</a:t>
            </a:r>
            <a:endParaRPr lang="pl-PL" dirty="0">
              <a:solidFill>
                <a:schemeClr val="tx1"/>
              </a:solidFill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3400" dirty="0" smtClean="0">
                <a:ea typeface="Calibri"/>
                <a:cs typeface="Times New Roman"/>
              </a:rPr>
              <a:t>4.</a:t>
            </a:r>
            <a:r>
              <a:rPr lang="en-US" sz="3400" dirty="0" smtClean="0">
                <a:ea typeface="Calibri"/>
                <a:cs typeface="Times New Roman"/>
              </a:rPr>
              <a:t> </a:t>
            </a:r>
            <a:r>
              <a:rPr lang="en-US" sz="3400" dirty="0" err="1" smtClean="0">
                <a:ea typeface="Calibri"/>
                <a:cs typeface="Times New Roman"/>
              </a:rPr>
              <a:t>Wörterbuch</a:t>
            </a:r>
            <a:endParaRPr lang="pl-PL" sz="3400" dirty="0" smtClean="0"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3400" dirty="0" smtClean="0">
                <a:ea typeface="Calibri"/>
                <a:cs typeface="Times New Roman"/>
              </a:rPr>
              <a:t>5. </a:t>
            </a:r>
            <a:r>
              <a:rPr lang="en-US" sz="3400" dirty="0" err="1" smtClean="0">
                <a:ea typeface="Calibri"/>
                <a:cs typeface="Times New Roman"/>
              </a:rPr>
              <a:t>Quellen</a:t>
            </a:r>
            <a:r>
              <a:rPr lang="en-US" sz="3400" dirty="0" smtClean="0">
                <a:ea typeface="Calibri"/>
                <a:cs typeface="Times New Roman"/>
              </a:rPr>
              <a:t> </a:t>
            </a:r>
            <a:endParaRPr lang="pl-PL" sz="3400" dirty="0" smtClean="0">
              <a:ea typeface="Calibri"/>
              <a:cs typeface="Times New Roman"/>
            </a:endParaRPr>
          </a:p>
          <a:p>
            <a:pPr marL="0" indent="0">
              <a:buNone/>
            </a:pPr>
            <a:endParaRPr lang="pl-PL" dirty="0" smtClean="0">
              <a:ea typeface="Calibri"/>
              <a:cs typeface="Times New Roman"/>
            </a:endParaRPr>
          </a:p>
          <a:p>
            <a:endParaRPr lang="pl-PL" dirty="0" smtClean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70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Marketing-</a:t>
            </a:r>
            <a:r>
              <a:rPr lang="pl-PL" dirty="0" err="1" smtClean="0"/>
              <a:t>definition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556932"/>
            <a:ext cx="4605067" cy="3318936"/>
          </a:xfrm>
        </p:spPr>
        <p:txBody>
          <a:bodyPr>
            <a:normAutofit fontScale="92500"/>
          </a:bodyPr>
          <a:lstStyle/>
          <a:p>
            <a:r>
              <a:rPr lang="de-DE" b="1" dirty="0"/>
              <a:t>Der Begriff Marketing </a:t>
            </a:r>
            <a:r>
              <a:rPr lang="de-DE" dirty="0"/>
              <a:t>oder  Absatzwirtschaft </a:t>
            </a:r>
            <a:r>
              <a:rPr lang="de-DE" b="1" dirty="0"/>
              <a:t>bezeichnet</a:t>
            </a:r>
            <a:r>
              <a:rPr lang="de-DE" dirty="0"/>
              <a:t> zum </a:t>
            </a:r>
            <a:r>
              <a:rPr lang="de-DE" b="1" dirty="0"/>
              <a:t>einen den </a:t>
            </a:r>
            <a:r>
              <a:rPr lang="de-DE" b="1" dirty="0" smtClean="0"/>
              <a:t>Unternehmensbereich</a:t>
            </a:r>
            <a:r>
              <a:rPr lang="pl-PL" b="1" dirty="0" smtClean="0"/>
              <a:t>en</a:t>
            </a:r>
            <a:r>
              <a:rPr lang="de-DE" b="1" dirty="0" smtClean="0"/>
              <a:t>, dessen </a:t>
            </a:r>
            <a:r>
              <a:rPr lang="de-DE" b="1" dirty="0"/>
              <a:t>Aufgabe es ist, Produkte und Dienstleistungen zu vermarkten </a:t>
            </a:r>
            <a:r>
              <a:rPr lang="de-DE" dirty="0"/>
              <a:t>(zum Verkauf anbieten in einer Weise, dass Käufer dieses Angebot als wünschenswert wahrnehmen).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735" y="2956584"/>
            <a:ext cx="5039262" cy="251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Marketing-</a:t>
            </a:r>
            <a:r>
              <a:rPr lang="pl-PL" dirty="0" err="1"/>
              <a:t>definition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556932"/>
            <a:ext cx="5217542" cy="3318936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Zum anderen beschreibt dieser Begriff ein </a:t>
            </a:r>
            <a:r>
              <a:rPr lang="de-DE" b="1" dirty="0"/>
              <a:t>Konzept der ganzheitlichen, </a:t>
            </a:r>
            <a:r>
              <a:rPr lang="de-DE" b="1" dirty="0" smtClean="0"/>
              <a:t>marktorientierten</a:t>
            </a:r>
            <a:endParaRPr lang="pl-PL" b="1" dirty="0" smtClean="0"/>
          </a:p>
          <a:p>
            <a:pPr marL="0" indent="0">
              <a:buNone/>
            </a:pPr>
            <a:r>
              <a:rPr lang="de-DE" b="1" dirty="0" smtClean="0"/>
              <a:t>Unternehmensführung </a:t>
            </a:r>
            <a:endParaRPr lang="pl-PL" b="1" dirty="0" smtClean="0"/>
          </a:p>
          <a:p>
            <a:pPr marL="0" indent="0">
              <a:buNone/>
            </a:pPr>
            <a:r>
              <a:rPr lang="de-DE" b="1" dirty="0" smtClean="0"/>
              <a:t>zur </a:t>
            </a:r>
            <a:r>
              <a:rPr lang="de-DE" b="1" dirty="0"/>
              <a:t>Befriedigung der Bedürfnisse und Erwartungen von Kunden </a:t>
            </a:r>
            <a:r>
              <a:rPr lang="de-DE" dirty="0"/>
              <a:t>und anderen Interessengruppen.</a:t>
            </a:r>
            <a:endParaRPr lang="pl-PL" dirty="0"/>
          </a:p>
          <a:p>
            <a:endParaRPr lang="pl-PL" dirty="0"/>
          </a:p>
        </p:txBody>
      </p:sp>
      <p:pic>
        <p:nvPicPr>
          <p:cNvPr id="1028" name="Picture 4" descr="Retail marketing - co to jest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930" y="2837673"/>
            <a:ext cx="4555015" cy="303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9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Marketing als </a:t>
            </a:r>
            <a:r>
              <a:rPr lang="en-US" dirty="0" err="1" smtClean="0"/>
              <a:t>Unternehmensfunktion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In der Betriebswirtschaftslehre</a:t>
            </a:r>
            <a:r>
              <a:rPr lang="de-DE" dirty="0"/>
              <a:t> </a:t>
            </a:r>
            <a:r>
              <a:rPr lang="de-DE" b="1" dirty="0"/>
              <a:t>ist das Marketing ein Teil Gesamtprozesses</a:t>
            </a:r>
            <a:r>
              <a:rPr lang="de-DE" dirty="0"/>
              <a:t>. </a:t>
            </a:r>
            <a:endParaRPr lang="pl-PL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  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1) </a:t>
            </a:r>
            <a:r>
              <a:rPr lang="de-DE" b="1" dirty="0"/>
              <a:t>Planung eines </a:t>
            </a:r>
            <a:r>
              <a:rPr lang="de-DE" b="1" dirty="0" smtClean="0"/>
              <a:t>Konzeptes</a:t>
            </a:r>
            <a:r>
              <a:rPr lang="pl-PL" b="1" dirty="0" smtClean="0"/>
              <a:t>,</a:t>
            </a:r>
            <a:endParaRPr lang="pl-PL" dirty="0"/>
          </a:p>
          <a:p>
            <a:pPr marL="0" indent="0">
              <a:buNone/>
            </a:pPr>
            <a:r>
              <a:rPr lang="pl-PL" b="1" dirty="0"/>
              <a:t>   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2)</a:t>
            </a:r>
            <a:r>
              <a:rPr lang="pl-PL" b="1" dirty="0"/>
              <a:t> </a:t>
            </a:r>
            <a:r>
              <a:rPr lang="de-DE" b="1" dirty="0" smtClean="0"/>
              <a:t>Produktion</a:t>
            </a:r>
            <a:r>
              <a:rPr lang="pl-PL" b="1" dirty="0" smtClean="0"/>
              <a:t>,</a:t>
            </a:r>
            <a:r>
              <a:rPr lang="de-DE" b="1" dirty="0"/>
              <a:t> </a:t>
            </a:r>
            <a:endParaRPr lang="pl-PL" b="1" dirty="0"/>
          </a:p>
          <a:p>
            <a:pPr marL="0" indent="0">
              <a:buNone/>
            </a:pPr>
            <a:r>
              <a:rPr lang="pl-PL" b="1" dirty="0"/>
              <a:t>   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3)</a:t>
            </a:r>
            <a:r>
              <a:rPr lang="pl-PL" b="1" dirty="0"/>
              <a:t> </a:t>
            </a:r>
            <a:r>
              <a:rPr lang="de-DE" b="1" dirty="0" smtClean="0"/>
              <a:t>Vermarktung</a:t>
            </a:r>
            <a:r>
              <a:rPr lang="pl-PL" b="1" dirty="0" smtClean="0"/>
              <a:t>.</a:t>
            </a:r>
            <a:r>
              <a:rPr lang="de-DE" b="1" dirty="0" smtClean="0"/>
              <a:t> </a:t>
            </a:r>
            <a:endParaRPr lang="de-DE" b="1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490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Den Marketingprozess selbst kann man als Marketingplan darstellen:</a:t>
            </a:r>
            <a:br>
              <a:rPr lang="de-DE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de-DE" b="1" dirty="0" smtClean="0"/>
              <a:t>Erkennen von Chancen </a:t>
            </a:r>
            <a:endParaRPr lang="pl-PL" b="1" dirty="0" smtClean="0"/>
          </a:p>
          <a:p>
            <a:pPr marL="457200" indent="-457200">
              <a:buFont typeface="+mj-lt"/>
              <a:buAutoNum type="arabicPeriod"/>
            </a:pPr>
            <a:r>
              <a:rPr lang="de-DE" b="1" dirty="0" smtClean="0"/>
              <a:t>Festlegung </a:t>
            </a:r>
            <a:r>
              <a:rPr lang="de-DE" b="1" dirty="0" smtClean="0"/>
              <a:t>von Zielen</a:t>
            </a:r>
            <a:endParaRPr lang="pl-PL" b="1" dirty="0" smtClean="0"/>
          </a:p>
          <a:p>
            <a:pPr marL="457200" indent="-457200">
              <a:buFont typeface="+mj-lt"/>
              <a:buAutoNum type="arabicPeriod"/>
            </a:pPr>
            <a:r>
              <a:rPr lang="de-DE" b="1" dirty="0" smtClean="0"/>
              <a:t>Auswahl </a:t>
            </a:r>
            <a:r>
              <a:rPr lang="de-DE" b="1" dirty="0" smtClean="0"/>
              <a:t>geeigneter Strategien zur Zielerreichung</a:t>
            </a:r>
            <a:endParaRPr lang="pl-PL" b="1" dirty="0" smtClean="0"/>
          </a:p>
          <a:p>
            <a:pPr marL="457200" indent="-457200">
              <a:buFont typeface="+mj-lt"/>
              <a:buAutoNum type="arabicPeriod"/>
            </a:pPr>
            <a:r>
              <a:rPr lang="de-DE" b="1" dirty="0" smtClean="0"/>
              <a:t>Umsetzung der Strategie </a:t>
            </a:r>
            <a:endParaRPr lang="pl-PL" b="1" dirty="0" smtClean="0"/>
          </a:p>
          <a:p>
            <a:pPr marL="457200" indent="-457200">
              <a:buFont typeface="+mj-lt"/>
              <a:buAutoNum type="arabicPeriod"/>
            </a:pPr>
            <a:r>
              <a:rPr lang="de-DE" b="1" dirty="0" smtClean="0"/>
              <a:t>Erfolgskontrolle 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65627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Marketing Mix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556932"/>
            <a:ext cx="4492924" cy="33189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</a:rPr>
              <a:t>Unter dem </a:t>
            </a:r>
            <a:r>
              <a:rPr lang="de-DE" b="1" dirty="0">
                <a:solidFill>
                  <a:schemeClr val="tx1"/>
                </a:solidFill>
              </a:rPr>
              <a:t>Begriff Marketing-Mix </a:t>
            </a:r>
            <a:r>
              <a:rPr lang="de-DE" dirty="0">
                <a:solidFill>
                  <a:schemeClr val="tx1"/>
                </a:solidFill>
              </a:rPr>
              <a:t>fasst man </a:t>
            </a:r>
            <a:r>
              <a:rPr lang="de-DE" b="1" dirty="0">
                <a:solidFill>
                  <a:schemeClr val="tx1"/>
                </a:solidFill>
              </a:rPr>
              <a:t>alle Handlungen und Entscheidungen </a:t>
            </a:r>
            <a:r>
              <a:rPr lang="de-DE" dirty="0">
                <a:solidFill>
                  <a:schemeClr val="tx1"/>
                </a:solidFill>
              </a:rPr>
              <a:t>zusammen,</a:t>
            </a:r>
            <a:r>
              <a:rPr lang="de-DE" b="1" dirty="0">
                <a:solidFill>
                  <a:schemeClr val="tx1"/>
                </a:solidFill>
              </a:rPr>
              <a:t> die für eine erfolgreiche Platzierung eines Unternehmens und seiner Produkte </a:t>
            </a:r>
            <a:r>
              <a:rPr lang="de-DE" dirty="0">
                <a:solidFill>
                  <a:schemeClr val="tx1"/>
                </a:solidFill>
              </a:rPr>
              <a:t>und/oder Dienstleistungen auf dem Markt </a:t>
            </a:r>
            <a:r>
              <a:rPr lang="de-DE" b="1" dirty="0">
                <a:solidFill>
                  <a:schemeClr val="tx1"/>
                </a:solidFill>
              </a:rPr>
              <a:t>bedeutend sind. </a:t>
            </a:r>
            <a:r>
              <a:rPr lang="de-DE" dirty="0">
                <a:solidFill>
                  <a:schemeClr val="tx1"/>
                </a:solidFill>
              </a:rPr>
              <a:t>Dabei unterscheidet man im</a:t>
            </a:r>
            <a:r>
              <a:rPr lang="de-DE" b="1" dirty="0">
                <a:solidFill>
                  <a:schemeClr val="tx1"/>
                </a:solidFill>
              </a:rPr>
              <a:t> klassischen Modell des Marketing-Mix (dem sogenannten 4P-Marketing) vier zentrale Bereiche.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694086"/>
            <a:ext cx="5296696" cy="325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1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81667" y="1094275"/>
            <a:ext cx="9601196" cy="1303867"/>
          </a:xfrm>
        </p:spPr>
        <p:txBody>
          <a:bodyPr>
            <a:noAutofit/>
          </a:bodyPr>
          <a:lstStyle/>
          <a:p>
            <a:r>
              <a:rPr lang="en-US" sz="4800" b="1" dirty="0" err="1" smtClean="0"/>
              <a:t>Produkt</a:t>
            </a:r>
            <a:endParaRPr lang="pl-PL" sz="4800" b="1" dirty="0"/>
          </a:p>
        </p:txBody>
      </p:sp>
      <p:sp>
        <p:nvSpPr>
          <p:cNvPr id="5" name="Prostokąt 4"/>
          <p:cNvSpPr/>
          <p:nvPr/>
        </p:nvSpPr>
        <p:spPr>
          <a:xfrm>
            <a:off x="1768416" y="2734423"/>
            <a:ext cx="80585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Produkt das ist  als materielles Gut oder eine (immaterielle) Dienstleistung verstanden, die das Ergebnis eines Produktionsprozesses ist.</a:t>
            </a: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416" y="3855058"/>
            <a:ext cx="8869391" cy="220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Preis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b="1" dirty="0">
                <a:solidFill>
                  <a:schemeClr val="tx1"/>
                </a:solidFill>
                <a:cs typeface="Times New Roman" panose="02020603050405020304" pitchFamily="18" charset="0"/>
              </a:rPr>
              <a:t>Der Preis ist der Geldbetrag, den wir zahlen müssen, um das Produkt zu erhalten. Im Marketing spielt es eine entscheidende Rolle bei Kaufentscheidungen.</a:t>
            </a:r>
            <a:r>
              <a:rPr lang="pl-PL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529" y="3787715"/>
            <a:ext cx="2857500" cy="1905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711" y="3787715"/>
            <a:ext cx="3143250" cy="19526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728" y="389249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162</TotalTime>
  <Words>432</Words>
  <Application>Microsoft Office PowerPoint</Application>
  <PresentationFormat>Niestandardowy</PresentationFormat>
  <Paragraphs>78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Organiczny</vt:lpstr>
      <vt:lpstr>Marketing</vt:lpstr>
      <vt:lpstr>Agenda </vt:lpstr>
      <vt:lpstr>Marketing-definition</vt:lpstr>
      <vt:lpstr>Marketing-definition</vt:lpstr>
      <vt:lpstr>Marketing als Unternehmensfunktion</vt:lpstr>
      <vt:lpstr>Den Marketingprozess selbst kann man als Marketingplan darstellen: </vt:lpstr>
      <vt:lpstr>Marketing Mix</vt:lpstr>
      <vt:lpstr>Produkt</vt:lpstr>
      <vt:lpstr>Preis</vt:lpstr>
      <vt:lpstr>Promotion</vt:lpstr>
      <vt:lpstr>Distribution</vt:lpstr>
      <vt:lpstr>Zusammenfassung</vt:lpstr>
      <vt:lpstr>Wörterbuch</vt:lpstr>
      <vt:lpstr>Rebus</vt:lpstr>
      <vt:lpstr>Quellen </vt:lpstr>
      <vt:lpstr>  Vielen Dank für Ihre Aufmerksamkeit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</dc:title>
  <dc:creator>HP</dc:creator>
  <cp:lastModifiedBy>Oem</cp:lastModifiedBy>
  <cp:revision>8</cp:revision>
  <dcterms:created xsi:type="dcterms:W3CDTF">2022-05-02T09:55:53Z</dcterms:created>
  <dcterms:modified xsi:type="dcterms:W3CDTF">2022-05-02T14:08:36Z</dcterms:modified>
</cp:coreProperties>
</file>