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4" r:id="rId7"/>
    <p:sldId id="267" r:id="rId8"/>
    <p:sldId id="268" r:id="rId9"/>
    <p:sldId id="269" r:id="rId10"/>
    <p:sldId id="270" r:id="rId11"/>
    <p:sldId id="271" r:id="rId12"/>
    <p:sldId id="274" r:id="rId13"/>
    <p:sldId id="275" r:id="rId14"/>
    <p:sldId id="273" r:id="rId15"/>
    <p:sldId id="276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9109F-8D07-09B7-B312-63FB92CEF683}" v="163" dt="2022-05-16T11:06:06.673"/>
    <p1510:client id="{2FE3CE6A-54FA-3164-96C2-F4DB3501667B}" v="556" dt="2022-05-22T11:00:06.227"/>
    <p1510:client id="{4B39901F-A9D5-8D28-3DA8-5339048FA23A}" v="598" dt="2022-05-16T14:55:57.246"/>
    <p1510:client id="{E4F54A94-185D-2060-2A59-ED0DB807E7BB}" v="357" dt="2022-05-15T17:05:26.557"/>
    <p1510:client id="{EAB14EC5-C4E9-BFA0-5A41-EF7E4EAA42B7}" v="24" dt="2022-05-15T17:09:24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3" d="100"/>
          <a:sy n="63" d="100"/>
        </p:scale>
        <p:origin x="-168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8CC48-E605-460D-A64D-A426417AF48E}" type="doc">
      <dgm:prSet loTypeId="urn:microsoft.com/office/officeart/2005/8/layout/vProcess5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4453018-6CCF-4EE7-8B8C-2282101BF39F}">
      <dgm:prSet/>
      <dgm:spPr/>
      <dgm:t>
        <a:bodyPr/>
        <a:lstStyle/>
        <a:p>
          <a:pPr rtl="0"/>
          <a:r>
            <a:rPr lang="pl-PL" b="1" dirty="0">
              <a:solidFill>
                <a:schemeClr val="tx1"/>
              </a:solidFill>
              <a:latin typeface="Times New Roman"/>
              <a:cs typeface="Times New Roman"/>
            </a:rPr>
            <a:t>Marketing </a:t>
          </a:r>
          <a:r>
            <a:rPr lang="pl-PL" dirty="0">
              <a:solidFill>
                <a:schemeClr val="tx1"/>
              </a:solidFill>
              <a:latin typeface="Times New Roman"/>
              <a:cs typeface="Times New Roman"/>
            </a:rPr>
            <a:t>sind alle Anstrengungen, die ein Unternehmen unternimmt, um seine Produkte und/oder Dienstleistungen </a:t>
          </a:r>
          <a:r>
            <a:rPr lang="pl-PL" dirty="0" err="1">
              <a:solidFill>
                <a:schemeClr val="tx1"/>
              </a:solidFill>
              <a:latin typeface="Times New Roman"/>
              <a:cs typeface="Times New Roman"/>
            </a:rPr>
            <a:t>erfolgreich</a:t>
          </a:r>
          <a:r>
            <a:rPr lang="pl-PL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pl-PL" dirty="0" err="1">
              <a:solidFill>
                <a:schemeClr val="tx1"/>
              </a:solidFill>
              <a:latin typeface="Times New Roman"/>
              <a:cs typeface="Times New Roman"/>
            </a:rPr>
            <a:t>auf</a:t>
          </a:r>
          <a:r>
            <a:rPr lang="pl-PL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pl-PL" dirty="0" err="1">
              <a:solidFill>
                <a:schemeClr val="tx1"/>
              </a:solidFill>
              <a:latin typeface="Times New Roman"/>
              <a:cs typeface="Times New Roman"/>
            </a:rPr>
            <a:t>dem</a:t>
          </a:r>
          <a:r>
            <a:rPr lang="pl-PL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pl-PL" dirty="0" err="1">
              <a:solidFill>
                <a:schemeClr val="tx1"/>
              </a:solidFill>
              <a:latin typeface="Times New Roman"/>
              <a:cs typeface="Times New Roman"/>
            </a:rPr>
            <a:t>Markt</a:t>
          </a:r>
          <a:r>
            <a:rPr lang="pl-PL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pl-PL" dirty="0" err="1">
              <a:solidFill>
                <a:schemeClr val="tx1"/>
              </a:solidFill>
              <a:latin typeface="Times New Roman"/>
              <a:cs typeface="Times New Roman"/>
            </a:rPr>
            <a:t>abzusetzen</a:t>
          </a:r>
          <a:r>
            <a:rPr lang="pl-PL" dirty="0">
              <a:solidFill>
                <a:schemeClr val="tx1"/>
              </a:solidFill>
              <a:latin typeface="Times New Roman"/>
              <a:cs typeface="Times New Roman"/>
            </a:rPr>
            <a:t>. </a:t>
          </a:r>
          <a:r>
            <a:rPr lang="pl-PL" dirty="0">
              <a:latin typeface="Times New Roman"/>
              <a:cs typeface="Times New Roman"/>
            </a:rPr>
            <a:t> </a:t>
          </a:r>
          <a:endParaRPr lang="en-US" dirty="0">
            <a:latin typeface="Times New Roman"/>
            <a:cs typeface="Times New Roman"/>
          </a:endParaRPr>
        </a:p>
      </dgm:t>
    </dgm:pt>
    <dgm:pt modelId="{DE399668-6FD9-4F35-BF17-1A3B60A7AA45}" type="parTrans" cxnId="{C7B67AE2-6457-460D-ACFB-9CFED28DF6C0}">
      <dgm:prSet/>
      <dgm:spPr/>
      <dgm:t>
        <a:bodyPr/>
        <a:lstStyle/>
        <a:p>
          <a:endParaRPr lang="en-US"/>
        </a:p>
      </dgm:t>
    </dgm:pt>
    <dgm:pt modelId="{43E87CD9-0DA2-451B-926A-EBBD48067041}" type="sibTrans" cxnId="{C7B67AE2-6457-460D-ACFB-9CFED28DF6C0}">
      <dgm:prSet/>
      <dgm:spPr/>
      <dgm:t>
        <a:bodyPr/>
        <a:lstStyle/>
        <a:p>
          <a:endParaRPr lang="en-US"/>
        </a:p>
      </dgm:t>
    </dgm:pt>
    <dgm:pt modelId="{6C4DD9FE-62F7-4719-8F2D-D0BCABFDAB99}">
      <dgm:prSet/>
      <dgm:spPr/>
      <dgm:t>
        <a:bodyPr/>
        <a:lstStyle/>
        <a:p>
          <a:pPr rtl="0"/>
          <a:r>
            <a:rPr lang="pl-PL" dirty="0" err="1">
              <a:latin typeface="Times New Roman"/>
              <a:cs typeface="Times New Roman"/>
            </a:rPr>
            <a:t>Als</a:t>
          </a:r>
          <a:r>
            <a:rPr lang="pl-PL" dirty="0">
              <a:latin typeface="Times New Roman"/>
              <a:cs typeface="Times New Roman"/>
            </a:rPr>
            <a:t> </a:t>
          </a:r>
          <a:r>
            <a:rPr lang="pl-PL" b="1" dirty="0">
              <a:latin typeface="Times New Roman"/>
              <a:cs typeface="Times New Roman"/>
            </a:rPr>
            <a:t>Marketing-Mix</a:t>
          </a:r>
          <a:r>
            <a:rPr lang="pl-PL" dirty="0">
              <a:latin typeface="Times New Roman"/>
              <a:cs typeface="Times New Roman"/>
            </a:rPr>
            <a:t> </a:t>
          </a:r>
          <a:r>
            <a:rPr lang="pl-PL" dirty="0" err="1">
              <a:latin typeface="Times New Roman"/>
              <a:cs typeface="Times New Roman"/>
            </a:rPr>
            <a:t>bezeichnet</a:t>
          </a:r>
          <a:r>
            <a:rPr lang="pl-PL" dirty="0">
              <a:latin typeface="Times New Roman"/>
              <a:cs typeface="Times New Roman"/>
            </a:rPr>
            <a:t> </a:t>
          </a:r>
          <a:r>
            <a:rPr lang="pl-PL" dirty="0" err="1">
              <a:latin typeface="Times New Roman"/>
              <a:cs typeface="Times New Roman"/>
            </a:rPr>
            <a:t>man</a:t>
          </a:r>
          <a:r>
            <a:rPr lang="pl-PL" dirty="0">
              <a:latin typeface="Times New Roman"/>
              <a:cs typeface="Times New Roman"/>
            </a:rPr>
            <a:t> </a:t>
          </a:r>
          <a:r>
            <a:rPr lang="pl-PL" dirty="0" err="1">
              <a:latin typeface="Times New Roman"/>
              <a:cs typeface="Times New Roman"/>
            </a:rPr>
            <a:t>die</a:t>
          </a:r>
          <a:r>
            <a:rPr lang="pl-PL" dirty="0">
              <a:latin typeface="Times New Roman"/>
              <a:cs typeface="Times New Roman"/>
            </a:rPr>
            <a:t> Kombination der einzelnen absatzpolitischen Instrumente.</a:t>
          </a:r>
          <a:endParaRPr lang="en-US" dirty="0">
            <a:latin typeface="Times New Roman"/>
            <a:cs typeface="Times New Roman"/>
          </a:endParaRPr>
        </a:p>
      </dgm:t>
    </dgm:pt>
    <dgm:pt modelId="{0A995D98-25D1-45D4-96DA-CE680F467994}" type="parTrans" cxnId="{79238821-7C04-496D-85B2-83F22C16A97B}">
      <dgm:prSet/>
      <dgm:spPr/>
      <dgm:t>
        <a:bodyPr/>
        <a:lstStyle/>
        <a:p>
          <a:endParaRPr lang="en-US"/>
        </a:p>
      </dgm:t>
    </dgm:pt>
    <dgm:pt modelId="{95FC0C7A-9680-4978-9354-464E679C2B0D}" type="sibTrans" cxnId="{79238821-7C04-496D-85B2-83F22C16A97B}">
      <dgm:prSet/>
      <dgm:spPr/>
      <dgm:t>
        <a:bodyPr/>
        <a:lstStyle/>
        <a:p>
          <a:endParaRPr lang="en-US"/>
        </a:p>
      </dgm:t>
    </dgm:pt>
    <dgm:pt modelId="{D76CA557-6FDF-4AA5-8DC2-5202376E417F}">
      <dgm:prSet/>
      <dgm:spPr/>
      <dgm:t>
        <a:bodyPr/>
        <a:lstStyle/>
        <a:p>
          <a:r>
            <a:rPr lang="pl-PL" dirty="0" err="1">
              <a:latin typeface="Times New Roman"/>
              <a:cs typeface="Times New Roman"/>
            </a:rPr>
            <a:t>Darunter</a:t>
          </a:r>
          <a:r>
            <a:rPr lang="pl-PL" dirty="0">
              <a:latin typeface="Times New Roman"/>
              <a:cs typeface="Times New Roman"/>
            </a:rPr>
            <a:t> </a:t>
          </a:r>
          <a:r>
            <a:rPr lang="pl-PL" dirty="0" err="1">
              <a:latin typeface="Times New Roman"/>
              <a:cs typeface="Times New Roman"/>
            </a:rPr>
            <a:t>versteht</a:t>
          </a:r>
          <a:r>
            <a:rPr lang="pl-PL" dirty="0">
              <a:latin typeface="Times New Roman"/>
              <a:cs typeface="Times New Roman"/>
            </a:rPr>
            <a:t> </a:t>
          </a:r>
          <a:r>
            <a:rPr lang="pl-PL" dirty="0" err="1">
              <a:latin typeface="Times New Roman"/>
              <a:cs typeface="Times New Roman"/>
            </a:rPr>
            <a:t>man</a:t>
          </a:r>
          <a:r>
            <a:rPr lang="pl-PL" dirty="0">
              <a:latin typeface="Times New Roman"/>
              <a:cs typeface="Times New Roman"/>
            </a:rPr>
            <a:t> </a:t>
          </a:r>
          <a:r>
            <a:rPr lang="pl-PL" dirty="0" err="1">
              <a:latin typeface="Times New Roman"/>
              <a:cs typeface="Times New Roman"/>
            </a:rPr>
            <a:t>eine</a:t>
          </a:r>
          <a:r>
            <a:rPr lang="pl-PL" dirty="0">
              <a:latin typeface="Times New Roman"/>
              <a:cs typeface="Times New Roman"/>
            </a:rPr>
            <a:t> </a:t>
          </a:r>
          <a:r>
            <a:rPr lang="pl-PL" dirty="0" err="1">
              <a:latin typeface="Times New Roman"/>
              <a:cs typeface="Times New Roman"/>
            </a:rPr>
            <a:t>Kombination</a:t>
          </a:r>
          <a:r>
            <a:rPr lang="pl-PL" dirty="0">
              <a:latin typeface="Times New Roman"/>
              <a:cs typeface="Times New Roman"/>
            </a:rPr>
            <a:t> </a:t>
          </a:r>
          <a:r>
            <a:rPr lang="pl-PL" dirty="0" err="1">
              <a:latin typeface="Times New Roman"/>
              <a:cs typeface="Times New Roman"/>
            </a:rPr>
            <a:t>namens</a:t>
          </a:r>
          <a:r>
            <a:rPr lang="pl-PL" dirty="0">
              <a:latin typeface="Times New Roman"/>
              <a:cs typeface="Times New Roman"/>
            </a:rPr>
            <a:t> „</a:t>
          </a:r>
          <a:r>
            <a:rPr lang="pl-PL" b="1" dirty="0">
              <a:latin typeface="Times New Roman"/>
              <a:cs typeface="Times New Roman"/>
            </a:rPr>
            <a:t>5P”</a:t>
          </a:r>
          <a:r>
            <a:rPr lang="pl-PL" dirty="0">
              <a:latin typeface="Times New Roman"/>
              <a:cs typeface="Times New Roman"/>
            </a:rPr>
            <a:t>.</a:t>
          </a:r>
          <a:endParaRPr lang="en-US" dirty="0">
            <a:latin typeface="Times New Roman"/>
            <a:cs typeface="Times New Roman"/>
          </a:endParaRPr>
        </a:p>
      </dgm:t>
    </dgm:pt>
    <dgm:pt modelId="{54B091A8-B0A3-4437-BBC2-260EA20FE579}" type="parTrans" cxnId="{F36B9880-533A-4619-919B-E91C8DE6A05E}">
      <dgm:prSet/>
      <dgm:spPr/>
      <dgm:t>
        <a:bodyPr/>
        <a:lstStyle/>
        <a:p>
          <a:endParaRPr lang="en-US"/>
        </a:p>
      </dgm:t>
    </dgm:pt>
    <dgm:pt modelId="{A267E385-C24C-4C38-9F5C-CB5070B7E23C}" type="sibTrans" cxnId="{F36B9880-533A-4619-919B-E91C8DE6A05E}">
      <dgm:prSet/>
      <dgm:spPr/>
      <dgm:t>
        <a:bodyPr/>
        <a:lstStyle/>
        <a:p>
          <a:endParaRPr lang="en-US"/>
        </a:p>
      </dgm:t>
    </dgm:pt>
    <dgm:pt modelId="{3C3FF5EB-1389-4E75-B5DF-F7E9CBDC1331}" type="pres">
      <dgm:prSet presAssocID="{AE18CC48-E605-460D-A64D-A426417AF4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177524B-EF55-471B-A578-81E69ADA7DB8}" type="pres">
      <dgm:prSet presAssocID="{AE18CC48-E605-460D-A64D-A426417AF48E}" presName="dummyMaxCanvas" presStyleCnt="0">
        <dgm:presLayoutVars/>
      </dgm:prSet>
      <dgm:spPr/>
    </dgm:pt>
    <dgm:pt modelId="{B82613A6-1526-414A-AF09-16EDD635BDFD}" type="pres">
      <dgm:prSet presAssocID="{AE18CC48-E605-460D-A64D-A426417AF48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2200F3-43FA-458E-A50C-4FA381253D6D}" type="pres">
      <dgm:prSet presAssocID="{AE18CC48-E605-460D-A64D-A426417AF48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B2CFB9-A7B7-4C32-AFC4-60C660E98397}" type="pres">
      <dgm:prSet presAssocID="{AE18CC48-E605-460D-A64D-A426417AF48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F6A530-AB6E-48A7-8D91-20E6FA2B16DA}" type="pres">
      <dgm:prSet presAssocID="{AE18CC48-E605-460D-A64D-A426417AF48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AB6258-4915-4A47-A99D-0C5B17C190F2}" type="pres">
      <dgm:prSet presAssocID="{AE18CC48-E605-460D-A64D-A426417AF48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EE0850-29F0-43FF-BCFB-04259CD6F9EC}" type="pres">
      <dgm:prSet presAssocID="{AE18CC48-E605-460D-A64D-A426417AF48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850D7E-C080-4D79-8B0B-51B4D5ACE8F1}" type="pres">
      <dgm:prSet presAssocID="{AE18CC48-E605-460D-A64D-A426417AF48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049BBE-DE3D-4261-8D40-A25B2CC5CDDD}" type="pres">
      <dgm:prSet presAssocID="{AE18CC48-E605-460D-A64D-A426417AF48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238821-7C04-496D-85B2-83F22C16A97B}" srcId="{AE18CC48-E605-460D-A64D-A426417AF48E}" destId="{6C4DD9FE-62F7-4719-8F2D-D0BCABFDAB99}" srcOrd="1" destOrd="0" parTransId="{0A995D98-25D1-45D4-96DA-CE680F467994}" sibTransId="{95FC0C7A-9680-4978-9354-464E679C2B0D}"/>
    <dgm:cxn modelId="{B38FAD6D-2DA3-4C23-9452-8FC938227D1D}" type="presOf" srcId="{84453018-6CCF-4EE7-8B8C-2282101BF39F}" destId="{B9EE0850-29F0-43FF-BCFB-04259CD6F9EC}" srcOrd="1" destOrd="0" presId="urn:microsoft.com/office/officeart/2005/8/layout/vProcess5"/>
    <dgm:cxn modelId="{C7B67AE2-6457-460D-ACFB-9CFED28DF6C0}" srcId="{AE18CC48-E605-460D-A64D-A426417AF48E}" destId="{84453018-6CCF-4EE7-8B8C-2282101BF39F}" srcOrd="0" destOrd="0" parTransId="{DE399668-6FD9-4F35-BF17-1A3B60A7AA45}" sibTransId="{43E87CD9-0DA2-451B-926A-EBBD48067041}"/>
    <dgm:cxn modelId="{3C5C8894-9F56-42DD-960B-7D60E678AA71}" type="presOf" srcId="{84453018-6CCF-4EE7-8B8C-2282101BF39F}" destId="{B82613A6-1526-414A-AF09-16EDD635BDFD}" srcOrd="0" destOrd="0" presId="urn:microsoft.com/office/officeart/2005/8/layout/vProcess5"/>
    <dgm:cxn modelId="{254164B1-3BC8-4679-963D-9D771C6BFEAD}" type="presOf" srcId="{95FC0C7A-9680-4978-9354-464E679C2B0D}" destId="{57AB6258-4915-4A47-A99D-0C5B17C190F2}" srcOrd="0" destOrd="0" presId="urn:microsoft.com/office/officeart/2005/8/layout/vProcess5"/>
    <dgm:cxn modelId="{F36B9880-533A-4619-919B-E91C8DE6A05E}" srcId="{AE18CC48-E605-460D-A64D-A426417AF48E}" destId="{D76CA557-6FDF-4AA5-8DC2-5202376E417F}" srcOrd="2" destOrd="0" parTransId="{54B091A8-B0A3-4437-BBC2-260EA20FE579}" sibTransId="{A267E385-C24C-4C38-9F5C-CB5070B7E23C}"/>
    <dgm:cxn modelId="{9D935C14-CA14-4DDC-8D8D-20EE568EA79D}" type="presOf" srcId="{6C4DD9FE-62F7-4719-8F2D-D0BCABFDAB99}" destId="{B7850D7E-C080-4D79-8B0B-51B4D5ACE8F1}" srcOrd="1" destOrd="0" presId="urn:microsoft.com/office/officeart/2005/8/layout/vProcess5"/>
    <dgm:cxn modelId="{3E2EA340-26DD-495B-A83C-3E105D5A4C6A}" type="presOf" srcId="{D76CA557-6FDF-4AA5-8DC2-5202376E417F}" destId="{C8B2CFB9-A7B7-4C32-AFC4-60C660E98397}" srcOrd="0" destOrd="0" presId="urn:microsoft.com/office/officeart/2005/8/layout/vProcess5"/>
    <dgm:cxn modelId="{39620E7A-E470-4737-AF5E-3966405C16DB}" type="presOf" srcId="{6C4DD9FE-62F7-4719-8F2D-D0BCABFDAB99}" destId="{1D2200F3-43FA-458E-A50C-4FA381253D6D}" srcOrd="0" destOrd="0" presId="urn:microsoft.com/office/officeart/2005/8/layout/vProcess5"/>
    <dgm:cxn modelId="{B35585BE-5641-4161-A826-A5E9072E452E}" type="presOf" srcId="{D76CA557-6FDF-4AA5-8DC2-5202376E417F}" destId="{D1049BBE-DE3D-4261-8D40-A25B2CC5CDDD}" srcOrd="1" destOrd="0" presId="urn:microsoft.com/office/officeart/2005/8/layout/vProcess5"/>
    <dgm:cxn modelId="{6F88C1D1-D43E-4464-90DC-A6FE43DAE8E0}" type="presOf" srcId="{43E87CD9-0DA2-451B-926A-EBBD48067041}" destId="{A8F6A530-AB6E-48A7-8D91-20E6FA2B16DA}" srcOrd="0" destOrd="0" presId="urn:microsoft.com/office/officeart/2005/8/layout/vProcess5"/>
    <dgm:cxn modelId="{0EF3F4E3-2D08-45D5-8624-0319E83FAEAE}" type="presOf" srcId="{AE18CC48-E605-460D-A64D-A426417AF48E}" destId="{3C3FF5EB-1389-4E75-B5DF-F7E9CBDC1331}" srcOrd="0" destOrd="0" presId="urn:microsoft.com/office/officeart/2005/8/layout/vProcess5"/>
    <dgm:cxn modelId="{9BB8E4AB-18EB-433E-AFFD-0CCB4E95B171}" type="presParOf" srcId="{3C3FF5EB-1389-4E75-B5DF-F7E9CBDC1331}" destId="{0177524B-EF55-471B-A578-81E69ADA7DB8}" srcOrd="0" destOrd="0" presId="urn:microsoft.com/office/officeart/2005/8/layout/vProcess5"/>
    <dgm:cxn modelId="{E3E69908-AA02-4DBC-92AC-153BB08B1743}" type="presParOf" srcId="{3C3FF5EB-1389-4E75-B5DF-F7E9CBDC1331}" destId="{B82613A6-1526-414A-AF09-16EDD635BDFD}" srcOrd="1" destOrd="0" presId="urn:microsoft.com/office/officeart/2005/8/layout/vProcess5"/>
    <dgm:cxn modelId="{67BC8DD4-3AE2-403A-932C-9C98168DB041}" type="presParOf" srcId="{3C3FF5EB-1389-4E75-B5DF-F7E9CBDC1331}" destId="{1D2200F3-43FA-458E-A50C-4FA381253D6D}" srcOrd="2" destOrd="0" presId="urn:microsoft.com/office/officeart/2005/8/layout/vProcess5"/>
    <dgm:cxn modelId="{CE01334D-F9DB-4E8D-B2FC-E9A7A863F7C8}" type="presParOf" srcId="{3C3FF5EB-1389-4E75-B5DF-F7E9CBDC1331}" destId="{C8B2CFB9-A7B7-4C32-AFC4-60C660E98397}" srcOrd="3" destOrd="0" presId="urn:microsoft.com/office/officeart/2005/8/layout/vProcess5"/>
    <dgm:cxn modelId="{16112DFA-064D-4F2A-95CB-DC44DF943143}" type="presParOf" srcId="{3C3FF5EB-1389-4E75-B5DF-F7E9CBDC1331}" destId="{A8F6A530-AB6E-48A7-8D91-20E6FA2B16DA}" srcOrd="4" destOrd="0" presId="urn:microsoft.com/office/officeart/2005/8/layout/vProcess5"/>
    <dgm:cxn modelId="{9F9D24A8-420E-4405-933F-0E2503660EBF}" type="presParOf" srcId="{3C3FF5EB-1389-4E75-B5DF-F7E9CBDC1331}" destId="{57AB6258-4915-4A47-A99D-0C5B17C190F2}" srcOrd="5" destOrd="0" presId="urn:microsoft.com/office/officeart/2005/8/layout/vProcess5"/>
    <dgm:cxn modelId="{F927FE4E-BDFD-4708-AD27-C7D86AA529C3}" type="presParOf" srcId="{3C3FF5EB-1389-4E75-B5DF-F7E9CBDC1331}" destId="{B9EE0850-29F0-43FF-BCFB-04259CD6F9EC}" srcOrd="6" destOrd="0" presId="urn:microsoft.com/office/officeart/2005/8/layout/vProcess5"/>
    <dgm:cxn modelId="{C6B9DA4A-6655-4AFD-B634-65B3634F577F}" type="presParOf" srcId="{3C3FF5EB-1389-4E75-B5DF-F7E9CBDC1331}" destId="{B7850D7E-C080-4D79-8B0B-51B4D5ACE8F1}" srcOrd="7" destOrd="0" presId="urn:microsoft.com/office/officeart/2005/8/layout/vProcess5"/>
    <dgm:cxn modelId="{C959EF0C-D465-4012-B415-9882990E2F68}" type="presParOf" srcId="{3C3FF5EB-1389-4E75-B5DF-F7E9CBDC1331}" destId="{D1049BBE-DE3D-4261-8D40-A25B2CC5CD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9A610-E846-48BC-948B-D451A929A92C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4C839D49-2AB2-401F-8E65-A123C798D0EC}">
      <dgm:prSet phldrT="[Tekst]" phldr="0"/>
      <dgm:spPr/>
      <dgm:t>
        <a:bodyPr/>
        <a:lstStyle/>
        <a:p>
          <a:pPr rtl="0"/>
          <a:r>
            <a:rPr lang="pl-PL" b="1" dirty="0" err="1">
              <a:solidFill>
                <a:schemeClr val="tx1"/>
              </a:solidFill>
              <a:latin typeface="Times New Roman"/>
              <a:cs typeface="Times New Roman"/>
            </a:rPr>
            <a:t>Ökonomische</a:t>
          </a:r>
          <a:r>
            <a:rPr lang="pl-PL" b="1" dirty="0">
              <a:solidFill>
                <a:schemeClr val="tx1"/>
              </a:solidFill>
              <a:latin typeface="Times New Roman"/>
              <a:cs typeface="Times New Roman"/>
            </a:rPr>
            <a:t> Ziele</a:t>
          </a:r>
          <a:endParaRPr lang="pl-PL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295C672-C7F9-4BC2-9F87-7B4DB27484CC}" type="parTrans" cxnId="{84E53FFF-2B5E-43E5-88A2-EAB58B2E65ED}">
      <dgm:prSet/>
      <dgm:spPr/>
      <dgm:t>
        <a:bodyPr/>
        <a:lstStyle/>
        <a:p>
          <a:endParaRPr lang="pl-PL"/>
        </a:p>
      </dgm:t>
    </dgm:pt>
    <dgm:pt modelId="{D38EBBA1-D76E-409A-A46F-8CBE036BCA61}" type="sibTrans" cxnId="{84E53FFF-2B5E-43E5-88A2-EAB58B2E65ED}">
      <dgm:prSet/>
      <dgm:spPr/>
      <dgm:t>
        <a:bodyPr/>
        <a:lstStyle/>
        <a:p>
          <a:endParaRPr lang="pl-PL"/>
        </a:p>
      </dgm:t>
    </dgm:pt>
    <dgm:pt modelId="{88DDA6B3-EA47-43EB-AAC4-B842CB1ED907}">
      <dgm:prSet phldrT="[Tekst]" phldr="0"/>
      <dgm:spPr/>
      <dgm:t>
        <a:bodyPr/>
        <a:lstStyle/>
        <a:p>
          <a:r>
            <a:rPr lang="pl-PL" b="0" dirty="0" err="1">
              <a:latin typeface="Times New Roman"/>
              <a:cs typeface="Times New Roman"/>
            </a:rPr>
            <a:t>Absatz</a:t>
          </a:r>
          <a:endParaRPr lang="pl-PL" b="0" dirty="0">
            <a:latin typeface="Times New Roman"/>
            <a:cs typeface="Times New Roman"/>
          </a:endParaRPr>
        </a:p>
      </dgm:t>
    </dgm:pt>
    <dgm:pt modelId="{7DEEA050-CC7A-4663-B4C1-35CDDB6DF690}" type="parTrans" cxnId="{AE542F89-79D1-45CB-8FBF-C4B16245B76A}">
      <dgm:prSet/>
      <dgm:spPr/>
      <dgm:t>
        <a:bodyPr/>
        <a:lstStyle/>
        <a:p>
          <a:endParaRPr lang="pl-PL"/>
        </a:p>
      </dgm:t>
    </dgm:pt>
    <dgm:pt modelId="{690A01B5-04E3-4EE5-BDBE-B1979BAFCA6C}" type="sibTrans" cxnId="{AE542F89-79D1-45CB-8FBF-C4B16245B76A}">
      <dgm:prSet/>
      <dgm:spPr/>
      <dgm:t>
        <a:bodyPr/>
        <a:lstStyle/>
        <a:p>
          <a:endParaRPr lang="pl-PL"/>
        </a:p>
      </dgm:t>
    </dgm:pt>
    <dgm:pt modelId="{1F0DA4D3-DDE8-4FF8-837D-AA3C4D546402}">
      <dgm:prSet phldrT="[Tekst]" phldr="0"/>
      <dgm:spPr/>
      <dgm:t>
        <a:bodyPr/>
        <a:lstStyle/>
        <a:p>
          <a:r>
            <a:rPr lang="pl-PL" b="0" dirty="0" err="1">
              <a:latin typeface="Times New Roman"/>
              <a:cs typeface="Times New Roman"/>
            </a:rPr>
            <a:t>Umsatz</a:t>
          </a:r>
          <a:endParaRPr lang="pl-PL" b="0" dirty="0">
            <a:latin typeface="Times New Roman"/>
            <a:cs typeface="Times New Roman"/>
          </a:endParaRPr>
        </a:p>
      </dgm:t>
    </dgm:pt>
    <dgm:pt modelId="{B03A4ED0-1150-4802-A07D-B5D089A9633F}" type="parTrans" cxnId="{247C0FF7-3CC1-49B8-993E-3C491F5D5478}">
      <dgm:prSet/>
      <dgm:spPr/>
      <dgm:t>
        <a:bodyPr/>
        <a:lstStyle/>
        <a:p>
          <a:endParaRPr lang="pl-PL"/>
        </a:p>
      </dgm:t>
    </dgm:pt>
    <dgm:pt modelId="{3239982E-1F10-4C7D-9AFE-84D043594D0D}" type="sibTrans" cxnId="{247C0FF7-3CC1-49B8-993E-3C491F5D5478}">
      <dgm:prSet/>
      <dgm:spPr/>
      <dgm:t>
        <a:bodyPr/>
        <a:lstStyle/>
        <a:p>
          <a:endParaRPr lang="pl-PL"/>
        </a:p>
      </dgm:t>
    </dgm:pt>
    <dgm:pt modelId="{8B585202-5EB2-49CB-9E0D-387D781213FB}">
      <dgm:prSet phldrT="[Tekst]" phldr="0"/>
      <dgm:spPr/>
      <dgm:t>
        <a:bodyPr/>
        <a:lstStyle/>
        <a:p>
          <a:pPr rtl="0"/>
          <a:r>
            <a:rPr lang="pl-PL" b="1" dirty="0" err="1">
              <a:solidFill>
                <a:schemeClr val="tx1"/>
              </a:solidFill>
              <a:latin typeface="Times New Roman"/>
              <a:cs typeface="Times New Roman"/>
            </a:rPr>
            <a:t>Psychologische</a:t>
          </a:r>
          <a:r>
            <a:rPr lang="pl-PL" b="1" dirty="0">
              <a:solidFill>
                <a:schemeClr val="tx1"/>
              </a:solidFill>
              <a:latin typeface="Times New Roman"/>
              <a:cs typeface="Times New Roman"/>
            </a:rPr>
            <a:t> Ziele</a:t>
          </a:r>
          <a:endParaRPr lang="pl-PL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381292F-5562-4136-A9EC-F9138E14A506}" type="parTrans" cxnId="{02786A1E-B6F2-43FE-B5D1-1D53F1178E07}">
      <dgm:prSet/>
      <dgm:spPr/>
      <dgm:t>
        <a:bodyPr/>
        <a:lstStyle/>
        <a:p>
          <a:endParaRPr lang="pl-PL"/>
        </a:p>
      </dgm:t>
    </dgm:pt>
    <dgm:pt modelId="{85B285DB-7503-4CA8-BDA3-58A6125B7A2A}" type="sibTrans" cxnId="{02786A1E-B6F2-43FE-B5D1-1D53F1178E07}">
      <dgm:prSet/>
      <dgm:spPr/>
      <dgm:t>
        <a:bodyPr/>
        <a:lstStyle/>
        <a:p>
          <a:endParaRPr lang="pl-PL"/>
        </a:p>
      </dgm:t>
    </dgm:pt>
    <dgm:pt modelId="{953C4FF0-0A26-47F0-A01A-BA8D5391D577}">
      <dgm:prSet phldrT="[Tekst]" phldr="0"/>
      <dgm:spPr/>
      <dgm:t>
        <a:bodyPr/>
        <a:lstStyle/>
        <a:p>
          <a:r>
            <a:rPr lang="pl-PL" dirty="0" err="1">
              <a:latin typeface="Times New Roman"/>
              <a:cs typeface="Times New Roman"/>
            </a:rPr>
            <a:t>Bekanntheitsgrad</a:t>
          </a:r>
          <a:endParaRPr lang="pl-PL" dirty="0">
            <a:latin typeface="Times New Roman"/>
            <a:cs typeface="Times New Roman"/>
          </a:endParaRPr>
        </a:p>
      </dgm:t>
    </dgm:pt>
    <dgm:pt modelId="{28F6E026-67F8-4456-AE9B-A3AC6217A75A}" type="parTrans" cxnId="{EE45B41F-9B88-4056-B2A8-1675FFACD63C}">
      <dgm:prSet/>
      <dgm:spPr/>
      <dgm:t>
        <a:bodyPr/>
        <a:lstStyle/>
        <a:p>
          <a:endParaRPr lang="pl-PL"/>
        </a:p>
      </dgm:t>
    </dgm:pt>
    <dgm:pt modelId="{58B6F62D-5D09-42CD-A582-E9B9AB1405BF}" type="sibTrans" cxnId="{EE45B41F-9B88-4056-B2A8-1675FFACD63C}">
      <dgm:prSet/>
      <dgm:spPr/>
      <dgm:t>
        <a:bodyPr/>
        <a:lstStyle/>
        <a:p>
          <a:endParaRPr lang="pl-PL"/>
        </a:p>
      </dgm:t>
    </dgm:pt>
    <dgm:pt modelId="{37F289D9-13FC-4F91-BD0F-F693EA1B65D5}">
      <dgm:prSet phldrT="[Tekst]" phldr="0"/>
      <dgm:spPr/>
      <dgm:t>
        <a:bodyPr/>
        <a:lstStyle/>
        <a:p>
          <a:pPr rtl="0"/>
          <a:r>
            <a:rPr lang="pl-PL" dirty="0" err="1">
              <a:latin typeface="Times New Roman"/>
              <a:cs typeface="Times New Roman"/>
            </a:rPr>
            <a:t>Kunden</a:t>
          </a:r>
          <a:r>
            <a:rPr lang="pl-PL" dirty="0">
              <a:latin typeface="Times New Roman"/>
              <a:cs typeface="Times New Roman"/>
            </a:rPr>
            <a:t>- </a:t>
          </a:r>
          <a:r>
            <a:rPr lang="pl-PL" dirty="0" err="1">
              <a:latin typeface="Times New Roman"/>
              <a:cs typeface="Times New Roman"/>
            </a:rPr>
            <a:t>zufriedenheit</a:t>
          </a:r>
          <a:endParaRPr lang="pl-PL" dirty="0">
            <a:latin typeface="Times New Roman"/>
            <a:cs typeface="Times New Roman"/>
          </a:endParaRPr>
        </a:p>
      </dgm:t>
    </dgm:pt>
    <dgm:pt modelId="{773C8755-2967-4495-A4AF-E967370C70FC}" type="parTrans" cxnId="{1F71F8B7-0A24-4321-B1B2-3C146CC22494}">
      <dgm:prSet/>
      <dgm:spPr/>
      <dgm:t>
        <a:bodyPr/>
        <a:lstStyle/>
        <a:p>
          <a:endParaRPr lang="pl-PL"/>
        </a:p>
      </dgm:t>
    </dgm:pt>
    <dgm:pt modelId="{3344DF43-5A6C-4087-9372-F02416600C39}" type="sibTrans" cxnId="{1F71F8B7-0A24-4321-B1B2-3C146CC22494}">
      <dgm:prSet/>
      <dgm:spPr/>
      <dgm:t>
        <a:bodyPr/>
        <a:lstStyle/>
        <a:p>
          <a:endParaRPr lang="pl-PL"/>
        </a:p>
      </dgm:t>
    </dgm:pt>
    <dgm:pt modelId="{732B7E1D-67E7-42A8-A120-532D11CA025D}">
      <dgm:prSet phldr="0"/>
      <dgm:spPr/>
      <dgm:t>
        <a:bodyPr/>
        <a:lstStyle/>
        <a:p>
          <a:r>
            <a:rPr lang="pl-PL" b="0" dirty="0" err="1">
              <a:latin typeface="Times New Roman"/>
              <a:cs typeface="Times New Roman"/>
            </a:rPr>
            <a:t>Gewinn</a:t>
          </a:r>
          <a:endParaRPr lang="pl-PL" b="0" dirty="0">
            <a:latin typeface="Times New Roman"/>
            <a:cs typeface="Times New Roman"/>
          </a:endParaRPr>
        </a:p>
      </dgm:t>
    </dgm:pt>
    <dgm:pt modelId="{F0902C8E-0A1D-4D34-A218-E5A0566673D7}" type="parTrans" cxnId="{35DB7589-7DC5-4A36-AB0A-AC49790C9FE0}">
      <dgm:prSet/>
      <dgm:spPr/>
      <dgm:t>
        <a:bodyPr/>
        <a:lstStyle/>
        <a:p>
          <a:endParaRPr lang="pl-PL"/>
        </a:p>
      </dgm:t>
    </dgm:pt>
    <dgm:pt modelId="{1435A82B-B013-47D0-A8B1-2818FD07B400}" type="sibTrans" cxnId="{35DB7589-7DC5-4A36-AB0A-AC49790C9FE0}">
      <dgm:prSet/>
      <dgm:spPr/>
      <dgm:t>
        <a:bodyPr/>
        <a:lstStyle/>
        <a:p>
          <a:endParaRPr lang="pl-PL"/>
        </a:p>
      </dgm:t>
    </dgm:pt>
    <dgm:pt modelId="{A8B9AF36-FD69-405E-8454-38DEBBE6B312}">
      <dgm:prSet phldr="0"/>
      <dgm:spPr/>
      <dgm:t>
        <a:bodyPr/>
        <a:lstStyle/>
        <a:p>
          <a:r>
            <a:rPr lang="pl-PL" b="0" dirty="0" err="1">
              <a:latin typeface="Times New Roman"/>
              <a:cs typeface="Times New Roman"/>
            </a:rPr>
            <a:t>Kosten</a:t>
          </a:r>
          <a:endParaRPr lang="pl-PL" b="0" dirty="0">
            <a:latin typeface="Times New Roman"/>
            <a:cs typeface="Times New Roman"/>
          </a:endParaRPr>
        </a:p>
      </dgm:t>
    </dgm:pt>
    <dgm:pt modelId="{3852771C-14BB-432A-BEE6-0930EADD9B8E}" type="parTrans" cxnId="{351C23C1-1558-4D2C-8BEA-A4C92DCF839C}">
      <dgm:prSet/>
      <dgm:spPr/>
      <dgm:t>
        <a:bodyPr/>
        <a:lstStyle/>
        <a:p>
          <a:endParaRPr lang="pl-PL"/>
        </a:p>
      </dgm:t>
    </dgm:pt>
    <dgm:pt modelId="{290BE382-D881-4CE4-BFB4-93065F957171}" type="sibTrans" cxnId="{351C23C1-1558-4D2C-8BEA-A4C92DCF839C}">
      <dgm:prSet/>
      <dgm:spPr/>
      <dgm:t>
        <a:bodyPr/>
        <a:lstStyle/>
        <a:p>
          <a:endParaRPr lang="pl-PL"/>
        </a:p>
      </dgm:t>
    </dgm:pt>
    <dgm:pt modelId="{05C93328-7224-4584-A3B2-7FDB640213FC}">
      <dgm:prSet phldr="0"/>
      <dgm:spPr/>
      <dgm:t>
        <a:bodyPr/>
        <a:lstStyle/>
        <a:p>
          <a:pPr rtl="0"/>
          <a:r>
            <a:rPr lang="pl-PL" b="0" dirty="0">
              <a:latin typeface="Times New Roman"/>
              <a:cs typeface="Times New Roman"/>
            </a:rPr>
            <a:t>Marktanteile</a:t>
          </a:r>
        </a:p>
      </dgm:t>
    </dgm:pt>
    <dgm:pt modelId="{7A1D9D78-EC75-43DE-B1E3-B013F25B8BA7}" type="parTrans" cxnId="{08323ECE-35EC-4A47-B199-BF31E46173FF}">
      <dgm:prSet/>
      <dgm:spPr/>
      <dgm:t>
        <a:bodyPr/>
        <a:lstStyle/>
        <a:p>
          <a:endParaRPr lang="pl-PL"/>
        </a:p>
      </dgm:t>
    </dgm:pt>
    <dgm:pt modelId="{0E35DFD1-AA34-4024-9A24-041370482FB3}" type="sibTrans" cxnId="{08323ECE-35EC-4A47-B199-BF31E46173FF}">
      <dgm:prSet/>
      <dgm:spPr/>
      <dgm:t>
        <a:bodyPr/>
        <a:lstStyle/>
        <a:p>
          <a:endParaRPr lang="pl-PL"/>
        </a:p>
      </dgm:t>
    </dgm:pt>
    <dgm:pt modelId="{425BF15B-D524-43FE-9D63-E62C87A4CCBA}">
      <dgm:prSet phldr="0"/>
      <dgm:spPr/>
      <dgm:t>
        <a:bodyPr/>
        <a:lstStyle/>
        <a:p>
          <a:pPr rtl="0"/>
          <a:r>
            <a:rPr lang="pl-PL" b="0" dirty="0">
              <a:latin typeface="Times New Roman"/>
              <a:cs typeface="Times New Roman"/>
            </a:rPr>
            <a:t>Rentabilität</a:t>
          </a:r>
        </a:p>
      </dgm:t>
    </dgm:pt>
    <dgm:pt modelId="{CB9D879A-E0FC-486D-9D7F-E8CA38551AA7}" type="parTrans" cxnId="{85DBAE0E-D840-411A-9462-FE611BB32D96}">
      <dgm:prSet/>
      <dgm:spPr/>
      <dgm:t>
        <a:bodyPr/>
        <a:lstStyle/>
        <a:p>
          <a:endParaRPr lang="pl-PL"/>
        </a:p>
      </dgm:t>
    </dgm:pt>
    <dgm:pt modelId="{C1DC403E-92FB-41A7-8553-1C94602BECD2}" type="sibTrans" cxnId="{85DBAE0E-D840-411A-9462-FE611BB32D96}">
      <dgm:prSet/>
      <dgm:spPr/>
      <dgm:t>
        <a:bodyPr/>
        <a:lstStyle/>
        <a:p>
          <a:endParaRPr lang="pl-PL"/>
        </a:p>
      </dgm:t>
    </dgm:pt>
    <dgm:pt modelId="{3783D471-E4DC-4657-BDB1-B0FC0C30CB0E}">
      <dgm:prSet phldr="0"/>
      <dgm:spPr/>
      <dgm:t>
        <a:bodyPr/>
        <a:lstStyle/>
        <a:p>
          <a:pPr rtl="0"/>
          <a:r>
            <a:rPr lang="pl-PL" b="0" dirty="0">
              <a:latin typeface="Times New Roman"/>
              <a:cs typeface="Times New Roman"/>
            </a:rPr>
            <a:t>Preisniveau</a:t>
          </a:r>
        </a:p>
      </dgm:t>
    </dgm:pt>
    <dgm:pt modelId="{A7889C9D-74BF-44B1-853D-A6FEA85DF50A}" type="parTrans" cxnId="{3649465A-6107-4949-82F1-C97B500C2105}">
      <dgm:prSet/>
      <dgm:spPr/>
      <dgm:t>
        <a:bodyPr/>
        <a:lstStyle/>
        <a:p>
          <a:endParaRPr lang="pl-PL"/>
        </a:p>
      </dgm:t>
    </dgm:pt>
    <dgm:pt modelId="{755D6222-7F7B-47B6-ABD4-641D519B5594}" type="sibTrans" cxnId="{3649465A-6107-4949-82F1-C97B500C2105}">
      <dgm:prSet/>
      <dgm:spPr/>
      <dgm:t>
        <a:bodyPr/>
        <a:lstStyle/>
        <a:p>
          <a:endParaRPr lang="pl-PL"/>
        </a:p>
      </dgm:t>
    </dgm:pt>
    <dgm:pt modelId="{27C8C75B-5570-466D-AED4-1D68A34DF010}">
      <dgm:prSet phldr="0"/>
      <dgm:spPr/>
      <dgm:t>
        <a:bodyPr/>
        <a:lstStyle/>
        <a:p>
          <a:pPr rtl="0"/>
          <a:r>
            <a:rPr lang="pl-PL" dirty="0" err="1">
              <a:latin typeface="Times New Roman"/>
              <a:cs typeface="Times New Roman"/>
            </a:rPr>
            <a:t>Markentreue</a:t>
          </a:r>
          <a:r>
            <a:rPr lang="pl-PL" dirty="0">
              <a:latin typeface="Times New Roman"/>
              <a:cs typeface="Times New Roman"/>
            </a:rPr>
            <a:t> Image</a:t>
          </a:r>
        </a:p>
      </dgm:t>
    </dgm:pt>
    <dgm:pt modelId="{A6C36315-F56F-4F9E-8878-A91FC2745F39}" type="parTrans" cxnId="{F2029F15-E995-47CA-B42B-B4D9D8422567}">
      <dgm:prSet/>
      <dgm:spPr/>
      <dgm:t>
        <a:bodyPr/>
        <a:lstStyle/>
        <a:p>
          <a:endParaRPr lang="pl-PL"/>
        </a:p>
      </dgm:t>
    </dgm:pt>
    <dgm:pt modelId="{5BD20211-40C5-4D29-8528-B977B3BCE417}" type="sibTrans" cxnId="{F2029F15-E995-47CA-B42B-B4D9D8422567}">
      <dgm:prSet/>
      <dgm:spPr/>
      <dgm:t>
        <a:bodyPr/>
        <a:lstStyle/>
        <a:p>
          <a:endParaRPr lang="pl-PL"/>
        </a:p>
      </dgm:t>
    </dgm:pt>
    <dgm:pt modelId="{1927E404-5FE9-41E8-AC58-F563557A2938}">
      <dgm:prSet phldr="0"/>
      <dgm:spPr/>
      <dgm:t>
        <a:bodyPr/>
        <a:lstStyle/>
        <a:p>
          <a:r>
            <a:rPr lang="pl-PL" dirty="0" err="1">
              <a:latin typeface="Times New Roman"/>
              <a:cs typeface="Times New Roman"/>
            </a:rPr>
            <a:t>Kompetenzniveau</a:t>
          </a:r>
          <a:endParaRPr lang="pl-PL" dirty="0">
            <a:latin typeface="Times New Roman"/>
            <a:cs typeface="Times New Roman"/>
          </a:endParaRPr>
        </a:p>
      </dgm:t>
    </dgm:pt>
    <dgm:pt modelId="{1F04888E-D2D1-4DD4-9E56-FFF64108DCCF}" type="parTrans" cxnId="{3385044B-456C-436E-8813-95203AEE3AB7}">
      <dgm:prSet/>
      <dgm:spPr/>
      <dgm:t>
        <a:bodyPr/>
        <a:lstStyle/>
        <a:p>
          <a:endParaRPr lang="pl-PL"/>
        </a:p>
      </dgm:t>
    </dgm:pt>
    <dgm:pt modelId="{1BA55420-DD30-4212-98F0-7A445CE72EF0}" type="sibTrans" cxnId="{3385044B-456C-436E-8813-95203AEE3AB7}">
      <dgm:prSet/>
      <dgm:spPr/>
      <dgm:t>
        <a:bodyPr/>
        <a:lstStyle/>
        <a:p>
          <a:endParaRPr lang="pl-PL"/>
        </a:p>
      </dgm:t>
    </dgm:pt>
    <dgm:pt modelId="{860773BF-FF06-4DCF-9DAA-6832B73A04DE}">
      <dgm:prSet phldr="0"/>
      <dgm:spPr/>
      <dgm:t>
        <a:bodyPr/>
        <a:lstStyle/>
        <a:p>
          <a:r>
            <a:rPr lang="pl-PL" dirty="0" err="1">
              <a:latin typeface="Times New Roman"/>
              <a:cs typeface="Times New Roman"/>
            </a:rPr>
            <a:t>Kundenbindung</a:t>
          </a:r>
          <a:endParaRPr lang="pl-PL" dirty="0">
            <a:latin typeface="Times New Roman"/>
            <a:cs typeface="Times New Roman"/>
          </a:endParaRPr>
        </a:p>
      </dgm:t>
    </dgm:pt>
    <dgm:pt modelId="{F11D14BC-5B73-4CCA-A805-AAD06D0B5990}" type="parTrans" cxnId="{BEAEC7B7-2520-4B89-A798-1E249C4F187E}">
      <dgm:prSet/>
      <dgm:spPr/>
      <dgm:t>
        <a:bodyPr/>
        <a:lstStyle/>
        <a:p>
          <a:endParaRPr lang="pl-PL"/>
        </a:p>
      </dgm:t>
    </dgm:pt>
    <dgm:pt modelId="{C71EAD19-0A3B-42FE-A826-C1735F5F3CD7}" type="sibTrans" cxnId="{BEAEC7B7-2520-4B89-A798-1E249C4F187E}">
      <dgm:prSet/>
      <dgm:spPr/>
      <dgm:t>
        <a:bodyPr/>
        <a:lstStyle/>
        <a:p>
          <a:endParaRPr lang="pl-PL"/>
        </a:p>
      </dgm:t>
    </dgm:pt>
    <dgm:pt modelId="{22201FAF-4052-4E01-8D35-2844E4CC1569}">
      <dgm:prSet phldr="0"/>
      <dgm:spPr/>
      <dgm:t>
        <a:bodyPr/>
        <a:lstStyle/>
        <a:p>
          <a:r>
            <a:rPr lang="pl-PL" dirty="0" err="1">
              <a:latin typeface="Times New Roman"/>
              <a:cs typeface="Times New Roman"/>
            </a:rPr>
            <a:t>Kaufintensität</a:t>
          </a:r>
          <a:endParaRPr lang="pl-PL" dirty="0">
            <a:latin typeface="Times New Roman"/>
            <a:cs typeface="Times New Roman"/>
          </a:endParaRPr>
        </a:p>
      </dgm:t>
    </dgm:pt>
    <dgm:pt modelId="{26EF3E14-8640-4A4E-B0EE-6499513887E6}" type="parTrans" cxnId="{AE7C386D-0516-447C-9D8A-DB6C1C118BB9}">
      <dgm:prSet/>
      <dgm:spPr/>
      <dgm:t>
        <a:bodyPr/>
        <a:lstStyle/>
        <a:p>
          <a:endParaRPr lang="pl-PL"/>
        </a:p>
      </dgm:t>
    </dgm:pt>
    <dgm:pt modelId="{BAC09C16-1436-42FC-8820-6A5159194043}" type="sibTrans" cxnId="{AE7C386D-0516-447C-9D8A-DB6C1C118BB9}">
      <dgm:prSet/>
      <dgm:spPr/>
      <dgm:t>
        <a:bodyPr/>
        <a:lstStyle/>
        <a:p>
          <a:endParaRPr lang="pl-PL"/>
        </a:p>
      </dgm:t>
    </dgm:pt>
    <dgm:pt modelId="{4FBE1A57-EFDA-4B2F-9FF9-1BF6C33F8BBA}" type="pres">
      <dgm:prSet presAssocID="{0D39A610-E846-48BC-948B-D451A929A9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A00007-E5E4-41BE-9CFE-08492EE88A7A}" type="pres">
      <dgm:prSet presAssocID="{4C839D49-2AB2-401F-8E65-A123C798D0EC}" presName="parentLin" presStyleCnt="0"/>
      <dgm:spPr/>
    </dgm:pt>
    <dgm:pt modelId="{B19989AB-E33B-4CE6-8532-305C34069A96}" type="pres">
      <dgm:prSet presAssocID="{4C839D49-2AB2-401F-8E65-A123C798D0EC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CC30AECF-83B6-4F81-85B0-86ADC0E72061}" type="pres">
      <dgm:prSet presAssocID="{4C839D49-2AB2-401F-8E65-A123C798D0E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51FF83-B87F-4FBC-A57E-30EDC41638F7}" type="pres">
      <dgm:prSet presAssocID="{4C839D49-2AB2-401F-8E65-A123C798D0EC}" presName="negativeSpace" presStyleCnt="0"/>
      <dgm:spPr/>
    </dgm:pt>
    <dgm:pt modelId="{4B788752-DD34-4162-AA23-E1E25CB99FBE}" type="pres">
      <dgm:prSet presAssocID="{4C839D49-2AB2-401F-8E65-A123C798D0E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F211F7-CA71-4817-8A24-1C7E69873BB3}" type="pres">
      <dgm:prSet presAssocID="{D38EBBA1-D76E-409A-A46F-8CBE036BCA61}" presName="spaceBetweenRectangles" presStyleCnt="0"/>
      <dgm:spPr/>
    </dgm:pt>
    <dgm:pt modelId="{82BCC2C4-9976-470D-AFB5-AE7FC8A50B2B}" type="pres">
      <dgm:prSet presAssocID="{8B585202-5EB2-49CB-9E0D-387D781213FB}" presName="parentLin" presStyleCnt="0"/>
      <dgm:spPr/>
    </dgm:pt>
    <dgm:pt modelId="{4DED6C37-6E27-43F1-8808-3511885A84F9}" type="pres">
      <dgm:prSet presAssocID="{8B585202-5EB2-49CB-9E0D-387D781213FB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C479D986-1988-48CE-95B9-5735AD640B90}" type="pres">
      <dgm:prSet presAssocID="{8B585202-5EB2-49CB-9E0D-387D781213F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C19C78-D941-45A8-A099-C00B1E41BD8C}" type="pres">
      <dgm:prSet presAssocID="{8B585202-5EB2-49CB-9E0D-387D781213FB}" presName="negativeSpace" presStyleCnt="0"/>
      <dgm:spPr/>
    </dgm:pt>
    <dgm:pt modelId="{DBE172EC-7452-44D5-B01A-64C5689D8553}" type="pres">
      <dgm:prSet presAssocID="{8B585202-5EB2-49CB-9E0D-387D781213F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CD0E897-ACB6-4EA2-805A-BCA6D8EB63A1}" type="presOf" srcId="{05C93328-7224-4584-A3B2-7FDB640213FC}" destId="{4B788752-DD34-4162-AA23-E1E25CB99FBE}" srcOrd="0" destOrd="3" presId="urn:microsoft.com/office/officeart/2005/8/layout/list1"/>
    <dgm:cxn modelId="{08323ECE-35EC-4A47-B199-BF31E46173FF}" srcId="{4C839D49-2AB2-401F-8E65-A123C798D0EC}" destId="{05C93328-7224-4584-A3B2-7FDB640213FC}" srcOrd="3" destOrd="0" parTransId="{7A1D9D78-EC75-43DE-B1E3-B013F25B8BA7}" sibTransId="{0E35DFD1-AA34-4024-9A24-041370482FB3}"/>
    <dgm:cxn modelId="{AE7C386D-0516-447C-9D8A-DB6C1C118BB9}" srcId="{8B585202-5EB2-49CB-9E0D-387D781213FB}" destId="{22201FAF-4052-4E01-8D35-2844E4CC1569}" srcOrd="5" destOrd="0" parTransId="{26EF3E14-8640-4A4E-B0EE-6499513887E6}" sibTransId="{BAC09C16-1436-42FC-8820-6A5159194043}"/>
    <dgm:cxn modelId="{B84623EB-9F45-40F5-8832-56CD6684F41B}" type="presOf" srcId="{37F289D9-13FC-4F91-BD0F-F693EA1B65D5}" destId="{DBE172EC-7452-44D5-B01A-64C5689D8553}" srcOrd="0" destOrd="1" presId="urn:microsoft.com/office/officeart/2005/8/layout/list1"/>
    <dgm:cxn modelId="{78AC8E5C-2B04-4222-9545-C1D689B6F0B5}" type="presOf" srcId="{3783D471-E4DC-4657-BDB1-B0FC0C30CB0E}" destId="{4B788752-DD34-4162-AA23-E1E25CB99FBE}" srcOrd="0" destOrd="5" presId="urn:microsoft.com/office/officeart/2005/8/layout/list1"/>
    <dgm:cxn modelId="{35DB7589-7DC5-4A36-AB0A-AC49790C9FE0}" srcId="{4C839D49-2AB2-401F-8E65-A123C798D0EC}" destId="{732B7E1D-67E7-42A8-A120-532D11CA025D}" srcOrd="2" destOrd="0" parTransId="{F0902C8E-0A1D-4D34-A218-E5A0566673D7}" sibTransId="{1435A82B-B013-47D0-A8B1-2818FD07B400}"/>
    <dgm:cxn modelId="{9EE7779F-F57D-4BB8-822D-F8CA81109EA5}" type="presOf" srcId="{953C4FF0-0A26-47F0-A01A-BA8D5391D577}" destId="{DBE172EC-7452-44D5-B01A-64C5689D8553}" srcOrd="0" destOrd="0" presId="urn:microsoft.com/office/officeart/2005/8/layout/list1"/>
    <dgm:cxn modelId="{F2029F15-E995-47CA-B42B-B4D9D8422567}" srcId="{8B585202-5EB2-49CB-9E0D-387D781213FB}" destId="{27C8C75B-5570-466D-AED4-1D68A34DF010}" srcOrd="2" destOrd="0" parTransId="{A6C36315-F56F-4F9E-8878-A91FC2745F39}" sibTransId="{5BD20211-40C5-4D29-8528-B977B3BCE417}"/>
    <dgm:cxn modelId="{2FBD813F-8B3D-4379-B047-7401B8F611B0}" type="presOf" srcId="{27C8C75B-5570-466D-AED4-1D68A34DF010}" destId="{DBE172EC-7452-44D5-B01A-64C5689D8553}" srcOrd="0" destOrd="2" presId="urn:microsoft.com/office/officeart/2005/8/layout/list1"/>
    <dgm:cxn modelId="{1A9B62B8-6E22-40F2-BE49-2BED07130B5B}" type="presOf" srcId="{425BF15B-D524-43FE-9D63-E62C87A4CCBA}" destId="{4B788752-DD34-4162-AA23-E1E25CB99FBE}" srcOrd="0" destOrd="4" presId="urn:microsoft.com/office/officeart/2005/8/layout/list1"/>
    <dgm:cxn modelId="{08D17726-806D-4713-96A5-D9B2E6B1BE2B}" type="presOf" srcId="{4C839D49-2AB2-401F-8E65-A123C798D0EC}" destId="{B19989AB-E33B-4CE6-8532-305C34069A96}" srcOrd="0" destOrd="0" presId="urn:microsoft.com/office/officeart/2005/8/layout/list1"/>
    <dgm:cxn modelId="{D26FBF55-106D-443D-B072-CD10926B4708}" type="presOf" srcId="{8B585202-5EB2-49CB-9E0D-387D781213FB}" destId="{C479D986-1988-48CE-95B9-5735AD640B90}" srcOrd="1" destOrd="0" presId="urn:microsoft.com/office/officeart/2005/8/layout/list1"/>
    <dgm:cxn modelId="{C009BB54-63FF-49AE-B874-58B08758D876}" type="presOf" srcId="{732B7E1D-67E7-42A8-A120-532D11CA025D}" destId="{4B788752-DD34-4162-AA23-E1E25CB99FBE}" srcOrd="0" destOrd="2" presId="urn:microsoft.com/office/officeart/2005/8/layout/list1"/>
    <dgm:cxn modelId="{55313154-0B1A-4D36-8C98-484995D32403}" type="presOf" srcId="{22201FAF-4052-4E01-8D35-2844E4CC1569}" destId="{DBE172EC-7452-44D5-B01A-64C5689D8553}" srcOrd="0" destOrd="5" presId="urn:microsoft.com/office/officeart/2005/8/layout/list1"/>
    <dgm:cxn modelId="{AE542F89-79D1-45CB-8FBF-C4B16245B76A}" srcId="{4C839D49-2AB2-401F-8E65-A123C798D0EC}" destId="{88DDA6B3-EA47-43EB-AAC4-B842CB1ED907}" srcOrd="0" destOrd="0" parTransId="{7DEEA050-CC7A-4663-B4C1-35CDDB6DF690}" sibTransId="{690A01B5-04E3-4EE5-BDBE-B1979BAFCA6C}"/>
    <dgm:cxn modelId="{3385044B-456C-436E-8813-95203AEE3AB7}" srcId="{8B585202-5EB2-49CB-9E0D-387D781213FB}" destId="{1927E404-5FE9-41E8-AC58-F563557A2938}" srcOrd="3" destOrd="0" parTransId="{1F04888E-D2D1-4DD4-9E56-FFF64108DCCF}" sibTransId="{1BA55420-DD30-4212-98F0-7A445CE72EF0}"/>
    <dgm:cxn modelId="{1F71F8B7-0A24-4321-B1B2-3C146CC22494}" srcId="{8B585202-5EB2-49CB-9E0D-387D781213FB}" destId="{37F289D9-13FC-4F91-BD0F-F693EA1B65D5}" srcOrd="1" destOrd="0" parTransId="{773C8755-2967-4495-A4AF-E967370C70FC}" sibTransId="{3344DF43-5A6C-4087-9372-F02416600C39}"/>
    <dgm:cxn modelId="{EE45B41F-9B88-4056-B2A8-1675FFACD63C}" srcId="{8B585202-5EB2-49CB-9E0D-387D781213FB}" destId="{953C4FF0-0A26-47F0-A01A-BA8D5391D577}" srcOrd="0" destOrd="0" parTransId="{28F6E026-67F8-4456-AE9B-A3AC6217A75A}" sibTransId="{58B6F62D-5D09-42CD-A582-E9B9AB1405BF}"/>
    <dgm:cxn modelId="{02786A1E-B6F2-43FE-B5D1-1D53F1178E07}" srcId="{0D39A610-E846-48BC-948B-D451A929A92C}" destId="{8B585202-5EB2-49CB-9E0D-387D781213FB}" srcOrd="1" destOrd="0" parTransId="{3381292F-5562-4136-A9EC-F9138E14A506}" sibTransId="{85B285DB-7503-4CA8-BDA3-58A6125B7A2A}"/>
    <dgm:cxn modelId="{3649465A-6107-4949-82F1-C97B500C2105}" srcId="{4C839D49-2AB2-401F-8E65-A123C798D0EC}" destId="{3783D471-E4DC-4657-BDB1-B0FC0C30CB0E}" srcOrd="5" destOrd="0" parTransId="{A7889C9D-74BF-44B1-853D-A6FEA85DF50A}" sibTransId="{755D6222-7F7B-47B6-ABD4-641D519B5594}"/>
    <dgm:cxn modelId="{D342CC8A-B42C-4763-8E2A-11E8266721F9}" type="presOf" srcId="{860773BF-FF06-4DCF-9DAA-6832B73A04DE}" destId="{DBE172EC-7452-44D5-B01A-64C5689D8553}" srcOrd="0" destOrd="4" presId="urn:microsoft.com/office/officeart/2005/8/layout/list1"/>
    <dgm:cxn modelId="{351C23C1-1558-4D2C-8BEA-A4C92DCF839C}" srcId="{4C839D49-2AB2-401F-8E65-A123C798D0EC}" destId="{A8B9AF36-FD69-405E-8454-38DEBBE6B312}" srcOrd="6" destOrd="0" parTransId="{3852771C-14BB-432A-BEE6-0930EADD9B8E}" sibTransId="{290BE382-D881-4CE4-BFB4-93065F957171}"/>
    <dgm:cxn modelId="{BC2E13B5-CDEA-4B67-8EA1-CD6824F067CD}" type="presOf" srcId="{1F0DA4D3-DDE8-4FF8-837D-AA3C4D546402}" destId="{4B788752-DD34-4162-AA23-E1E25CB99FBE}" srcOrd="0" destOrd="1" presId="urn:microsoft.com/office/officeart/2005/8/layout/list1"/>
    <dgm:cxn modelId="{80527437-BD57-4536-827E-12A628AAB626}" type="presOf" srcId="{88DDA6B3-EA47-43EB-AAC4-B842CB1ED907}" destId="{4B788752-DD34-4162-AA23-E1E25CB99FBE}" srcOrd="0" destOrd="0" presId="urn:microsoft.com/office/officeart/2005/8/layout/list1"/>
    <dgm:cxn modelId="{C06020AC-17A5-461C-93B3-FA9B7E19A29B}" type="presOf" srcId="{8B585202-5EB2-49CB-9E0D-387D781213FB}" destId="{4DED6C37-6E27-43F1-8808-3511885A84F9}" srcOrd="0" destOrd="0" presId="urn:microsoft.com/office/officeart/2005/8/layout/list1"/>
    <dgm:cxn modelId="{84E53FFF-2B5E-43E5-88A2-EAB58B2E65ED}" srcId="{0D39A610-E846-48BC-948B-D451A929A92C}" destId="{4C839D49-2AB2-401F-8E65-A123C798D0EC}" srcOrd="0" destOrd="0" parTransId="{D295C672-C7F9-4BC2-9F87-7B4DB27484CC}" sibTransId="{D38EBBA1-D76E-409A-A46F-8CBE036BCA61}"/>
    <dgm:cxn modelId="{0230857E-D3EF-4C87-9A55-FC0EA92D0A15}" type="presOf" srcId="{A8B9AF36-FD69-405E-8454-38DEBBE6B312}" destId="{4B788752-DD34-4162-AA23-E1E25CB99FBE}" srcOrd="0" destOrd="6" presId="urn:microsoft.com/office/officeart/2005/8/layout/list1"/>
    <dgm:cxn modelId="{BEAEC7B7-2520-4B89-A798-1E249C4F187E}" srcId="{8B585202-5EB2-49CB-9E0D-387D781213FB}" destId="{860773BF-FF06-4DCF-9DAA-6832B73A04DE}" srcOrd="4" destOrd="0" parTransId="{F11D14BC-5B73-4CCA-A805-AAD06D0B5990}" sibTransId="{C71EAD19-0A3B-42FE-A826-C1735F5F3CD7}"/>
    <dgm:cxn modelId="{85DBAE0E-D840-411A-9462-FE611BB32D96}" srcId="{4C839D49-2AB2-401F-8E65-A123C798D0EC}" destId="{425BF15B-D524-43FE-9D63-E62C87A4CCBA}" srcOrd="4" destOrd="0" parTransId="{CB9D879A-E0FC-486D-9D7F-E8CA38551AA7}" sibTransId="{C1DC403E-92FB-41A7-8553-1C94602BECD2}"/>
    <dgm:cxn modelId="{247C0FF7-3CC1-49B8-993E-3C491F5D5478}" srcId="{4C839D49-2AB2-401F-8E65-A123C798D0EC}" destId="{1F0DA4D3-DDE8-4FF8-837D-AA3C4D546402}" srcOrd="1" destOrd="0" parTransId="{B03A4ED0-1150-4802-A07D-B5D089A9633F}" sibTransId="{3239982E-1F10-4C7D-9AFE-84D043594D0D}"/>
    <dgm:cxn modelId="{B2A50A31-E9AF-46A5-AFA0-C211256D032D}" type="presOf" srcId="{1927E404-5FE9-41E8-AC58-F563557A2938}" destId="{DBE172EC-7452-44D5-B01A-64C5689D8553}" srcOrd="0" destOrd="3" presId="urn:microsoft.com/office/officeart/2005/8/layout/list1"/>
    <dgm:cxn modelId="{9770C980-1D5B-4F91-9AF1-F49314EAD04C}" type="presOf" srcId="{0D39A610-E846-48BC-948B-D451A929A92C}" destId="{4FBE1A57-EFDA-4B2F-9FF9-1BF6C33F8BBA}" srcOrd="0" destOrd="0" presId="urn:microsoft.com/office/officeart/2005/8/layout/list1"/>
    <dgm:cxn modelId="{58D99127-43FF-44E6-AD43-B47193A4C993}" type="presOf" srcId="{4C839D49-2AB2-401F-8E65-A123C798D0EC}" destId="{CC30AECF-83B6-4F81-85B0-86ADC0E72061}" srcOrd="1" destOrd="0" presId="urn:microsoft.com/office/officeart/2005/8/layout/list1"/>
    <dgm:cxn modelId="{3A41F701-5E1A-4BC0-B507-5870A41B5103}" type="presParOf" srcId="{4FBE1A57-EFDA-4B2F-9FF9-1BF6C33F8BBA}" destId="{38A00007-E5E4-41BE-9CFE-08492EE88A7A}" srcOrd="0" destOrd="0" presId="urn:microsoft.com/office/officeart/2005/8/layout/list1"/>
    <dgm:cxn modelId="{85F2A85E-B5C6-4CE1-A081-5FEC20F7A226}" type="presParOf" srcId="{38A00007-E5E4-41BE-9CFE-08492EE88A7A}" destId="{B19989AB-E33B-4CE6-8532-305C34069A96}" srcOrd="0" destOrd="0" presId="urn:microsoft.com/office/officeart/2005/8/layout/list1"/>
    <dgm:cxn modelId="{0B879E14-08FF-45FE-8715-1F191A8F21D8}" type="presParOf" srcId="{38A00007-E5E4-41BE-9CFE-08492EE88A7A}" destId="{CC30AECF-83B6-4F81-85B0-86ADC0E72061}" srcOrd="1" destOrd="0" presId="urn:microsoft.com/office/officeart/2005/8/layout/list1"/>
    <dgm:cxn modelId="{F424C074-1C43-4B6C-B0B3-7B3EC18C1B5C}" type="presParOf" srcId="{4FBE1A57-EFDA-4B2F-9FF9-1BF6C33F8BBA}" destId="{AD51FF83-B87F-4FBC-A57E-30EDC41638F7}" srcOrd="1" destOrd="0" presId="urn:microsoft.com/office/officeart/2005/8/layout/list1"/>
    <dgm:cxn modelId="{190D178D-666C-4E70-A2C9-54BD566D17DD}" type="presParOf" srcId="{4FBE1A57-EFDA-4B2F-9FF9-1BF6C33F8BBA}" destId="{4B788752-DD34-4162-AA23-E1E25CB99FBE}" srcOrd="2" destOrd="0" presId="urn:microsoft.com/office/officeart/2005/8/layout/list1"/>
    <dgm:cxn modelId="{127CE192-84A7-4DC7-9C74-1FC6BE8CD860}" type="presParOf" srcId="{4FBE1A57-EFDA-4B2F-9FF9-1BF6C33F8BBA}" destId="{DEF211F7-CA71-4817-8A24-1C7E69873BB3}" srcOrd="3" destOrd="0" presId="urn:microsoft.com/office/officeart/2005/8/layout/list1"/>
    <dgm:cxn modelId="{030F6336-76A9-4CBB-8DC5-14E2B97D3135}" type="presParOf" srcId="{4FBE1A57-EFDA-4B2F-9FF9-1BF6C33F8BBA}" destId="{82BCC2C4-9976-470D-AFB5-AE7FC8A50B2B}" srcOrd="4" destOrd="0" presId="urn:microsoft.com/office/officeart/2005/8/layout/list1"/>
    <dgm:cxn modelId="{F5EB2CE3-C5B4-4AA4-B0D6-0029060F0301}" type="presParOf" srcId="{82BCC2C4-9976-470D-AFB5-AE7FC8A50B2B}" destId="{4DED6C37-6E27-43F1-8808-3511885A84F9}" srcOrd="0" destOrd="0" presId="urn:microsoft.com/office/officeart/2005/8/layout/list1"/>
    <dgm:cxn modelId="{758824EC-347D-4300-8D21-86C8B3976DD4}" type="presParOf" srcId="{82BCC2C4-9976-470D-AFB5-AE7FC8A50B2B}" destId="{C479D986-1988-48CE-95B9-5735AD640B90}" srcOrd="1" destOrd="0" presId="urn:microsoft.com/office/officeart/2005/8/layout/list1"/>
    <dgm:cxn modelId="{1B62B169-35A9-4610-BC6E-CB94A42B018C}" type="presParOf" srcId="{4FBE1A57-EFDA-4B2F-9FF9-1BF6C33F8BBA}" destId="{8EC19C78-D941-45A8-A099-C00B1E41BD8C}" srcOrd="5" destOrd="0" presId="urn:microsoft.com/office/officeart/2005/8/layout/list1"/>
    <dgm:cxn modelId="{9BA96418-6D2F-4413-A214-AFB8F675A046}" type="presParOf" srcId="{4FBE1A57-EFDA-4B2F-9FF9-1BF6C33F8BBA}" destId="{DBE172EC-7452-44D5-B01A-64C5689D855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EBBE2-5F06-4E0B-A7A8-EC1A0ABFBACD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4DB93D9-69FE-45D0-9631-E26E52D16BE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Times New Roman"/>
              <a:cs typeface="Times New Roman"/>
            </a:rPr>
            <a:t>Produkt (</a:t>
          </a:r>
          <a:r>
            <a:rPr lang="pl-PL" dirty="0" err="1">
              <a:solidFill>
                <a:schemeClr val="tx1"/>
              </a:solidFill>
              <a:latin typeface="Times New Roman"/>
              <a:cs typeface="Times New Roman"/>
            </a:rPr>
            <a:t>product</a:t>
          </a:r>
          <a:r>
            <a:rPr lang="pl-PL" dirty="0">
              <a:solidFill>
                <a:schemeClr val="tx1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C4706F7-B168-4A3A-998D-66ED21B68D13}" type="parTrans" cxnId="{DA80A639-5591-4AEB-B28A-2A5654D899A3}">
      <dgm:prSet/>
      <dgm:spPr/>
      <dgm:t>
        <a:bodyPr/>
        <a:lstStyle/>
        <a:p>
          <a:endParaRPr lang="en-US"/>
        </a:p>
      </dgm:t>
    </dgm:pt>
    <dgm:pt modelId="{1DC0B522-C2C8-43AE-9198-419BEEDAC7E2}" type="sibTrans" cxnId="{DA80A639-5591-4AEB-B28A-2A5654D899A3}">
      <dgm:prSet/>
      <dgm:spPr/>
      <dgm:t>
        <a:bodyPr/>
        <a:lstStyle/>
        <a:p>
          <a:endParaRPr lang="en-US"/>
        </a:p>
      </dgm:t>
    </dgm:pt>
    <dgm:pt modelId="{2E0125AD-9601-43D2-9576-8AE9462591C6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Times New Roman"/>
              <a:cs typeface="Times New Roman"/>
            </a:rPr>
            <a:t>Distribution (place)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A6F8278-7928-40A1-B25D-8EB0573339E5}" type="parTrans" cxnId="{4BEEFE02-C9CE-4C41-BA21-C6319486BC6B}">
      <dgm:prSet/>
      <dgm:spPr/>
      <dgm:t>
        <a:bodyPr/>
        <a:lstStyle/>
        <a:p>
          <a:endParaRPr lang="en-US"/>
        </a:p>
      </dgm:t>
    </dgm:pt>
    <dgm:pt modelId="{3A62354B-B217-42CA-89A2-941DEF155D8E}" type="sibTrans" cxnId="{4BEEFE02-C9CE-4C41-BA21-C6319486BC6B}">
      <dgm:prSet/>
      <dgm:spPr/>
      <dgm:t>
        <a:bodyPr/>
        <a:lstStyle/>
        <a:p>
          <a:endParaRPr lang="en-US"/>
        </a:p>
      </dgm:t>
    </dgm:pt>
    <dgm:pt modelId="{DD41A823-399E-4CFD-BEB7-4607AE54949C}">
      <dgm:prSet/>
      <dgm:spPr/>
      <dgm:t>
        <a:bodyPr/>
        <a:lstStyle/>
        <a:p>
          <a:pPr rtl="0"/>
          <a:r>
            <a:rPr lang="pl-PL" dirty="0">
              <a:solidFill>
                <a:schemeClr val="tx1"/>
              </a:solidFill>
              <a:latin typeface="Times New Roman"/>
              <a:cs typeface="Times New Roman"/>
            </a:rPr>
            <a:t>Kommunikations (promotion)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1264FE9-9E7F-4EEC-9307-CCC59079065F}" type="parTrans" cxnId="{95E30567-FF1A-475D-B1DC-E748E2B5E048}">
      <dgm:prSet/>
      <dgm:spPr/>
      <dgm:t>
        <a:bodyPr/>
        <a:lstStyle/>
        <a:p>
          <a:endParaRPr lang="en-US"/>
        </a:p>
      </dgm:t>
    </dgm:pt>
    <dgm:pt modelId="{4DECC911-25DD-4634-AF05-89D474D1E229}" type="sibTrans" cxnId="{95E30567-FF1A-475D-B1DC-E748E2B5E048}">
      <dgm:prSet/>
      <dgm:spPr/>
      <dgm:t>
        <a:bodyPr/>
        <a:lstStyle/>
        <a:p>
          <a:endParaRPr lang="en-US"/>
        </a:p>
      </dgm:t>
    </dgm:pt>
    <dgm:pt modelId="{958CAABA-C70A-48CB-8451-FC6B6A30F4D6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Preis (price)</a:t>
          </a:r>
          <a:endParaRPr lang="pl-PL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C3A3367-A711-4338-B71F-EFFDA12E56B1}" type="parTrans" cxnId="{C7BE1FC7-F3CD-4316-96B8-E6E7EA0DE0CA}">
      <dgm:prSet/>
      <dgm:spPr/>
      <dgm:t>
        <a:bodyPr/>
        <a:lstStyle/>
        <a:p>
          <a:endParaRPr lang="pl-PL"/>
        </a:p>
      </dgm:t>
    </dgm:pt>
    <dgm:pt modelId="{4EEEF245-58D5-4F85-B01F-6DAD33E63F54}" type="sibTrans" cxnId="{C7BE1FC7-F3CD-4316-96B8-E6E7EA0DE0CA}">
      <dgm:prSet/>
      <dgm:spPr/>
      <dgm:t>
        <a:bodyPr/>
        <a:lstStyle/>
        <a:p>
          <a:endParaRPr lang="pl-PL"/>
        </a:p>
      </dgm:t>
    </dgm:pt>
    <dgm:pt modelId="{2DE189E0-450C-4EAF-ABB2-319704F50BF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Menschen (people)</a:t>
          </a:r>
        </a:p>
      </dgm:t>
    </dgm:pt>
    <dgm:pt modelId="{BCE4DAFA-5314-4C96-9B1A-DAADECC5A64D}" type="parTrans" cxnId="{6DD5C5B6-F2B3-4450-B716-EB0425049BB0}">
      <dgm:prSet/>
      <dgm:spPr/>
      <dgm:t>
        <a:bodyPr/>
        <a:lstStyle/>
        <a:p>
          <a:endParaRPr lang="pl-PL"/>
        </a:p>
      </dgm:t>
    </dgm:pt>
    <dgm:pt modelId="{B5DBEE63-DD88-4B56-9B4C-9486098740BB}" type="sibTrans" cxnId="{6DD5C5B6-F2B3-4450-B716-EB0425049BB0}">
      <dgm:prSet/>
      <dgm:spPr/>
      <dgm:t>
        <a:bodyPr/>
        <a:lstStyle/>
        <a:p>
          <a:endParaRPr lang="pl-PL"/>
        </a:p>
      </dgm:t>
    </dgm:pt>
    <dgm:pt modelId="{BC69F472-4665-4855-A389-E2EAF075E921}" type="pres">
      <dgm:prSet presAssocID="{3B6EBBE2-5F06-4E0B-A7A8-EC1A0ABFBA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67DC5BD-D5CB-4F28-ACE9-F20EBE0A6BA3}" type="pres">
      <dgm:prSet presAssocID="{34DB93D9-69FE-45D0-9631-E26E52D16B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042699-F14D-48D4-8D3F-EECF056DD9FF}" type="pres">
      <dgm:prSet presAssocID="{1DC0B522-C2C8-43AE-9198-419BEEDAC7E2}" presName="sibTrans" presStyleCnt="0"/>
      <dgm:spPr/>
    </dgm:pt>
    <dgm:pt modelId="{C37A341D-EB91-4152-BBD5-953441309949}" type="pres">
      <dgm:prSet presAssocID="{2E0125AD-9601-43D2-9576-8AE9462591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550F7E-32BF-4FB7-949A-318DB3AA446A}" type="pres">
      <dgm:prSet presAssocID="{3A62354B-B217-42CA-89A2-941DEF155D8E}" presName="sibTrans" presStyleCnt="0"/>
      <dgm:spPr/>
    </dgm:pt>
    <dgm:pt modelId="{ECE99B4D-E65F-42AF-BC14-D8E5804FEDFF}" type="pres">
      <dgm:prSet presAssocID="{DD41A823-399E-4CFD-BEB7-4607AE5494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664762-FA41-487C-A281-C98846BE50EE}" type="pres">
      <dgm:prSet presAssocID="{4DECC911-25DD-4634-AF05-89D474D1E229}" presName="sibTrans" presStyleCnt="0"/>
      <dgm:spPr/>
    </dgm:pt>
    <dgm:pt modelId="{03586061-7848-4FDB-8D9C-49F057B238FB}" type="pres">
      <dgm:prSet presAssocID="{958CAABA-C70A-48CB-8451-FC6B6A30F4D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950157-D391-4BE4-9433-0FB9ED2E8332}" type="pres">
      <dgm:prSet presAssocID="{4EEEF245-58D5-4F85-B01F-6DAD33E63F54}" presName="sibTrans" presStyleCnt="0"/>
      <dgm:spPr/>
    </dgm:pt>
    <dgm:pt modelId="{F558E464-D6A3-4D08-AADA-875386052C7F}" type="pres">
      <dgm:prSet presAssocID="{2DE189E0-450C-4EAF-ABB2-319704F50B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A80A639-5591-4AEB-B28A-2A5654D899A3}" srcId="{3B6EBBE2-5F06-4E0B-A7A8-EC1A0ABFBACD}" destId="{34DB93D9-69FE-45D0-9631-E26E52D16BEA}" srcOrd="0" destOrd="0" parTransId="{3C4706F7-B168-4A3A-998D-66ED21B68D13}" sibTransId="{1DC0B522-C2C8-43AE-9198-419BEEDAC7E2}"/>
    <dgm:cxn modelId="{6DD5C5B6-F2B3-4450-B716-EB0425049BB0}" srcId="{3B6EBBE2-5F06-4E0B-A7A8-EC1A0ABFBACD}" destId="{2DE189E0-450C-4EAF-ABB2-319704F50BFB}" srcOrd="4" destOrd="0" parTransId="{BCE4DAFA-5314-4C96-9B1A-DAADECC5A64D}" sibTransId="{B5DBEE63-DD88-4B56-9B4C-9486098740BB}"/>
    <dgm:cxn modelId="{95E30567-FF1A-475D-B1DC-E748E2B5E048}" srcId="{3B6EBBE2-5F06-4E0B-A7A8-EC1A0ABFBACD}" destId="{DD41A823-399E-4CFD-BEB7-4607AE54949C}" srcOrd="2" destOrd="0" parTransId="{F1264FE9-9E7F-4EEC-9307-CCC59079065F}" sibTransId="{4DECC911-25DD-4634-AF05-89D474D1E229}"/>
    <dgm:cxn modelId="{4BEEFE02-C9CE-4C41-BA21-C6319486BC6B}" srcId="{3B6EBBE2-5F06-4E0B-A7A8-EC1A0ABFBACD}" destId="{2E0125AD-9601-43D2-9576-8AE9462591C6}" srcOrd="1" destOrd="0" parTransId="{5A6F8278-7928-40A1-B25D-8EB0573339E5}" sibTransId="{3A62354B-B217-42CA-89A2-941DEF155D8E}"/>
    <dgm:cxn modelId="{E1D62D9F-B156-47E6-A74A-780F6A788874}" type="presOf" srcId="{3B6EBBE2-5F06-4E0B-A7A8-EC1A0ABFBACD}" destId="{BC69F472-4665-4855-A389-E2EAF075E921}" srcOrd="0" destOrd="0" presId="urn:microsoft.com/office/officeart/2005/8/layout/default"/>
    <dgm:cxn modelId="{76E3D437-601A-4244-9E1E-ECA4A03BD88E}" type="presOf" srcId="{958CAABA-C70A-48CB-8451-FC6B6A30F4D6}" destId="{03586061-7848-4FDB-8D9C-49F057B238FB}" srcOrd="0" destOrd="0" presId="urn:microsoft.com/office/officeart/2005/8/layout/default"/>
    <dgm:cxn modelId="{AB8EA154-2BC4-42FE-A803-CEBBAE49EDD6}" type="presOf" srcId="{2E0125AD-9601-43D2-9576-8AE9462591C6}" destId="{C37A341D-EB91-4152-BBD5-953441309949}" srcOrd="0" destOrd="0" presId="urn:microsoft.com/office/officeart/2005/8/layout/default"/>
    <dgm:cxn modelId="{56D5D421-A6FC-48B2-9F82-155F5190A1D8}" type="presOf" srcId="{34DB93D9-69FE-45D0-9631-E26E52D16BEA}" destId="{D67DC5BD-D5CB-4F28-ACE9-F20EBE0A6BA3}" srcOrd="0" destOrd="0" presId="urn:microsoft.com/office/officeart/2005/8/layout/default"/>
    <dgm:cxn modelId="{C7BE1FC7-F3CD-4316-96B8-E6E7EA0DE0CA}" srcId="{3B6EBBE2-5F06-4E0B-A7A8-EC1A0ABFBACD}" destId="{958CAABA-C70A-48CB-8451-FC6B6A30F4D6}" srcOrd="3" destOrd="0" parTransId="{4C3A3367-A711-4338-B71F-EFFDA12E56B1}" sibTransId="{4EEEF245-58D5-4F85-B01F-6DAD33E63F54}"/>
    <dgm:cxn modelId="{6B4E57BE-BCA5-4F7A-B7FF-105D6A492687}" type="presOf" srcId="{DD41A823-399E-4CFD-BEB7-4607AE54949C}" destId="{ECE99B4D-E65F-42AF-BC14-D8E5804FEDFF}" srcOrd="0" destOrd="0" presId="urn:microsoft.com/office/officeart/2005/8/layout/default"/>
    <dgm:cxn modelId="{DCF478D4-470C-4D2C-9D6A-B9DA5C473D38}" type="presOf" srcId="{2DE189E0-450C-4EAF-ABB2-319704F50BFB}" destId="{F558E464-D6A3-4D08-AADA-875386052C7F}" srcOrd="0" destOrd="0" presId="urn:microsoft.com/office/officeart/2005/8/layout/default"/>
    <dgm:cxn modelId="{1A295520-4B58-4F1B-92B7-01F4A72B5189}" type="presParOf" srcId="{BC69F472-4665-4855-A389-E2EAF075E921}" destId="{D67DC5BD-D5CB-4F28-ACE9-F20EBE0A6BA3}" srcOrd="0" destOrd="0" presId="urn:microsoft.com/office/officeart/2005/8/layout/default"/>
    <dgm:cxn modelId="{D54295E7-1171-4956-8C15-AED00DEA14AA}" type="presParOf" srcId="{BC69F472-4665-4855-A389-E2EAF075E921}" destId="{1F042699-F14D-48D4-8D3F-EECF056DD9FF}" srcOrd="1" destOrd="0" presId="urn:microsoft.com/office/officeart/2005/8/layout/default"/>
    <dgm:cxn modelId="{F322BC42-A1F6-427E-8F52-34A92982C045}" type="presParOf" srcId="{BC69F472-4665-4855-A389-E2EAF075E921}" destId="{C37A341D-EB91-4152-BBD5-953441309949}" srcOrd="2" destOrd="0" presId="urn:microsoft.com/office/officeart/2005/8/layout/default"/>
    <dgm:cxn modelId="{93C1B0A5-99AB-4827-B268-7961A24685AB}" type="presParOf" srcId="{BC69F472-4665-4855-A389-E2EAF075E921}" destId="{05550F7E-32BF-4FB7-949A-318DB3AA446A}" srcOrd="3" destOrd="0" presId="urn:microsoft.com/office/officeart/2005/8/layout/default"/>
    <dgm:cxn modelId="{0ADD4ACF-9594-43D0-8F25-2473A0579F8B}" type="presParOf" srcId="{BC69F472-4665-4855-A389-E2EAF075E921}" destId="{ECE99B4D-E65F-42AF-BC14-D8E5804FEDFF}" srcOrd="4" destOrd="0" presId="urn:microsoft.com/office/officeart/2005/8/layout/default"/>
    <dgm:cxn modelId="{0B3CA788-C88F-41DB-8A18-427626ADF577}" type="presParOf" srcId="{BC69F472-4665-4855-A389-E2EAF075E921}" destId="{14664762-FA41-487C-A281-C98846BE50EE}" srcOrd="5" destOrd="0" presId="urn:microsoft.com/office/officeart/2005/8/layout/default"/>
    <dgm:cxn modelId="{870E779A-282A-4B34-ABC6-AA0F0D3EC255}" type="presParOf" srcId="{BC69F472-4665-4855-A389-E2EAF075E921}" destId="{03586061-7848-4FDB-8D9C-49F057B238FB}" srcOrd="6" destOrd="0" presId="urn:microsoft.com/office/officeart/2005/8/layout/default"/>
    <dgm:cxn modelId="{C081CD38-FED4-4F62-8A54-793F168FFD01}" type="presParOf" srcId="{BC69F472-4665-4855-A389-E2EAF075E921}" destId="{8B950157-D391-4BE4-9433-0FB9ED2E8332}" srcOrd="7" destOrd="0" presId="urn:microsoft.com/office/officeart/2005/8/layout/default"/>
    <dgm:cxn modelId="{EEC4B1E6-F931-4DF0-A316-5744F74B5665}" type="presParOf" srcId="{BC69F472-4665-4855-A389-E2EAF075E921}" destId="{F558E464-D6A3-4D08-AADA-875386052C7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613A6-1526-414A-AF09-16EDD635BDFD}">
      <dsp:nvSpPr>
        <dsp:cNvPr id="0" name=""/>
        <dsp:cNvSpPr/>
      </dsp:nvSpPr>
      <dsp:spPr>
        <a:xfrm>
          <a:off x="0" y="0"/>
          <a:ext cx="9350431" cy="1305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1" kern="1200" dirty="0">
              <a:solidFill>
                <a:schemeClr val="tx1"/>
              </a:solidFill>
              <a:latin typeface="Times New Roman"/>
              <a:cs typeface="Times New Roman"/>
            </a:rPr>
            <a:t>Marketing </a:t>
          </a:r>
          <a:r>
            <a:rPr lang="pl-PL" sz="2600" kern="1200" dirty="0">
              <a:solidFill>
                <a:schemeClr val="tx1"/>
              </a:solidFill>
              <a:latin typeface="Times New Roman"/>
              <a:cs typeface="Times New Roman"/>
            </a:rPr>
            <a:t>sind alle Anstrengungen, die ein Unternehmen unternimmt, um seine Produkte und/oder Dienstleistungen </a:t>
          </a:r>
          <a:r>
            <a:rPr lang="pl-PL" sz="2600" kern="1200" dirty="0" err="1">
              <a:solidFill>
                <a:schemeClr val="tx1"/>
              </a:solidFill>
              <a:latin typeface="Times New Roman"/>
              <a:cs typeface="Times New Roman"/>
            </a:rPr>
            <a:t>erfolgreich</a:t>
          </a:r>
          <a:r>
            <a:rPr lang="pl-PL" sz="26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pl-PL" sz="2600" kern="1200" dirty="0" err="1">
              <a:solidFill>
                <a:schemeClr val="tx1"/>
              </a:solidFill>
              <a:latin typeface="Times New Roman"/>
              <a:cs typeface="Times New Roman"/>
            </a:rPr>
            <a:t>auf</a:t>
          </a:r>
          <a:r>
            <a:rPr lang="pl-PL" sz="26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pl-PL" sz="2600" kern="1200" dirty="0" err="1">
              <a:solidFill>
                <a:schemeClr val="tx1"/>
              </a:solidFill>
              <a:latin typeface="Times New Roman"/>
              <a:cs typeface="Times New Roman"/>
            </a:rPr>
            <a:t>dem</a:t>
          </a:r>
          <a:r>
            <a:rPr lang="pl-PL" sz="26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pl-PL" sz="2600" kern="1200" dirty="0" err="1">
              <a:solidFill>
                <a:schemeClr val="tx1"/>
              </a:solidFill>
              <a:latin typeface="Times New Roman"/>
              <a:cs typeface="Times New Roman"/>
            </a:rPr>
            <a:t>Markt</a:t>
          </a:r>
          <a:r>
            <a:rPr lang="pl-PL" sz="26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pl-PL" sz="2600" kern="1200" dirty="0" err="1">
              <a:solidFill>
                <a:schemeClr val="tx1"/>
              </a:solidFill>
              <a:latin typeface="Times New Roman"/>
              <a:cs typeface="Times New Roman"/>
            </a:rPr>
            <a:t>abzusetzen</a:t>
          </a:r>
          <a:r>
            <a:rPr lang="pl-PL" sz="2600" kern="1200" dirty="0">
              <a:solidFill>
                <a:schemeClr val="tx1"/>
              </a:solidFill>
              <a:latin typeface="Times New Roman"/>
              <a:cs typeface="Times New Roman"/>
            </a:rPr>
            <a:t>. </a:t>
          </a:r>
          <a:r>
            <a:rPr lang="pl-PL" sz="2600" kern="1200" dirty="0">
              <a:latin typeface="Times New Roman"/>
              <a:cs typeface="Times New Roman"/>
            </a:rPr>
            <a:t> 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38234" y="38234"/>
        <a:ext cx="7941801" cy="1228933"/>
      </dsp:txXfrm>
    </dsp:sp>
    <dsp:sp modelId="{1D2200F3-43FA-458E-A50C-4FA381253D6D}">
      <dsp:nvSpPr>
        <dsp:cNvPr id="0" name=""/>
        <dsp:cNvSpPr/>
      </dsp:nvSpPr>
      <dsp:spPr>
        <a:xfrm>
          <a:off x="825038" y="1522968"/>
          <a:ext cx="9350431" cy="1305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err="1">
              <a:latin typeface="Times New Roman"/>
              <a:cs typeface="Times New Roman"/>
            </a:rPr>
            <a:t>Als</a:t>
          </a:r>
          <a:r>
            <a:rPr lang="pl-PL" sz="2600" kern="1200" dirty="0">
              <a:latin typeface="Times New Roman"/>
              <a:cs typeface="Times New Roman"/>
            </a:rPr>
            <a:t> </a:t>
          </a:r>
          <a:r>
            <a:rPr lang="pl-PL" sz="2600" b="1" kern="1200" dirty="0">
              <a:latin typeface="Times New Roman"/>
              <a:cs typeface="Times New Roman"/>
            </a:rPr>
            <a:t>Marketing-Mix</a:t>
          </a:r>
          <a:r>
            <a:rPr lang="pl-PL" sz="2600" kern="1200" dirty="0">
              <a:latin typeface="Times New Roman"/>
              <a:cs typeface="Times New Roman"/>
            </a:rPr>
            <a:t> </a:t>
          </a:r>
          <a:r>
            <a:rPr lang="pl-PL" sz="2600" kern="1200" dirty="0" err="1">
              <a:latin typeface="Times New Roman"/>
              <a:cs typeface="Times New Roman"/>
            </a:rPr>
            <a:t>bezeichnet</a:t>
          </a:r>
          <a:r>
            <a:rPr lang="pl-PL" sz="2600" kern="1200" dirty="0">
              <a:latin typeface="Times New Roman"/>
              <a:cs typeface="Times New Roman"/>
            </a:rPr>
            <a:t> </a:t>
          </a:r>
          <a:r>
            <a:rPr lang="pl-PL" sz="2600" kern="1200" dirty="0" err="1">
              <a:latin typeface="Times New Roman"/>
              <a:cs typeface="Times New Roman"/>
            </a:rPr>
            <a:t>man</a:t>
          </a:r>
          <a:r>
            <a:rPr lang="pl-PL" sz="2600" kern="1200" dirty="0">
              <a:latin typeface="Times New Roman"/>
              <a:cs typeface="Times New Roman"/>
            </a:rPr>
            <a:t> </a:t>
          </a:r>
          <a:r>
            <a:rPr lang="pl-PL" sz="2600" kern="1200" dirty="0" err="1">
              <a:latin typeface="Times New Roman"/>
              <a:cs typeface="Times New Roman"/>
            </a:rPr>
            <a:t>die</a:t>
          </a:r>
          <a:r>
            <a:rPr lang="pl-PL" sz="2600" kern="1200" dirty="0">
              <a:latin typeface="Times New Roman"/>
              <a:cs typeface="Times New Roman"/>
            </a:rPr>
            <a:t> Kombination der einzelnen absatzpolitischen Instrumente.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863272" y="1561202"/>
        <a:ext cx="7600414" cy="1228933"/>
      </dsp:txXfrm>
    </dsp:sp>
    <dsp:sp modelId="{C8B2CFB9-A7B7-4C32-AFC4-60C660E98397}">
      <dsp:nvSpPr>
        <dsp:cNvPr id="0" name=""/>
        <dsp:cNvSpPr/>
      </dsp:nvSpPr>
      <dsp:spPr>
        <a:xfrm>
          <a:off x="1650076" y="3045936"/>
          <a:ext cx="9350431" cy="1305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err="1">
              <a:latin typeface="Times New Roman"/>
              <a:cs typeface="Times New Roman"/>
            </a:rPr>
            <a:t>Darunter</a:t>
          </a:r>
          <a:r>
            <a:rPr lang="pl-PL" sz="2600" kern="1200" dirty="0">
              <a:latin typeface="Times New Roman"/>
              <a:cs typeface="Times New Roman"/>
            </a:rPr>
            <a:t> </a:t>
          </a:r>
          <a:r>
            <a:rPr lang="pl-PL" sz="2600" kern="1200" dirty="0" err="1">
              <a:latin typeface="Times New Roman"/>
              <a:cs typeface="Times New Roman"/>
            </a:rPr>
            <a:t>versteht</a:t>
          </a:r>
          <a:r>
            <a:rPr lang="pl-PL" sz="2600" kern="1200" dirty="0">
              <a:latin typeface="Times New Roman"/>
              <a:cs typeface="Times New Roman"/>
            </a:rPr>
            <a:t> </a:t>
          </a:r>
          <a:r>
            <a:rPr lang="pl-PL" sz="2600" kern="1200" dirty="0" err="1">
              <a:latin typeface="Times New Roman"/>
              <a:cs typeface="Times New Roman"/>
            </a:rPr>
            <a:t>man</a:t>
          </a:r>
          <a:r>
            <a:rPr lang="pl-PL" sz="2600" kern="1200" dirty="0">
              <a:latin typeface="Times New Roman"/>
              <a:cs typeface="Times New Roman"/>
            </a:rPr>
            <a:t> </a:t>
          </a:r>
          <a:r>
            <a:rPr lang="pl-PL" sz="2600" kern="1200" dirty="0" err="1">
              <a:latin typeface="Times New Roman"/>
              <a:cs typeface="Times New Roman"/>
            </a:rPr>
            <a:t>eine</a:t>
          </a:r>
          <a:r>
            <a:rPr lang="pl-PL" sz="2600" kern="1200" dirty="0">
              <a:latin typeface="Times New Roman"/>
              <a:cs typeface="Times New Roman"/>
            </a:rPr>
            <a:t> </a:t>
          </a:r>
          <a:r>
            <a:rPr lang="pl-PL" sz="2600" kern="1200" dirty="0" err="1">
              <a:latin typeface="Times New Roman"/>
              <a:cs typeface="Times New Roman"/>
            </a:rPr>
            <a:t>Kombination</a:t>
          </a:r>
          <a:r>
            <a:rPr lang="pl-PL" sz="2600" kern="1200" dirty="0">
              <a:latin typeface="Times New Roman"/>
              <a:cs typeface="Times New Roman"/>
            </a:rPr>
            <a:t> </a:t>
          </a:r>
          <a:r>
            <a:rPr lang="pl-PL" sz="2600" kern="1200" dirty="0" err="1">
              <a:latin typeface="Times New Roman"/>
              <a:cs typeface="Times New Roman"/>
            </a:rPr>
            <a:t>namens</a:t>
          </a:r>
          <a:r>
            <a:rPr lang="pl-PL" sz="2600" kern="1200" dirty="0">
              <a:latin typeface="Times New Roman"/>
              <a:cs typeface="Times New Roman"/>
            </a:rPr>
            <a:t> „</a:t>
          </a:r>
          <a:r>
            <a:rPr lang="pl-PL" sz="2600" b="1" kern="1200" dirty="0">
              <a:latin typeface="Times New Roman"/>
              <a:cs typeface="Times New Roman"/>
            </a:rPr>
            <a:t>5P”</a:t>
          </a:r>
          <a:r>
            <a:rPr lang="pl-PL" sz="2600" kern="1200" dirty="0">
              <a:latin typeface="Times New Roman"/>
              <a:cs typeface="Times New Roman"/>
            </a:rPr>
            <a:t>.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1688310" y="3084170"/>
        <a:ext cx="7600414" cy="1228933"/>
      </dsp:txXfrm>
    </dsp:sp>
    <dsp:sp modelId="{A8F6A530-AB6E-48A7-8D91-20E6FA2B16DA}">
      <dsp:nvSpPr>
        <dsp:cNvPr id="0" name=""/>
        <dsp:cNvSpPr/>
      </dsp:nvSpPr>
      <dsp:spPr>
        <a:xfrm>
          <a:off x="8501920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692835" y="989929"/>
        <a:ext cx="466680" cy="638504"/>
      </dsp:txXfrm>
    </dsp:sp>
    <dsp:sp modelId="{57AB6258-4915-4A47-A99D-0C5B17C190F2}">
      <dsp:nvSpPr>
        <dsp:cNvPr id="0" name=""/>
        <dsp:cNvSpPr/>
      </dsp:nvSpPr>
      <dsp:spPr>
        <a:xfrm>
          <a:off x="9326958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517873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88752-DD34-4162-AA23-E1E25CB99FBE}">
      <dsp:nvSpPr>
        <dsp:cNvPr id="0" name=""/>
        <dsp:cNvSpPr/>
      </dsp:nvSpPr>
      <dsp:spPr>
        <a:xfrm>
          <a:off x="0" y="317994"/>
          <a:ext cx="4923077" cy="162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2085" tIns="249936" rIns="38208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kern="1200" dirty="0" err="1">
              <a:latin typeface="Times New Roman"/>
              <a:cs typeface="Times New Roman"/>
            </a:rPr>
            <a:t>Absatz</a:t>
          </a:r>
          <a:endParaRPr lang="pl-PL" sz="1200" b="0" kern="1200" dirty="0">
            <a:latin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kern="1200" dirty="0" err="1">
              <a:latin typeface="Times New Roman"/>
              <a:cs typeface="Times New Roman"/>
            </a:rPr>
            <a:t>Umsatz</a:t>
          </a:r>
          <a:endParaRPr lang="pl-PL" sz="1200" b="0" kern="1200" dirty="0">
            <a:latin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kern="1200" dirty="0" err="1">
              <a:latin typeface="Times New Roman"/>
              <a:cs typeface="Times New Roman"/>
            </a:rPr>
            <a:t>Gewinn</a:t>
          </a:r>
          <a:endParaRPr lang="pl-PL" sz="1200" b="0" kern="1200" dirty="0">
            <a:latin typeface="Times New Roman"/>
            <a:cs typeface="Times New Roman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kern="1200" dirty="0">
              <a:latin typeface="Times New Roman"/>
              <a:cs typeface="Times New Roman"/>
            </a:rPr>
            <a:t>Marktanteile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kern="1200" dirty="0">
              <a:latin typeface="Times New Roman"/>
              <a:cs typeface="Times New Roman"/>
            </a:rPr>
            <a:t>Rentabilität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kern="1200" dirty="0">
              <a:latin typeface="Times New Roman"/>
              <a:cs typeface="Times New Roman"/>
            </a:rPr>
            <a:t>Preisniveau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kern="1200" dirty="0" err="1">
              <a:latin typeface="Times New Roman"/>
              <a:cs typeface="Times New Roman"/>
            </a:rPr>
            <a:t>Kosten</a:t>
          </a:r>
          <a:endParaRPr lang="pl-PL" sz="1200" b="0" kern="1200" dirty="0">
            <a:latin typeface="Times New Roman"/>
            <a:cs typeface="Times New Roman"/>
          </a:endParaRPr>
        </a:p>
      </dsp:txBody>
      <dsp:txXfrm>
        <a:off x="0" y="317994"/>
        <a:ext cx="4923077" cy="1625400"/>
      </dsp:txXfrm>
    </dsp:sp>
    <dsp:sp modelId="{CC30AECF-83B6-4F81-85B0-86ADC0E72061}">
      <dsp:nvSpPr>
        <dsp:cNvPr id="0" name=""/>
        <dsp:cNvSpPr/>
      </dsp:nvSpPr>
      <dsp:spPr>
        <a:xfrm>
          <a:off x="246153" y="140874"/>
          <a:ext cx="3446153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0256" tIns="0" rIns="130256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err="1">
              <a:solidFill>
                <a:schemeClr val="tx1"/>
              </a:solidFill>
              <a:latin typeface="Times New Roman"/>
              <a:cs typeface="Times New Roman"/>
            </a:rPr>
            <a:t>Ökonomische</a:t>
          </a:r>
          <a:r>
            <a:rPr lang="pl-PL" sz="1200" b="1" kern="1200" dirty="0">
              <a:solidFill>
                <a:schemeClr val="tx1"/>
              </a:solidFill>
              <a:latin typeface="Times New Roman"/>
              <a:cs typeface="Times New Roman"/>
            </a:rPr>
            <a:t> Ziele</a:t>
          </a:r>
          <a:endParaRPr lang="pl-PL" sz="12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63446" y="158167"/>
        <a:ext cx="3411567" cy="319654"/>
      </dsp:txXfrm>
    </dsp:sp>
    <dsp:sp modelId="{DBE172EC-7452-44D5-B01A-64C5689D8553}">
      <dsp:nvSpPr>
        <dsp:cNvPr id="0" name=""/>
        <dsp:cNvSpPr/>
      </dsp:nvSpPr>
      <dsp:spPr>
        <a:xfrm>
          <a:off x="0" y="2185315"/>
          <a:ext cx="4923077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2085" tIns="249936" rIns="38208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>
              <a:latin typeface="Times New Roman"/>
              <a:cs typeface="Times New Roman"/>
            </a:rPr>
            <a:t>Bekanntheitsgrad</a:t>
          </a:r>
          <a:endParaRPr lang="pl-PL" sz="1200" kern="1200" dirty="0">
            <a:latin typeface="Times New Roman"/>
            <a:cs typeface="Times New Roman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>
              <a:latin typeface="Times New Roman"/>
              <a:cs typeface="Times New Roman"/>
            </a:rPr>
            <a:t>Kunden</a:t>
          </a:r>
          <a:r>
            <a:rPr lang="pl-PL" sz="1200" kern="1200" dirty="0">
              <a:latin typeface="Times New Roman"/>
              <a:cs typeface="Times New Roman"/>
            </a:rPr>
            <a:t>- </a:t>
          </a:r>
          <a:r>
            <a:rPr lang="pl-PL" sz="1200" kern="1200" dirty="0" err="1">
              <a:latin typeface="Times New Roman"/>
              <a:cs typeface="Times New Roman"/>
            </a:rPr>
            <a:t>zufriedenheit</a:t>
          </a:r>
          <a:endParaRPr lang="pl-PL" sz="1200" kern="1200" dirty="0">
            <a:latin typeface="Times New Roman"/>
            <a:cs typeface="Times New Roman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>
              <a:latin typeface="Times New Roman"/>
              <a:cs typeface="Times New Roman"/>
            </a:rPr>
            <a:t>Markentreue</a:t>
          </a:r>
          <a:r>
            <a:rPr lang="pl-PL" sz="1200" kern="1200" dirty="0">
              <a:latin typeface="Times New Roman"/>
              <a:cs typeface="Times New Roman"/>
            </a:rPr>
            <a:t> Image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>
              <a:latin typeface="Times New Roman"/>
              <a:cs typeface="Times New Roman"/>
            </a:rPr>
            <a:t>Kompetenzniveau</a:t>
          </a:r>
          <a:endParaRPr lang="pl-PL" sz="1200" kern="1200" dirty="0">
            <a:latin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>
              <a:latin typeface="Times New Roman"/>
              <a:cs typeface="Times New Roman"/>
            </a:rPr>
            <a:t>Kundenbindung</a:t>
          </a:r>
          <a:endParaRPr lang="pl-PL" sz="1200" kern="1200" dirty="0">
            <a:latin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err="1">
              <a:latin typeface="Times New Roman"/>
              <a:cs typeface="Times New Roman"/>
            </a:rPr>
            <a:t>Kaufintensität</a:t>
          </a:r>
          <a:endParaRPr lang="pl-PL" sz="1200" kern="1200" dirty="0">
            <a:latin typeface="Times New Roman"/>
            <a:cs typeface="Times New Roman"/>
          </a:endParaRPr>
        </a:p>
      </dsp:txBody>
      <dsp:txXfrm>
        <a:off x="0" y="2185315"/>
        <a:ext cx="4923077" cy="1436400"/>
      </dsp:txXfrm>
    </dsp:sp>
    <dsp:sp modelId="{C479D986-1988-48CE-95B9-5735AD640B90}">
      <dsp:nvSpPr>
        <dsp:cNvPr id="0" name=""/>
        <dsp:cNvSpPr/>
      </dsp:nvSpPr>
      <dsp:spPr>
        <a:xfrm>
          <a:off x="246153" y="2008195"/>
          <a:ext cx="3446153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0256" tIns="0" rIns="130256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err="1">
              <a:solidFill>
                <a:schemeClr val="tx1"/>
              </a:solidFill>
              <a:latin typeface="Times New Roman"/>
              <a:cs typeface="Times New Roman"/>
            </a:rPr>
            <a:t>Psychologische</a:t>
          </a:r>
          <a:r>
            <a:rPr lang="pl-PL" sz="1200" b="1" kern="1200" dirty="0">
              <a:solidFill>
                <a:schemeClr val="tx1"/>
              </a:solidFill>
              <a:latin typeface="Times New Roman"/>
              <a:cs typeface="Times New Roman"/>
            </a:rPr>
            <a:t> Ziele</a:t>
          </a:r>
          <a:endParaRPr lang="pl-PL" sz="12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63446" y="2025488"/>
        <a:ext cx="3411567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DC5BD-D5CB-4F28-ACE9-F20EBE0A6BA3}">
      <dsp:nvSpPr>
        <dsp:cNvPr id="0" name=""/>
        <dsp:cNvSpPr/>
      </dsp:nvSpPr>
      <dsp:spPr>
        <a:xfrm>
          <a:off x="0" y="82232"/>
          <a:ext cx="2574395" cy="1544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tx1"/>
              </a:solidFill>
              <a:latin typeface="Times New Roman"/>
              <a:cs typeface="Times New Roman"/>
            </a:rPr>
            <a:t>Produkt (</a:t>
          </a:r>
          <a:r>
            <a:rPr lang="pl-PL" sz="1600" kern="1200" dirty="0" err="1">
              <a:solidFill>
                <a:schemeClr val="tx1"/>
              </a:solidFill>
              <a:latin typeface="Times New Roman"/>
              <a:cs typeface="Times New Roman"/>
            </a:rPr>
            <a:t>product</a:t>
          </a:r>
          <a:r>
            <a:rPr lang="pl-PL" sz="1600" kern="1200" dirty="0">
              <a:solidFill>
                <a:schemeClr val="tx1"/>
              </a:solidFill>
              <a:latin typeface="Times New Roman"/>
              <a:cs typeface="Times New Roman"/>
            </a:rPr>
            <a:t>)</a:t>
          </a:r>
          <a:endParaRPr lang="en-US" sz="16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82232"/>
        <a:ext cx="2574395" cy="1544637"/>
      </dsp:txXfrm>
    </dsp:sp>
    <dsp:sp modelId="{C37A341D-EB91-4152-BBD5-953441309949}">
      <dsp:nvSpPr>
        <dsp:cNvPr id="0" name=""/>
        <dsp:cNvSpPr/>
      </dsp:nvSpPr>
      <dsp:spPr>
        <a:xfrm>
          <a:off x="2831835" y="82232"/>
          <a:ext cx="2574395" cy="1544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tx1"/>
              </a:solidFill>
              <a:latin typeface="Times New Roman"/>
              <a:cs typeface="Times New Roman"/>
            </a:rPr>
            <a:t>Distribution (place)</a:t>
          </a:r>
          <a:endParaRPr lang="en-US" sz="16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831835" y="82232"/>
        <a:ext cx="2574395" cy="1544637"/>
      </dsp:txXfrm>
    </dsp:sp>
    <dsp:sp modelId="{ECE99B4D-E65F-42AF-BC14-D8E5804FEDFF}">
      <dsp:nvSpPr>
        <dsp:cNvPr id="0" name=""/>
        <dsp:cNvSpPr/>
      </dsp:nvSpPr>
      <dsp:spPr>
        <a:xfrm>
          <a:off x="5663671" y="82232"/>
          <a:ext cx="2574395" cy="1544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tx1"/>
              </a:solidFill>
              <a:latin typeface="Times New Roman"/>
              <a:cs typeface="Times New Roman"/>
            </a:rPr>
            <a:t>Kommunikations (promotion)</a:t>
          </a:r>
          <a:endParaRPr lang="en-US" sz="16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5663671" y="82232"/>
        <a:ext cx="2574395" cy="1544637"/>
      </dsp:txXfrm>
    </dsp:sp>
    <dsp:sp modelId="{03586061-7848-4FDB-8D9C-49F057B238FB}">
      <dsp:nvSpPr>
        <dsp:cNvPr id="0" name=""/>
        <dsp:cNvSpPr/>
      </dsp:nvSpPr>
      <dsp:spPr>
        <a:xfrm>
          <a:off x="1415917" y="1884309"/>
          <a:ext cx="2574395" cy="1544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  <a:latin typeface="Times New Roman"/>
              <a:cs typeface="Times New Roman"/>
            </a:rPr>
            <a:t>Preis (price)</a:t>
          </a:r>
          <a:endParaRPr lang="pl-PL" sz="16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1415917" y="1884309"/>
        <a:ext cx="2574395" cy="1544637"/>
      </dsp:txXfrm>
    </dsp:sp>
    <dsp:sp modelId="{F558E464-D6A3-4D08-AADA-875386052C7F}">
      <dsp:nvSpPr>
        <dsp:cNvPr id="0" name=""/>
        <dsp:cNvSpPr/>
      </dsp:nvSpPr>
      <dsp:spPr>
        <a:xfrm>
          <a:off x="4247753" y="1884309"/>
          <a:ext cx="2574395" cy="1544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  <a:latin typeface="Times New Roman"/>
              <a:cs typeface="Times New Roman"/>
            </a:rPr>
            <a:t>Menschen (people)</a:t>
          </a:r>
        </a:p>
      </dsp:txBody>
      <dsp:txXfrm>
        <a:off x="4247753" y="1884309"/>
        <a:ext cx="2574395" cy="1544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2022-05-24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2022-05-24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2022-05-24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ttheis-berlin.de/warum-ein-guter-marketing-mix-das-5-p-braucht/" TargetMode="External"/><Relationship Id="rId3" Type="http://schemas.openxmlformats.org/officeDocument/2006/relationships/hyperlink" Target="https://centralstationcrm.de/marketing" TargetMode="External"/><Relationship Id="rId7" Type="http://schemas.openxmlformats.org/officeDocument/2006/relationships/hyperlink" Target="https://witalni.pl/pojecie/zasada-4p-5p/" TargetMode="External"/><Relationship Id="rId2" Type="http://schemas.openxmlformats.org/officeDocument/2006/relationships/hyperlink" Target="https://www.onpulson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rtschaftswiki.fh-aachen.de/index.php?title=5P_des_Marketing-Mix" TargetMode="External"/><Relationship Id="rId5" Type="http://schemas.openxmlformats.org/officeDocument/2006/relationships/hyperlink" Target="https://unternehmer.de/marketing-vertrieb/37680-marketing-mix-das-funfte-p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wirtschaftslexikon.gabler.de/definition/marketing-39435" TargetMode="External"/><Relationship Id="rId9" Type="http://schemas.openxmlformats.org/officeDocument/2006/relationships/hyperlink" Target="https://www.microtech.de/erp-wiki/marketing-mix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xmlns="" id="{DBC6133C-0615-4CE4-9132-37E609A9BD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1EC7AC34-DCD4-747C-0AAE-B0A63F326A33}"/>
              </a:ext>
            </a:extLst>
          </p:cNvPr>
          <p:cNvSpPr>
            <a:spLocks noGrp="1"/>
          </p:cNvSpPr>
          <p:nvPr/>
        </p:nvSpPr>
        <p:spPr>
          <a:xfrm>
            <a:off x="710113" y="841933"/>
            <a:ext cx="4282983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6000" b="1" kern="1200" dirty="0">
                <a:solidFill>
                  <a:schemeClr val="tx1"/>
                </a:solidFill>
                <a:latin typeface="Times New Roman"/>
                <a:cs typeface="Times New Roman"/>
              </a:rPr>
              <a:t>Marketing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xmlns="" id="{50509796-392F-8B57-C87E-1C513A0F43D0}"/>
              </a:ext>
            </a:extLst>
          </p:cNvPr>
          <p:cNvSpPr>
            <a:spLocks noGrp="1"/>
          </p:cNvSpPr>
          <p:nvPr/>
        </p:nvSpPr>
        <p:spPr>
          <a:xfrm>
            <a:off x="705891" y="2330579"/>
            <a:ext cx="4626813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Bearbeitet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von: 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Aleksandra Kędzior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Studentin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des 2.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Studienjahres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(2021/2022)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Rzeszow</a:t>
            </a:r>
            <a:r>
              <a:rPr lang="pl-PL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er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  Universität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Fakultät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für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Wirtschaftswissenschaften</a:t>
            </a:r>
            <a:endParaRPr lang="en-US"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xmlns="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tekst, królowa, grafika wektorowa, wizytówka&#10;&#10;Opis wygenerowany automatycznie">
            <a:extLst>
              <a:ext uri="{FF2B5EF4-FFF2-40B4-BE49-F238E27FC236}">
                <a16:creationId xmlns:a16="http://schemas.microsoft.com/office/drawing/2014/main" xmlns="" id="{D7116281-A35B-F765-C635-6D2D602C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653326"/>
            <a:ext cx="5628018" cy="5318477"/>
          </a:xfrm>
          <a:prstGeom prst="rect">
            <a:avLst/>
          </a:prstGeom>
        </p:spPr>
      </p:pic>
      <p:pic>
        <p:nvPicPr>
          <p:cNvPr id="7" name="Obraz 7" descr="Obraz zawierający tekst, clipart&#10;&#10;Opis wygenerowany automatycznie">
            <a:extLst>
              <a:ext uri="{FF2B5EF4-FFF2-40B4-BE49-F238E27FC236}">
                <a16:creationId xmlns:a16="http://schemas.microsoft.com/office/drawing/2014/main" xmlns="" id="{392B2482-127C-3343-71E0-062EB859D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3" y="465"/>
            <a:ext cx="936935" cy="9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606525-207B-46A0-B58E-BCA4CA8E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914494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sz="4800" b="1" dirty="0" err="1">
                <a:latin typeface="Times New Roman"/>
                <a:cs typeface="Calibri Light"/>
              </a:rPr>
              <a:t>Die</a:t>
            </a:r>
            <a:r>
              <a:rPr lang="pl-PL" sz="4800" b="1" dirty="0">
                <a:latin typeface="Times New Roman"/>
                <a:cs typeface="Calibri Light"/>
              </a:rPr>
              <a:t> </a:t>
            </a:r>
            <a:r>
              <a:rPr lang="pl-PL" sz="4800" b="1" dirty="0" err="1">
                <a:latin typeface="Times New Roman"/>
                <a:cs typeface="Calibri Light"/>
              </a:rPr>
              <a:t>Menschen</a:t>
            </a:r>
            <a:endParaRPr lang="pl-PL" sz="4800" b="1" dirty="0">
              <a:latin typeface="Times New Roman"/>
              <a:cs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34DCB67-CF55-1105-5978-7B48042D5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" dirty="0">
                <a:latin typeface="Times New Roman"/>
                <a:ea typeface="+mn-lt"/>
                <a:cs typeface="+mn-lt"/>
              </a:rPr>
              <a:t>Damit das Unternehmen gedeihen kann, sollte für alle Mitarbeiter</a:t>
            </a:r>
            <a:r>
              <a:rPr lang="de" dirty="0">
                <a:latin typeface="Times New Roman"/>
                <a:cs typeface="Calibri"/>
              </a:rPr>
              <a:t> gesorgt werden; </a:t>
            </a:r>
            <a:r>
              <a:rPr lang="de" b="1" dirty="0">
                <a:latin typeface="Times New Roman"/>
                <a:cs typeface="Calibri"/>
              </a:rPr>
              <a:t>von Menschen</a:t>
            </a:r>
            <a:r>
              <a:rPr lang="de" dirty="0">
                <a:latin typeface="Times New Roman"/>
                <a:cs typeface="Calibri"/>
              </a:rPr>
              <a:t>, die in der Produktion arbeiten, </a:t>
            </a:r>
            <a:r>
              <a:rPr lang="de" b="1" dirty="0">
                <a:latin typeface="Times New Roman"/>
                <a:cs typeface="Calibri"/>
              </a:rPr>
              <a:t>bis hin zu Managern</a:t>
            </a:r>
            <a:r>
              <a:rPr lang="de" dirty="0">
                <a:latin typeface="Times New Roman"/>
                <a:cs typeface="Calibri"/>
              </a:rPr>
              <a:t>. </a:t>
            </a:r>
            <a:endParaRPr lang="pl-PL">
              <a:latin typeface="Times New Roman"/>
              <a:cs typeface="Calibri"/>
            </a:endParaRPr>
          </a:p>
          <a:p>
            <a:r>
              <a:rPr lang="de" dirty="0">
                <a:latin typeface="Times New Roman"/>
                <a:cs typeface="Calibri"/>
              </a:rPr>
              <a:t>Sie sind verantwortlich für die Ergebnisse, haben </a:t>
            </a:r>
            <a:r>
              <a:rPr lang="de" b="1" dirty="0">
                <a:latin typeface="Times New Roman"/>
                <a:cs typeface="Calibri"/>
              </a:rPr>
              <a:t>Kontakt zum Kunden und repräsentieren das Unternehmen</a:t>
            </a:r>
            <a:r>
              <a:rPr lang="de" dirty="0">
                <a:latin typeface="Times New Roman"/>
                <a:cs typeface="Calibri"/>
              </a:rPr>
              <a:t>. 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9C91B916-9803-6727-044E-A27639A1F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36" r="1614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9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7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067A55C-B916-D03A-94E4-804B1E378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176" y="2498517"/>
            <a:ext cx="10466798" cy="439398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de" dirty="0">
                <a:latin typeface="Times New Roman"/>
                <a:cs typeface="Times New Roman"/>
              </a:rPr>
              <a:t>Die richtige Kombination der Marketing-Mix-Instrumente ist wichtig, denn sie sorgt für maximalen Gewinn bzw. Umsatz. </a:t>
            </a:r>
            <a:endParaRPr lang="pl-PL">
              <a:latin typeface="Times New Roman"/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de" dirty="0">
                <a:latin typeface="Times New Roman"/>
                <a:cs typeface="Times New Roman"/>
              </a:rPr>
              <a:t>Eine unsachgemäße Auswahl der Komponenten des Marketing-Mix kann dazu führen, dass die Mittel, die wir für diese Aktivität zugewiesen haben, verschwendet und die Ressourcen des Unternehmens nicht effektiv genutzt wurden.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A686E601-BD81-B25F-25C3-897BC136A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31" b="28700"/>
          <a:stretch/>
        </p:blipFill>
        <p:spPr>
          <a:xfrm>
            <a:off x="2972149" y="261726"/>
            <a:ext cx="6253212" cy="190313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45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3500039-B5A8-FC6F-F22D-04F4A34B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160" y="638384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pl-PL" sz="4800" b="1" dirty="0" err="1">
                <a:latin typeface="Times New Roman"/>
                <a:ea typeface="Calibri Light"/>
                <a:cs typeface="Calibri Light"/>
              </a:rPr>
              <a:t>W</a:t>
            </a:r>
            <a:r>
              <a:rPr lang="pl-PL" sz="4800" b="1" dirty="0" err="1">
                <a:latin typeface="Times New Roman"/>
                <a:ea typeface="+mj-lt"/>
                <a:cs typeface="+mj-lt"/>
              </a:rPr>
              <a:t>ö</a:t>
            </a:r>
            <a:r>
              <a:rPr lang="pl-PL" sz="4800" b="1" dirty="0" err="1">
                <a:latin typeface="Times New Roman"/>
                <a:ea typeface="Calibri Light"/>
                <a:cs typeface="Calibri Light"/>
              </a:rPr>
              <a:t>rterbuch</a:t>
            </a:r>
            <a:endParaRPr lang="pl-PL" sz="4800" b="1" dirty="0">
              <a:latin typeface="Times New Roman"/>
              <a:ea typeface="Calibri Light"/>
              <a:cs typeface="Calibri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9AB89B-12FF-F94B-77A7-3747B561E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l-PL" sz="600" dirty="0">
              <a:ea typeface="Calibri"/>
              <a:cs typeface="Calibri"/>
            </a:endParaRPr>
          </a:p>
          <a:p>
            <a:endParaRPr lang="pl-PL" sz="600" dirty="0">
              <a:ea typeface="Calibri"/>
              <a:cs typeface="Calibri"/>
            </a:endParaRPr>
          </a:p>
          <a:p>
            <a:endParaRPr lang="pl-PL" sz="600" dirty="0">
              <a:ea typeface="Calibri"/>
              <a:cs typeface="Calibri"/>
            </a:endParaRPr>
          </a:p>
          <a:p>
            <a:endParaRPr lang="pl-PL" sz="600" dirty="0">
              <a:ea typeface="Calibri"/>
              <a:cs typeface="Calibri"/>
            </a:endParaRPr>
          </a:p>
          <a:p>
            <a:endParaRPr lang="pl-PL" sz="600" dirty="0">
              <a:ea typeface="Calibri"/>
              <a:cs typeface="Calibri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5A107095-77FA-EBB5-9B42-19C2FC439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799247"/>
              </p:ext>
            </p:extLst>
          </p:nvPr>
        </p:nvGraphicFramePr>
        <p:xfrm>
          <a:off x="496919" y="2581653"/>
          <a:ext cx="10637241" cy="3291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45747">
                  <a:extLst>
                    <a:ext uri="{9D8B030D-6E8A-4147-A177-3AD203B41FA5}">
                      <a16:colId xmlns:a16="http://schemas.microsoft.com/office/drawing/2014/main" xmlns="" val="589616290"/>
                    </a:ext>
                  </a:extLst>
                </a:gridCol>
                <a:gridCol w="3545747">
                  <a:extLst>
                    <a:ext uri="{9D8B030D-6E8A-4147-A177-3AD203B41FA5}">
                      <a16:colId xmlns:a16="http://schemas.microsoft.com/office/drawing/2014/main" xmlns="" val="4272637118"/>
                    </a:ext>
                  </a:extLst>
                </a:gridCol>
                <a:gridCol w="3545747">
                  <a:extLst>
                    <a:ext uri="{9D8B030D-6E8A-4147-A177-3AD203B41FA5}">
                      <a16:colId xmlns:a16="http://schemas.microsoft.com/office/drawing/2014/main" xmlns="" val="3306849340"/>
                    </a:ext>
                  </a:extLst>
                </a:gridCol>
              </a:tblGrid>
              <a:tr h="3095105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Ạnstrengung</a:t>
                      </a:r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wysiłek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pl-PL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unternehmen</a:t>
                      </a:r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podejmować się</a:t>
                      </a:r>
                    </a:p>
                    <a:p>
                      <a:pPr algn="l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Absatz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zbyt</a:t>
                      </a:r>
                    </a:p>
                    <a:p>
                      <a:pPr algn="l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Umsatz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obrót</a:t>
                      </a:r>
                    </a:p>
                    <a:p>
                      <a:pPr algn="l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Gewinn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zysk</a:t>
                      </a:r>
                    </a:p>
                    <a:p>
                      <a:pPr algn="l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Marktanteil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udział w rynku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Rentabilität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rentowność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Preisniveau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poziom cen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Kundenzufriedenheit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satysfakcja klienta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Kompetenzniveau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poziom kompetencji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Kundenbindung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lojalność klientów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Kaufintensität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intensywność zakupów</a:t>
                      </a:r>
                    </a:p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erweitert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rozszerzony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erwerben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nabywać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verwenden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posługiwać się, używać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Bedürfnis</a:t>
                      </a:r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potrzeba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 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Marktdienstleistungsprozess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proces obsługi rynku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pl-PL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Entscheidung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decyzja</a:t>
                      </a:r>
                    </a:p>
                    <a:p>
                      <a:pPr algn="l"/>
                      <a:r>
                        <a:rPr lang="pl-PL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Verbindung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połączenie</a:t>
                      </a:r>
                    </a:p>
                    <a:p>
                      <a:pPr algn="l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Zusammenhang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łączność, związek</a:t>
                      </a:r>
                    </a:p>
                    <a:p>
                      <a:pPr algn="l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Hersteller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producent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umfassen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obejmować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Dichte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gęstość</a:t>
                      </a:r>
                    </a:p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Standort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lokalizacja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durchführen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przeprowadzać, realizować</a:t>
                      </a:r>
                    </a:p>
                    <a:p>
                      <a:pPr algn="l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Geldbetrag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suma pieniędzy, kwota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erhalten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otrzymać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Bedingung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warunek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gedeihen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dobrze się rozwijać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Ergebnisse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wyniki</a:t>
                      </a:r>
                    </a:p>
                    <a:p>
                      <a:pPr algn="l"/>
                      <a:r>
                        <a:rPr lang="pl-PL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unsachgemäß</a:t>
                      </a: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niewłaściwy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Auswahl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dobór, wybór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Mittel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środki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Aktivität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działalność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zuweisen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przydzielać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Ressourcen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zasoby</a:t>
                      </a:r>
                    </a:p>
                    <a:p>
                      <a:pPr algn="l"/>
                      <a:r>
                        <a:rPr lang="pl-PL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nutzen</a:t>
                      </a:r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korzystać</a:t>
                      </a:r>
                    </a:p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4212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67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E0377E3-D28F-84AD-7527-C5429DE6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30" y="75368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latin typeface="Times New Roman"/>
                <a:cs typeface="Times New Roman"/>
              </a:rPr>
              <a:t>Rebus</a:t>
            </a:r>
            <a:endParaRPr lang="pl-PL" sz="4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00B3FDAA-7129-0A75-B080-B05C38238796}"/>
              </a:ext>
            </a:extLst>
          </p:cNvPr>
          <p:cNvSpPr txBox="1"/>
          <p:nvPr/>
        </p:nvSpPr>
        <p:spPr>
          <a:xfrm>
            <a:off x="8932543" y="4217663"/>
            <a:ext cx="2800336" cy="46317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/>
                <a:cs typeface="Times New Roman"/>
              </a:rPr>
              <a:t>ei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eis</a:t>
            </a:r>
            <a:r>
              <a:rPr lang="en-US" dirty="0">
                <a:latin typeface="Times New Roman"/>
                <a:cs typeface="Times New Roman"/>
              </a:rPr>
              <a:t>, ring, hut, </a:t>
            </a:r>
            <a:r>
              <a:rPr lang="en-US" dirty="0" err="1">
                <a:latin typeface="Times New Roman"/>
                <a:cs typeface="Times New Roman"/>
              </a:rPr>
              <a:t>ei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ny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EC18FD35-EDC5-5276-8D91-85A22834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245" y="2152636"/>
            <a:ext cx="2824212" cy="9033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az 5" descr="Obraz zawierający tekst, clipart&#10;&#10;Opis wygenerowany automatycznie">
            <a:extLst>
              <a:ext uri="{FF2B5EF4-FFF2-40B4-BE49-F238E27FC236}">
                <a16:creationId xmlns:a16="http://schemas.microsoft.com/office/drawing/2014/main" xmlns="" id="{3EBCD85E-E278-8A51-5645-5B815A50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74" y="3267890"/>
            <a:ext cx="9868064" cy="86310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CA07E3BA-1CDA-923E-C35F-2AA68D4DD0CC}"/>
              </a:ext>
            </a:extLst>
          </p:cNvPr>
          <p:cNvSpPr txBox="1"/>
          <p:nvPr/>
        </p:nvSpPr>
        <p:spPr>
          <a:xfrm>
            <a:off x="8794597" y="5904571"/>
            <a:ext cx="33936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 dirty="0" err="1">
                <a:latin typeface="Times New Roman"/>
                <a:cs typeface="Times New Roman"/>
              </a:rPr>
              <a:t>die</a:t>
            </a:r>
            <a:r>
              <a:rPr lang="pl-PL" sz="2800" b="1" dirty="0">
                <a:latin typeface="Times New Roman"/>
                <a:cs typeface="Times New Roman"/>
              </a:rPr>
              <a:t> Distribution </a:t>
            </a:r>
          </a:p>
        </p:txBody>
      </p:sp>
    </p:spTree>
    <p:extLst>
      <p:ext uri="{BB962C8B-B14F-4D97-AF65-F5344CB8AC3E}">
        <p14:creationId xmlns:p14="http://schemas.microsoft.com/office/powerpoint/2010/main" val="9519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B22F09F-FCA3-A195-FEF2-00913C728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029" y="18720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2400" dirty="0">
                <a:latin typeface="Times New Roman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https://www.onpulson.de/</a:t>
            </a:r>
            <a:endParaRPr lang="pl-PL" sz="2400">
              <a:latin typeface="Times New Roman"/>
              <a:ea typeface="+mn-lt"/>
              <a:cs typeface="+mn-lt"/>
            </a:endParaRPr>
          </a:p>
          <a:p>
            <a:pPr algn="just"/>
            <a:r>
              <a:rPr lang="pl-PL" sz="2400" dirty="0">
                <a:latin typeface="Times New Roman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https://centralstationcrm.de/marketing</a:t>
            </a:r>
            <a:endParaRPr lang="pl-PL" sz="2400">
              <a:latin typeface="Times New Roman"/>
              <a:ea typeface="+mn-lt"/>
              <a:cs typeface="+mn-lt"/>
            </a:endParaRPr>
          </a:p>
          <a:p>
            <a:pPr algn="just"/>
            <a:r>
              <a:rPr lang="pl-PL" sz="2400" dirty="0">
                <a:latin typeface="Times New Roman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https://wirtschaftslexikon.gabler.de/definition/marketing-39435</a:t>
            </a:r>
            <a:endParaRPr lang="pl-PL" sz="2400">
              <a:latin typeface="Times New Roman"/>
              <a:ea typeface="+mn-lt"/>
              <a:cs typeface="+mn-lt"/>
            </a:endParaRPr>
          </a:p>
          <a:p>
            <a:pPr algn="just"/>
            <a:r>
              <a:rPr lang="pl-PL" sz="2400" dirty="0">
                <a:latin typeface="Times New Roman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https://unternehmer.de/marketing-vertrieb/37680-marketing-mix-das-funfte-p</a:t>
            </a:r>
            <a:endParaRPr lang="pl-PL" sz="2400">
              <a:latin typeface="Times New Roman"/>
              <a:ea typeface="+mn-lt"/>
              <a:cs typeface="+mn-lt"/>
            </a:endParaRPr>
          </a:p>
          <a:p>
            <a:pPr algn="just"/>
            <a:r>
              <a:rPr lang="pl-PL" sz="2400" dirty="0">
                <a:latin typeface="Times New Roman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https://www.wirtschaftswiki.fh-aachen.de/index.php?title=5P_des_Marketing-Mix</a:t>
            </a:r>
            <a:endParaRPr lang="pl-PL" sz="2400">
              <a:latin typeface="Times New Roman"/>
              <a:ea typeface="+mn-lt"/>
              <a:cs typeface="+mn-lt"/>
            </a:endParaRPr>
          </a:p>
          <a:p>
            <a:pPr algn="just"/>
            <a:r>
              <a:rPr lang="pl-PL" sz="2400" dirty="0">
                <a:latin typeface="Times New Roman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https://witalni.pl/pojecie/zasada-4p-5p/</a:t>
            </a:r>
            <a:endParaRPr lang="pl-PL" sz="2400">
              <a:latin typeface="Times New Roman"/>
              <a:ea typeface="+mn-lt"/>
              <a:cs typeface="+mn-lt"/>
            </a:endParaRPr>
          </a:p>
          <a:p>
            <a:pPr algn="just"/>
            <a:r>
              <a:rPr lang="pl-PL" sz="2400" dirty="0">
                <a:latin typeface="Times New Roman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https://www.mattheis-berlin.de/warum-ein-guter-marketing-mix-das-5-p-braucht/</a:t>
            </a:r>
            <a:endParaRPr lang="pl-PL" sz="2400">
              <a:latin typeface="Times New Roman"/>
              <a:ea typeface="+mn-lt"/>
              <a:cs typeface="+mn-lt"/>
            </a:endParaRPr>
          </a:p>
          <a:p>
            <a:pPr algn="just"/>
            <a:r>
              <a:rPr lang="pl-PL" sz="2400" dirty="0">
                <a:latin typeface="Times New Roman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https://www.microtech.de/erp-wiki/marketing-mix/</a:t>
            </a:r>
            <a:endParaRPr lang="pl-PL" sz="2400" dirty="0">
              <a:latin typeface="Times New Roman"/>
              <a:ea typeface="+mn-lt"/>
              <a:cs typeface="+mn-lt"/>
            </a:endParaRPr>
          </a:p>
          <a:p>
            <a:pPr algn="just"/>
            <a:endParaRPr lang="pl-PL" sz="2400" dirty="0">
              <a:latin typeface="Times New Roman"/>
              <a:ea typeface="Calibri"/>
              <a:cs typeface="Calibri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781DB72F-C048-52C5-496B-A334477B73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8027" y="358562"/>
            <a:ext cx="2754118" cy="11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48929AF-F69A-6D47-5200-F9BCAC73F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505" y="2987538"/>
            <a:ext cx="10003801" cy="8829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4400" b="1" dirty="0" err="1">
                <a:latin typeface="Times New Roman"/>
                <a:ea typeface="+mn-lt"/>
                <a:cs typeface="+mn-lt"/>
              </a:rPr>
              <a:t>Vielen</a:t>
            </a:r>
            <a:r>
              <a:rPr lang="pl-PL" sz="4400" b="1" dirty="0">
                <a:latin typeface="Times New Roman"/>
                <a:ea typeface="+mn-lt"/>
                <a:cs typeface="+mn-lt"/>
              </a:rPr>
              <a:t> </a:t>
            </a:r>
            <a:r>
              <a:rPr lang="pl-PL" sz="4400" b="1" dirty="0" err="1">
                <a:latin typeface="Times New Roman"/>
                <a:ea typeface="+mn-lt"/>
                <a:cs typeface="+mn-lt"/>
              </a:rPr>
              <a:t>Dank</a:t>
            </a:r>
            <a:r>
              <a:rPr lang="pl-PL" sz="4400" b="1" dirty="0">
                <a:latin typeface="Times New Roman"/>
                <a:ea typeface="+mn-lt"/>
                <a:cs typeface="+mn-lt"/>
              </a:rPr>
              <a:t> </a:t>
            </a:r>
            <a:r>
              <a:rPr lang="pl-PL" sz="4400" b="1" dirty="0" err="1">
                <a:latin typeface="Times New Roman"/>
                <a:ea typeface="+mn-lt"/>
                <a:cs typeface="+mn-lt"/>
              </a:rPr>
              <a:t>für</a:t>
            </a:r>
            <a:r>
              <a:rPr lang="pl-PL" sz="4400" b="1" dirty="0">
                <a:latin typeface="Times New Roman"/>
                <a:ea typeface="+mn-lt"/>
                <a:cs typeface="+mn-lt"/>
              </a:rPr>
              <a:t> </a:t>
            </a:r>
            <a:r>
              <a:rPr lang="pl-PL" sz="4400" b="1" dirty="0" err="1">
                <a:latin typeface="Times New Roman"/>
                <a:ea typeface="+mn-lt"/>
                <a:cs typeface="+mn-lt"/>
              </a:rPr>
              <a:t>Ihre</a:t>
            </a:r>
            <a:r>
              <a:rPr lang="pl-PL" sz="4400" b="1" dirty="0">
                <a:latin typeface="Times New Roman"/>
                <a:ea typeface="+mn-lt"/>
                <a:cs typeface="+mn-lt"/>
              </a:rPr>
              <a:t> </a:t>
            </a:r>
            <a:r>
              <a:rPr lang="pl-PL" sz="4400" b="1" dirty="0" err="1">
                <a:latin typeface="Times New Roman"/>
                <a:ea typeface="+mn-lt"/>
                <a:cs typeface="+mn-lt"/>
              </a:rPr>
              <a:t>Aufmerksamkeit</a:t>
            </a:r>
            <a:endParaRPr lang="pl-PL" sz="4400" b="1" dirty="0">
              <a:latin typeface="Times New Roman"/>
              <a:cs typeface="Times New Roman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4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Arc 12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6" descr="Obraz zawierający tekst, znak&#10;&#10;Opis wygenerowany automatycznie">
            <a:extLst>
              <a:ext uri="{FF2B5EF4-FFF2-40B4-BE49-F238E27FC236}">
                <a16:creationId xmlns:a16="http://schemas.microsoft.com/office/drawing/2014/main" xmlns="" id="{3A873BE3-26BE-075C-04E5-02D19B2E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77" b="19538"/>
          <a:stretch/>
        </p:blipFill>
        <p:spPr>
          <a:xfrm>
            <a:off x="3853401" y="126696"/>
            <a:ext cx="4777381" cy="145398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8A5C56F-B5A3-D6FD-81A1-0D132E891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04" y="1762700"/>
            <a:ext cx="10662740" cy="46385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ctr">
              <a:buAutoNum type="arabicPeriod"/>
            </a:pPr>
            <a:r>
              <a:rPr lang="pl-PL" sz="2000" dirty="0">
                <a:latin typeface="Times New Roman"/>
                <a:cs typeface="Times New Roman"/>
              </a:rPr>
              <a:t>Definition</a:t>
            </a:r>
            <a:endParaRPr lang="en-US" sz="2000" dirty="0">
              <a:latin typeface="Times New Roman"/>
              <a:ea typeface="+mn-lt"/>
              <a:cs typeface="+mn-lt"/>
            </a:endParaRPr>
          </a:p>
          <a:p>
            <a:pPr marL="457200" indent="-457200" algn="ctr">
              <a:buAutoNum type="arabicPeriod"/>
            </a:pPr>
            <a:r>
              <a:rPr lang="pl-PL" sz="2000" dirty="0" err="1">
                <a:latin typeface="Times New Roman"/>
                <a:cs typeface="Times New Roman"/>
              </a:rPr>
              <a:t>Marketingziele</a:t>
            </a:r>
            <a:endParaRPr lang="pl-PL" sz="2000" dirty="0">
              <a:latin typeface="Times New Roman"/>
              <a:ea typeface="+mn-lt"/>
              <a:cs typeface="+mn-lt"/>
            </a:endParaRPr>
          </a:p>
          <a:p>
            <a:pPr marL="457200" indent="-457200" algn="ctr">
              <a:buAutoNum type="arabicPeriod"/>
            </a:pPr>
            <a:r>
              <a:rPr lang="pl-PL" sz="2000" dirty="0">
                <a:latin typeface="Times New Roman"/>
                <a:cs typeface="Times New Roman"/>
              </a:rPr>
              <a:t>Marketing mix 5P</a:t>
            </a:r>
            <a:endParaRPr lang="pl-PL" sz="2000" dirty="0">
              <a:latin typeface="Times New Roman"/>
              <a:ea typeface="+mn-lt"/>
              <a:cs typeface="+mn-lt"/>
            </a:endParaRPr>
          </a:p>
          <a:p>
            <a:pPr marL="457200" indent="-457200" algn="ctr">
              <a:buAutoNum type="arabicPeriod"/>
            </a:pPr>
            <a:r>
              <a:rPr lang="pl-PL" sz="2000" dirty="0">
                <a:latin typeface="Times New Roman"/>
                <a:cs typeface="Times New Roman"/>
              </a:rPr>
              <a:t>Das Produkt</a:t>
            </a:r>
            <a:endParaRPr lang="en-US" sz="2000" dirty="0">
              <a:latin typeface="Times New Roman"/>
              <a:ea typeface="+mn-lt"/>
              <a:cs typeface="+mn-lt"/>
            </a:endParaRPr>
          </a:p>
          <a:p>
            <a:pPr marL="457200" indent="-457200" algn="ctr">
              <a:buAutoNum type="arabicPeriod"/>
            </a:pPr>
            <a:r>
              <a:rPr lang="pl-PL" sz="2000" dirty="0" err="1">
                <a:latin typeface="Times New Roman"/>
                <a:cs typeface="Times New Roman"/>
              </a:rPr>
              <a:t>Die</a:t>
            </a:r>
            <a:r>
              <a:rPr lang="pl-PL" sz="2000" dirty="0">
                <a:latin typeface="Times New Roman"/>
                <a:cs typeface="Times New Roman"/>
              </a:rPr>
              <a:t> Distribution</a:t>
            </a:r>
            <a:endParaRPr lang="en-US" sz="2000" dirty="0">
              <a:latin typeface="Times New Roman"/>
              <a:ea typeface="+mn-lt"/>
              <a:cs typeface="+mn-lt"/>
            </a:endParaRPr>
          </a:p>
          <a:p>
            <a:pPr marL="457200" indent="-457200" algn="ctr">
              <a:buAutoNum type="arabicPeriod"/>
            </a:pPr>
            <a:r>
              <a:rPr lang="pl-PL" sz="2000" dirty="0" err="1">
                <a:latin typeface="Times New Roman"/>
                <a:cs typeface="Times New Roman"/>
              </a:rPr>
              <a:t>Die</a:t>
            </a:r>
            <a:r>
              <a:rPr lang="pl-PL" sz="2000" dirty="0">
                <a:latin typeface="Times New Roman"/>
                <a:cs typeface="Times New Roman"/>
              </a:rPr>
              <a:t> </a:t>
            </a:r>
            <a:r>
              <a:rPr lang="pl-PL" sz="2000" dirty="0" err="1" smtClean="0">
                <a:latin typeface="Times New Roman"/>
                <a:cs typeface="Times New Roman"/>
              </a:rPr>
              <a:t>Kommunikation</a:t>
            </a:r>
            <a:endParaRPr lang="pl-PL" sz="2000" dirty="0">
              <a:latin typeface="Times New Roman"/>
              <a:ea typeface="+mn-lt"/>
              <a:cs typeface="+mn-lt"/>
            </a:endParaRPr>
          </a:p>
          <a:p>
            <a:pPr marL="457200" indent="-457200" algn="ctr">
              <a:buAutoNum type="arabicPeriod"/>
            </a:pPr>
            <a:r>
              <a:rPr lang="pl-PL" sz="2000" dirty="0">
                <a:latin typeface="Times New Roman"/>
                <a:cs typeface="Times New Roman"/>
              </a:rPr>
              <a:t>Der </a:t>
            </a:r>
            <a:r>
              <a:rPr lang="pl-PL" sz="2000" dirty="0" err="1">
                <a:latin typeface="Times New Roman"/>
                <a:cs typeface="Times New Roman"/>
              </a:rPr>
              <a:t>Preis</a:t>
            </a:r>
            <a:endParaRPr lang="pl-PL" sz="2000" dirty="0">
              <a:latin typeface="Times New Roman"/>
              <a:ea typeface="+mn-lt"/>
              <a:cs typeface="+mn-lt"/>
            </a:endParaRPr>
          </a:p>
          <a:p>
            <a:pPr marL="457200" indent="-457200" algn="ctr">
              <a:buAutoNum type="arabicPeriod"/>
            </a:pPr>
            <a:r>
              <a:rPr lang="pl-PL" sz="2000" dirty="0" err="1">
                <a:latin typeface="Times New Roman"/>
                <a:cs typeface="Times New Roman"/>
              </a:rPr>
              <a:t>Die</a:t>
            </a:r>
            <a:r>
              <a:rPr lang="pl-PL" sz="2000" dirty="0">
                <a:latin typeface="Times New Roman"/>
                <a:cs typeface="Times New Roman"/>
              </a:rPr>
              <a:t> </a:t>
            </a:r>
            <a:r>
              <a:rPr lang="pl-PL" sz="2000" dirty="0" err="1">
                <a:latin typeface="Times New Roman"/>
                <a:cs typeface="Times New Roman"/>
              </a:rPr>
              <a:t>Menschen</a:t>
            </a:r>
            <a:endParaRPr lang="pl-PL" sz="2000" dirty="0" err="1">
              <a:latin typeface="Times New Roman"/>
              <a:ea typeface="+mn-lt"/>
              <a:cs typeface="+mn-lt"/>
            </a:endParaRPr>
          </a:p>
          <a:p>
            <a:pPr marL="457200" indent="-457200" algn="ctr">
              <a:buAutoNum type="arabicPeriod"/>
            </a:pPr>
            <a:r>
              <a:rPr lang="de" sz="2000" dirty="0">
                <a:latin typeface="Times New Roman"/>
                <a:cs typeface="Times New Roman"/>
              </a:rPr>
              <a:t>Zusammenfassung</a:t>
            </a:r>
            <a:endParaRPr lang="pl-PL" sz="2000" dirty="0">
              <a:latin typeface="Times New Roman"/>
              <a:ea typeface="+mn-lt"/>
              <a:cs typeface="+mn-lt"/>
            </a:endParaRPr>
          </a:p>
          <a:p>
            <a:pPr marL="457200" indent="-457200" algn="ctr">
              <a:buAutoNum type="arabicPeriod"/>
            </a:pPr>
            <a:r>
              <a:rPr lang="pl-PL" sz="2000" dirty="0" err="1">
                <a:latin typeface="Times New Roman"/>
                <a:ea typeface="+mn-lt"/>
                <a:cs typeface="Times New Roman"/>
              </a:rPr>
              <a:t>W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örterbuch</a:t>
            </a:r>
            <a:endParaRPr lang="pl-PL" sz="2000" dirty="0">
              <a:latin typeface="Times New Roman"/>
              <a:ea typeface="+mn-lt"/>
              <a:cs typeface="+mn-lt"/>
            </a:endParaRP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r>
              <a:rPr lang="pl-PL" sz="2000" dirty="0" err="1">
                <a:latin typeface="Times New Roman"/>
                <a:cs typeface="Times New Roman"/>
              </a:rPr>
              <a:t>Quellen</a:t>
            </a:r>
            <a:endParaRPr lang="pl-PL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850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6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2486BA-C115-8A58-D19A-EDBD1727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30" y="798293"/>
            <a:ext cx="10905066" cy="1135737"/>
          </a:xfrm>
        </p:spPr>
        <p:txBody>
          <a:bodyPr>
            <a:normAutofit/>
          </a:bodyPr>
          <a:lstStyle/>
          <a:p>
            <a:r>
              <a:rPr lang="pl-PL" sz="4800" b="1" dirty="0">
                <a:latin typeface="Times New Roman"/>
                <a:cs typeface="Calibri Light"/>
              </a:rPr>
              <a:t>Definition</a:t>
            </a:r>
            <a:endParaRPr lang="pl-PL" sz="4800" dirty="0">
              <a:cs typeface="Calibri Light" panose="020F0302020204030204"/>
            </a:endParaRPr>
          </a:p>
        </p:txBody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30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07729479-887B-A4F4-3F0E-A4A3F30C06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085823"/>
              </p:ext>
            </p:extLst>
          </p:nvPr>
        </p:nvGraphicFramePr>
        <p:xfrm>
          <a:off x="509155" y="1886239"/>
          <a:ext cx="1100050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09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xmlns="" id="{49AE1604-BB93-4F6D-94D6-F2A6021FC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A9270323-9616-4384-857D-E86B78272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8A3838D5-9565-4601-BAC3-D1B5BDB803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3349A4B8-3246-4579-922E-FE1155C7F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6CF242-711F-E035-B9D1-C6F5DD4C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377" y="1018963"/>
            <a:ext cx="4709345" cy="1169585"/>
          </a:xfrm>
        </p:spPr>
        <p:txBody>
          <a:bodyPr anchor="b">
            <a:normAutofit/>
          </a:bodyPr>
          <a:lstStyle/>
          <a:p>
            <a:r>
              <a:rPr lang="pl-PL" sz="4800" b="1" dirty="0" err="1">
                <a:latin typeface="Times New Roman"/>
                <a:cs typeface="Calibri Light"/>
              </a:rPr>
              <a:t>Marketingziele</a:t>
            </a:r>
            <a:endParaRPr lang="pl-PL" sz="4800" b="1" dirty="0">
              <a:latin typeface="Times New Roman"/>
              <a:cs typeface="Calibri Light"/>
            </a:endParaRPr>
          </a:p>
        </p:txBody>
      </p:sp>
      <p:pic>
        <p:nvPicPr>
          <p:cNvPr id="50" name="Obraz 50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xmlns="" id="{D8AE27C2-2C5B-29C5-3DAC-48CDAF6F6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2" r="14073" b="-1"/>
          <a:stretch/>
        </p:blipFill>
        <p:spPr>
          <a:xfrm>
            <a:off x="1230352" y="1108022"/>
            <a:ext cx="4325074" cy="4639499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Diagram 20">
            <a:extLst>
              <a:ext uri="{FF2B5EF4-FFF2-40B4-BE49-F238E27FC236}">
                <a16:creationId xmlns:a16="http://schemas.microsoft.com/office/drawing/2014/main" xmlns="" id="{4B6C0610-D6AF-0F5B-359D-ECA35AFB9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193966"/>
              </p:ext>
            </p:extLst>
          </p:nvPr>
        </p:nvGraphicFramePr>
        <p:xfrm>
          <a:off x="6446545" y="2350130"/>
          <a:ext cx="4923077" cy="3762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730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1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7A09A6FF-FDBA-4AAA-FC97-AFEF8D037AEE}"/>
              </a:ext>
            </a:extLst>
          </p:cNvPr>
          <p:cNvSpPr txBox="1">
            <a:spLocks/>
          </p:cNvSpPr>
          <p:nvPr/>
        </p:nvSpPr>
        <p:spPr>
          <a:xfrm>
            <a:off x="894370" y="674856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 dirty="0">
                <a:latin typeface="Times New Roman"/>
                <a:cs typeface="Times New Roman"/>
              </a:rPr>
              <a:t>Marketing Mix 5P</a:t>
            </a:r>
            <a:endParaRPr lang="pl-PL" sz="4800" dirty="0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25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27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xmlns="" id="{F9B9DD99-1098-70B3-5953-6FABE9E9C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731480"/>
              </p:ext>
            </p:extLst>
          </p:nvPr>
        </p:nvGraphicFramePr>
        <p:xfrm>
          <a:off x="1786468" y="1848031"/>
          <a:ext cx="8238067" cy="351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Symbol zastępczy zawartości 2">
            <a:extLst>
              <a:ext uri="{FF2B5EF4-FFF2-40B4-BE49-F238E27FC236}">
                <a16:creationId xmlns:a16="http://schemas.microsoft.com/office/drawing/2014/main" xmlns="" id="{150D55D3-9315-B367-23A9-8EDF850D0BA4}"/>
              </a:ext>
            </a:extLst>
          </p:cNvPr>
          <p:cNvSpPr txBox="1">
            <a:spLocks/>
          </p:cNvSpPr>
          <p:nvPr/>
        </p:nvSpPr>
        <p:spPr>
          <a:xfrm>
            <a:off x="1146104" y="5774008"/>
            <a:ext cx="10679781" cy="1178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>
                <a:latin typeface="Times New Roman"/>
                <a:cs typeface="Times New Roman"/>
              </a:rPr>
              <a:t>Die 5P des Marketing-Mix </a:t>
            </a:r>
            <a:r>
              <a:rPr lang="en-US" sz="2000" dirty="0" err="1">
                <a:latin typeface="Times New Roman"/>
                <a:cs typeface="Times New Roman"/>
              </a:rPr>
              <a:t>sind</a:t>
            </a:r>
            <a:r>
              <a:rPr lang="en-US" sz="2000" dirty="0">
                <a:latin typeface="Times New Roman"/>
                <a:cs typeface="Times New Roman"/>
              </a:rPr>
              <a:t> die </a:t>
            </a:r>
            <a:r>
              <a:rPr lang="en-US" sz="2000" dirty="0" err="1">
                <a:latin typeface="Times New Roman"/>
                <a:cs typeface="Times New Roman"/>
              </a:rPr>
              <a:t>klassischen</a:t>
            </a:r>
            <a:r>
              <a:rPr lang="en-US" sz="2000" dirty="0">
                <a:latin typeface="Times New Roman"/>
                <a:cs typeface="Times New Roman"/>
              </a:rPr>
              <a:t> 4 Ps </a:t>
            </a:r>
            <a:r>
              <a:rPr lang="en-US" sz="2000" dirty="0" err="1">
                <a:latin typeface="Times New Roman"/>
                <a:cs typeface="Times New Roman"/>
              </a:rPr>
              <a:t>erweitert</a:t>
            </a:r>
            <a:r>
              <a:rPr lang="en-US" sz="2000" dirty="0">
                <a:latin typeface="Times New Roman"/>
                <a:cs typeface="Times New Roman"/>
              </a:rPr>
              <a:t> um den Mix-</a:t>
            </a:r>
            <a:r>
              <a:rPr lang="en-US" sz="2000" dirty="0" err="1">
                <a:latin typeface="Times New Roman"/>
                <a:cs typeface="Times New Roman"/>
              </a:rPr>
              <a:t>Bereich</a:t>
            </a:r>
            <a:r>
              <a:rPr lang="en-US" sz="2000" dirty="0">
                <a:latin typeface="Times New Roman"/>
                <a:cs typeface="Times New Roman"/>
              </a:rPr>
              <a:t> Personal-</a:t>
            </a:r>
            <a:r>
              <a:rPr lang="en-US" sz="2000" dirty="0" err="1">
                <a:latin typeface="Times New Roman"/>
                <a:cs typeface="Times New Roman"/>
              </a:rPr>
              <a:t>Politik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pl-PL" sz="2000"/>
          </a:p>
        </p:txBody>
      </p:sp>
      <p:pic>
        <p:nvPicPr>
          <p:cNvPr id="156" name="Obraz 156">
            <a:extLst>
              <a:ext uri="{FF2B5EF4-FFF2-40B4-BE49-F238E27FC236}">
                <a16:creationId xmlns:a16="http://schemas.microsoft.com/office/drawing/2014/main" xmlns="" id="{FB9AC2BD-E808-54EA-D369-F6AA380CF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2385" y="2897459"/>
            <a:ext cx="728547" cy="709962"/>
          </a:xfrm>
          <a:prstGeom prst="rect">
            <a:avLst/>
          </a:prstGeom>
        </p:spPr>
      </p:pic>
      <p:pic>
        <p:nvPicPr>
          <p:cNvPr id="157" name="Obraz 157">
            <a:extLst>
              <a:ext uri="{FF2B5EF4-FFF2-40B4-BE49-F238E27FC236}">
                <a16:creationId xmlns:a16="http://schemas.microsoft.com/office/drawing/2014/main" xmlns="" id="{9FFB8917-75F7-8EB7-FFD9-7A8BB11F0B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815" y="2837985"/>
            <a:ext cx="708104" cy="689518"/>
          </a:xfrm>
          <a:prstGeom prst="rect">
            <a:avLst/>
          </a:prstGeom>
        </p:spPr>
      </p:pic>
      <p:pic>
        <p:nvPicPr>
          <p:cNvPr id="158" name="Obraz 158">
            <a:extLst>
              <a:ext uri="{FF2B5EF4-FFF2-40B4-BE49-F238E27FC236}">
                <a16:creationId xmlns:a16="http://schemas.microsoft.com/office/drawing/2014/main" xmlns="" id="{642D6A58-5B45-950D-2003-6644C976E9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1630" y="2841702"/>
            <a:ext cx="719255" cy="700670"/>
          </a:xfrm>
          <a:prstGeom prst="rect">
            <a:avLst/>
          </a:prstGeom>
        </p:spPr>
      </p:pic>
      <p:pic>
        <p:nvPicPr>
          <p:cNvPr id="159" name="Obraz 159" descr="Obraz zawierający strzałka&#10;&#10;Opis wygenerowany automatycznie">
            <a:extLst>
              <a:ext uri="{FF2B5EF4-FFF2-40B4-BE49-F238E27FC236}">
                <a16:creationId xmlns:a16="http://schemas.microsoft.com/office/drawing/2014/main" xmlns="" id="{84739440-6632-68C5-5E2D-4590944635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1156" y="4648659"/>
            <a:ext cx="735981" cy="738780"/>
          </a:xfrm>
          <a:prstGeom prst="rect">
            <a:avLst/>
          </a:prstGeom>
        </p:spPr>
      </p:pic>
      <p:pic>
        <p:nvPicPr>
          <p:cNvPr id="160" name="Obraz 160">
            <a:extLst>
              <a:ext uri="{FF2B5EF4-FFF2-40B4-BE49-F238E27FC236}">
                <a16:creationId xmlns:a16="http://schemas.microsoft.com/office/drawing/2014/main" xmlns="" id="{12F88AEB-1271-C289-F636-3967BB5B35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8254" y="4603595"/>
            <a:ext cx="828908" cy="8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7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xmlns="" id="{EB708185-20C0-40F2-8F2D-8EB9E34B3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22">
            <a:extLst>
              <a:ext uri="{FF2B5EF4-FFF2-40B4-BE49-F238E27FC236}">
                <a16:creationId xmlns:a16="http://schemas.microsoft.com/office/drawing/2014/main" xmlns="" id="{19A6B5CE-CB1D-48EE-8B43-E952235C8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3F3EAA5-4E15-400B-BBA3-82B3F49A21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xmlns="" id="{72BA2E40-BE9B-4C54-9CDD-40EE804CCE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DA909B4-15FF-46A6-8A7F-7AEF977FE9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A0FB00-D2CC-1410-A559-A2BEF4D2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9" y="1089912"/>
            <a:ext cx="5040285" cy="1169585"/>
          </a:xfrm>
        </p:spPr>
        <p:txBody>
          <a:bodyPr anchor="b">
            <a:normAutofit/>
          </a:bodyPr>
          <a:lstStyle/>
          <a:p>
            <a:r>
              <a:rPr lang="pl-PL" sz="4800" b="1" dirty="0">
                <a:latin typeface="Times New Roman"/>
                <a:cs typeface="Calibri Light"/>
              </a:rPr>
              <a:t>Das Produkt</a:t>
            </a:r>
            <a:endParaRPr lang="pl-PL" sz="4800" b="1" dirty="0">
              <a:latin typeface="Times New Roman"/>
              <a:cs typeface="Times New Roman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DD16D4B-62D4-1988-5335-2D5E218E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96" y="2294373"/>
            <a:ext cx="504028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 dirty="0" err="1">
                <a:latin typeface="Times New Roman"/>
                <a:ea typeface="+mn-lt"/>
                <a:cs typeface="+mn-lt"/>
              </a:rPr>
              <a:t>Als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Produkt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bezeichnet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man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alles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auf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einem</a:t>
            </a:r>
            <a:r>
              <a:rPr lang="pl-PL" sz="2000" dirty="0">
                <a:latin typeface="Times New Roman"/>
                <a:ea typeface="+mn-lt"/>
                <a:cs typeface="+mn-lt"/>
              </a:rPr>
              <a:t> 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Markt</a:t>
            </a:r>
            <a:r>
              <a:rPr lang="pl-PL" sz="2000" dirty="0">
                <a:latin typeface="Times New Roman"/>
                <a:ea typeface="+mn-lt"/>
                <a:cs typeface="+mn-lt"/>
              </a:rPr>
              <a:t> 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Angebotene</a:t>
            </a:r>
            <a:r>
              <a:rPr lang="pl-PL" sz="2000" dirty="0">
                <a:latin typeface="Times New Roman"/>
                <a:ea typeface="+mn-lt"/>
                <a:cs typeface="+mn-lt"/>
              </a:rPr>
              <a:t>,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das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Kunden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erwerben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,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verwenden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, mit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dem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sie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interagieren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,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das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sie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erleben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oder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konsumieren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können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,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um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einen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Wunsch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oder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ein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Bedürfnis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zu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befriedigen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.</a:t>
            </a:r>
            <a:endParaRPr lang="pl-PL">
              <a:cs typeface="Calibri" panose="020F0502020204030204"/>
            </a:endParaRPr>
          </a:p>
          <a:p>
            <a:r>
              <a:rPr lang="pl-PL" sz="2000" dirty="0" err="1">
                <a:latin typeface="Times New Roman"/>
                <a:ea typeface="+mn-lt"/>
                <a:cs typeface="+mn-lt"/>
              </a:rPr>
              <a:t>Produkte</a:t>
            </a:r>
            <a:r>
              <a:rPr lang="pl-PL" sz="2000" dirty="0">
                <a:latin typeface="Times New Roman"/>
                <a:ea typeface="+mn-lt"/>
                <a:cs typeface="+mn-lt"/>
              </a:rPr>
              <a:t>,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die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vermarktet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werden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,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können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Dienstleistungen</a:t>
            </a:r>
            <a:r>
              <a:rPr lang="pl-PL" sz="2000" b="1" dirty="0">
                <a:latin typeface="Times New Roman"/>
                <a:ea typeface="+mn-lt"/>
                <a:cs typeface="+mn-lt"/>
              </a:rPr>
              <a:t>,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Personen</a:t>
            </a:r>
            <a:r>
              <a:rPr lang="pl-PL" sz="2000" b="1" dirty="0">
                <a:latin typeface="Times New Roman"/>
                <a:ea typeface="+mn-lt"/>
                <a:cs typeface="+mn-lt"/>
              </a:rPr>
              <a:t>,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Orte</a:t>
            </a:r>
            <a:r>
              <a:rPr lang="pl-PL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und</a:t>
            </a:r>
            <a:r>
              <a:rPr lang="pl-PL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Ideen</a:t>
            </a:r>
            <a:r>
              <a:rPr lang="pl-PL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einschließen</a:t>
            </a:r>
            <a:r>
              <a:rPr lang="pl-PL" sz="2000" b="1" dirty="0">
                <a:latin typeface="Times New Roman"/>
                <a:ea typeface="+mn-lt"/>
                <a:cs typeface="+mn-lt"/>
              </a:rPr>
              <a:t>.</a:t>
            </a:r>
            <a:endParaRPr lang="pl-PL" sz="2000" b="1" dirty="0">
              <a:latin typeface="Times New Roman"/>
              <a:cs typeface="Calibri" panose="020F0502020204030204"/>
            </a:endParaRPr>
          </a:p>
          <a:p>
            <a:endParaRPr lang="pl-PL" sz="2000" b="1" dirty="0">
              <a:latin typeface="Times New Roman"/>
              <a:cs typeface="Calibri" panose="020F0502020204030204"/>
            </a:endParaRPr>
          </a:p>
        </p:txBody>
      </p:sp>
      <p:pic>
        <p:nvPicPr>
          <p:cNvPr id="6" name="Obraz 6" descr="Obraz zawierający tekst, grafika wektorowa, zabawka&#10;&#10;Opis wygenerowany automatycznie">
            <a:extLst>
              <a:ext uri="{FF2B5EF4-FFF2-40B4-BE49-F238E27FC236}">
                <a16:creationId xmlns:a16="http://schemas.microsoft.com/office/drawing/2014/main" xmlns="" id="{FED8BA62-D1B4-00C9-BFD6-2F675A082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3" r="21807" b="-5"/>
          <a:stretch/>
        </p:blipFill>
        <p:spPr>
          <a:xfrm>
            <a:off x="6946666" y="774285"/>
            <a:ext cx="2112264" cy="1999673"/>
          </a:xfrm>
          <a:prstGeom prst="rect">
            <a:avLst/>
          </a:prstGeom>
        </p:spPr>
      </p:pic>
      <p:pic>
        <p:nvPicPr>
          <p:cNvPr id="7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E31EC59-A683-7D0B-9688-4ADA6A09A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37" r="4059"/>
          <a:stretch/>
        </p:blipFill>
        <p:spPr>
          <a:xfrm>
            <a:off x="9223523" y="774285"/>
            <a:ext cx="2112264" cy="1999673"/>
          </a:xfrm>
          <a:prstGeom prst="rect">
            <a:avLst/>
          </a:prstGeom>
        </p:spPr>
      </p:pic>
      <p:pic>
        <p:nvPicPr>
          <p:cNvPr id="11" name="Obraz 12" descr="Obraz zawierający butelka, elementy, wewnątrz, otwarte&#10;&#10;Opis wygenerowany automatycznie">
            <a:extLst>
              <a:ext uri="{FF2B5EF4-FFF2-40B4-BE49-F238E27FC236}">
                <a16:creationId xmlns:a16="http://schemas.microsoft.com/office/drawing/2014/main" xmlns="" id="{70F4A733-BADA-96B4-AF31-B0F9DE5A10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06" r="13352" b="3"/>
          <a:stretch/>
        </p:blipFill>
        <p:spPr>
          <a:xfrm>
            <a:off x="6946667" y="2942704"/>
            <a:ext cx="4389120" cy="32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7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xmlns="" id="{058A14AF-9FB5-4CC7-BA35-E8E85D3E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66E8AC8-20AB-4FB4-3014-C509DDF6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72" y="637832"/>
            <a:ext cx="10066122" cy="1298448"/>
          </a:xfrm>
        </p:spPr>
        <p:txBody>
          <a:bodyPr anchor="b">
            <a:normAutofit/>
          </a:bodyPr>
          <a:lstStyle/>
          <a:p>
            <a:r>
              <a:rPr lang="pl-PL" sz="4800" b="1" dirty="0" err="1">
                <a:latin typeface="Times New Roman"/>
                <a:cs typeface="Calibri Light"/>
              </a:rPr>
              <a:t>Die</a:t>
            </a:r>
            <a:r>
              <a:rPr lang="pl-PL" sz="4800" b="1" dirty="0">
                <a:latin typeface="Times New Roman"/>
                <a:cs typeface="Calibri Light"/>
              </a:rPr>
              <a:t> Distribution</a:t>
            </a:r>
            <a:endParaRPr lang="pl-PL" sz="4800" b="1" dirty="0">
              <a:latin typeface="Times New Roman"/>
              <a:cs typeface="Times New Roman"/>
            </a:endParaRP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xmlns="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0593A75-B457-8772-C079-5B700E970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09" y="2199923"/>
            <a:ext cx="5846444" cy="42434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" sz="2200" b="1" dirty="0">
                <a:latin typeface="Times New Roman"/>
                <a:ea typeface="+mn-lt"/>
                <a:cs typeface="+mn-lt"/>
              </a:rPr>
              <a:t>Die Distribution</a:t>
            </a:r>
            <a:r>
              <a:rPr lang="de" sz="2200" dirty="0">
                <a:latin typeface="Times New Roman"/>
                <a:ea typeface="+mn-lt"/>
                <a:cs typeface="+mn-lt"/>
              </a:rPr>
              <a:t> ist ein </a:t>
            </a:r>
            <a:r>
              <a:rPr lang="de" sz="2200" b="1" dirty="0">
                <a:latin typeface="Times New Roman"/>
                <a:ea typeface="+mn-lt"/>
                <a:cs typeface="+mn-lt"/>
              </a:rPr>
              <a:t>Marktdienstleistungsprozess</a:t>
            </a:r>
            <a:r>
              <a:rPr lang="de" sz="2200" dirty="0">
                <a:latin typeface="Times New Roman"/>
                <a:ea typeface="+mn-lt"/>
                <a:cs typeface="+mn-lt"/>
              </a:rPr>
              <a:t>, der alle Entscheidungen und Aktivitäten im Zusammenhang mit der Sicherstellung der  Verbindung des Herstellers mit den Endabnehmern umfasst.</a:t>
            </a:r>
            <a:endParaRPr lang="pl-PL" sz="2200" dirty="0">
              <a:latin typeface="Times New Roman"/>
              <a:cs typeface="Calibri" panose="020F0502020204030204"/>
            </a:endParaRPr>
          </a:p>
          <a:p>
            <a:r>
              <a:rPr lang="de" sz="2200" dirty="0">
                <a:latin typeface="Times New Roman"/>
                <a:ea typeface="+mn-lt"/>
                <a:cs typeface="+mn-lt"/>
              </a:rPr>
              <a:t>Die Distribution berücksichtigt </a:t>
            </a:r>
            <a:r>
              <a:rPr lang="de" sz="2200" b="1" dirty="0">
                <a:latin typeface="Times New Roman"/>
                <a:ea typeface="+mn-lt"/>
                <a:cs typeface="+mn-lt"/>
              </a:rPr>
              <a:t>Absatz,  Verteildichte, Bezugsquellen, Standorte, Lagerbestände und Transportträger</a:t>
            </a:r>
            <a:r>
              <a:rPr lang="de" sz="2200" dirty="0">
                <a:latin typeface="Times New Roman"/>
                <a:ea typeface="+mn-lt"/>
                <a:cs typeface="+mn-lt"/>
              </a:rPr>
              <a:t>. </a:t>
            </a:r>
            <a:endParaRPr lang="pl-PL" sz="2200" dirty="0">
              <a:latin typeface="Times New Roman"/>
              <a:cs typeface="Calibri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DDD080FF-3CDC-9927-4C5E-4F44BD515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703" y="2573269"/>
            <a:ext cx="5364008" cy="3257434"/>
          </a:xfrm>
          <a:prstGeom prst="rect">
            <a:avLst/>
          </a:prstGeom>
        </p:spPr>
      </p:pic>
      <p:sp>
        <p:nvSpPr>
          <p:cNvPr id="26" name="Rectangle 32">
            <a:extLst>
              <a:ext uri="{FF2B5EF4-FFF2-40B4-BE49-F238E27FC236}">
                <a16:creationId xmlns:a16="http://schemas.microsoft.com/office/drawing/2014/main" xmlns="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AAAE94E3-A7DB-4868-B1E3-E49703488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867EED-4C49-8BB2-4BBD-DAD6CA4B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1" y="1181424"/>
            <a:ext cx="5279408" cy="1128068"/>
          </a:xfrm>
        </p:spPr>
        <p:txBody>
          <a:bodyPr anchor="ctr">
            <a:normAutofit/>
          </a:bodyPr>
          <a:lstStyle/>
          <a:p>
            <a:r>
              <a:rPr lang="pl-PL" sz="4000" b="1" dirty="0" err="1">
                <a:latin typeface="Times New Roman"/>
                <a:ea typeface="+mj-lt"/>
                <a:cs typeface="+mj-lt"/>
              </a:rPr>
              <a:t>Die</a:t>
            </a:r>
            <a:r>
              <a:rPr lang="pl-PL" sz="4000" b="1" dirty="0">
                <a:latin typeface="Times New Roman"/>
                <a:ea typeface="+mj-lt"/>
                <a:cs typeface="+mj-lt"/>
              </a:rPr>
              <a:t> </a:t>
            </a:r>
            <a:r>
              <a:rPr lang="pl-PL" sz="4000" b="1" dirty="0" err="1">
                <a:latin typeface="Times New Roman"/>
                <a:ea typeface="+mj-lt"/>
                <a:cs typeface="+mj-lt"/>
              </a:rPr>
              <a:t>Kommunikations</a:t>
            </a:r>
            <a:endParaRPr lang="pl-PL" sz="4000" b="1" dirty="0">
              <a:latin typeface="Times New Roman"/>
              <a:cs typeface="Times New Roman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581322F-3EED-43B8-7A0D-A59429487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90" y="1382651"/>
            <a:ext cx="5008579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200" b="1" dirty="0" err="1">
                <a:latin typeface="Times New Roman"/>
                <a:ea typeface="+mn-lt"/>
                <a:cs typeface="+mn-lt"/>
              </a:rPr>
              <a:t>Die</a:t>
            </a:r>
            <a:r>
              <a:rPr lang="pl-PL" sz="2200" b="1" dirty="0">
                <a:latin typeface="Times New Roman"/>
                <a:ea typeface="+mn-lt"/>
                <a:cs typeface="+mn-lt"/>
              </a:rPr>
              <a:t> </a:t>
            </a:r>
            <a:r>
              <a:rPr lang="pl-PL" sz="2200" b="1" dirty="0" err="1">
                <a:latin typeface="Times New Roman"/>
                <a:ea typeface="+mn-lt"/>
                <a:cs typeface="+mn-lt"/>
              </a:rPr>
              <a:t>Kommunikations</a:t>
            </a:r>
            <a:r>
              <a:rPr lang="pl-PL" sz="2200" dirty="0">
                <a:latin typeface="Times New Roman"/>
                <a:ea typeface="+mn-lt"/>
                <a:cs typeface="+mn-lt"/>
              </a:rPr>
              <a:t>-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oder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</a:t>
            </a:r>
            <a:r>
              <a:rPr lang="pl-PL" sz="2200" b="1" dirty="0" err="1">
                <a:latin typeface="Times New Roman"/>
                <a:ea typeface="+mn-lt"/>
                <a:cs typeface="+mn-lt"/>
              </a:rPr>
              <a:t>Marketingkommunikation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beinhaltet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alle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Instrumente</a:t>
            </a:r>
            <a:r>
              <a:rPr lang="pl-PL" sz="2200" dirty="0">
                <a:latin typeface="Times New Roman"/>
                <a:ea typeface="+mn-lt"/>
                <a:cs typeface="+mn-lt"/>
              </a:rPr>
              <a:t>, mit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denen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der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Verkauf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der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Ware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beworben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und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die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Kundenansprache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durchgeführt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</a:t>
            </a:r>
            <a:r>
              <a:rPr lang="pl-PL" sz="2200" dirty="0" err="1">
                <a:latin typeface="Times New Roman"/>
                <a:ea typeface="+mn-lt"/>
                <a:cs typeface="+mn-lt"/>
              </a:rPr>
              <a:t>werden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kann.</a:t>
            </a:r>
            <a:endParaRPr lang="pl-PL" sz="2200" dirty="0">
              <a:latin typeface="Times New Roman"/>
              <a:cs typeface="Times New Roman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xmlns="" id="{E7C0C77A-A245-701F-81CE-19EA20B4D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736" y="442502"/>
            <a:ext cx="4462441" cy="275107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CB5D2D7-DF65-4E86-BFBA-FFB9B5ACE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xmlns="" id="{24EB0936-A3D4-DE47-FE1C-D61346E7B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829" y="3707894"/>
            <a:ext cx="2518756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5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22F19F4-FE70-43DC-856F-2CE5F521DC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A74BB91-628E-7F76-055A-FD974F4F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28" y="881688"/>
            <a:ext cx="4928291" cy="1035781"/>
          </a:xfrm>
        </p:spPr>
        <p:txBody>
          <a:bodyPr anchor="ctr">
            <a:normAutofit/>
          </a:bodyPr>
          <a:lstStyle/>
          <a:p>
            <a:r>
              <a:rPr lang="pl-PL" sz="4800" b="1" dirty="0">
                <a:latin typeface="Times New Roman"/>
                <a:cs typeface="Calibri Light"/>
              </a:rPr>
              <a:t>Der </a:t>
            </a:r>
            <a:r>
              <a:rPr lang="pl-PL" sz="4800" b="1" dirty="0" err="1">
                <a:latin typeface="Times New Roman"/>
                <a:cs typeface="Calibri Light"/>
              </a:rPr>
              <a:t>Preis</a:t>
            </a:r>
            <a:endParaRPr lang="pl-PL" sz="4800" b="1" dirty="0">
              <a:latin typeface="Times New Roman"/>
              <a:cs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8FF6452-9103-26C0-BBC6-2AD25A514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70" y="2143721"/>
            <a:ext cx="5158897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 b="1" dirty="0">
                <a:latin typeface="Times New Roman"/>
                <a:ea typeface="+mn-lt"/>
                <a:cs typeface="+mn-lt"/>
              </a:rPr>
              <a:t>Der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Preis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ist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der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Geldbetrag</a:t>
            </a:r>
            <a:r>
              <a:rPr lang="pl-PL" sz="2000" dirty="0">
                <a:latin typeface="Times New Roman"/>
                <a:ea typeface="+mn-lt"/>
                <a:cs typeface="+mn-lt"/>
              </a:rPr>
              <a:t>, den wir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zahlen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müssen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,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um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das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Produkt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zu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erhalten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. Im Marketing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spielt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es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eine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entscheidende</a:t>
            </a:r>
            <a:r>
              <a:rPr lang="pl-PL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Rolle</a:t>
            </a:r>
            <a:r>
              <a:rPr lang="pl-PL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bei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Kaufentscheidungen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. </a:t>
            </a:r>
            <a:endParaRPr lang="pl-PL" sz="2000">
              <a:latin typeface="Times New Roman"/>
              <a:cs typeface="Calibri" panose="020F0502020204030204"/>
            </a:endParaRPr>
          </a:p>
          <a:p>
            <a:r>
              <a:rPr lang="pl-PL" sz="2000" dirty="0">
                <a:latin typeface="Times New Roman"/>
                <a:ea typeface="+mn-lt"/>
                <a:cs typeface="+mn-lt"/>
              </a:rPr>
              <a:t>Der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Preis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dirty="0" err="1">
                <a:latin typeface="Times New Roman"/>
                <a:ea typeface="+mn-lt"/>
                <a:cs typeface="+mn-lt"/>
              </a:rPr>
              <a:t>berücksichtigt</a:t>
            </a:r>
            <a:r>
              <a:rPr lang="pl-PL" sz="2000" dirty="0">
                <a:latin typeface="Times New Roman"/>
                <a:ea typeface="+mn-lt"/>
                <a:cs typeface="+mn-lt"/>
              </a:rPr>
              <a:t>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Rabatte</a:t>
            </a:r>
            <a:r>
              <a:rPr lang="pl-PL" sz="2000" b="1" dirty="0">
                <a:latin typeface="Times New Roman"/>
                <a:ea typeface="+mn-lt"/>
                <a:cs typeface="+mn-lt"/>
              </a:rPr>
              <a:t>,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Nachlässe</a:t>
            </a:r>
            <a:r>
              <a:rPr lang="pl-PL" sz="2000" b="1" dirty="0">
                <a:latin typeface="Times New Roman"/>
                <a:ea typeface="+mn-lt"/>
                <a:cs typeface="+mn-lt"/>
              </a:rPr>
              <a:t>,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Zahlungsbedingungen</a:t>
            </a:r>
            <a:r>
              <a:rPr lang="pl-PL" sz="2000" b="1" dirty="0">
                <a:latin typeface="Times New Roman"/>
                <a:ea typeface="+mn-lt"/>
                <a:cs typeface="+mn-lt"/>
              </a:rPr>
              <a:t>, </a:t>
            </a:r>
            <a:r>
              <a:rPr lang="pl-PL" sz="2000" b="1" dirty="0" err="1">
                <a:latin typeface="Times New Roman"/>
                <a:ea typeface="+mn-lt"/>
                <a:cs typeface="+mn-lt"/>
              </a:rPr>
              <a:t>Kreditbedingungen</a:t>
            </a:r>
            <a:r>
              <a:rPr lang="pl-PL" sz="2000" dirty="0">
                <a:latin typeface="Times New Roman"/>
                <a:ea typeface="+mn-lt"/>
                <a:cs typeface="+mn-lt"/>
              </a:rPr>
              <a:t>.</a:t>
            </a:r>
            <a:endParaRPr lang="pl-PL" sz="2000" dirty="0">
              <a:latin typeface="Times New Roman"/>
              <a:cs typeface="Calibri"/>
            </a:endParaRPr>
          </a:p>
          <a:p>
            <a:pPr marL="0" indent="0" algn="just">
              <a:buNone/>
            </a:pPr>
            <a:endParaRPr lang="pl-PL" sz="2000" dirty="0">
              <a:latin typeface="Times New Roman"/>
              <a:cs typeface="Calibri"/>
            </a:endParaRPr>
          </a:p>
          <a:p>
            <a:endParaRPr lang="pl-PL" sz="1800"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95ECC94-3D5E-46A7-A7A1-DE807E156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C3E95A27-3884-A382-C873-88F8C469F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39" b="14721"/>
          <a:stretch/>
        </p:blipFill>
        <p:spPr>
          <a:xfrm>
            <a:off x="6944106" y="841905"/>
            <a:ext cx="4099825" cy="231717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E549738-9961-462D-81B7-4A7A446911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DAB07068-A496-D8A3-557B-4DE1B5480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66" y="4248656"/>
            <a:ext cx="4305905" cy="122718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211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398</Words>
  <Application>Microsoft Office PowerPoint</Application>
  <PresentationFormat>Niestandardowy</PresentationFormat>
  <Paragraphs>113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Prezentacja programu PowerPoint</vt:lpstr>
      <vt:lpstr>Prezentacja programu PowerPoint</vt:lpstr>
      <vt:lpstr>Definition</vt:lpstr>
      <vt:lpstr>Marketingziele</vt:lpstr>
      <vt:lpstr>Prezentacja programu PowerPoint</vt:lpstr>
      <vt:lpstr>Das Produkt</vt:lpstr>
      <vt:lpstr>Die Distribution</vt:lpstr>
      <vt:lpstr>Die Kommunikations</vt:lpstr>
      <vt:lpstr>Der Preis</vt:lpstr>
      <vt:lpstr>Die Menschen</vt:lpstr>
      <vt:lpstr>Prezentacja programu PowerPoint</vt:lpstr>
      <vt:lpstr>Wörterbuch</vt:lpstr>
      <vt:lpstr>Rebus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Oem</cp:lastModifiedBy>
  <cp:revision>841</cp:revision>
  <dcterms:created xsi:type="dcterms:W3CDTF">2022-05-15T16:02:12Z</dcterms:created>
  <dcterms:modified xsi:type="dcterms:W3CDTF">2022-05-24T06:06:34Z</dcterms:modified>
</cp:coreProperties>
</file>