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76" r:id="rId6"/>
    <p:sldId id="270" r:id="rId7"/>
    <p:sldId id="271" r:id="rId8"/>
    <p:sldId id="265" r:id="rId9"/>
    <p:sldId id="259" r:id="rId10"/>
    <p:sldId id="266" r:id="rId11"/>
    <p:sldId id="274" r:id="rId12"/>
    <p:sldId id="272" r:id="rId13"/>
    <p:sldId id="267" r:id="rId14"/>
    <p:sldId id="268" r:id="rId15"/>
    <p:sldId id="273" r:id="rId16"/>
    <p:sldId id="275" r:id="rId17"/>
    <p:sldId id="260"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F81"/>
    <a:srgbClr val="FFCF00"/>
    <a:srgbClr val="3F4E7B"/>
    <a:srgbClr val="CFCA0B"/>
    <a:srgbClr val="9B708C"/>
    <a:srgbClr val="1D4AA5"/>
    <a:srgbClr val="E6E6E6"/>
    <a:srgbClr val="BC4646"/>
    <a:srgbClr val="2A4491"/>
    <a:srgbClr val="7F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394" y="1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9057BB-F383-E309-BC25-3EDC84EAF82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F0350E0E-5600-CA8A-31B8-E9FA6B02B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699761AA-4EDC-DC0D-CB78-2EEC90218596}"/>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12B8386D-528E-2F8C-22A5-C51E973577B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58F755C-7DEF-FF97-D53B-40B49D8A29F0}"/>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34393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33274D6-1FA9-F1B5-2741-0E0341502FE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1D555D72-EEE5-EA87-3DBA-CE4DA858D53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8ECBE089-1D39-D996-9182-77EEA03F6122}"/>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E8F7D827-64BC-C55D-0E44-CEE16CC8A09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4DBC00C0-1AB5-7A5C-CE30-103847F4FC2E}"/>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23069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A81311EF-47F3-97DF-9855-672664F3319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B9B904B1-4DAA-36D3-AAF4-879A9CB0B5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6B7D0D29-F8F0-12F3-4D6E-DA30D7254990}"/>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E1BE0D89-AE78-96F5-7101-9CC2BD3B497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A77B4355-19B3-596A-48B9-BB1913D0281C}"/>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236705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447436B-DFCA-0C45-40CE-223EA355F75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AB8A1050-377C-B1B9-53C8-B94DE651D50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198F237-F175-4F09-CDD2-C19FBF899B6B}"/>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77438698-D2A4-A935-7FC5-1D0CCCA1AB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75D936B-C810-1FCA-B0C1-5AEAD8F1B50E}"/>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397043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DC3B690-1E00-3DBF-CCDE-CAA6638C37E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A1A9FD3F-D030-14EB-B6AE-4C6B80EDD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43885668-9B71-BAA2-6F88-8279FE1C673E}"/>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970D1D31-FBD2-B41B-467A-B61F099415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9D6EDB36-787D-A6E0-41BD-BB9A70AB4086}"/>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335626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6DAB88C-A1D6-86E5-49E3-F5C8C1FBC9E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881E5993-3C90-EA80-F86A-5BB0780A63F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B5CE12F2-368B-EE39-66C5-780FA9A8DB9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2D5EFA38-C20A-2B94-311A-2902284B4F46}"/>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6" name="Symbol zastępczy stopki 5">
            <a:extLst>
              <a:ext uri="{FF2B5EF4-FFF2-40B4-BE49-F238E27FC236}">
                <a16:creationId xmlns="" xmlns:a16="http://schemas.microsoft.com/office/drawing/2014/main" id="{60117A1F-7011-77A2-BA1F-64C223FEC64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A988929-10FD-5862-D52A-4992C687F410}"/>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319266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1A3F9E9-7EEB-2306-AD30-BE40217E44E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C886B852-C87A-7C16-F3E9-8EB624129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AFDADDC9-11AF-90A3-6457-72C283BD487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539D5EF5-7422-9A09-BE4B-CB8E71FCE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D4C8A1BD-87DD-FB47-77E6-6520C82D1AE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7ABE2932-D47E-FB27-7B03-38152AB659ED}"/>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8" name="Symbol zastępczy stopki 7">
            <a:extLst>
              <a:ext uri="{FF2B5EF4-FFF2-40B4-BE49-F238E27FC236}">
                <a16:creationId xmlns="" xmlns:a16="http://schemas.microsoft.com/office/drawing/2014/main" id="{F8793CFC-6EFA-4810-A1F2-2AC343899B6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A48F2E3B-714C-85B7-94B0-ADF4CF27FF42}"/>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24466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F995D17-6AB6-614C-6A30-7452523EFE7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0DC98F3D-346F-6719-FD99-D28D763AEFB4}"/>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4" name="Symbol zastępczy stopki 3">
            <a:extLst>
              <a:ext uri="{FF2B5EF4-FFF2-40B4-BE49-F238E27FC236}">
                <a16:creationId xmlns="" xmlns:a16="http://schemas.microsoft.com/office/drawing/2014/main" id="{05920DBF-FFE6-FA0D-D7BC-26BE1D9A152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3B002033-903C-3121-16C1-1CEAED2938C0}"/>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191382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3DF8524B-271F-5ADE-78D9-2CBB8792A879}"/>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3" name="Symbol zastępczy stopki 2">
            <a:extLst>
              <a:ext uri="{FF2B5EF4-FFF2-40B4-BE49-F238E27FC236}">
                <a16:creationId xmlns="" xmlns:a16="http://schemas.microsoft.com/office/drawing/2014/main" id="{D37E6210-F25E-EC09-36F6-715779B8641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FAFA4D20-5F26-568E-F1E3-3AF2CDCBC699}"/>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346034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CACC7B8-7217-CC3F-DAA2-1F54B182E37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E264BADC-CCBB-A731-310F-20A2579DA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544B8360-1566-A14E-0EA8-864A32B53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1A4270E5-BED4-0BB5-5840-B7A6C61D620E}"/>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6" name="Symbol zastępczy stopki 5">
            <a:extLst>
              <a:ext uri="{FF2B5EF4-FFF2-40B4-BE49-F238E27FC236}">
                <a16:creationId xmlns="" xmlns:a16="http://schemas.microsoft.com/office/drawing/2014/main" id="{1B4FCDF3-494B-A3C6-B103-5A3CB3F18F5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8756E950-A63E-6FC2-2DA5-2350140E6BB3}"/>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413656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647931C-DAF2-C83C-B1C7-1F553150E22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E1C2962D-8141-66A8-1FDB-E639C44A7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C8F74400-04C4-A9C7-E61E-6C3297F11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9701CF9D-A66A-B689-FDBF-5532D1C12C60}"/>
              </a:ext>
            </a:extLst>
          </p:cNvPr>
          <p:cNvSpPr>
            <a:spLocks noGrp="1"/>
          </p:cNvSpPr>
          <p:nvPr>
            <p:ph type="dt" sz="half" idx="10"/>
          </p:nvPr>
        </p:nvSpPr>
        <p:spPr/>
        <p:txBody>
          <a:bodyPr/>
          <a:lstStyle/>
          <a:p>
            <a:fld id="{28F825E1-471C-4C88-88F3-E5ABB82091BD}" type="datetimeFigureOut">
              <a:rPr lang="pl-PL" smtClean="0"/>
              <a:t>2022-05-31</a:t>
            </a:fld>
            <a:endParaRPr lang="pl-PL"/>
          </a:p>
        </p:txBody>
      </p:sp>
      <p:sp>
        <p:nvSpPr>
          <p:cNvPr id="6" name="Symbol zastępczy stopki 5">
            <a:extLst>
              <a:ext uri="{FF2B5EF4-FFF2-40B4-BE49-F238E27FC236}">
                <a16:creationId xmlns="" xmlns:a16="http://schemas.microsoft.com/office/drawing/2014/main" id="{97D7DD31-549A-A292-9E0E-CDBA4AD9ECD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093F9A6F-8BF0-21C0-2187-508D541F6999}"/>
              </a:ext>
            </a:extLst>
          </p:cNvPr>
          <p:cNvSpPr>
            <a:spLocks noGrp="1"/>
          </p:cNvSpPr>
          <p:nvPr>
            <p:ph type="sldNum" sz="quarter" idx="12"/>
          </p:nvPr>
        </p:nvSpPr>
        <p:spPr/>
        <p:txBody>
          <a:bodyPr/>
          <a:lstStyle/>
          <a:p>
            <a:fld id="{E5B76EB8-58F2-4101-92BE-D2EE07E5D372}" type="slidenum">
              <a:rPr lang="pl-PL" smtClean="0"/>
              <a:t>‹#›</a:t>
            </a:fld>
            <a:endParaRPr lang="pl-PL"/>
          </a:p>
        </p:txBody>
      </p:sp>
    </p:spTree>
    <p:extLst>
      <p:ext uri="{BB962C8B-B14F-4D97-AF65-F5344CB8AC3E}">
        <p14:creationId xmlns:p14="http://schemas.microsoft.com/office/powerpoint/2010/main" val="418754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22659168-F50D-A76D-63DD-F55E85054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5E49FA47-211C-782E-C5C1-8806E9933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263C3EDA-71E2-04D9-B33E-2EC019A5A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825E1-471C-4C88-88F3-E5ABB82091BD}" type="datetimeFigureOut">
              <a:rPr lang="pl-PL" smtClean="0"/>
              <a:t>2022-05-31</a:t>
            </a:fld>
            <a:endParaRPr lang="pl-PL"/>
          </a:p>
        </p:txBody>
      </p:sp>
      <p:sp>
        <p:nvSpPr>
          <p:cNvPr id="5" name="Symbol zastępczy stopki 4">
            <a:extLst>
              <a:ext uri="{FF2B5EF4-FFF2-40B4-BE49-F238E27FC236}">
                <a16:creationId xmlns="" xmlns:a16="http://schemas.microsoft.com/office/drawing/2014/main" id="{40707867-2112-659E-3DAB-9A62BD573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0CEE30EF-94DA-FEBA-C79C-7241FE6DB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76EB8-58F2-4101-92BE-D2EE07E5D372}" type="slidenum">
              <a:rPr lang="pl-PL" smtClean="0"/>
              <a:t>‹#›</a:t>
            </a:fld>
            <a:endParaRPr lang="pl-PL"/>
          </a:p>
        </p:txBody>
      </p:sp>
    </p:spTree>
    <p:extLst>
      <p:ext uri="{BB962C8B-B14F-4D97-AF65-F5344CB8AC3E}">
        <p14:creationId xmlns:p14="http://schemas.microsoft.com/office/powerpoint/2010/main" val="393070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e.wikipedia.org/wiki/Zentralbank" TargetMode="External"/><Relationship Id="rId2" Type="http://schemas.openxmlformats.org/officeDocument/2006/relationships/hyperlink" Target="https://www.nbportal.pl/wiedza/prezentacje/banki-centralne-swiata" TargetMode="External"/><Relationship Id="rId1" Type="http://schemas.openxmlformats.org/officeDocument/2006/relationships/slideLayout" Target="../slideLayouts/slideLayout2.xml"/><Relationship Id="rId4" Type="http://schemas.openxmlformats.org/officeDocument/2006/relationships/hyperlink" Target="https://stat.gov.pl/statystyka-miedzynarodowa/instytucjeorganizacje-miedzynarodowe/ecb-europejski-bank-centraln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C6ABA2E9-C832-1139-5271-89B863733F56}"/>
              </a:ext>
            </a:extLst>
          </p:cNvPr>
          <p:cNvPicPr>
            <a:picLocks noChangeAspect="1"/>
          </p:cNvPicPr>
          <p:nvPr/>
        </p:nvPicPr>
        <p:blipFill>
          <a:blip r:embed="rId2"/>
          <a:stretch>
            <a:fillRect/>
          </a:stretch>
        </p:blipFill>
        <p:spPr>
          <a:xfrm>
            <a:off x="581379" y="-5594"/>
            <a:ext cx="1121761" cy="1072989"/>
          </a:xfrm>
          <a:prstGeom prst="rect">
            <a:avLst/>
          </a:prstGeom>
        </p:spPr>
      </p:pic>
      <p:pic>
        <p:nvPicPr>
          <p:cNvPr id="6" name="Obraz 5">
            <a:extLst>
              <a:ext uri="{FF2B5EF4-FFF2-40B4-BE49-F238E27FC236}">
                <a16:creationId xmlns="" xmlns:a16="http://schemas.microsoft.com/office/drawing/2014/main" id="{F74B0E4F-FD80-2D2A-7298-D1BDD5F98C98}"/>
              </a:ext>
            </a:extLst>
          </p:cNvPr>
          <p:cNvPicPr>
            <a:picLocks noChangeAspect="1"/>
          </p:cNvPicPr>
          <p:nvPr/>
        </p:nvPicPr>
        <p:blipFill>
          <a:blip r:embed="rId3"/>
          <a:stretch>
            <a:fillRect/>
          </a:stretch>
        </p:blipFill>
        <p:spPr>
          <a:xfrm>
            <a:off x="2807277" y="1787790"/>
            <a:ext cx="7284027" cy="2098963"/>
          </a:xfrm>
          <a:prstGeom prst="rect">
            <a:avLst/>
          </a:prstGeom>
        </p:spPr>
      </p:pic>
      <p:sp>
        <p:nvSpPr>
          <p:cNvPr id="2" name="Tytuł 1">
            <a:extLst>
              <a:ext uri="{FF2B5EF4-FFF2-40B4-BE49-F238E27FC236}">
                <a16:creationId xmlns="" xmlns:a16="http://schemas.microsoft.com/office/drawing/2014/main" id="{FEF1F885-AB82-BA84-FAE8-29FF27AD349B}"/>
              </a:ext>
            </a:extLst>
          </p:cNvPr>
          <p:cNvSpPr>
            <a:spLocks noGrp="1"/>
          </p:cNvSpPr>
          <p:nvPr>
            <p:ph type="ctrTitle"/>
          </p:nvPr>
        </p:nvSpPr>
        <p:spPr>
          <a:xfrm>
            <a:off x="3192395" y="1326529"/>
            <a:ext cx="6513790" cy="1753755"/>
          </a:xfrm>
        </p:spPr>
        <p:txBody>
          <a:bodyPr>
            <a:noAutofit/>
          </a:bodyPr>
          <a:lstStyle/>
          <a:p>
            <a:r>
              <a:rPr lang="pl-PL" sz="6600" dirty="0" err="1">
                <a:solidFill>
                  <a:schemeClr val="bg1"/>
                </a:solidFill>
                <a:latin typeface="Georgia" panose="02040502050405020303" pitchFamily="18" charset="0"/>
              </a:rPr>
              <a:t>D</a:t>
            </a:r>
            <a:r>
              <a:rPr lang="pl-PL" sz="6600" dirty="0" err="1" smtClean="0">
                <a:solidFill>
                  <a:schemeClr val="bg1"/>
                </a:solidFill>
                <a:latin typeface="Georgia" panose="02040502050405020303" pitchFamily="18" charset="0"/>
              </a:rPr>
              <a:t>ie</a:t>
            </a:r>
            <a:r>
              <a:rPr lang="pl-PL" sz="6600" dirty="0" smtClean="0">
                <a:solidFill>
                  <a:schemeClr val="bg1"/>
                </a:solidFill>
                <a:latin typeface="Georgia" panose="02040502050405020303" pitchFamily="18" charset="0"/>
              </a:rPr>
              <a:t> </a:t>
            </a:r>
            <a:r>
              <a:rPr lang="pl-PL" sz="6600" dirty="0" err="1">
                <a:solidFill>
                  <a:schemeClr val="bg1"/>
                </a:solidFill>
                <a:latin typeface="Georgia" panose="02040502050405020303" pitchFamily="18" charset="0"/>
              </a:rPr>
              <a:t>Zentralbank</a:t>
            </a:r>
            <a:endParaRPr lang="pl-PL" sz="6600" dirty="0">
              <a:solidFill>
                <a:schemeClr val="bg1"/>
              </a:solidFill>
              <a:latin typeface="Georgia" panose="02040502050405020303" pitchFamily="18" charset="0"/>
            </a:endParaRPr>
          </a:p>
        </p:txBody>
      </p:sp>
      <p:pic>
        <p:nvPicPr>
          <p:cNvPr id="9" name="Obraz 8">
            <a:extLst>
              <a:ext uri="{FF2B5EF4-FFF2-40B4-BE49-F238E27FC236}">
                <a16:creationId xmlns="" xmlns:a16="http://schemas.microsoft.com/office/drawing/2014/main" id="{07EB1F03-0B18-9533-9B4D-D4EBB2AE860D}"/>
              </a:ext>
            </a:extLst>
          </p:cNvPr>
          <p:cNvPicPr>
            <a:picLocks noChangeAspect="1"/>
          </p:cNvPicPr>
          <p:nvPr/>
        </p:nvPicPr>
        <p:blipFill>
          <a:blip r:embed="rId4"/>
          <a:stretch>
            <a:fillRect/>
          </a:stretch>
        </p:blipFill>
        <p:spPr>
          <a:xfrm>
            <a:off x="118945" y="2203407"/>
            <a:ext cx="5114987" cy="5114987"/>
          </a:xfrm>
          <a:prstGeom prst="rect">
            <a:avLst/>
          </a:prstGeom>
        </p:spPr>
      </p:pic>
      <p:sp>
        <p:nvSpPr>
          <p:cNvPr id="13" name="pole tekstowe 12">
            <a:extLst>
              <a:ext uri="{FF2B5EF4-FFF2-40B4-BE49-F238E27FC236}">
                <a16:creationId xmlns="" xmlns:a16="http://schemas.microsoft.com/office/drawing/2014/main" id="{A06D7A4C-3DA9-BA40-E158-0D61757068E2}"/>
              </a:ext>
            </a:extLst>
          </p:cNvPr>
          <p:cNvSpPr txBox="1"/>
          <p:nvPr/>
        </p:nvSpPr>
        <p:spPr>
          <a:xfrm>
            <a:off x="7202466" y="4196218"/>
            <a:ext cx="4772417" cy="2031325"/>
          </a:xfrm>
          <a:prstGeom prst="rect">
            <a:avLst/>
          </a:prstGeom>
          <a:noFill/>
        </p:spPr>
        <p:txBody>
          <a:bodyPr wrap="square">
            <a:spAutoFit/>
          </a:bodyPr>
          <a:lstStyle/>
          <a:p>
            <a:r>
              <a:rPr lang="pl-PL" dirty="0" err="1" smtClean="0">
                <a:latin typeface="Corbel" panose="020B0503020204020204" pitchFamily="34" charset="0"/>
              </a:rPr>
              <a:t>Bearbeitet</a:t>
            </a:r>
            <a:r>
              <a:rPr lang="pl-PL" dirty="0" smtClean="0">
                <a:latin typeface="Corbel" panose="020B0503020204020204" pitchFamily="34" charset="0"/>
              </a:rPr>
              <a:t> von Katarzyna Kowal</a:t>
            </a:r>
          </a:p>
          <a:p>
            <a:r>
              <a:rPr lang="pl-PL" dirty="0" err="1" smtClean="0">
                <a:latin typeface="Corbel" panose="020B0503020204020204" pitchFamily="34" charset="0"/>
              </a:rPr>
              <a:t>Studentin</a:t>
            </a:r>
            <a:r>
              <a:rPr lang="pl-PL" dirty="0" smtClean="0">
                <a:latin typeface="Corbel" panose="020B0503020204020204" pitchFamily="34" charset="0"/>
              </a:rPr>
              <a:t> des 2. </a:t>
            </a:r>
            <a:r>
              <a:rPr lang="pl-PL" dirty="0" err="1" smtClean="0">
                <a:latin typeface="Corbel" panose="020B0503020204020204" pitchFamily="34" charset="0"/>
              </a:rPr>
              <a:t>Studienjahres</a:t>
            </a:r>
            <a:endParaRPr lang="pl-PL" dirty="0" smtClean="0">
              <a:latin typeface="Corbel" panose="020B0503020204020204" pitchFamily="34" charset="0"/>
            </a:endParaRPr>
          </a:p>
          <a:p>
            <a:r>
              <a:rPr lang="pl-PL" dirty="0" err="1" smtClean="0">
                <a:latin typeface="Corbel" panose="020B0503020204020204" pitchFamily="34" charset="0"/>
              </a:rPr>
              <a:t>Institut</a:t>
            </a:r>
            <a:r>
              <a:rPr lang="pl-PL" dirty="0" smtClean="0">
                <a:latin typeface="Corbel" panose="020B0503020204020204" pitchFamily="34" charset="0"/>
              </a:rPr>
              <a:t> f</a:t>
            </a:r>
            <a:r>
              <a:rPr lang="de-DE" dirty="0" smtClean="0">
                <a:latin typeface="Corbel" panose="020B0503020204020204" pitchFamily="34" charset="0"/>
              </a:rPr>
              <a:t>ü</a:t>
            </a:r>
            <a:r>
              <a:rPr lang="pl-PL" dirty="0" smtClean="0">
                <a:latin typeface="Corbel" panose="020B0503020204020204" pitchFamily="34" charset="0"/>
              </a:rPr>
              <a:t>r BWL </a:t>
            </a:r>
            <a:r>
              <a:rPr lang="pl-PL" dirty="0" err="1" smtClean="0">
                <a:latin typeface="Corbel" panose="020B0503020204020204" pitchFamily="34" charset="0"/>
              </a:rPr>
              <a:t>und</a:t>
            </a:r>
            <a:r>
              <a:rPr lang="pl-PL" dirty="0" smtClean="0">
                <a:latin typeface="Corbel" panose="020B0503020204020204" pitchFamily="34" charset="0"/>
              </a:rPr>
              <a:t> </a:t>
            </a:r>
            <a:r>
              <a:rPr lang="pl-PL" dirty="0" err="1" smtClean="0">
                <a:latin typeface="Corbel" panose="020B0503020204020204" pitchFamily="34" charset="0"/>
              </a:rPr>
              <a:t>Finanzwesen</a:t>
            </a:r>
            <a:endParaRPr lang="de-DE" dirty="0" smtClean="0">
              <a:latin typeface="Corbel" panose="020B0503020204020204" pitchFamily="34" charset="0"/>
            </a:endParaRPr>
          </a:p>
          <a:p>
            <a:r>
              <a:rPr lang="de-DE" dirty="0" err="1" smtClean="0">
                <a:latin typeface="Corbel" panose="020B0503020204020204" pitchFamily="34" charset="0"/>
              </a:rPr>
              <a:t>Rzeszower</a:t>
            </a:r>
            <a:r>
              <a:rPr lang="de-DE" dirty="0" smtClean="0">
                <a:latin typeface="Corbel" panose="020B0503020204020204" pitchFamily="34" charset="0"/>
              </a:rPr>
              <a:t> Universität</a:t>
            </a:r>
            <a:endParaRPr lang="pl-PL" dirty="0" smtClean="0">
              <a:latin typeface="Corbel" panose="020B0503020204020204" pitchFamily="34" charset="0"/>
            </a:endParaRPr>
          </a:p>
          <a:p>
            <a:endParaRPr lang="pl-PL" dirty="0" smtClean="0">
              <a:latin typeface="Corbel" panose="020B0503020204020204" pitchFamily="34" charset="0"/>
            </a:endParaRPr>
          </a:p>
          <a:p>
            <a:r>
              <a:rPr lang="pl-PL" i="1" dirty="0" smtClean="0">
                <a:latin typeface="Corbel" panose="020B0503020204020204" pitchFamily="34" charset="0"/>
              </a:rPr>
              <a:t>2021/2022</a:t>
            </a:r>
          </a:p>
          <a:p>
            <a:endParaRPr lang="de-DE" dirty="0"/>
          </a:p>
        </p:txBody>
      </p:sp>
    </p:spTree>
    <p:extLst>
      <p:ext uri="{BB962C8B-B14F-4D97-AF65-F5344CB8AC3E}">
        <p14:creationId xmlns:p14="http://schemas.microsoft.com/office/powerpoint/2010/main" val="330245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00DFD92-F00B-2825-1FC6-9BD8BDB33AED}"/>
              </a:ext>
            </a:extLst>
          </p:cNvPr>
          <p:cNvSpPr>
            <a:spLocks noGrp="1"/>
          </p:cNvSpPr>
          <p:nvPr>
            <p:ph idx="1"/>
          </p:nvPr>
        </p:nvSpPr>
        <p:spPr>
          <a:xfrm>
            <a:off x="758536" y="2388248"/>
            <a:ext cx="10674927" cy="1040752"/>
          </a:xfrm>
        </p:spPr>
        <p:txBody>
          <a:bodyPr>
            <a:noAutofit/>
          </a:bodyPr>
          <a:lstStyle/>
          <a:p>
            <a:pPr marL="0" indent="0" algn="ctr">
              <a:buNone/>
            </a:pPr>
            <a:r>
              <a:rPr lang="de-DE" dirty="0">
                <a:latin typeface="Georgia" panose="02040502050405020303" pitchFamily="18" charset="0"/>
              </a:rPr>
              <a:t>Sie ist die Bank der Europäischen Union </a:t>
            </a:r>
            <a:r>
              <a:rPr lang="de-DE" b="1" dirty="0">
                <a:latin typeface="Georgia" panose="02040502050405020303" pitchFamily="18" charset="0"/>
              </a:rPr>
              <a:t>für 19 Mitgliedstaaten</a:t>
            </a:r>
            <a:r>
              <a:rPr lang="de-DE" dirty="0">
                <a:latin typeface="Georgia" panose="02040502050405020303" pitchFamily="18" charset="0"/>
              </a:rPr>
              <a:t>, die den Euro in ihren Ländern eingeführt haben. Sie wurde am </a:t>
            </a:r>
            <a:r>
              <a:rPr lang="de-DE" b="1" dirty="0">
                <a:latin typeface="Georgia" panose="02040502050405020303" pitchFamily="18" charset="0"/>
              </a:rPr>
              <a:t>1. Juni 1998 </a:t>
            </a:r>
            <a:r>
              <a:rPr lang="de-DE" dirty="0">
                <a:latin typeface="Georgia" panose="02040502050405020303" pitchFamily="18" charset="0"/>
              </a:rPr>
              <a:t>gegründet und ist eine politisch und finanziell unabhängige Institution.</a:t>
            </a:r>
          </a:p>
          <a:p>
            <a:pPr marL="0" indent="0">
              <a:buNone/>
            </a:pPr>
            <a:endParaRPr lang="de-DE" sz="2400" dirty="0">
              <a:latin typeface="Georgia" panose="02040502050405020303" pitchFamily="18" charset="0"/>
            </a:endParaRPr>
          </a:p>
        </p:txBody>
      </p:sp>
      <p:pic>
        <p:nvPicPr>
          <p:cNvPr id="4" name="Obraz 3">
            <a:extLst>
              <a:ext uri="{FF2B5EF4-FFF2-40B4-BE49-F238E27FC236}">
                <a16:creationId xmlns="" xmlns:a16="http://schemas.microsoft.com/office/drawing/2014/main" id="{64743012-8A10-48DF-072F-BD45DF522E87}"/>
              </a:ext>
            </a:extLst>
          </p:cNvPr>
          <p:cNvPicPr>
            <a:picLocks noChangeAspect="1"/>
          </p:cNvPicPr>
          <p:nvPr/>
        </p:nvPicPr>
        <p:blipFill>
          <a:blip r:embed="rId2"/>
          <a:stretch>
            <a:fillRect/>
          </a:stretch>
        </p:blipFill>
        <p:spPr>
          <a:xfrm>
            <a:off x="9308112" y="4460021"/>
            <a:ext cx="2765586" cy="2303755"/>
          </a:xfrm>
          <a:prstGeom prst="rect">
            <a:avLst/>
          </a:prstGeom>
        </p:spPr>
      </p:pic>
    </p:spTree>
    <p:extLst>
      <p:ext uri="{BB962C8B-B14F-4D97-AF65-F5344CB8AC3E}">
        <p14:creationId xmlns:p14="http://schemas.microsoft.com/office/powerpoint/2010/main" val="274176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 xmlns:a16="http://schemas.microsoft.com/office/drawing/2014/main" id="{946EEA02-6960-7832-28CF-96F2EBE2BB76}"/>
              </a:ext>
            </a:extLst>
          </p:cNvPr>
          <p:cNvSpPr/>
          <p:nvPr/>
        </p:nvSpPr>
        <p:spPr>
          <a:xfrm>
            <a:off x="838199" y="1451553"/>
            <a:ext cx="5181600" cy="4949247"/>
          </a:xfrm>
          <a:prstGeom prst="rect">
            <a:avLst/>
          </a:prstGeom>
          <a:solidFill>
            <a:srgbClr val="3F4E7B"/>
          </a:solidFill>
          <a:ln>
            <a:solidFill>
              <a:srgbClr val="3F4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 xmlns:a16="http://schemas.microsoft.com/office/drawing/2014/main" id="{479EEF38-F60C-4EB7-2ADE-0F2CC5F0179C}"/>
              </a:ext>
            </a:extLst>
          </p:cNvPr>
          <p:cNvSpPr>
            <a:spLocks noGrp="1"/>
          </p:cNvSpPr>
          <p:nvPr>
            <p:ph type="title"/>
          </p:nvPr>
        </p:nvSpPr>
        <p:spPr/>
        <p:txBody>
          <a:bodyPr>
            <a:normAutofit/>
          </a:bodyPr>
          <a:lstStyle/>
          <a:p>
            <a:r>
              <a:rPr lang="de-DE" dirty="0">
                <a:latin typeface="Georgia" panose="02040502050405020303" pitchFamily="18" charset="0"/>
              </a:rPr>
              <a:t>Die Hauptaufgabe der Bank ist</a:t>
            </a:r>
            <a:r>
              <a:rPr lang="pl-PL" dirty="0">
                <a:latin typeface="Georgia" panose="02040502050405020303" pitchFamily="18" charset="0"/>
              </a:rPr>
              <a:t>…</a:t>
            </a:r>
            <a:r>
              <a:rPr lang="de-DE" dirty="0"/>
              <a:t/>
            </a:r>
            <a:br>
              <a:rPr lang="de-DE" dirty="0"/>
            </a:br>
            <a:endParaRPr lang="pl-PL" dirty="0"/>
          </a:p>
        </p:txBody>
      </p:sp>
      <p:sp>
        <p:nvSpPr>
          <p:cNvPr id="3" name="Symbol zastępczy zawartości 2">
            <a:extLst>
              <a:ext uri="{FF2B5EF4-FFF2-40B4-BE49-F238E27FC236}">
                <a16:creationId xmlns="" xmlns:a16="http://schemas.microsoft.com/office/drawing/2014/main" id="{45AEDCFB-0517-D2F6-7743-E893FC262501}"/>
              </a:ext>
            </a:extLst>
          </p:cNvPr>
          <p:cNvSpPr>
            <a:spLocks noGrp="1"/>
          </p:cNvSpPr>
          <p:nvPr>
            <p:ph sz="half" idx="1"/>
          </p:nvPr>
        </p:nvSpPr>
        <p:spPr>
          <a:xfrm>
            <a:off x="838201" y="1451553"/>
            <a:ext cx="5181600" cy="4351338"/>
          </a:xfrm>
        </p:spPr>
        <p:txBody>
          <a:bodyPr>
            <a:normAutofit fontScale="70000" lnSpcReduction="20000"/>
          </a:bodyPr>
          <a:lstStyle/>
          <a:p>
            <a:pPr marL="0" indent="0">
              <a:lnSpc>
                <a:spcPct val="120000"/>
              </a:lnSpc>
              <a:buNone/>
            </a:pPr>
            <a:endParaRPr lang="de-DE" sz="3000" dirty="0">
              <a:solidFill>
                <a:schemeClr val="bg1"/>
              </a:solidFill>
              <a:latin typeface="Georgia" panose="02040502050405020303" pitchFamily="18" charset="0"/>
            </a:endParaRPr>
          </a:p>
          <a:p>
            <a:pPr>
              <a:lnSpc>
                <a:spcPct val="120000"/>
              </a:lnSpc>
            </a:pPr>
            <a:r>
              <a:rPr lang="de-DE" sz="3000" dirty="0">
                <a:solidFill>
                  <a:schemeClr val="bg1"/>
                </a:solidFill>
                <a:latin typeface="Georgia" panose="02040502050405020303" pitchFamily="18" charset="0"/>
              </a:rPr>
              <a:t>Festlegung und Verfolgung einer gemeinsamen Geldpolitik im Euro-Währungsgebiet </a:t>
            </a:r>
            <a:r>
              <a:rPr lang="de-DE" sz="3000" dirty="0" smtClean="0">
                <a:solidFill>
                  <a:schemeClr val="bg1"/>
                </a:solidFill>
                <a:latin typeface="Georgia" panose="02040502050405020303" pitchFamily="18" charset="0"/>
              </a:rPr>
              <a:t>und</a:t>
            </a:r>
          </a:p>
          <a:p>
            <a:pPr>
              <a:lnSpc>
                <a:spcPct val="120000"/>
              </a:lnSpc>
            </a:pPr>
            <a:r>
              <a:rPr lang="de-DE" sz="3000" dirty="0" smtClean="0">
                <a:solidFill>
                  <a:schemeClr val="bg1"/>
                </a:solidFill>
                <a:latin typeface="Georgia" panose="02040502050405020303" pitchFamily="18" charset="0"/>
              </a:rPr>
              <a:t>Aufrechterhaltung </a:t>
            </a:r>
            <a:r>
              <a:rPr lang="de-DE" sz="3000" dirty="0">
                <a:solidFill>
                  <a:schemeClr val="bg1"/>
                </a:solidFill>
                <a:latin typeface="Georgia" panose="02040502050405020303" pitchFamily="18" charset="0"/>
              </a:rPr>
              <a:t>der Kaufkraft des Euro, wodurch Preisstabilität im Euro-Währungsgebiet gewährleistet </a:t>
            </a:r>
            <a:r>
              <a:rPr lang="de-DE" sz="3000" dirty="0" smtClean="0">
                <a:solidFill>
                  <a:schemeClr val="bg1"/>
                </a:solidFill>
                <a:latin typeface="Georgia" panose="02040502050405020303" pitchFamily="18" charset="0"/>
              </a:rPr>
              <a:t>wird.</a:t>
            </a:r>
            <a:endParaRPr lang="de-DE" sz="3000" dirty="0">
              <a:solidFill>
                <a:schemeClr val="bg1"/>
              </a:solidFill>
              <a:latin typeface="Georgia" panose="02040502050405020303" pitchFamily="18" charset="0"/>
            </a:endParaRPr>
          </a:p>
          <a:p>
            <a:pPr>
              <a:lnSpc>
                <a:spcPct val="120000"/>
              </a:lnSpc>
            </a:pPr>
            <a:r>
              <a:rPr lang="de-DE" sz="3000" dirty="0">
                <a:solidFill>
                  <a:schemeClr val="bg1"/>
                </a:solidFill>
                <a:latin typeface="Georgia" panose="02040502050405020303" pitchFamily="18" charset="0"/>
              </a:rPr>
              <a:t>Die Bank ist verantwortlich für die Überwachung der Bankensysteme in den EU-Ländern,</a:t>
            </a:r>
          </a:p>
          <a:p>
            <a:endParaRPr lang="pl-PL" dirty="0"/>
          </a:p>
        </p:txBody>
      </p:sp>
      <p:sp>
        <p:nvSpPr>
          <p:cNvPr id="5" name="Symbol zastępczy zawartości 4">
            <a:extLst>
              <a:ext uri="{FF2B5EF4-FFF2-40B4-BE49-F238E27FC236}">
                <a16:creationId xmlns="" xmlns:a16="http://schemas.microsoft.com/office/drawing/2014/main" id="{CA149199-3593-E3CE-7C01-D7727EF7B88B}"/>
              </a:ext>
            </a:extLst>
          </p:cNvPr>
          <p:cNvSpPr>
            <a:spLocks noGrp="1"/>
          </p:cNvSpPr>
          <p:nvPr>
            <p:ph sz="half" idx="2"/>
          </p:nvPr>
        </p:nvSpPr>
        <p:spPr/>
        <p:txBody>
          <a:bodyPr>
            <a:normAutofit fontScale="70000" lnSpcReduction="20000"/>
          </a:bodyPr>
          <a:lstStyle/>
          <a:p>
            <a:pPr>
              <a:lnSpc>
                <a:spcPct val="120000"/>
              </a:lnSpc>
            </a:pPr>
            <a:r>
              <a:rPr lang="de-DE" sz="3100" dirty="0">
                <a:latin typeface="Georgia" panose="02040502050405020303" pitchFamily="18" charset="0"/>
              </a:rPr>
              <a:t>Durchführung von Devisengeschäften,</a:t>
            </a:r>
          </a:p>
          <a:p>
            <a:pPr>
              <a:lnSpc>
                <a:spcPct val="120000"/>
              </a:lnSpc>
            </a:pPr>
            <a:r>
              <a:rPr lang="de-DE" sz="3100" dirty="0">
                <a:latin typeface="Georgia" panose="02040502050405020303" pitchFamily="18" charset="0"/>
              </a:rPr>
              <a:t>eine Emissionsfunktion gegenüber der Euro-Währung ausübt,</a:t>
            </a:r>
          </a:p>
          <a:p>
            <a:pPr>
              <a:lnSpc>
                <a:spcPct val="120000"/>
              </a:lnSpc>
            </a:pPr>
            <a:r>
              <a:rPr lang="pl-PL" sz="3100" dirty="0" smtClean="0">
                <a:latin typeface="Georgia" panose="02040502050405020303" pitchFamily="18" charset="0"/>
              </a:rPr>
              <a:t>Się </a:t>
            </a:r>
            <a:r>
              <a:rPr lang="de-DE" sz="3100" dirty="0" smtClean="0">
                <a:latin typeface="Georgia" panose="02040502050405020303" pitchFamily="18" charset="0"/>
              </a:rPr>
              <a:t>sammelt </a:t>
            </a:r>
            <a:r>
              <a:rPr lang="de-DE" sz="3100" dirty="0">
                <a:latin typeface="Georgia" panose="02040502050405020303" pitchFamily="18" charset="0"/>
              </a:rPr>
              <a:t>statistische Daten, die für die Durchführung der Geldpolitik und das Funktionieren von Zahlungssystemen erforderlich sind,</a:t>
            </a:r>
          </a:p>
          <a:p>
            <a:pPr>
              <a:lnSpc>
                <a:spcPct val="120000"/>
              </a:lnSpc>
            </a:pPr>
            <a:r>
              <a:rPr lang="de-DE" sz="3100" dirty="0">
                <a:latin typeface="Georgia" panose="02040502050405020303" pitchFamily="18" charset="0"/>
              </a:rPr>
              <a:t> </a:t>
            </a:r>
            <a:r>
              <a:rPr lang="pl-PL" sz="3100" dirty="0" err="1">
                <a:latin typeface="Georgia" panose="02040502050405020303" pitchFamily="18" charset="0"/>
              </a:rPr>
              <a:t>s</a:t>
            </a:r>
            <a:r>
              <a:rPr lang="pl-PL" sz="3100" dirty="0" err="1" smtClean="0">
                <a:latin typeface="Georgia" panose="02040502050405020303" pitchFamily="18" charset="0"/>
              </a:rPr>
              <a:t>ie</a:t>
            </a:r>
            <a:r>
              <a:rPr lang="pl-PL" sz="3100" dirty="0" smtClean="0">
                <a:latin typeface="Georgia" panose="02040502050405020303" pitchFamily="18" charset="0"/>
              </a:rPr>
              <a:t> </a:t>
            </a:r>
            <a:r>
              <a:rPr lang="de-DE" sz="3100" dirty="0" smtClean="0">
                <a:latin typeface="Georgia" panose="02040502050405020303" pitchFamily="18" charset="0"/>
              </a:rPr>
              <a:t>verhindert </a:t>
            </a:r>
            <a:r>
              <a:rPr lang="pl-PL" sz="3100" dirty="0">
                <a:latin typeface="Georgia" panose="02040502050405020303" pitchFamily="18" charset="0"/>
              </a:rPr>
              <a:t>F</a:t>
            </a:r>
            <a:r>
              <a:rPr lang="de-DE" sz="3100" dirty="0" err="1" smtClean="0">
                <a:latin typeface="Georgia" panose="02040502050405020303" pitchFamily="18" charset="0"/>
              </a:rPr>
              <a:t>älsch</a:t>
            </a:r>
            <a:r>
              <a:rPr lang="pl-PL" sz="3100" dirty="0" err="1" smtClean="0">
                <a:latin typeface="Georgia" panose="02040502050405020303" pitchFamily="18" charset="0"/>
              </a:rPr>
              <a:t>ungen</a:t>
            </a:r>
            <a:r>
              <a:rPr lang="pl-PL" sz="3100" dirty="0" smtClean="0">
                <a:latin typeface="Georgia" panose="02040502050405020303" pitchFamily="18" charset="0"/>
              </a:rPr>
              <a:t> von </a:t>
            </a:r>
            <a:r>
              <a:rPr lang="de-DE" sz="3100" dirty="0" smtClean="0">
                <a:latin typeface="Georgia" panose="02040502050405020303" pitchFamily="18" charset="0"/>
              </a:rPr>
              <a:t> Banknoten</a:t>
            </a:r>
            <a:r>
              <a:rPr lang="pl-PL" sz="3100" smtClean="0">
                <a:latin typeface="Georgia" panose="02040502050405020303" pitchFamily="18" charset="0"/>
              </a:rPr>
              <a:t>.</a:t>
            </a:r>
            <a:endParaRPr lang="de-DE" sz="3100" dirty="0">
              <a:latin typeface="Georgia" panose="02040502050405020303" pitchFamily="18" charset="0"/>
            </a:endParaRPr>
          </a:p>
          <a:p>
            <a:endParaRPr lang="pl-PL" dirty="0"/>
          </a:p>
        </p:txBody>
      </p:sp>
      <p:pic>
        <p:nvPicPr>
          <p:cNvPr id="4" name="Obraz 3">
            <a:extLst>
              <a:ext uri="{FF2B5EF4-FFF2-40B4-BE49-F238E27FC236}">
                <a16:creationId xmlns="" xmlns:a16="http://schemas.microsoft.com/office/drawing/2014/main" id="{A005C63B-668C-AF14-317C-B6E554478840}"/>
              </a:ext>
            </a:extLst>
          </p:cNvPr>
          <p:cNvPicPr>
            <a:picLocks noChangeAspect="1"/>
          </p:cNvPicPr>
          <p:nvPr/>
        </p:nvPicPr>
        <p:blipFill>
          <a:blip r:embed="rId2"/>
          <a:stretch>
            <a:fillRect/>
          </a:stretch>
        </p:blipFill>
        <p:spPr>
          <a:xfrm>
            <a:off x="838199" y="1055109"/>
            <a:ext cx="8316192" cy="45719"/>
          </a:xfrm>
          <a:prstGeom prst="rect">
            <a:avLst/>
          </a:prstGeom>
        </p:spPr>
      </p:pic>
    </p:spTree>
    <p:extLst>
      <p:ext uri="{BB962C8B-B14F-4D97-AF65-F5344CB8AC3E}">
        <p14:creationId xmlns:p14="http://schemas.microsoft.com/office/powerpoint/2010/main" val="4207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 xmlns:a16="http://schemas.microsoft.com/office/drawing/2014/main" id="{11E53B37-9B26-46D7-5FCA-C914E84D68BB}"/>
              </a:ext>
            </a:extLst>
          </p:cNvPr>
          <p:cNvSpPr/>
          <p:nvPr/>
        </p:nvSpPr>
        <p:spPr>
          <a:xfrm>
            <a:off x="834501" y="2317072"/>
            <a:ext cx="10625832" cy="1473693"/>
          </a:xfrm>
          <a:prstGeom prst="rect">
            <a:avLst/>
          </a:prstGeom>
          <a:solidFill>
            <a:srgbClr val="FFCF00"/>
          </a:solidFill>
          <a:ln>
            <a:solidFill>
              <a:srgbClr val="FF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 xmlns:a16="http://schemas.microsoft.com/office/drawing/2014/main" id="{818EBB82-EE1F-501A-09C8-7E520E7264F3}"/>
              </a:ext>
            </a:extLst>
          </p:cNvPr>
          <p:cNvSpPr>
            <a:spLocks noGrp="1"/>
          </p:cNvSpPr>
          <p:nvPr>
            <p:ph idx="1"/>
          </p:nvPr>
        </p:nvSpPr>
        <p:spPr>
          <a:xfrm>
            <a:off x="944733" y="2544084"/>
            <a:ext cx="10515600" cy="1769831"/>
          </a:xfrm>
        </p:spPr>
        <p:txBody>
          <a:bodyPr>
            <a:normAutofit fontScale="92500"/>
          </a:bodyPr>
          <a:lstStyle/>
          <a:p>
            <a:pPr marL="0" indent="0">
              <a:buNone/>
            </a:pPr>
            <a:r>
              <a:rPr lang="pl-PL" sz="8000" dirty="0">
                <a:latin typeface="Georgia" panose="02040502050405020303" pitchFamily="18" charset="0"/>
              </a:rPr>
              <a:t>I</a:t>
            </a:r>
            <a:r>
              <a:rPr lang="de-DE" sz="8000" dirty="0">
                <a:latin typeface="Georgia" panose="02040502050405020303" pitchFamily="18" charset="0"/>
              </a:rPr>
              <a:t>n welcher </a:t>
            </a:r>
            <a:r>
              <a:rPr lang="de-DE" sz="8000" dirty="0" err="1">
                <a:latin typeface="Georgia" panose="02040502050405020303" pitchFamily="18" charset="0"/>
              </a:rPr>
              <a:t>stadt</a:t>
            </a:r>
            <a:r>
              <a:rPr lang="de-DE" sz="8000" dirty="0">
                <a:latin typeface="Georgia" panose="02040502050405020303" pitchFamily="18" charset="0"/>
              </a:rPr>
              <a:t> liegt es?</a:t>
            </a:r>
            <a:endParaRPr lang="pl-PL" sz="8000" dirty="0">
              <a:latin typeface="Georgia" panose="02040502050405020303" pitchFamily="18" charset="0"/>
            </a:endParaRPr>
          </a:p>
        </p:txBody>
      </p:sp>
      <p:pic>
        <p:nvPicPr>
          <p:cNvPr id="4" name="Obraz 3">
            <a:extLst>
              <a:ext uri="{FF2B5EF4-FFF2-40B4-BE49-F238E27FC236}">
                <a16:creationId xmlns="" xmlns:a16="http://schemas.microsoft.com/office/drawing/2014/main" id="{4D7AA501-101D-9BBB-8BA4-04915B3E5098}"/>
              </a:ext>
            </a:extLst>
          </p:cNvPr>
          <p:cNvPicPr>
            <a:picLocks noChangeAspect="1"/>
          </p:cNvPicPr>
          <p:nvPr/>
        </p:nvPicPr>
        <p:blipFill>
          <a:blip r:embed="rId2"/>
          <a:stretch>
            <a:fillRect/>
          </a:stretch>
        </p:blipFill>
        <p:spPr>
          <a:xfrm>
            <a:off x="8842159" y="3985066"/>
            <a:ext cx="3349841" cy="2644611"/>
          </a:xfrm>
          <a:prstGeom prst="rect">
            <a:avLst/>
          </a:prstGeom>
        </p:spPr>
      </p:pic>
      <p:sp>
        <p:nvSpPr>
          <p:cNvPr id="7" name="Symbol zastępczy zawartości 2">
            <a:extLst>
              <a:ext uri="{FF2B5EF4-FFF2-40B4-BE49-F238E27FC236}">
                <a16:creationId xmlns="" xmlns:a16="http://schemas.microsoft.com/office/drawing/2014/main" id="{580E8E16-7BF1-9B2B-1006-2FBC2A5AB16A}"/>
              </a:ext>
            </a:extLst>
          </p:cNvPr>
          <p:cNvSpPr txBox="1">
            <a:spLocks/>
          </p:cNvSpPr>
          <p:nvPr/>
        </p:nvSpPr>
        <p:spPr>
          <a:xfrm>
            <a:off x="5029199" y="3950433"/>
            <a:ext cx="1527465" cy="590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3600" dirty="0">
                <a:latin typeface="Georgia" panose="02040502050405020303" pitchFamily="18" charset="0"/>
              </a:rPr>
              <a:t>QUIZ</a:t>
            </a:r>
          </a:p>
        </p:txBody>
      </p:sp>
    </p:spTree>
    <p:extLst>
      <p:ext uri="{BB962C8B-B14F-4D97-AF65-F5344CB8AC3E}">
        <p14:creationId xmlns:p14="http://schemas.microsoft.com/office/powerpoint/2010/main" val="22748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5FF29F9A-D26B-BAB6-B522-84B61C203A17}"/>
              </a:ext>
            </a:extLst>
          </p:cNvPr>
          <p:cNvPicPr>
            <a:picLocks noChangeAspect="1"/>
          </p:cNvPicPr>
          <p:nvPr/>
        </p:nvPicPr>
        <p:blipFill>
          <a:blip r:embed="rId2"/>
          <a:stretch>
            <a:fillRect/>
          </a:stretch>
        </p:blipFill>
        <p:spPr>
          <a:xfrm>
            <a:off x="250858" y="954017"/>
            <a:ext cx="11690283" cy="5224841"/>
          </a:xfrm>
          <a:prstGeom prst="rect">
            <a:avLst/>
          </a:prstGeom>
        </p:spPr>
      </p:pic>
      <p:pic>
        <p:nvPicPr>
          <p:cNvPr id="13" name="Obraz 12">
            <a:extLst>
              <a:ext uri="{FF2B5EF4-FFF2-40B4-BE49-F238E27FC236}">
                <a16:creationId xmlns="" xmlns:a16="http://schemas.microsoft.com/office/drawing/2014/main" id="{F440EA08-3FD3-47BD-C34E-9897EA400B54}"/>
              </a:ext>
            </a:extLst>
          </p:cNvPr>
          <p:cNvPicPr>
            <a:picLocks noChangeAspect="1"/>
          </p:cNvPicPr>
          <p:nvPr/>
        </p:nvPicPr>
        <p:blipFill>
          <a:blip r:embed="rId3"/>
          <a:stretch>
            <a:fillRect/>
          </a:stretch>
        </p:blipFill>
        <p:spPr>
          <a:xfrm>
            <a:off x="9158526" y="312066"/>
            <a:ext cx="2908044" cy="2795958"/>
          </a:xfrm>
          <a:prstGeom prst="rect">
            <a:avLst/>
          </a:prstGeom>
        </p:spPr>
      </p:pic>
      <p:pic>
        <p:nvPicPr>
          <p:cNvPr id="4" name="Symbol zastępczy zawartości 3">
            <a:extLst>
              <a:ext uri="{FF2B5EF4-FFF2-40B4-BE49-F238E27FC236}">
                <a16:creationId xmlns="" xmlns:a16="http://schemas.microsoft.com/office/drawing/2014/main" id="{527C5F41-4184-9C5B-8636-F7968C89D458}"/>
              </a:ext>
            </a:extLst>
          </p:cNvPr>
          <p:cNvPicPr>
            <a:picLocks noGrp="1" noChangeAspect="1"/>
          </p:cNvPicPr>
          <p:nvPr>
            <p:ph idx="1"/>
          </p:nvPr>
        </p:nvPicPr>
        <p:blipFill>
          <a:blip r:embed="rId4"/>
          <a:stretch>
            <a:fillRect/>
          </a:stretch>
        </p:blipFill>
        <p:spPr>
          <a:xfrm>
            <a:off x="9455587" y="503268"/>
            <a:ext cx="2311834" cy="2413555"/>
          </a:xfrm>
          <a:prstGeom prst="rect">
            <a:avLst/>
          </a:prstGeom>
        </p:spPr>
      </p:pic>
      <p:sp>
        <p:nvSpPr>
          <p:cNvPr id="16" name="Prostokąt 15">
            <a:extLst>
              <a:ext uri="{FF2B5EF4-FFF2-40B4-BE49-F238E27FC236}">
                <a16:creationId xmlns="" xmlns:a16="http://schemas.microsoft.com/office/drawing/2014/main" id="{C7D61FA2-8F91-1360-6BAF-48548536526B}"/>
              </a:ext>
            </a:extLst>
          </p:cNvPr>
          <p:cNvSpPr/>
          <p:nvPr/>
        </p:nvSpPr>
        <p:spPr>
          <a:xfrm>
            <a:off x="9157482" y="3613953"/>
            <a:ext cx="2908044" cy="646331"/>
          </a:xfrm>
          <a:prstGeom prst="rect">
            <a:avLst/>
          </a:prstGeom>
          <a:solidFill>
            <a:srgbClr val="FFCF00"/>
          </a:solidFill>
          <a:ln>
            <a:solidFill>
              <a:srgbClr val="FF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 xmlns:a16="http://schemas.microsoft.com/office/drawing/2014/main" id="{96D98874-046B-BF70-81E6-E0BB3A8568FD}"/>
              </a:ext>
            </a:extLst>
          </p:cNvPr>
          <p:cNvSpPr txBox="1"/>
          <p:nvPr/>
        </p:nvSpPr>
        <p:spPr>
          <a:xfrm>
            <a:off x="9324094" y="3613206"/>
            <a:ext cx="2679239" cy="646331"/>
          </a:xfrm>
          <a:prstGeom prst="rect">
            <a:avLst/>
          </a:prstGeom>
          <a:noFill/>
        </p:spPr>
        <p:txBody>
          <a:bodyPr wrap="square">
            <a:spAutoFit/>
          </a:bodyPr>
          <a:lstStyle/>
          <a:p>
            <a:r>
              <a:rPr lang="pl-PL" sz="3600" b="1" dirty="0" err="1">
                <a:latin typeface="Georgia" panose="02040502050405020303" pitchFamily="18" charset="0"/>
              </a:rPr>
              <a:t>Warschau</a:t>
            </a:r>
            <a:endParaRPr lang="pl-PL" sz="3600" b="1" dirty="0">
              <a:latin typeface="Georgia" panose="02040502050405020303" pitchFamily="18" charset="0"/>
            </a:endParaRPr>
          </a:p>
        </p:txBody>
      </p:sp>
    </p:spTree>
    <p:extLst>
      <p:ext uri="{BB962C8B-B14F-4D97-AF65-F5344CB8AC3E}">
        <p14:creationId xmlns:p14="http://schemas.microsoft.com/office/powerpoint/2010/main" val="42186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511D2375-C03B-4579-10E1-56B7BB1DCDE6}"/>
              </a:ext>
            </a:extLst>
          </p:cNvPr>
          <p:cNvPicPr>
            <a:picLocks noChangeAspect="1"/>
          </p:cNvPicPr>
          <p:nvPr/>
        </p:nvPicPr>
        <p:blipFill>
          <a:blip r:embed="rId2"/>
          <a:stretch>
            <a:fillRect/>
          </a:stretch>
        </p:blipFill>
        <p:spPr>
          <a:xfrm>
            <a:off x="230823" y="441664"/>
            <a:ext cx="8962007" cy="5974672"/>
          </a:xfrm>
          <a:prstGeom prst="rect">
            <a:avLst/>
          </a:prstGeom>
        </p:spPr>
      </p:pic>
      <p:pic>
        <p:nvPicPr>
          <p:cNvPr id="11" name="Obraz 10">
            <a:extLst>
              <a:ext uri="{FF2B5EF4-FFF2-40B4-BE49-F238E27FC236}">
                <a16:creationId xmlns="" xmlns:a16="http://schemas.microsoft.com/office/drawing/2014/main" id="{D630CDD7-BBAC-38D6-1F62-F8399E1244BD}"/>
              </a:ext>
            </a:extLst>
          </p:cNvPr>
          <p:cNvPicPr>
            <a:picLocks noChangeAspect="1"/>
          </p:cNvPicPr>
          <p:nvPr/>
        </p:nvPicPr>
        <p:blipFill>
          <a:blip r:embed="rId3"/>
          <a:stretch>
            <a:fillRect/>
          </a:stretch>
        </p:blipFill>
        <p:spPr>
          <a:xfrm>
            <a:off x="6418554" y="4156738"/>
            <a:ext cx="5646197" cy="658425"/>
          </a:xfrm>
          <a:prstGeom prst="rect">
            <a:avLst/>
          </a:prstGeom>
        </p:spPr>
      </p:pic>
      <p:sp>
        <p:nvSpPr>
          <p:cNvPr id="9" name="pole tekstowe 8">
            <a:extLst>
              <a:ext uri="{FF2B5EF4-FFF2-40B4-BE49-F238E27FC236}">
                <a16:creationId xmlns="" xmlns:a16="http://schemas.microsoft.com/office/drawing/2014/main" id="{39A0E4B6-193C-2081-6DC5-582F0ABD4238}"/>
              </a:ext>
            </a:extLst>
          </p:cNvPr>
          <p:cNvSpPr txBox="1"/>
          <p:nvPr/>
        </p:nvSpPr>
        <p:spPr>
          <a:xfrm>
            <a:off x="8094552" y="4168832"/>
            <a:ext cx="2904115" cy="646331"/>
          </a:xfrm>
          <a:prstGeom prst="rect">
            <a:avLst/>
          </a:prstGeom>
          <a:noFill/>
        </p:spPr>
        <p:txBody>
          <a:bodyPr wrap="square">
            <a:spAutoFit/>
          </a:bodyPr>
          <a:lstStyle/>
          <a:p>
            <a:r>
              <a:rPr lang="pl-PL" sz="3600" b="1" dirty="0">
                <a:latin typeface="Georgia" panose="02040502050405020303" pitchFamily="18" charset="0"/>
              </a:rPr>
              <a:t>Frankfurt</a:t>
            </a:r>
          </a:p>
        </p:txBody>
      </p:sp>
      <p:pic>
        <p:nvPicPr>
          <p:cNvPr id="12" name="Obraz 11">
            <a:extLst>
              <a:ext uri="{FF2B5EF4-FFF2-40B4-BE49-F238E27FC236}">
                <a16:creationId xmlns="" xmlns:a16="http://schemas.microsoft.com/office/drawing/2014/main" id="{2E4243F0-82CD-3B24-0839-E480DC584D9B}"/>
              </a:ext>
            </a:extLst>
          </p:cNvPr>
          <p:cNvPicPr>
            <a:picLocks noChangeAspect="1"/>
          </p:cNvPicPr>
          <p:nvPr/>
        </p:nvPicPr>
        <p:blipFill>
          <a:blip r:embed="rId4"/>
          <a:stretch>
            <a:fillRect/>
          </a:stretch>
        </p:blipFill>
        <p:spPr>
          <a:xfrm>
            <a:off x="6369731" y="676386"/>
            <a:ext cx="5646198" cy="2904901"/>
          </a:xfrm>
          <a:prstGeom prst="rect">
            <a:avLst/>
          </a:prstGeom>
        </p:spPr>
      </p:pic>
      <p:pic>
        <p:nvPicPr>
          <p:cNvPr id="4" name="Symbol zastępczy zawartości 3">
            <a:extLst>
              <a:ext uri="{FF2B5EF4-FFF2-40B4-BE49-F238E27FC236}">
                <a16:creationId xmlns="" xmlns:a16="http://schemas.microsoft.com/office/drawing/2014/main" id="{C6F34046-394E-7EF4-E7C6-390F3B03BB04}"/>
              </a:ext>
            </a:extLst>
          </p:cNvPr>
          <p:cNvPicPr>
            <a:picLocks noGrp="1" noChangeAspect="1"/>
          </p:cNvPicPr>
          <p:nvPr>
            <p:ph idx="1"/>
          </p:nvPr>
        </p:nvPicPr>
        <p:blipFill>
          <a:blip r:embed="rId5"/>
          <a:stretch>
            <a:fillRect/>
          </a:stretch>
        </p:blipFill>
        <p:spPr>
          <a:xfrm>
            <a:off x="6655616" y="828675"/>
            <a:ext cx="5172075" cy="2600325"/>
          </a:xfrm>
          <a:prstGeom prst="rect">
            <a:avLst/>
          </a:prstGeom>
        </p:spPr>
      </p:pic>
    </p:spTree>
    <p:extLst>
      <p:ext uri="{BB962C8B-B14F-4D97-AF65-F5344CB8AC3E}">
        <p14:creationId xmlns:p14="http://schemas.microsoft.com/office/powerpoint/2010/main" val="31770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a:extLst>
              <a:ext uri="{FF2B5EF4-FFF2-40B4-BE49-F238E27FC236}">
                <a16:creationId xmlns="" xmlns:a16="http://schemas.microsoft.com/office/drawing/2014/main" id="{DA071C07-4EEC-88FB-F3D8-02D02A652878}"/>
              </a:ext>
            </a:extLst>
          </p:cNvPr>
          <p:cNvSpPr>
            <a:spLocks noGrp="1"/>
          </p:cNvSpPr>
          <p:nvPr>
            <p:ph idx="1"/>
          </p:nvPr>
        </p:nvSpPr>
        <p:spPr>
          <a:xfrm>
            <a:off x="1641762" y="1010730"/>
            <a:ext cx="8908473" cy="991899"/>
          </a:xfrm>
        </p:spPr>
        <p:txBody>
          <a:bodyPr>
            <a:normAutofit/>
          </a:bodyPr>
          <a:lstStyle/>
          <a:p>
            <a:pPr marL="0" indent="0" algn="ctr">
              <a:buNone/>
            </a:pPr>
            <a:r>
              <a:rPr lang="pl-PL" sz="3600" dirty="0" err="1">
                <a:latin typeface="Georgia" panose="02040502050405020303" pitchFamily="18" charset="0"/>
              </a:rPr>
              <a:t>Danke</a:t>
            </a:r>
            <a:r>
              <a:rPr lang="pl-PL" sz="3600" dirty="0">
                <a:latin typeface="Georgia" panose="02040502050405020303" pitchFamily="18" charset="0"/>
              </a:rPr>
              <a:t> </a:t>
            </a:r>
            <a:r>
              <a:rPr lang="pl-PL" sz="3600" dirty="0" err="1">
                <a:latin typeface="Georgia" panose="02040502050405020303" pitchFamily="18" charset="0"/>
              </a:rPr>
              <a:t>für</a:t>
            </a:r>
            <a:r>
              <a:rPr lang="pl-PL" sz="3600" dirty="0">
                <a:latin typeface="Georgia" panose="02040502050405020303" pitchFamily="18" charset="0"/>
              </a:rPr>
              <a:t> </a:t>
            </a:r>
            <a:r>
              <a:rPr lang="pl-PL" sz="3600" dirty="0" err="1">
                <a:latin typeface="Georgia" panose="02040502050405020303" pitchFamily="18" charset="0"/>
              </a:rPr>
              <a:t>Eure</a:t>
            </a:r>
            <a:r>
              <a:rPr lang="pl-PL" sz="3600" dirty="0">
                <a:latin typeface="Georgia" panose="02040502050405020303" pitchFamily="18" charset="0"/>
              </a:rPr>
              <a:t> </a:t>
            </a:r>
            <a:r>
              <a:rPr lang="pl-PL" sz="3600" dirty="0" err="1">
                <a:latin typeface="Georgia" panose="02040502050405020303" pitchFamily="18" charset="0"/>
              </a:rPr>
              <a:t>Aufmerksamkeit</a:t>
            </a:r>
            <a:r>
              <a:rPr lang="pl-PL" sz="3600" dirty="0">
                <a:latin typeface="Georgia" panose="02040502050405020303" pitchFamily="18" charset="0"/>
              </a:rPr>
              <a:t>!</a:t>
            </a:r>
          </a:p>
        </p:txBody>
      </p:sp>
      <p:pic>
        <p:nvPicPr>
          <p:cNvPr id="11" name="Obraz 10">
            <a:extLst>
              <a:ext uri="{FF2B5EF4-FFF2-40B4-BE49-F238E27FC236}">
                <a16:creationId xmlns="" xmlns:a16="http://schemas.microsoft.com/office/drawing/2014/main" id="{B11C04F0-A15F-315B-8EEA-8BF3A775229B}"/>
              </a:ext>
            </a:extLst>
          </p:cNvPr>
          <p:cNvPicPr>
            <a:picLocks noChangeAspect="1"/>
          </p:cNvPicPr>
          <p:nvPr/>
        </p:nvPicPr>
        <p:blipFill>
          <a:blip r:embed="rId2"/>
          <a:stretch>
            <a:fillRect/>
          </a:stretch>
        </p:blipFill>
        <p:spPr>
          <a:xfrm>
            <a:off x="4828309" y="2161309"/>
            <a:ext cx="2535381" cy="2535381"/>
          </a:xfrm>
          <a:prstGeom prst="rect">
            <a:avLst/>
          </a:prstGeom>
        </p:spPr>
      </p:pic>
    </p:spTree>
    <p:extLst>
      <p:ext uri="{BB962C8B-B14F-4D97-AF65-F5344CB8AC3E}">
        <p14:creationId xmlns:p14="http://schemas.microsoft.com/office/powerpoint/2010/main" val="14413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1"/>
                                        </p:tgtEl>
                                      </p:cBhvr>
                                    </p:animEffect>
                                    <p:anim calcmode="lin" valueType="num">
                                      <p:cBhvr>
                                        <p:cTn id="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4" dur="26">
                                          <p:stCondLst>
                                            <p:cond delay="620"/>
                                          </p:stCondLst>
                                        </p:cTn>
                                        <p:tgtEl>
                                          <p:spTgt spid="11"/>
                                        </p:tgtEl>
                                      </p:cBhvr>
                                      <p:to x="100000" y="60000"/>
                                    </p:animScale>
                                    <p:animScale>
                                      <p:cBhvr>
                                        <p:cTn id="15" dur="166" decel="50000">
                                          <p:stCondLst>
                                            <p:cond delay="646"/>
                                          </p:stCondLst>
                                        </p:cTn>
                                        <p:tgtEl>
                                          <p:spTgt spid="11"/>
                                        </p:tgtEl>
                                      </p:cBhvr>
                                      <p:to x="100000" y="100000"/>
                                    </p:animScale>
                                    <p:animScale>
                                      <p:cBhvr>
                                        <p:cTn id="16" dur="26">
                                          <p:stCondLst>
                                            <p:cond delay="1312"/>
                                          </p:stCondLst>
                                        </p:cTn>
                                        <p:tgtEl>
                                          <p:spTgt spid="11"/>
                                        </p:tgtEl>
                                      </p:cBhvr>
                                      <p:to x="100000" y="80000"/>
                                    </p:animScale>
                                    <p:animScale>
                                      <p:cBhvr>
                                        <p:cTn id="17" dur="166" decel="50000">
                                          <p:stCondLst>
                                            <p:cond delay="1338"/>
                                          </p:stCondLst>
                                        </p:cTn>
                                        <p:tgtEl>
                                          <p:spTgt spid="11"/>
                                        </p:tgtEl>
                                      </p:cBhvr>
                                      <p:to x="100000" y="100000"/>
                                    </p:animScale>
                                    <p:animScale>
                                      <p:cBhvr>
                                        <p:cTn id="18" dur="26">
                                          <p:stCondLst>
                                            <p:cond delay="1642"/>
                                          </p:stCondLst>
                                        </p:cTn>
                                        <p:tgtEl>
                                          <p:spTgt spid="11"/>
                                        </p:tgtEl>
                                      </p:cBhvr>
                                      <p:to x="100000" y="90000"/>
                                    </p:animScale>
                                    <p:animScale>
                                      <p:cBhvr>
                                        <p:cTn id="19" dur="166" decel="50000">
                                          <p:stCondLst>
                                            <p:cond delay="1668"/>
                                          </p:stCondLst>
                                        </p:cTn>
                                        <p:tgtEl>
                                          <p:spTgt spid="11"/>
                                        </p:tgtEl>
                                      </p:cBhvr>
                                      <p:to x="100000" y="100000"/>
                                    </p:animScale>
                                    <p:animScale>
                                      <p:cBhvr>
                                        <p:cTn id="20" dur="26">
                                          <p:stCondLst>
                                            <p:cond delay="1808"/>
                                          </p:stCondLst>
                                        </p:cTn>
                                        <p:tgtEl>
                                          <p:spTgt spid="11"/>
                                        </p:tgtEl>
                                      </p:cBhvr>
                                      <p:to x="100000" y="95000"/>
                                    </p:animScale>
                                    <p:animScale>
                                      <p:cBhvr>
                                        <p:cTn id="21" dur="166" decel="50000">
                                          <p:stCondLst>
                                            <p:cond delay="1834"/>
                                          </p:stCondLst>
                                        </p:cTn>
                                        <p:tgtEl>
                                          <p:spTgt spid="11"/>
                                        </p:tgtEl>
                                      </p:cBhvr>
                                      <p:to x="100000" y="100000"/>
                                    </p:animScale>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A3D94A1-B9E3-9405-5AED-9052BDEF5216}"/>
              </a:ext>
            </a:extLst>
          </p:cNvPr>
          <p:cNvSpPr>
            <a:spLocks noGrp="1"/>
          </p:cNvSpPr>
          <p:nvPr>
            <p:ph type="title"/>
          </p:nvPr>
        </p:nvSpPr>
        <p:spPr>
          <a:xfrm>
            <a:off x="762000" y="323561"/>
            <a:ext cx="10515600" cy="1325563"/>
          </a:xfrm>
        </p:spPr>
        <p:txBody>
          <a:bodyPr/>
          <a:lstStyle/>
          <a:p>
            <a:r>
              <a:rPr lang="pl-PL" dirty="0" err="1">
                <a:latin typeface="Georgia" panose="02040502050405020303" pitchFamily="18" charset="0"/>
              </a:rPr>
              <a:t>Wörterbuch</a:t>
            </a:r>
            <a:endParaRPr lang="pl-PL" dirty="0">
              <a:latin typeface="Georgia" panose="02040502050405020303" pitchFamily="18" charset="0"/>
            </a:endParaRPr>
          </a:p>
        </p:txBody>
      </p:sp>
      <p:sp>
        <p:nvSpPr>
          <p:cNvPr id="4" name="Symbol zastępczy zawartości 3">
            <a:extLst>
              <a:ext uri="{FF2B5EF4-FFF2-40B4-BE49-F238E27FC236}">
                <a16:creationId xmlns="" xmlns:a16="http://schemas.microsoft.com/office/drawing/2014/main" id="{7899617A-D1B8-3572-C2CC-E9E74860CCC3}"/>
              </a:ext>
            </a:extLst>
          </p:cNvPr>
          <p:cNvSpPr>
            <a:spLocks noGrp="1"/>
          </p:cNvSpPr>
          <p:nvPr>
            <p:ph sz="half" idx="1"/>
          </p:nvPr>
        </p:nvSpPr>
        <p:spPr/>
        <p:txBody>
          <a:bodyPr>
            <a:normAutofit fontScale="92500" lnSpcReduction="20000"/>
          </a:bodyPr>
          <a:lstStyle/>
          <a:p>
            <a:r>
              <a:rPr lang="pl-PL" sz="1800" dirty="0">
                <a:latin typeface="Georgia" panose="02040502050405020303" pitchFamily="18" charset="0"/>
              </a:rPr>
              <a:t>Hauptbereiche der NBP-</a:t>
            </a:r>
            <a:r>
              <a:rPr lang="pl-PL" sz="1800" dirty="0" err="1">
                <a:latin typeface="Georgia" panose="02040502050405020303" pitchFamily="18" charset="0"/>
              </a:rPr>
              <a:t>Aktivitäten</a:t>
            </a:r>
            <a:r>
              <a:rPr lang="pl-PL" sz="1800" dirty="0">
                <a:latin typeface="Georgia" panose="02040502050405020303" pitchFamily="18" charset="0"/>
              </a:rPr>
              <a:t> - </a:t>
            </a:r>
            <a:r>
              <a:rPr lang="de-DE" sz="1800" dirty="0" smtClean="0">
                <a:latin typeface="Georgia" panose="02040502050405020303" pitchFamily="18" charset="0"/>
              </a:rPr>
              <a:t>g</a:t>
            </a:r>
            <a:r>
              <a:rPr lang="pl-PL" sz="1800" dirty="0" err="1" smtClean="0">
                <a:latin typeface="Georgia" panose="02040502050405020303" pitchFamily="18" charset="0"/>
              </a:rPr>
              <a:t>łówne</a:t>
            </a:r>
            <a:r>
              <a:rPr lang="pl-PL" sz="1800" dirty="0" smtClean="0">
                <a:latin typeface="Georgia" panose="02040502050405020303" pitchFamily="18" charset="0"/>
              </a:rPr>
              <a:t> </a:t>
            </a:r>
            <a:r>
              <a:rPr lang="pl-PL" sz="1800" dirty="0">
                <a:latin typeface="Georgia" panose="02040502050405020303" pitchFamily="18" charset="0"/>
              </a:rPr>
              <a:t>obszary działalności NBP</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Durchführung</a:t>
            </a:r>
            <a:r>
              <a:rPr lang="pl-PL" sz="1800" dirty="0">
                <a:latin typeface="Georgia" panose="02040502050405020303" pitchFamily="18" charset="0"/>
              </a:rPr>
              <a:t>- realizacja</a:t>
            </a:r>
          </a:p>
          <a:p>
            <a:r>
              <a:rPr lang="pl-PL" sz="1800" dirty="0" err="1">
                <a:latin typeface="Georgia" panose="02040502050405020303" pitchFamily="18" charset="0"/>
              </a:rPr>
              <a:t>schaffen</a:t>
            </a:r>
            <a:r>
              <a:rPr lang="pl-PL" sz="1800" dirty="0">
                <a:latin typeface="Georgia" panose="02040502050405020303" pitchFamily="18" charset="0"/>
              </a:rPr>
              <a:t> – tworzyć, kreować</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Liquidität</a:t>
            </a:r>
            <a:r>
              <a:rPr lang="pl-PL" sz="1800" dirty="0">
                <a:latin typeface="Georgia" panose="02040502050405020303" pitchFamily="18" charset="0"/>
              </a:rPr>
              <a:t> – wypłacalność, płynność</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Zahlungsaufträge</a:t>
            </a:r>
            <a:r>
              <a:rPr lang="pl-PL" sz="1800" dirty="0">
                <a:latin typeface="Georgia" panose="02040502050405020303" pitchFamily="18" charset="0"/>
              </a:rPr>
              <a:t> - zlecenia płatnicze</a:t>
            </a:r>
          </a:p>
          <a:p>
            <a:r>
              <a:rPr lang="pl-PL" sz="1800" dirty="0" err="1">
                <a:latin typeface="Georgia" panose="02040502050405020303" pitchFamily="18" charset="0"/>
              </a:rPr>
              <a:t>heimischen</a:t>
            </a:r>
            <a:r>
              <a:rPr lang="pl-PL" sz="1800" dirty="0">
                <a:latin typeface="Georgia" panose="02040502050405020303" pitchFamily="18" charset="0"/>
              </a:rPr>
              <a:t> – miejscowy, lokalny</a:t>
            </a:r>
          </a:p>
          <a:p>
            <a:r>
              <a:rPr lang="de-DE" sz="1800" dirty="0">
                <a:latin typeface="Georgia" panose="02040502050405020303" pitchFamily="18" charset="0"/>
              </a:rPr>
              <a:t>d</a:t>
            </a:r>
            <a:r>
              <a:rPr lang="de-DE" sz="1800" dirty="0" smtClean="0">
                <a:latin typeface="Georgia" panose="02040502050405020303" pitchFamily="18" charset="0"/>
              </a:rPr>
              <a:t>ie </a:t>
            </a:r>
            <a:r>
              <a:rPr lang="de-DE" sz="1800" dirty="0" err="1" smtClean="0">
                <a:latin typeface="Georgia" panose="02040502050405020303" pitchFamily="18" charset="0"/>
              </a:rPr>
              <a:t>Emissions</a:t>
            </a:r>
            <a:r>
              <a:rPr lang="pl-PL" sz="1800" dirty="0" err="1" smtClean="0">
                <a:latin typeface="Georgia" panose="02040502050405020303" pitchFamily="18" charset="0"/>
              </a:rPr>
              <a:t>tätigkeit</a:t>
            </a:r>
            <a:r>
              <a:rPr lang="pl-PL" sz="1800" dirty="0" smtClean="0">
                <a:latin typeface="Georgia" panose="02040502050405020303" pitchFamily="18" charset="0"/>
              </a:rPr>
              <a:t> </a:t>
            </a:r>
            <a:r>
              <a:rPr lang="pl-PL" sz="1800" dirty="0">
                <a:latin typeface="Georgia" panose="02040502050405020303" pitchFamily="18" charset="0"/>
              </a:rPr>
              <a:t>– działalność emisyjna</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Devisenreserven</a:t>
            </a:r>
            <a:r>
              <a:rPr lang="pl-PL" sz="1800" dirty="0">
                <a:latin typeface="Georgia" panose="02040502050405020303" pitchFamily="18" charset="0"/>
              </a:rPr>
              <a:t> – rezerwy dewizowe</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Schatzkammer</a:t>
            </a:r>
            <a:r>
              <a:rPr lang="pl-PL" sz="1800" dirty="0">
                <a:latin typeface="Georgia" panose="02040502050405020303" pitchFamily="18" charset="0"/>
              </a:rPr>
              <a:t> – skarbiec</a:t>
            </a:r>
          </a:p>
          <a:p>
            <a:r>
              <a:rPr lang="pl-PL" sz="1800" dirty="0" err="1" smtClean="0">
                <a:latin typeface="Georgia" panose="02040502050405020303" pitchFamily="18" charset="0"/>
              </a:rPr>
              <a:t>erforderlich</a:t>
            </a:r>
            <a:r>
              <a:rPr lang="pl-PL" sz="1800" dirty="0" smtClean="0">
                <a:latin typeface="Georgia" panose="02040502050405020303" pitchFamily="18" charset="0"/>
              </a:rPr>
              <a:t> </a:t>
            </a:r>
            <a:r>
              <a:rPr lang="pl-PL" sz="1800" dirty="0">
                <a:latin typeface="Georgia" panose="02040502050405020303" pitchFamily="18" charset="0"/>
              </a:rPr>
              <a:t>– konieczny</a:t>
            </a:r>
          </a:p>
          <a:p>
            <a:r>
              <a:rPr lang="de-DE" sz="1800" dirty="0">
                <a:latin typeface="Georgia" panose="02040502050405020303" pitchFamily="18" charset="0"/>
              </a:rPr>
              <a:t>d</a:t>
            </a:r>
            <a:r>
              <a:rPr lang="de-DE" sz="1800" dirty="0" smtClean="0">
                <a:latin typeface="Georgia" panose="02040502050405020303" pitchFamily="18" charset="0"/>
              </a:rPr>
              <a:t>er </a:t>
            </a:r>
            <a:r>
              <a:rPr lang="pl-PL" sz="1800" dirty="0" err="1" smtClean="0">
                <a:latin typeface="Georgia" panose="02040502050405020303" pitchFamily="18" charset="0"/>
              </a:rPr>
              <a:t>Reservesatz</a:t>
            </a:r>
            <a:r>
              <a:rPr lang="pl-PL" sz="1800" dirty="0" smtClean="0">
                <a:latin typeface="Georgia" panose="02040502050405020303" pitchFamily="18" charset="0"/>
              </a:rPr>
              <a:t> </a:t>
            </a:r>
            <a:r>
              <a:rPr lang="pl-PL" sz="1800" dirty="0">
                <a:latin typeface="Georgia" panose="02040502050405020303" pitchFamily="18" charset="0"/>
              </a:rPr>
              <a:t>– stopa rezerw</a:t>
            </a:r>
          </a:p>
          <a:p>
            <a:r>
              <a:rPr lang="de-DE" sz="1800" dirty="0">
                <a:latin typeface="Georgia" panose="02040502050405020303" pitchFamily="18" charset="0"/>
              </a:rPr>
              <a:t>d</a:t>
            </a:r>
            <a:r>
              <a:rPr lang="de-DE" sz="1800" dirty="0" smtClean="0">
                <a:latin typeface="Georgia" panose="02040502050405020303" pitchFamily="18" charset="0"/>
              </a:rPr>
              <a:t>ie( das)</a:t>
            </a:r>
            <a:r>
              <a:rPr lang="pl-PL" sz="1800" dirty="0" err="1" smtClean="0">
                <a:latin typeface="Georgia" panose="02040502050405020303" pitchFamily="18" charset="0"/>
              </a:rPr>
              <a:t>Offenmarktgeschäfte</a:t>
            </a:r>
            <a:r>
              <a:rPr lang="pl-PL" sz="1800" dirty="0" smtClean="0">
                <a:latin typeface="Georgia" panose="02040502050405020303" pitchFamily="18" charset="0"/>
              </a:rPr>
              <a:t> </a:t>
            </a:r>
            <a:r>
              <a:rPr lang="pl-PL" sz="1800" dirty="0">
                <a:latin typeface="Georgia" panose="02040502050405020303" pitchFamily="18" charset="0"/>
              </a:rPr>
              <a:t>– operacje otwartego </a:t>
            </a:r>
            <a:r>
              <a:rPr lang="pl-PL" sz="1800" dirty="0" smtClean="0">
                <a:latin typeface="Georgia" panose="02040502050405020303" pitchFamily="18" charset="0"/>
              </a:rPr>
              <a:t>rynku</a:t>
            </a:r>
            <a:r>
              <a:rPr lang="de-DE" sz="1800" dirty="0" smtClean="0">
                <a:latin typeface="Georgia" panose="02040502050405020303" pitchFamily="18" charset="0"/>
              </a:rPr>
              <a:t> </a:t>
            </a:r>
            <a:r>
              <a:rPr lang="de-DE" sz="1800" dirty="0" err="1" smtClean="0">
                <a:latin typeface="Georgia" panose="02040502050405020303" pitchFamily="18" charset="0"/>
              </a:rPr>
              <a:t>papier</a:t>
            </a:r>
            <a:r>
              <a:rPr lang="pl-PL" sz="1800" dirty="0" smtClean="0">
                <a:latin typeface="Georgia" panose="02040502050405020303" pitchFamily="18" charset="0"/>
              </a:rPr>
              <a:t>ów wartościowych</a:t>
            </a:r>
            <a:endParaRPr lang="pl-PL" sz="1800" dirty="0">
              <a:latin typeface="Georgia" panose="02040502050405020303" pitchFamily="18" charset="0"/>
            </a:endParaRPr>
          </a:p>
          <a:p>
            <a:endParaRPr lang="pl-PL" sz="1600" dirty="0"/>
          </a:p>
          <a:p>
            <a:endParaRPr lang="pl-PL" sz="1600" dirty="0"/>
          </a:p>
          <a:p>
            <a:endParaRPr lang="pl-PL" sz="1600" dirty="0"/>
          </a:p>
          <a:p>
            <a:endParaRPr lang="pl-PL" sz="1600" dirty="0"/>
          </a:p>
        </p:txBody>
      </p:sp>
      <p:sp>
        <p:nvSpPr>
          <p:cNvPr id="5" name="Symbol zastępczy zawartości 4">
            <a:extLst>
              <a:ext uri="{FF2B5EF4-FFF2-40B4-BE49-F238E27FC236}">
                <a16:creationId xmlns="" xmlns:a16="http://schemas.microsoft.com/office/drawing/2014/main" id="{23798E1C-1EB3-FB92-F393-170973ADAADE}"/>
              </a:ext>
            </a:extLst>
          </p:cNvPr>
          <p:cNvSpPr>
            <a:spLocks noGrp="1"/>
          </p:cNvSpPr>
          <p:nvPr>
            <p:ph sz="half" idx="2"/>
          </p:nvPr>
        </p:nvSpPr>
        <p:spPr/>
        <p:txBody>
          <a:bodyPr>
            <a:normAutofit fontScale="92500" lnSpcReduction="20000"/>
          </a:bodyPr>
          <a:lstStyle/>
          <a:p>
            <a:r>
              <a:rPr lang="pl-PL" sz="1800" dirty="0" smtClean="0">
                <a:latin typeface="Georgia" panose="02040502050405020303" pitchFamily="18" charset="0"/>
              </a:rPr>
              <a:t>(</a:t>
            </a:r>
            <a:r>
              <a:rPr lang="pl-PL" sz="1800" dirty="0" err="1" smtClean="0">
                <a:latin typeface="Georgia" panose="02040502050405020303" pitchFamily="18" charset="0"/>
              </a:rPr>
              <a:t>die</a:t>
            </a:r>
            <a:r>
              <a:rPr lang="pl-PL" sz="1800" dirty="0" smtClean="0">
                <a:latin typeface="Georgia" panose="02040502050405020303" pitchFamily="18" charset="0"/>
              </a:rPr>
              <a:t>)</a:t>
            </a:r>
            <a:r>
              <a:rPr lang="de-DE" sz="1800" dirty="0" smtClean="0">
                <a:latin typeface="Georgia" panose="02040502050405020303" pitchFamily="18" charset="0"/>
              </a:rPr>
              <a:t>Einlagen- </a:t>
            </a:r>
            <a:r>
              <a:rPr lang="de-DE" sz="1800" dirty="0">
                <a:latin typeface="Georgia" panose="02040502050405020303" pitchFamily="18" charset="0"/>
              </a:rPr>
              <a:t>und Kreditgeschäfte – </a:t>
            </a:r>
            <a:r>
              <a:rPr lang="de-DE" sz="1800" dirty="0" err="1">
                <a:latin typeface="Georgia" panose="02040502050405020303" pitchFamily="18" charset="0"/>
              </a:rPr>
              <a:t>operacje</a:t>
            </a:r>
            <a:r>
              <a:rPr lang="de-DE" sz="1800" dirty="0">
                <a:latin typeface="Georgia" panose="02040502050405020303" pitchFamily="18" charset="0"/>
              </a:rPr>
              <a:t> </a:t>
            </a:r>
            <a:r>
              <a:rPr lang="de-DE" sz="1800" dirty="0" err="1">
                <a:latin typeface="Georgia" panose="02040502050405020303" pitchFamily="18" charset="0"/>
              </a:rPr>
              <a:t>depozytowo</a:t>
            </a:r>
            <a:r>
              <a:rPr lang="de-DE" sz="1800" dirty="0">
                <a:latin typeface="Georgia" panose="02040502050405020303" pitchFamily="18" charset="0"/>
              </a:rPr>
              <a:t> - </a:t>
            </a:r>
            <a:r>
              <a:rPr lang="de-DE" sz="1800" dirty="0" err="1">
                <a:latin typeface="Georgia" panose="02040502050405020303" pitchFamily="18" charset="0"/>
              </a:rPr>
              <a:t>kredytowe</a:t>
            </a:r>
            <a:endParaRPr lang="pl-PL" sz="1800" dirty="0">
              <a:latin typeface="Georgia" panose="02040502050405020303" pitchFamily="18" charset="0"/>
            </a:endParaRPr>
          </a:p>
          <a:p>
            <a:r>
              <a:rPr lang="pl-PL" sz="1800" dirty="0" smtClean="0">
                <a:latin typeface="Georgia" panose="02040502050405020303" pitchFamily="18" charset="0"/>
              </a:rPr>
              <a:t>(</a:t>
            </a:r>
            <a:r>
              <a:rPr lang="pl-PL" sz="1800" dirty="0" err="1" smtClean="0">
                <a:latin typeface="Georgia" panose="02040502050405020303" pitchFamily="18" charset="0"/>
              </a:rPr>
              <a:t>die</a:t>
            </a:r>
            <a:r>
              <a:rPr lang="pl-PL" sz="1800" dirty="0" smtClean="0">
                <a:latin typeface="Georgia" panose="02040502050405020303" pitchFamily="18" charset="0"/>
              </a:rPr>
              <a:t>)EU-</a:t>
            </a:r>
            <a:r>
              <a:rPr lang="pl-PL" sz="1800" dirty="0" err="1" smtClean="0">
                <a:latin typeface="Georgia" panose="02040502050405020303" pitchFamily="18" charset="0"/>
              </a:rPr>
              <a:t>Mitgliedsländer</a:t>
            </a:r>
            <a:r>
              <a:rPr lang="pl-PL" sz="1800" dirty="0" smtClean="0">
                <a:latin typeface="Georgia" panose="02040502050405020303" pitchFamily="18" charset="0"/>
              </a:rPr>
              <a:t> </a:t>
            </a:r>
            <a:r>
              <a:rPr lang="pl-PL" sz="1800" dirty="0">
                <a:latin typeface="Georgia" panose="02040502050405020303" pitchFamily="18" charset="0"/>
              </a:rPr>
              <a:t>– państwa </a:t>
            </a:r>
            <a:r>
              <a:rPr lang="pl-PL" sz="1800" dirty="0" err="1">
                <a:latin typeface="Georgia" panose="02040502050405020303" pitchFamily="18" charset="0"/>
              </a:rPr>
              <a:t>człokowskie</a:t>
            </a:r>
            <a:r>
              <a:rPr lang="pl-PL" sz="1800" dirty="0">
                <a:latin typeface="Georgia" panose="02040502050405020303" pitchFamily="18" charset="0"/>
              </a:rPr>
              <a:t> Unii Europejskiej</a:t>
            </a:r>
          </a:p>
          <a:p>
            <a:r>
              <a:rPr lang="pl-PL" sz="1800" dirty="0" err="1" smtClean="0">
                <a:latin typeface="Georgia" panose="02040502050405020303" pitchFamily="18" charset="0"/>
              </a:rPr>
              <a:t>unabhängig</a:t>
            </a:r>
            <a:r>
              <a:rPr lang="pl-PL" sz="1800" dirty="0" smtClean="0">
                <a:latin typeface="Georgia" panose="02040502050405020303" pitchFamily="18" charset="0"/>
              </a:rPr>
              <a:t> </a:t>
            </a:r>
            <a:r>
              <a:rPr lang="pl-PL" sz="1800" dirty="0">
                <a:latin typeface="Georgia" panose="02040502050405020303" pitchFamily="18" charset="0"/>
              </a:rPr>
              <a:t>- niezależny</a:t>
            </a:r>
          </a:p>
          <a:p>
            <a:r>
              <a:rPr lang="pl-PL" sz="1800" dirty="0" err="1">
                <a:latin typeface="Georgia" panose="02040502050405020303" pitchFamily="18" charset="0"/>
              </a:rPr>
              <a:t>das</a:t>
            </a:r>
            <a:r>
              <a:rPr lang="pl-PL" sz="1800" dirty="0">
                <a:latin typeface="Georgia" panose="02040502050405020303" pitchFamily="18" charset="0"/>
              </a:rPr>
              <a:t> </a:t>
            </a:r>
            <a:r>
              <a:rPr lang="pl-PL" sz="1800" dirty="0" err="1">
                <a:latin typeface="Georgia" panose="02040502050405020303" pitchFamily="18" charset="0"/>
              </a:rPr>
              <a:t>Devisengeschäft</a:t>
            </a:r>
            <a:r>
              <a:rPr lang="pl-PL" sz="1800" dirty="0">
                <a:latin typeface="Georgia" panose="02040502050405020303" pitchFamily="18" charset="0"/>
              </a:rPr>
              <a:t> – transakcja dewizowa</a:t>
            </a:r>
          </a:p>
          <a:p>
            <a:r>
              <a:rPr lang="pl-PL" sz="1800" dirty="0" err="1">
                <a:latin typeface="Georgia" panose="02040502050405020303" pitchFamily="18" charset="0"/>
              </a:rPr>
              <a:t>gegenüber</a:t>
            </a:r>
            <a:r>
              <a:rPr lang="pl-PL" sz="1800" dirty="0">
                <a:latin typeface="Georgia" panose="02040502050405020303" pitchFamily="18" charset="0"/>
              </a:rPr>
              <a:t> – w stosunku do kogoś/czegoś</a:t>
            </a:r>
          </a:p>
          <a:p>
            <a:r>
              <a:rPr lang="pl-PL" sz="1800" dirty="0" err="1" smtClean="0">
                <a:latin typeface="Georgia" panose="02040502050405020303" pitchFamily="18" charset="0"/>
              </a:rPr>
              <a:t>sammeln</a:t>
            </a:r>
            <a:r>
              <a:rPr lang="pl-PL" sz="1800" dirty="0" smtClean="0">
                <a:latin typeface="Georgia" panose="02040502050405020303" pitchFamily="18" charset="0"/>
              </a:rPr>
              <a:t> </a:t>
            </a:r>
            <a:r>
              <a:rPr lang="pl-PL" sz="1800" dirty="0">
                <a:latin typeface="Georgia" panose="02040502050405020303" pitchFamily="18" charset="0"/>
              </a:rPr>
              <a:t>– gromadzić</a:t>
            </a:r>
          </a:p>
          <a:p>
            <a:r>
              <a:rPr lang="pl-PL" sz="1800" dirty="0" err="1" smtClean="0">
                <a:latin typeface="Georgia" panose="02040502050405020303" pitchFamily="18" charset="0"/>
              </a:rPr>
              <a:t>das</a:t>
            </a:r>
            <a:r>
              <a:rPr lang="pl-PL" sz="1800" dirty="0" smtClean="0">
                <a:latin typeface="Georgia" panose="02040502050405020303" pitchFamily="18" charset="0"/>
              </a:rPr>
              <a:t> </a:t>
            </a:r>
            <a:r>
              <a:rPr lang="pl-PL" sz="1800" dirty="0" err="1" smtClean="0">
                <a:latin typeface="Georgia" panose="02040502050405020303" pitchFamily="18" charset="0"/>
              </a:rPr>
              <a:t>Zahlungssystem</a:t>
            </a:r>
            <a:r>
              <a:rPr lang="pl-PL" sz="1800" dirty="0" smtClean="0">
                <a:latin typeface="Georgia" panose="02040502050405020303" pitchFamily="18" charset="0"/>
              </a:rPr>
              <a:t> </a:t>
            </a:r>
            <a:r>
              <a:rPr lang="pl-PL" sz="1800" dirty="0">
                <a:latin typeface="Georgia" panose="02040502050405020303" pitchFamily="18" charset="0"/>
              </a:rPr>
              <a:t>– system płatności</a:t>
            </a:r>
          </a:p>
          <a:p>
            <a:r>
              <a:rPr lang="pl-PL" sz="1800" dirty="0" err="1" smtClean="0">
                <a:latin typeface="Georgia" panose="02040502050405020303" pitchFamily="18" charset="0"/>
              </a:rPr>
              <a:t>verhindern</a:t>
            </a:r>
            <a:r>
              <a:rPr lang="pl-PL" sz="1800" dirty="0" smtClean="0">
                <a:latin typeface="Georgia" panose="02040502050405020303" pitchFamily="18" charset="0"/>
              </a:rPr>
              <a:t> </a:t>
            </a:r>
            <a:r>
              <a:rPr lang="pl-PL" sz="1800" dirty="0">
                <a:latin typeface="Georgia" panose="02040502050405020303" pitchFamily="18" charset="0"/>
              </a:rPr>
              <a:t>– zapobiegać</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Aufrechterhaltung</a:t>
            </a:r>
            <a:r>
              <a:rPr lang="pl-PL" sz="1800" dirty="0">
                <a:latin typeface="Georgia" panose="02040502050405020303" pitchFamily="18" charset="0"/>
              </a:rPr>
              <a:t> – utrzymywanie</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Preisstabilität</a:t>
            </a:r>
            <a:r>
              <a:rPr lang="pl-PL" sz="1800" dirty="0">
                <a:latin typeface="Georgia" panose="02040502050405020303" pitchFamily="18" charset="0"/>
              </a:rPr>
              <a:t> – stabilność cen</a:t>
            </a:r>
          </a:p>
          <a:p>
            <a:r>
              <a:rPr lang="pl-PL" sz="1800" dirty="0" err="1">
                <a:latin typeface="Georgia" panose="02040502050405020303" pitchFamily="18" charset="0"/>
              </a:rPr>
              <a:t>die</a:t>
            </a:r>
            <a:r>
              <a:rPr lang="pl-PL" sz="1800" dirty="0">
                <a:latin typeface="Georgia" panose="02040502050405020303" pitchFamily="18" charset="0"/>
              </a:rPr>
              <a:t> </a:t>
            </a:r>
            <a:r>
              <a:rPr lang="pl-PL" sz="1800" dirty="0" err="1">
                <a:latin typeface="Georgia" panose="02040502050405020303" pitchFamily="18" charset="0"/>
              </a:rPr>
              <a:t>Festlegung</a:t>
            </a:r>
            <a:r>
              <a:rPr lang="pl-PL" sz="1800" dirty="0">
                <a:latin typeface="Georgia" panose="02040502050405020303" pitchFamily="18" charset="0"/>
              </a:rPr>
              <a:t> - ustalenie</a:t>
            </a:r>
          </a:p>
          <a:p>
            <a:endParaRPr lang="pl-PL" sz="1600" dirty="0"/>
          </a:p>
        </p:txBody>
      </p:sp>
    </p:spTree>
    <p:extLst>
      <p:ext uri="{BB962C8B-B14F-4D97-AF65-F5344CB8AC3E}">
        <p14:creationId xmlns:p14="http://schemas.microsoft.com/office/powerpoint/2010/main" val="47277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ED14096-7036-2D51-0B45-7CC0C238A393}"/>
              </a:ext>
            </a:extLst>
          </p:cNvPr>
          <p:cNvSpPr>
            <a:spLocks noGrp="1"/>
          </p:cNvSpPr>
          <p:nvPr>
            <p:ph type="title"/>
          </p:nvPr>
        </p:nvSpPr>
        <p:spPr/>
        <p:txBody>
          <a:bodyPr/>
          <a:lstStyle/>
          <a:p>
            <a:r>
              <a:rPr lang="pl-PL" dirty="0"/>
              <a:t> </a:t>
            </a:r>
            <a:r>
              <a:rPr lang="pl-PL" dirty="0" err="1">
                <a:latin typeface="Georgia" panose="02040502050405020303" pitchFamily="18" charset="0"/>
              </a:rPr>
              <a:t>Bibliographie</a:t>
            </a:r>
            <a:endParaRPr lang="pl-PL" dirty="0">
              <a:latin typeface="Georgia" panose="02040502050405020303" pitchFamily="18" charset="0"/>
            </a:endParaRPr>
          </a:p>
        </p:txBody>
      </p:sp>
      <p:sp>
        <p:nvSpPr>
          <p:cNvPr id="3" name="Symbol zastępczy zawartości 2">
            <a:extLst>
              <a:ext uri="{FF2B5EF4-FFF2-40B4-BE49-F238E27FC236}">
                <a16:creationId xmlns="" xmlns:a16="http://schemas.microsoft.com/office/drawing/2014/main" id="{6D662A70-5CD0-8A5A-1B9A-CA7F633B463C}"/>
              </a:ext>
            </a:extLst>
          </p:cNvPr>
          <p:cNvSpPr>
            <a:spLocks noGrp="1"/>
          </p:cNvSpPr>
          <p:nvPr>
            <p:ph idx="1"/>
          </p:nvPr>
        </p:nvSpPr>
        <p:spPr/>
        <p:txBody>
          <a:bodyPr/>
          <a:lstStyle/>
          <a:p>
            <a:r>
              <a:rPr lang="pl-PL" dirty="0">
                <a:latin typeface="Georgia" panose="02040502050405020303" pitchFamily="18" charset="0"/>
                <a:hlinkClick r:id="rId2"/>
              </a:rPr>
              <a:t>https://www.nbportal.pl/wiedza/prezentacje/banki-centralne-swiata</a:t>
            </a:r>
            <a:endParaRPr lang="pl-PL" dirty="0">
              <a:latin typeface="Georgia" panose="02040502050405020303" pitchFamily="18" charset="0"/>
            </a:endParaRPr>
          </a:p>
          <a:p>
            <a:r>
              <a:rPr lang="pl-PL" dirty="0">
                <a:latin typeface="Georgia" panose="02040502050405020303" pitchFamily="18" charset="0"/>
                <a:hlinkClick r:id="rId3"/>
              </a:rPr>
              <a:t>https://de.wikipedia.org/wiki/Zentralbank</a:t>
            </a:r>
            <a:endParaRPr lang="pl-PL" dirty="0">
              <a:latin typeface="Georgia" panose="02040502050405020303" pitchFamily="18" charset="0"/>
            </a:endParaRPr>
          </a:p>
          <a:p>
            <a:r>
              <a:rPr lang="pl-PL" dirty="0">
                <a:latin typeface="Georgia" panose="02040502050405020303" pitchFamily="18" charset="0"/>
                <a:hlinkClick r:id="rId4"/>
              </a:rPr>
              <a:t>https://stat.gov.pl/statystyka-miedzynarodowa/instytucjeorganizacje-miedzynarodowe/ecb-europejski-bank-centralny/</a:t>
            </a:r>
            <a:endParaRPr lang="pl-PL" dirty="0">
              <a:latin typeface="Georgia" panose="02040502050405020303" pitchFamily="18" charset="0"/>
            </a:endParaRPr>
          </a:p>
          <a:p>
            <a:endParaRPr lang="pl-PL" dirty="0"/>
          </a:p>
        </p:txBody>
      </p:sp>
    </p:spTree>
    <p:extLst>
      <p:ext uri="{BB962C8B-B14F-4D97-AF65-F5344CB8AC3E}">
        <p14:creationId xmlns:p14="http://schemas.microsoft.com/office/powerpoint/2010/main" val="16455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52E1A03-F706-A4CD-4F42-009EA7EFFD2B}"/>
              </a:ext>
            </a:extLst>
          </p:cNvPr>
          <p:cNvSpPr>
            <a:spLocks noGrp="1"/>
          </p:cNvSpPr>
          <p:nvPr>
            <p:ph type="title"/>
          </p:nvPr>
        </p:nvSpPr>
        <p:spPr/>
        <p:txBody>
          <a:bodyPr/>
          <a:lstStyle/>
          <a:p>
            <a:r>
              <a:rPr lang="pl-PL" dirty="0" err="1">
                <a:latin typeface="Georgia" panose="02040502050405020303" pitchFamily="18" charset="0"/>
              </a:rPr>
              <a:t>Präsentationsplan</a:t>
            </a:r>
            <a:endParaRPr lang="pl-PL" dirty="0">
              <a:latin typeface="Georgia" panose="02040502050405020303" pitchFamily="18" charset="0"/>
            </a:endParaRPr>
          </a:p>
        </p:txBody>
      </p:sp>
      <p:sp>
        <p:nvSpPr>
          <p:cNvPr id="3" name="Symbol zastępczy zawartości 2">
            <a:extLst>
              <a:ext uri="{FF2B5EF4-FFF2-40B4-BE49-F238E27FC236}">
                <a16:creationId xmlns="" xmlns:a16="http://schemas.microsoft.com/office/drawing/2014/main" id="{1C1C6A16-E96B-AA82-970D-59DB50FA03D1}"/>
              </a:ext>
            </a:extLst>
          </p:cNvPr>
          <p:cNvSpPr>
            <a:spLocks noGrp="1"/>
          </p:cNvSpPr>
          <p:nvPr>
            <p:ph idx="1"/>
          </p:nvPr>
        </p:nvSpPr>
        <p:spPr>
          <a:xfrm>
            <a:off x="301841" y="1797220"/>
            <a:ext cx="10515600" cy="4351338"/>
          </a:xfrm>
        </p:spPr>
        <p:txBody>
          <a:bodyPr>
            <a:normAutofit/>
          </a:bodyPr>
          <a:lstStyle/>
          <a:p>
            <a:r>
              <a:rPr lang="pl-PL" dirty="0">
                <a:latin typeface="Georgia" panose="02040502050405020303" pitchFamily="18" charset="0"/>
              </a:rPr>
              <a:t>Definition</a:t>
            </a:r>
          </a:p>
          <a:p>
            <a:r>
              <a:rPr lang="pl-PL" dirty="0" smtClean="0">
                <a:latin typeface="Georgia" panose="02040502050405020303" pitchFamily="18" charset="0"/>
              </a:rPr>
              <a:t>NBP</a:t>
            </a:r>
            <a:r>
              <a:rPr lang="de-DE" dirty="0" smtClean="0">
                <a:latin typeface="Georgia" panose="02040502050405020303" pitchFamily="18" charset="0"/>
              </a:rPr>
              <a:t>(POLNISCHE ZENTRALBANK)</a:t>
            </a:r>
            <a:endParaRPr lang="pl-PL" dirty="0">
              <a:latin typeface="Georgia" panose="02040502050405020303" pitchFamily="18" charset="0"/>
            </a:endParaRPr>
          </a:p>
          <a:p>
            <a:pPr marL="0" indent="0">
              <a:buNone/>
            </a:pPr>
            <a:r>
              <a:rPr lang="pl-PL" sz="2400" dirty="0">
                <a:latin typeface="Georgia" panose="02040502050405020303" pitchFamily="18" charset="0"/>
              </a:rPr>
              <a:t>	- </a:t>
            </a:r>
            <a:r>
              <a:rPr lang="pl-PL" sz="2200" dirty="0">
                <a:latin typeface="Georgia" panose="02040502050405020303" pitchFamily="18" charset="0"/>
              </a:rPr>
              <a:t>Hauptbereiche der NBP-</a:t>
            </a:r>
            <a:r>
              <a:rPr lang="pl-PL" sz="2200" dirty="0" err="1">
                <a:latin typeface="Georgia" panose="02040502050405020303" pitchFamily="18" charset="0"/>
              </a:rPr>
              <a:t>Aktivitäten</a:t>
            </a:r>
            <a:endParaRPr lang="pl-PL" sz="2200" dirty="0">
              <a:latin typeface="Georgia" panose="02040502050405020303" pitchFamily="18" charset="0"/>
            </a:endParaRPr>
          </a:p>
          <a:p>
            <a:pPr marL="0" indent="0">
              <a:buNone/>
            </a:pPr>
            <a:r>
              <a:rPr lang="pl-PL" sz="2200" dirty="0">
                <a:latin typeface="Georgia" panose="02040502050405020303" pitchFamily="18" charset="0"/>
              </a:rPr>
              <a:t>	- Funktionen	</a:t>
            </a:r>
          </a:p>
          <a:p>
            <a:pPr marL="0" indent="0">
              <a:buNone/>
            </a:pPr>
            <a:r>
              <a:rPr lang="pl-PL" sz="2200" dirty="0">
                <a:latin typeface="Georgia" panose="02040502050405020303" pitchFamily="18" charset="0"/>
              </a:rPr>
              <a:t>	- Geldpolitische </a:t>
            </a:r>
            <a:r>
              <a:rPr lang="pl-PL" sz="2200" dirty="0" err="1">
                <a:latin typeface="Georgia" panose="02040502050405020303" pitchFamily="18" charset="0"/>
              </a:rPr>
              <a:t>Instrumente</a:t>
            </a:r>
            <a:endParaRPr lang="pl-PL" sz="2200" dirty="0">
              <a:latin typeface="Georgia" panose="02040502050405020303" pitchFamily="18" charset="0"/>
            </a:endParaRPr>
          </a:p>
          <a:p>
            <a:pPr marL="0" indent="0">
              <a:buNone/>
            </a:pPr>
            <a:endParaRPr lang="pl-PL" sz="2200" dirty="0">
              <a:latin typeface="Georgia" panose="02040502050405020303" pitchFamily="18" charset="0"/>
            </a:endParaRPr>
          </a:p>
          <a:p>
            <a:r>
              <a:rPr lang="pl-PL" dirty="0">
                <a:latin typeface="Georgia" panose="02040502050405020303" pitchFamily="18" charset="0"/>
              </a:rPr>
              <a:t>Europäische </a:t>
            </a:r>
            <a:r>
              <a:rPr lang="pl-PL" dirty="0" err="1">
                <a:latin typeface="Georgia" panose="02040502050405020303" pitchFamily="18" charset="0"/>
              </a:rPr>
              <a:t>Zentralbank</a:t>
            </a:r>
            <a:endParaRPr lang="pl-PL" dirty="0">
              <a:latin typeface="Georgia" panose="02040502050405020303" pitchFamily="18" charset="0"/>
            </a:endParaRPr>
          </a:p>
          <a:p>
            <a:pPr marL="0" indent="0">
              <a:buNone/>
            </a:pPr>
            <a:r>
              <a:rPr lang="pl-PL" sz="2200" dirty="0">
                <a:latin typeface="Georgia" panose="02040502050405020303" pitchFamily="18" charset="0"/>
              </a:rPr>
              <a:t>	- </a:t>
            </a:r>
            <a:r>
              <a:rPr lang="de-DE" sz="2200" dirty="0" smtClean="0">
                <a:latin typeface="Georgia" panose="02040502050405020303" pitchFamily="18" charset="0"/>
              </a:rPr>
              <a:t>Hauptmerkmale</a:t>
            </a:r>
            <a:endParaRPr lang="pl-PL" sz="2200" dirty="0">
              <a:latin typeface="Georgia" panose="02040502050405020303" pitchFamily="18" charset="0"/>
            </a:endParaRPr>
          </a:p>
          <a:p>
            <a:r>
              <a:rPr lang="pl-PL" dirty="0">
                <a:latin typeface="Georgia" panose="02040502050405020303" pitchFamily="18" charset="0"/>
              </a:rPr>
              <a:t>Quiz</a:t>
            </a:r>
          </a:p>
        </p:txBody>
      </p:sp>
      <p:pic>
        <p:nvPicPr>
          <p:cNvPr id="5" name="Obraz 4">
            <a:extLst>
              <a:ext uri="{FF2B5EF4-FFF2-40B4-BE49-F238E27FC236}">
                <a16:creationId xmlns="" xmlns:a16="http://schemas.microsoft.com/office/drawing/2014/main" id="{CB408834-A8C8-3704-B36D-E134B4D17170}"/>
              </a:ext>
            </a:extLst>
          </p:cNvPr>
          <p:cNvPicPr>
            <a:picLocks noChangeAspect="1"/>
          </p:cNvPicPr>
          <p:nvPr/>
        </p:nvPicPr>
        <p:blipFill>
          <a:blip r:embed="rId2"/>
          <a:stretch>
            <a:fillRect/>
          </a:stretch>
        </p:blipFill>
        <p:spPr>
          <a:xfrm>
            <a:off x="6229350" y="2667000"/>
            <a:ext cx="5962650" cy="4191000"/>
          </a:xfrm>
          <a:prstGeom prst="rect">
            <a:avLst/>
          </a:prstGeom>
        </p:spPr>
      </p:pic>
      <p:pic>
        <p:nvPicPr>
          <p:cNvPr id="6" name="Obraz 5">
            <a:extLst>
              <a:ext uri="{FF2B5EF4-FFF2-40B4-BE49-F238E27FC236}">
                <a16:creationId xmlns="" xmlns:a16="http://schemas.microsoft.com/office/drawing/2014/main" id="{87B489AD-CD29-5927-CB01-A351B81973A2}"/>
              </a:ext>
            </a:extLst>
          </p:cNvPr>
          <p:cNvPicPr>
            <a:picLocks noChangeAspect="1"/>
          </p:cNvPicPr>
          <p:nvPr/>
        </p:nvPicPr>
        <p:blipFill>
          <a:blip r:embed="rId3"/>
          <a:stretch>
            <a:fillRect/>
          </a:stretch>
        </p:blipFill>
        <p:spPr>
          <a:xfrm>
            <a:off x="838199" y="1247686"/>
            <a:ext cx="4668983" cy="45719"/>
          </a:xfrm>
          <a:prstGeom prst="rect">
            <a:avLst/>
          </a:prstGeom>
          <a:solidFill>
            <a:srgbClr val="3F4E7B"/>
          </a:solidFill>
          <a:ln>
            <a:solidFill>
              <a:srgbClr val="3F4E7B"/>
            </a:solidFill>
          </a:ln>
        </p:spPr>
      </p:pic>
    </p:spTree>
    <p:extLst>
      <p:ext uri="{BB962C8B-B14F-4D97-AF65-F5344CB8AC3E}">
        <p14:creationId xmlns:p14="http://schemas.microsoft.com/office/powerpoint/2010/main" val="33377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 xmlns:a16="http://schemas.microsoft.com/office/drawing/2014/main" id="{A7B3EFD6-473B-BD09-7FCF-1D780F00DB8A}"/>
              </a:ext>
            </a:extLst>
          </p:cNvPr>
          <p:cNvPicPr>
            <a:picLocks noChangeAspect="1"/>
          </p:cNvPicPr>
          <p:nvPr/>
        </p:nvPicPr>
        <p:blipFill>
          <a:blip r:embed="rId2"/>
          <a:stretch>
            <a:fillRect/>
          </a:stretch>
        </p:blipFill>
        <p:spPr>
          <a:xfrm>
            <a:off x="5933212" y="0"/>
            <a:ext cx="5334000" cy="6858000"/>
          </a:xfrm>
          <a:prstGeom prst="rect">
            <a:avLst/>
          </a:prstGeom>
        </p:spPr>
      </p:pic>
      <p:sp>
        <p:nvSpPr>
          <p:cNvPr id="4" name="Tytuł 3">
            <a:extLst>
              <a:ext uri="{FF2B5EF4-FFF2-40B4-BE49-F238E27FC236}">
                <a16:creationId xmlns="" xmlns:a16="http://schemas.microsoft.com/office/drawing/2014/main" id="{1D231911-464E-7643-64CF-1DB091A5A7A8}"/>
              </a:ext>
            </a:extLst>
          </p:cNvPr>
          <p:cNvSpPr>
            <a:spLocks noGrp="1"/>
          </p:cNvSpPr>
          <p:nvPr>
            <p:ph type="title"/>
          </p:nvPr>
        </p:nvSpPr>
        <p:spPr/>
        <p:txBody>
          <a:bodyPr/>
          <a:lstStyle/>
          <a:p>
            <a:r>
              <a:rPr lang="pl-PL" dirty="0">
                <a:latin typeface="Georgia" panose="02040502050405020303" pitchFamily="18" charset="0"/>
              </a:rPr>
              <a:t>Definition</a:t>
            </a:r>
          </a:p>
        </p:txBody>
      </p:sp>
      <p:sp>
        <p:nvSpPr>
          <p:cNvPr id="5" name="Symbol zastępczy zawartości 4">
            <a:extLst>
              <a:ext uri="{FF2B5EF4-FFF2-40B4-BE49-F238E27FC236}">
                <a16:creationId xmlns="" xmlns:a16="http://schemas.microsoft.com/office/drawing/2014/main" id="{046AFC2A-17FC-1BF3-373B-93D6B9706E11}"/>
              </a:ext>
            </a:extLst>
          </p:cNvPr>
          <p:cNvSpPr>
            <a:spLocks noGrp="1"/>
          </p:cNvSpPr>
          <p:nvPr>
            <p:ph sz="half" idx="1"/>
          </p:nvPr>
        </p:nvSpPr>
        <p:spPr>
          <a:xfrm>
            <a:off x="838200" y="1825625"/>
            <a:ext cx="4950041" cy="4351338"/>
          </a:xfrm>
        </p:spPr>
        <p:txBody>
          <a:bodyPr>
            <a:normAutofit fontScale="47500" lnSpcReduction="20000"/>
          </a:bodyPr>
          <a:lstStyle/>
          <a:p>
            <a:pPr marL="0" indent="0">
              <a:buNone/>
            </a:pPr>
            <a:r>
              <a:rPr lang="de-DE" sz="5100" b="1" dirty="0">
                <a:latin typeface="Georgia" panose="02040502050405020303" pitchFamily="18" charset="0"/>
              </a:rPr>
              <a:t>Zentralbank</a:t>
            </a:r>
            <a:r>
              <a:rPr lang="de-DE" sz="5100" dirty="0">
                <a:latin typeface="Georgia" panose="02040502050405020303" pitchFamily="18" charset="0"/>
              </a:rPr>
              <a:t> </a:t>
            </a:r>
            <a:endParaRPr lang="de-DE" sz="5100" dirty="0" smtClean="0">
              <a:latin typeface="Georgia" panose="02040502050405020303" pitchFamily="18" charset="0"/>
            </a:endParaRPr>
          </a:p>
          <a:p>
            <a:pPr>
              <a:buFontTx/>
              <a:buChar char="-"/>
            </a:pPr>
            <a:r>
              <a:rPr lang="de-DE" sz="5100" dirty="0" smtClean="0">
                <a:latin typeface="Georgia" panose="02040502050405020303" pitchFamily="18" charset="0"/>
              </a:rPr>
              <a:t>eine </a:t>
            </a:r>
            <a:r>
              <a:rPr lang="de-DE" sz="5100" dirty="0">
                <a:latin typeface="Georgia" panose="02040502050405020303" pitchFamily="18" charset="0"/>
              </a:rPr>
              <a:t>Institution, </a:t>
            </a:r>
            <a:r>
              <a:rPr lang="de-DE" sz="5100" b="1" dirty="0">
                <a:latin typeface="Georgia" panose="02040502050405020303" pitchFamily="18" charset="0"/>
              </a:rPr>
              <a:t>die </a:t>
            </a:r>
            <a:r>
              <a:rPr lang="de-DE" sz="5100" b="1" dirty="0" smtClean="0">
                <a:latin typeface="Georgia" panose="02040502050405020303" pitchFamily="18" charset="0"/>
              </a:rPr>
              <a:t>für </a:t>
            </a:r>
          </a:p>
          <a:p>
            <a:pPr>
              <a:buFontTx/>
              <a:buChar char="-"/>
            </a:pPr>
            <a:r>
              <a:rPr lang="de-DE" sz="5100" dirty="0" smtClean="0">
                <a:latin typeface="Georgia" panose="02040502050405020303" pitchFamily="18" charset="0"/>
              </a:rPr>
              <a:t>den </a:t>
            </a:r>
            <a:r>
              <a:rPr lang="de-DE" sz="5100" dirty="0">
                <a:latin typeface="Georgia" panose="02040502050405020303" pitchFamily="18" charset="0"/>
              </a:rPr>
              <a:t>Betrieb des Bankensystems und </a:t>
            </a:r>
            <a:endParaRPr lang="de-DE" sz="5100" dirty="0" smtClean="0">
              <a:latin typeface="Georgia" panose="02040502050405020303" pitchFamily="18" charset="0"/>
            </a:endParaRPr>
          </a:p>
          <a:p>
            <a:pPr>
              <a:buFontTx/>
              <a:buChar char="-"/>
            </a:pPr>
            <a:r>
              <a:rPr lang="de-DE" sz="5100" dirty="0" smtClean="0">
                <a:latin typeface="Georgia" panose="02040502050405020303" pitchFamily="18" charset="0"/>
              </a:rPr>
              <a:t>die </a:t>
            </a:r>
            <a:r>
              <a:rPr lang="de-DE" sz="5100" dirty="0">
                <a:latin typeface="Georgia" panose="02040502050405020303" pitchFamily="18" charset="0"/>
              </a:rPr>
              <a:t>Durchführung der aktuellen Geldpolitik des </a:t>
            </a:r>
            <a:r>
              <a:rPr lang="de-DE" sz="5100" dirty="0" smtClean="0">
                <a:latin typeface="Georgia" panose="02040502050405020303" pitchFamily="18" charset="0"/>
              </a:rPr>
              <a:t>Staates</a:t>
            </a:r>
          </a:p>
          <a:p>
            <a:pPr>
              <a:buFontTx/>
              <a:buChar char="-"/>
            </a:pPr>
            <a:r>
              <a:rPr lang="de-DE" sz="5100" b="1" dirty="0" smtClean="0">
                <a:latin typeface="Georgia" panose="02040502050405020303" pitchFamily="18" charset="0"/>
              </a:rPr>
              <a:t>verantwortlich ist</a:t>
            </a:r>
            <a:r>
              <a:rPr lang="de-DE" sz="5100" dirty="0" smtClean="0">
                <a:latin typeface="Georgia" panose="02040502050405020303" pitchFamily="18" charset="0"/>
              </a:rPr>
              <a:t>.</a:t>
            </a:r>
            <a:endParaRPr lang="pl-PL" sz="5100" dirty="0">
              <a:latin typeface="Georgia" panose="02040502050405020303" pitchFamily="18" charset="0"/>
            </a:endParaRPr>
          </a:p>
          <a:p>
            <a:pPr marL="0" indent="0">
              <a:buNone/>
            </a:pPr>
            <a:endParaRPr lang="pl-PL" dirty="0"/>
          </a:p>
        </p:txBody>
      </p:sp>
      <p:sp>
        <p:nvSpPr>
          <p:cNvPr id="8" name="Symbol zastępczy zawartości 7">
            <a:extLst>
              <a:ext uri="{FF2B5EF4-FFF2-40B4-BE49-F238E27FC236}">
                <a16:creationId xmlns="" xmlns:a16="http://schemas.microsoft.com/office/drawing/2014/main" id="{9A02D0AA-7FA9-1C54-FE56-7AB60AA72DB6}"/>
              </a:ext>
            </a:extLst>
          </p:cNvPr>
          <p:cNvSpPr>
            <a:spLocks noGrp="1"/>
          </p:cNvSpPr>
          <p:nvPr>
            <p:ph sz="half" idx="2"/>
          </p:nvPr>
        </p:nvSpPr>
        <p:spPr>
          <a:xfrm>
            <a:off x="6009412" y="1568171"/>
            <a:ext cx="5181600" cy="4805995"/>
          </a:xfrm>
        </p:spPr>
        <p:txBody>
          <a:bodyPr>
            <a:normAutofit fontScale="47500" lnSpcReduction="20000"/>
          </a:bodyPr>
          <a:lstStyle/>
          <a:p>
            <a:pPr marL="0" indent="0">
              <a:buNone/>
            </a:pPr>
            <a:r>
              <a:rPr lang="de-DE" sz="4500" b="1" dirty="0">
                <a:solidFill>
                  <a:schemeClr val="bg1"/>
                </a:solidFill>
                <a:latin typeface="Georgia" panose="02040502050405020303" pitchFamily="18" charset="0"/>
              </a:rPr>
              <a:t>Die Zentralbank schafft zwei Arten von Geld</a:t>
            </a:r>
            <a:r>
              <a:rPr lang="de-DE" sz="4500" dirty="0">
                <a:solidFill>
                  <a:schemeClr val="bg1"/>
                </a:solidFill>
                <a:latin typeface="Georgia" panose="02040502050405020303" pitchFamily="18" charset="0"/>
              </a:rPr>
              <a:t>:</a:t>
            </a:r>
            <a:endParaRPr lang="pl-PL" sz="4500" dirty="0">
              <a:solidFill>
                <a:schemeClr val="bg1"/>
              </a:solidFill>
              <a:latin typeface="Georgia" panose="02040502050405020303" pitchFamily="18" charset="0"/>
            </a:endParaRPr>
          </a:p>
          <a:p>
            <a:pPr marL="514350" indent="-514350">
              <a:buFont typeface="+mj-lt"/>
              <a:buAutoNum type="arabicPeriod"/>
            </a:pPr>
            <a:endParaRPr lang="de-DE" sz="4500" dirty="0">
              <a:solidFill>
                <a:schemeClr val="bg1"/>
              </a:solidFill>
              <a:latin typeface="Georgia" panose="02040502050405020303" pitchFamily="18" charset="0"/>
            </a:endParaRPr>
          </a:p>
          <a:p>
            <a:pPr marL="514350" indent="-514350">
              <a:buAutoNum type="arabicPeriod"/>
            </a:pPr>
            <a:r>
              <a:rPr lang="de-DE" sz="4500" b="1" dirty="0">
                <a:solidFill>
                  <a:schemeClr val="bg1"/>
                </a:solidFill>
                <a:latin typeface="Georgia" panose="02040502050405020303" pitchFamily="18" charset="0"/>
              </a:rPr>
              <a:t>zentrales Bargeld </a:t>
            </a:r>
            <a:r>
              <a:rPr lang="de-DE" sz="4500" dirty="0">
                <a:solidFill>
                  <a:schemeClr val="bg1"/>
                </a:solidFill>
                <a:latin typeface="Georgia" panose="02040502050405020303" pitchFamily="18" charset="0"/>
              </a:rPr>
              <a:t>- gekennzeichnet durch absolute Liquidität, stützt als "Zahlungsmittel" die Konsum- und Einkommenssphäre - hat die Fähigkeit, Verpflichtungen freizugeben</a:t>
            </a:r>
            <a:endParaRPr lang="pl-PL" sz="4500" dirty="0">
              <a:solidFill>
                <a:schemeClr val="bg1"/>
              </a:solidFill>
              <a:latin typeface="Georgia" panose="02040502050405020303" pitchFamily="18" charset="0"/>
            </a:endParaRPr>
          </a:p>
          <a:p>
            <a:pPr marL="514350" indent="-514350">
              <a:buAutoNum type="arabicPeriod"/>
            </a:pPr>
            <a:endParaRPr lang="pl-PL" sz="4500" dirty="0">
              <a:solidFill>
                <a:schemeClr val="bg1"/>
              </a:solidFill>
              <a:latin typeface="Georgia" panose="02040502050405020303" pitchFamily="18" charset="0"/>
            </a:endParaRPr>
          </a:p>
          <a:p>
            <a:pPr marL="514350" indent="-514350">
              <a:buAutoNum type="arabicPeriod"/>
            </a:pPr>
            <a:r>
              <a:rPr lang="de-DE" sz="4500" b="1" dirty="0">
                <a:solidFill>
                  <a:schemeClr val="bg1"/>
                </a:solidFill>
                <a:latin typeface="Georgia" panose="02040502050405020303" pitchFamily="18" charset="0"/>
              </a:rPr>
              <a:t>unbares Beitragsgeld (Kreiselgeld</a:t>
            </a:r>
            <a:r>
              <a:rPr lang="de-DE" sz="4500" dirty="0">
                <a:solidFill>
                  <a:schemeClr val="bg1"/>
                </a:solidFill>
                <a:latin typeface="Georgia" panose="02040502050405020303" pitchFamily="18" charset="0"/>
              </a:rPr>
              <a:t>) - das die Funktion des zentralen Reservegeldes erfüllt, erfolgt nur in Form von Buchungen auf Bankeinlagenkonten</a:t>
            </a:r>
          </a:p>
          <a:p>
            <a:endParaRPr lang="pl-PL" dirty="0"/>
          </a:p>
        </p:txBody>
      </p:sp>
      <p:pic>
        <p:nvPicPr>
          <p:cNvPr id="7" name="Obraz 6">
            <a:extLst>
              <a:ext uri="{FF2B5EF4-FFF2-40B4-BE49-F238E27FC236}">
                <a16:creationId xmlns="" xmlns:a16="http://schemas.microsoft.com/office/drawing/2014/main" id="{8D53DF90-2A08-E689-ABA8-E1FF9CE4540A}"/>
              </a:ext>
            </a:extLst>
          </p:cNvPr>
          <p:cNvPicPr>
            <a:picLocks noChangeAspect="1"/>
          </p:cNvPicPr>
          <p:nvPr/>
        </p:nvPicPr>
        <p:blipFill>
          <a:blip r:embed="rId3"/>
          <a:stretch>
            <a:fillRect/>
          </a:stretch>
        </p:blipFill>
        <p:spPr>
          <a:xfrm flipH="1">
            <a:off x="924788" y="1201520"/>
            <a:ext cx="2244437" cy="45719"/>
          </a:xfrm>
          <a:prstGeom prst="rect">
            <a:avLst/>
          </a:prstGeom>
        </p:spPr>
      </p:pic>
    </p:spTree>
    <p:extLst>
      <p:ext uri="{BB962C8B-B14F-4D97-AF65-F5344CB8AC3E}">
        <p14:creationId xmlns:p14="http://schemas.microsoft.com/office/powerpoint/2010/main" val="21088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DFFD4BE-7C5B-6CC1-3111-DFBE5CAA324B}"/>
              </a:ext>
            </a:extLst>
          </p:cNvPr>
          <p:cNvSpPr>
            <a:spLocks noGrp="1"/>
          </p:cNvSpPr>
          <p:nvPr>
            <p:ph type="title"/>
          </p:nvPr>
        </p:nvSpPr>
        <p:spPr/>
        <p:txBody>
          <a:bodyPr/>
          <a:lstStyle/>
          <a:p>
            <a:pPr algn="ctr"/>
            <a:r>
              <a:rPr lang="pl-PL" dirty="0">
                <a:latin typeface="Georgia" panose="02040502050405020303" pitchFamily="18" charset="0"/>
              </a:rPr>
              <a:t>Funktionen</a:t>
            </a:r>
          </a:p>
        </p:txBody>
      </p:sp>
      <p:sp>
        <p:nvSpPr>
          <p:cNvPr id="3" name="Symbol zastępczy zawartości 2">
            <a:extLst>
              <a:ext uri="{FF2B5EF4-FFF2-40B4-BE49-F238E27FC236}">
                <a16:creationId xmlns="" xmlns:a16="http://schemas.microsoft.com/office/drawing/2014/main" id="{E1A34843-6701-3D0A-A4B5-8C9DD3A6ED74}"/>
              </a:ext>
            </a:extLst>
          </p:cNvPr>
          <p:cNvSpPr>
            <a:spLocks noGrp="1"/>
          </p:cNvSpPr>
          <p:nvPr>
            <p:ph idx="1"/>
          </p:nvPr>
        </p:nvSpPr>
        <p:spPr/>
        <p:txBody>
          <a:bodyPr>
            <a:normAutofit/>
          </a:bodyPr>
          <a:lstStyle/>
          <a:p>
            <a:endParaRPr lang="pl-PL" dirty="0"/>
          </a:p>
          <a:p>
            <a:pPr marL="0" indent="0">
              <a:buNone/>
            </a:pPr>
            <a:endParaRPr lang="pl-PL" dirty="0"/>
          </a:p>
        </p:txBody>
      </p:sp>
      <p:sp>
        <p:nvSpPr>
          <p:cNvPr id="13" name="pole tekstowe 12">
            <a:extLst>
              <a:ext uri="{FF2B5EF4-FFF2-40B4-BE49-F238E27FC236}">
                <a16:creationId xmlns="" xmlns:a16="http://schemas.microsoft.com/office/drawing/2014/main" id="{2289044B-C261-A797-7C79-E29FE77DAD38}"/>
              </a:ext>
            </a:extLst>
          </p:cNvPr>
          <p:cNvSpPr txBox="1"/>
          <p:nvPr/>
        </p:nvSpPr>
        <p:spPr>
          <a:xfrm>
            <a:off x="976746" y="4725024"/>
            <a:ext cx="1995054" cy="523220"/>
          </a:xfrm>
          <a:prstGeom prst="rect">
            <a:avLst/>
          </a:prstGeom>
          <a:noFill/>
        </p:spPr>
        <p:txBody>
          <a:bodyPr wrap="square">
            <a:spAutoFit/>
          </a:bodyPr>
          <a:lstStyle/>
          <a:p>
            <a:r>
              <a:rPr lang="pl-PL" sz="2800" dirty="0" err="1">
                <a:latin typeface="Georgia" panose="02040502050405020303" pitchFamily="18" charset="0"/>
              </a:rPr>
              <a:t>Staatsbank</a:t>
            </a:r>
            <a:endParaRPr lang="pl-PL" sz="2800" dirty="0">
              <a:latin typeface="Georgia" panose="02040502050405020303" pitchFamily="18" charset="0"/>
            </a:endParaRPr>
          </a:p>
        </p:txBody>
      </p:sp>
      <p:sp>
        <p:nvSpPr>
          <p:cNvPr id="15" name="pole tekstowe 14">
            <a:extLst>
              <a:ext uri="{FF2B5EF4-FFF2-40B4-BE49-F238E27FC236}">
                <a16:creationId xmlns="" xmlns:a16="http://schemas.microsoft.com/office/drawing/2014/main" id="{65FDB2B9-610F-B52A-D591-B53140C159C0}"/>
              </a:ext>
            </a:extLst>
          </p:cNvPr>
          <p:cNvSpPr txBox="1"/>
          <p:nvPr/>
        </p:nvSpPr>
        <p:spPr>
          <a:xfrm>
            <a:off x="4464591" y="5723434"/>
            <a:ext cx="3188887" cy="523220"/>
          </a:xfrm>
          <a:prstGeom prst="rect">
            <a:avLst/>
          </a:prstGeom>
          <a:noFill/>
        </p:spPr>
        <p:txBody>
          <a:bodyPr wrap="square">
            <a:spAutoFit/>
          </a:bodyPr>
          <a:lstStyle/>
          <a:p>
            <a:pPr algn="ctr"/>
            <a:r>
              <a:rPr lang="pl-PL" sz="2800" dirty="0" err="1">
                <a:latin typeface="Georgia" panose="02040502050405020303" pitchFamily="18" charset="0"/>
              </a:rPr>
              <a:t>Ausgebende</a:t>
            </a:r>
            <a:r>
              <a:rPr lang="pl-PL" sz="2800" dirty="0">
                <a:latin typeface="Georgia" panose="02040502050405020303" pitchFamily="18" charset="0"/>
              </a:rPr>
              <a:t> Bank</a:t>
            </a:r>
          </a:p>
        </p:txBody>
      </p:sp>
      <p:sp>
        <p:nvSpPr>
          <p:cNvPr id="17" name="pole tekstowe 16">
            <a:extLst>
              <a:ext uri="{FF2B5EF4-FFF2-40B4-BE49-F238E27FC236}">
                <a16:creationId xmlns="" xmlns:a16="http://schemas.microsoft.com/office/drawing/2014/main" id="{92D9BC0B-F350-9E41-1AFD-6E26AD2ED4DF}"/>
              </a:ext>
            </a:extLst>
          </p:cNvPr>
          <p:cNvSpPr txBox="1"/>
          <p:nvPr/>
        </p:nvSpPr>
        <p:spPr>
          <a:xfrm>
            <a:off x="8983515" y="4967180"/>
            <a:ext cx="2893294" cy="523220"/>
          </a:xfrm>
          <a:prstGeom prst="rect">
            <a:avLst/>
          </a:prstGeom>
          <a:noFill/>
        </p:spPr>
        <p:txBody>
          <a:bodyPr wrap="square">
            <a:spAutoFit/>
          </a:bodyPr>
          <a:lstStyle/>
          <a:p>
            <a:r>
              <a:rPr lang="pl-PL" sz="2800" dirty="0">
                <a:latin typeface="Georgia" panose="02040502050405020303" pitchFamily="18" charset="0"/>
              </a:rPr>
              <a:t>Bank der </a:t>
            </a:r>
            <a:r>
              <a:rPr lang="pl-PL" sz="2800" dirty="0" err="1">
                <a:latin typeface="Georgia" panose="02040502050405020303" pitchFamily="18" charset="0"/>
              </a:rPr>
              <a:t>Banken</a:t>
            </a:r>
            <a:endParaRPr lang="pl-PL" sz="2800" dirty="0">
              <a:latin typeface="Georgia" panose="02040502050405020303" pitchFamily="18" charset="0"/>
            </a:endParaRPr>
          </a:p>
        </p:txBody>
      </p:sp>
      <p:sp>
        <p:nvSpPr>
          <p:cNvPr id="24" name="Schemat blokowy: łącznik 23">
            <a:extLst>
              <a:ext uri="{FF2B5EF4-FFF2-40B4-BE49-F238E27FC236}">
                <a16:creationId xmlns="" xmlns:a16="http://schemas.microsoft.com/office/drawing/2014/main" id="{0123B994-08D0-9B3C-1C40-F670039B3357}"/>
              </a:ext>
            </a:extLst>
          </p:cNvPr>
          <p:cNvSpPr/>
          <p:nvPr/>
        </p:nvSpPr>
        <p:spPr>
          <a:xfrm>
            <a:off x="4705266" y="2719544"/>
            <a:ext cx="2781468" cy="2781468"/>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chemat blokowy: łącznik 24">
            <a:extLst>
              <a:ext uri="{FF2B5EF4-FFF2-40B4-BE49-F238E27FC236}">
                <a16:creationId xmlns="" xmlns:a16="http://schemas.microsoft.com/office/drawing/2014/main" id="{48D990FA-96C9-E2F9-DFB7-4229D13EC48A}"/>
              </a:ext>
            </a:extLst>
          </p:cNvPr>
          <p:cNvSpPr/>
          <p:nvPr/>
        </p:nvSpPr>
        <p:spPr>
          <a:xfrm>
            <a:off x="593762" y="1825625"/>
            <a:ext cx="2781468" cy="2781468"/>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chemat blokowy: łącznik 25">
            <a:extLst>
              <a:ext uri="{FF2B5EF4-FFF2-40B4-BE49-F238E27FC236}">
                <a16:creationId xmlns="" xmlns:a16="http://schemas.microsoft.com/office/drawing/2014/main" id="{A71026A2-5264-3D02-EEEB-359908EF66F8}"/>
              </a:ext>
            </a:extLst>
          </p:cNvPr>
          <p:cNvSpPr/>
          <p:nvPr/>
        </p:nvSpPr>
        <p:spPr>
          <a:xfrm>
            <a:off x="8986719" y="1805819"/>
            <a:ext cx="2781468" cy="2781468"/>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7" name="Obraz 26">
            <a:extLst>
              <a:ext uri="{FF2B5EF4-FFF2-40B4-BE49-F238E27FC236}">
                <a16:creationId xmlns="" xmlns:a16="http://schemas.microsoft.com/office/drawing/2014/main" id="{0A26CDFA-75D9-5286-D3D8-E09493038673}"/>
              </a:ext>
            </a:extLst>
          </p:cNvPr>
          <p:cNvPicPr>
            <a:picLocks noChangeAspect="1"/>
          </p:cNvPicPr>
          <p:nvPr/>
        </p:nvPicPr>
        <p:blipFill>
          <a:blip r:embed="rId5"/>
          <a:stretch>
            <a:fillRect/>
          </a:stretch>
        </p:blipFill>
        <p:spPr>
          <a:xfrm>
            <a:off x="4631338" y="1261074"/>
            <a:ext cx="2855395" cy="45719"/>
          </a:xfrm>
          <a:prstGeom prst="rect">
            <a:avLst/>
          </a:prstGeom>
        </p:spPr>
      </p:pic>
    </p:spTree>
    <p:extLst>
      <p:ext uri="{BB962C8B-B14F-4D97-AF65-F5344CB8AC3E}">
        <p14:creationId xmlns:p14="http://schemas.microsoft.com/office/powerpoint/2010/main" val="48276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0F9C7BF1-C1DF-63BB-26DE-83EBE93D36D8}"/>
              </a:ext>
            </a:extLst>
          </p:cNvPr>
          <p:cNvSpPr>
            <a:spLocks noGrp="1"/>
          </p:cNvSpPr>
          <p:nvPr>
            <p:ph idx="1"/>
          </p:nvPr>
        </p:nvSpPr>
        <p:spPr/>
        <p:txBody>
          <a:bodyPr>
            <a:normAutofit fontScale="77500" lnSpcReduction="20000"/>
          </a:bodyPr>
          <a:lstStyle/>
          <a:p>
            <a:pPr marL="0" indent="0">
              <a:buNone/>
            </a:pPr>
            <a:r>
              <a:rPr lang="de-DE" dirty="0">
                <a:latin typeface="Georgia" panose="02040502050405020303" pitchFamily="18" charset="0"/>
              </a:rPr>
              <a:t>1. Staatsbank - ist verantwortlich für die Geldwertstabilität, führt Bankkonten der Regierung und der zentralen staatlichen Institutionen, staatlichen Zweckfonds und staatlichen Haushaltseinheiten und führt deren Zahlungsaufträge aus.</a:t>
            </a:r>
          </a:p>
          <a:p>
            <a:endParaRPr lang="de-DE" dirty="0">
              <a:latin typeface="Georgia" panose="02040502050405020303" pitchFamily="18" charset="0"/>
            </a:endParaRPr>
          </a:p>
          <a:p>
            <a:pPr marL="0" indent="0">
              <a:buNone/>
            </a:pPr>
            <a:r>
              <a:rPr lang="de-DE" dirty="0">
                <a:latin typeface="Georgia" panose="02040502050405020303" pitchFamily="18" charset="0"/>
              </a:rPr>
              <a:t>2. </a:t>
            </a:r>
            <a:r>
              <a:rPr lang="pl-PL" dirty="0" err="1" smtClean="0">
                <a:latin typeface="Georgia" panose="02040502050405020303" pitchFamily="18" charset="0"/>
              </a:rPr>
              <a:t>Emissionsb</a:t>
            </a:r>
            <a:r>
              <a:rPr lang="de-DE" dirty="0" smtClean="0">
                <a:latin typeface="Georgia" panose="02040502050405020303" pitchFamily="18" charset="0"/>
              </a:rPr>
              <a:t>ank </a:t>
            </a:r>
            <a:r>
              <a:rPr lang="de-DE" dirty="0">
                <a:latin typeface="Georgia" panose="02040502050405020303" pitchFamily="18" charset="0"/>
              </a:rPr>
              <a:t>- gibt die Größe der Emission und den Zeitpunkt der Einführung von Bargeld in Umlauf an, für dessen Liquidität sie verantwortlich ist. Darüber hinaus organisiert es den Geldumlauf und regelt den Geldumlauf.</a:t>
            </a:r>
          </a:p>
          <a:p>
            <a:endParaRPr lang="de-DE" dirty="0">
              <a:latin typeface="Georgia" panose="02040502050405020303" pitchFamily="18" charset="0"/>
            </a:endParaRPr>
          </a:p>
          <a:p>
            <a:pPr marL="0" indent="0">
              <a:buNone/>
            </a:pPr>
            <a:r>
              <a:rPr lang="de-DE" dirty="0">
                <a:latin typeface="Georgia" panose="02040502050405020303" pitchFamily="18" charset="0"/>
              </a:rPr>
              <a:t>3. Bank der Banken – wirkt sich auf das Volumen der Kreditvergabe der Banken und die Intensivierung der bargeldlosen Geldschöpfung aus. </a:t>
            </a:r>
            <a:r>
              <a:rPr lang="pl-PL" dirty="0" smtClean="0">
                <a:latin typeface="Georgia" panose="02040502050405020303" pitchFamily="18" charset="0"/>
              </a:rPr>
              <a:t>Się f</a:t>
            </a:r>
            <a:r>
              <a:rPr lang="de-DE" dirty="0" err="1" smtClean="0">
                <a:latin typeface="Georgia" panose="02040502050405020303" pitchFamily="18" charset="0"/>
              </a:rPr>
              <a:t>ührt</a:t>
            </a:r>
            <a:r>
              <a:rPr lang="de-DE" dirty="0" smtClean="0">
                <a:latin typeface="Georgia" panose="02040502050405020303" pitchFamily="18" charset="0"/>
              </a:rPr>
              <a:t> </a:t>
            </a:r>
            <a:r>
              <a:rPr lang="de-DE" dirty="0">
                <a:latin typeface="Georgia" panose="02040502050405020303" pitchFamily="18" charset="0"/>
              </a:rPr>
              <a:t>Abrechnungen mit Banken und anderen Finanzinstituten </a:t>
            </a:r>
            <a:r>
              <a:rPr lang="de-DE" dirty="0" smtClean="0">
                <a:latin typeface="Georgia" panose="02040502050405020303" pitchFamily="18" charset="0"/>
              </a:rPr>
              <a:t>durch</a:t>
            </a:r>
            <a:r>
              <a:rPr lang="pl-PL" dirty="0" smtClean="0">
                <a:latin typeface="Georgia" panose="02040502050405020303" pitchFamily="18" charset="0"/>
              </a:rPr>
              <a:t>, </a:t>
            </a:r>
            <a:r>
              <a:rPr lang="de-DE" dirty="0" smtClean="0">
                <a:latin typeface="Georgia" panose="02040502050405020303" pitchFamily="18" charset="0"/>
              </a:rPr>
              <a:t> </a:t>
            </a:r>
            <a:r>
              <a:rPr lang="de-DE" dirty="0">
                <a:latin typeface="Georgia" panose="02040502050405020303" pitchFamily="18" charset="0"/>
              </a:rPr>
              <a:t>ist verantwortlich für die Stabilität und Sicherheit des gesamten Bankensystems. Sie übt die Kontrolle über die Aktivitäten der Banken aus, insbesondere über die Einhaltung des Bankrechts.</a:t>
            </a:r>
          </a:p>
          <a:p>
            <a:endParaRPr lang="pl-PL" dirty="0"/>
          </a:p>
        </p:txBody>
      </p:sp>
    </p:spTree>
    <p:extLst>
      <p:ext uri="{BB962C8B-B14F-4D97-AF65-F5344CB8AC3E}">
        <p14:creationId xmlns:p14="http://schemas.microsoft.com/office/powerpoint/2010/main" val="341347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DADB08E-71C8-3B73-A415-49EA3FCFD600}"/>
              </a:ext>
            </a:extLst>
          </p:cNvPr>
          <p:cNvSpPr>
            <a:spLocks noGrp="1"/>
          </p:cNvSpPr>
          <p:nvPr>
            <p:ph type="title"/>
          </p:nvPr>
        </p:nvSpPr>
        <p:spPr>
          <a:xfrm>
            <a:off x="7072746" y="212292"/>
            <a:ext cx="1988127" cy="1325563"/>
          </a:xfrm>
        </p:spPr>
        <p:txBody>
          <a:bodyPr/>
          <a:lstStyle/>
          <a:p>
            <a:r>
              <a:rPr lang="pl-PL" dirty="0">
                <a:latin typeface="Georgia" panose="02040502050405020303" pitchFamily="18" charset="0"/>
              </a:rPr>
              <a:t>NBP</a:t>
            </a:r>
          </a:p>
        </p:txBody>
      </p:sp>
      <p:sp>
        <p:nvSpPr>
          <p:cNvPr id="3" name="Symbol zastępczy zawartości 2">
            <a:extLst>
              <a:ext uri="{FF2B5EF4-FFF2-40B4-BE49-F238E27FC236}">
                <a16:creationId xmlns="" xmlns:a16="http://schemas.microsoft.com/office/drawing/2014/main" id="{677AC474-F0C6-0315-A5C6-B4DD5ADBEF14}"/>
              </a:ext>
            </a:extLst>
          </p:cNvPr>
          <p:cNvSpPr>
            <a:spLocks noGrp="1"/>
          </p:cNvSpPr>
          <p:nvPr>
            <p:ph idx="1"/>
          </p:nvPr>
        </p:nvSpPr>
        <p:spPr>
          <a:xfrm>
            <a:off x="6615546" y="1537855"/>
            <a:ext cx="4315691" cy="4351338"/>
          </a:xfrm>
        </p:spPr>
        <p:txBody>
          <a:bodyPr>
            <a:normAutofit fontScale="92500" lnSpcReduction="20000"/>
          </a:bodyPr>
          <a:lstStyle/>
          <a:p>
            <a:pPr marL="0" indent="0">
              <a:buNone/>
            </a:pPr>
            <a:r>
              <a:rPr lang="de-DE" dirty="0">
                <a:latin typeface="Georgia" panose="02040502050405020303" pitchFamily="18" charset="0"/>
              </a:rPr>
              <a:t>Die Nationalbank Polens (NBP) ist die Zentralbank der Republik Polen. </a:t>
            </a:r>
            <a:endParaRPr lang="de-DE" dirty="0" smtClean="0">
              <a:latin typeface="Georgia" panose="02040502050405020303" pitchFamily="18" charset="0"/>
            </a:endParaRPr>
          </a:p>
          <a:p>
            <a:pPr marL="0" indent="0">
              <a:buNone/>
            </a:pPr>
            <a:r>
              <a:rPr lang="de-DE" b="1" dirty="0" smtClean="0">
                <a:latin typeface="Georgia" panose="02040502050405020303" pitchFamily="18" charset="0"/>
              </a:rPr>
              <a:t>Sie führt </a:t>
            </a:r>
            <a:r>
              <a:rPr lang="de-DE" b="1" dirty="0">
                <a:latin typeface="Georgia" panose="02040502050405020303" pitchFamily="18" charset="0"/>
              </a:rPr>
              <a:t>die </a:t>
            </a:r>
            <a:endParaRPr lang="de-DE" b="1" dirty="0" smtClean="0">
              <a:latin typeface="Georgia" panose="02040502050405020303" pitchFamily="18" charset="0"/>
            </a:endParaRPr>
          </a:p>
          <a:p>
            <a:pPr marL="0" indent="0">
              <a:buNone/>
            </a:pPr>
            <a:r>
              <a:rPr lang="de-DE" dirty="0" smtClean="0">
                <a:latin typeface="Georgia" panose="02040502050405020303" pitchFamily="18" charset="0"/>
              </a:rPr>
              <a:t>- in </a:t>
            </a:r>
            <a:r>
              <a:rPr lang="de-DE" dirty="0">
                <a:latin typeface="Georgia" panose="02040502050405020303" pitchFamily="18" charset="0"/>
              </a:rPr>
              <a:t>der Verfassung der Republik Polen, </a:t>
            </a:r>
            <a:endParaRPr lang="de-DE" dirty="0" smtClean="0">
              <a:latin typeface="Georgia" panose="02040502050405020303" pitchFamily="18" charset="0"/>
            </a:endParaRPr>
          </a:p>
          <a:p>
            <a:pPr marL="0" indent="0">
              <a:buNone/>
            </a:pPr>
            <a:r>
              <a:rPr lang="de-DE" dirty="0" smtClean="0">
                <a:latin typeface="Georgia" panose="02040502050405020303" pitchFamily="18" charset="0"/>
              </a:rPr>
              <a:t>- in dem </a:t>
            </a:r>
            <a:r>
              <a:rPr lang="de-DE" dirty="0">
                <a:latin typeface="Georgia" panose="02040502050405020303" pitchFamily="18" charset="0"/>
              </a:rPr>
              <a:t>Gesetz über die Polnische Nationalbank und </a:t>
            </a:r>
            <a:endParaRPr lang="de-DE" dirty="0" smtClean="0">
              <a:latin typeface="Georgia" panose="02040502050405020303" pitchFamily="18" charset="0"/>
            </a:endParaRPr>
          </a:p>
          <a:p>
            <a:pPr marL="0" indent="0">
              <a:buNone/>
            </a:pPr>
            <a:r>
              <a:rPr lang="de-DE" dirty="0">
                <a:latin typeface="Georgia" panose="02040502050405020303" pitchFamily="18" charset="0"/>
              </a:rPr>
              <a:t>-</a:t>
            </a:r>
            <a:r>
              <a:rPr lang="de-DE" dirty="0" smtClean="0">
                <a:latin typeface="Georgia" panose="02040502050405020303" pitchFamily="18" charset="0"/>
              </a:rPr>
              <a:t> </a:t>
            </a:r>
            <a:r>
              <a:rPr lang="de-DE" dirty="0">
                <a:latin typeface="Georgia" panose="02040502050405020303" pitchFamily="18" charset="0"/>
              </a:rPr>
              <a:t>i</a:t>
            </a:r>
            <a:r>
              <a:rPr lang="de-DE" dirty="0" smtClean="0">
                <a:latin typeface="Georgia" panose="02040502050405020303" pitchFamily="18" charset="0"/>
              </a:rPr>
              <a:t>n dem Bankengesetz</a:t>
            </a:r>
          </a:p>
          <a:p>
            <a:pPr marL="0" indent="0">
              <a:buNone/>
            </a:pPr>
            <a:r>
              <a:rPr lang="de-DE" dirty="0" smtClean="0">
                <a:latin typeface="Georgia" panose="02040502050405020303" pitchFamily="18" charset="0"/>
              </a:rPr>
              <a:t> </a:t>
            </a:r>
            <a:r>
              <a:rPr lang="de-DE" b="1" dirty="0">
                <a:latin typeface="Georgia" panose="02040502050405020303" pitchFamily="18" charset="0"/>
              </a:rPr>
              <a:t>festgelegten Aufgaben aus</a:t>
            </a:r>
            <a:r>
              <a:rPr lang="de-DE" dirty="0">
                <a:latin typeface="Georgia" panose="02040502050405020303" pitchFamily="18" charset="0"/>
              </a:rPr>
              <a:t>.</a:t>
            </a:r>
            <a:endParaRPr lang="pl-PL" dirty="0">
              <a:latin typeface="Georgia" panose="02040502050405020303" pitchFamily="18" charset="0"/>
            </a:endParaRPr>
          </a:p>
        </p:txBody>
      </p:sp>
      <p:pic>
        <p:nvPicPr>
          <p:cNvPr id="4" name="Obraz 3">
            <a:extLst>
              <a:ext uri="{FF2B5EF4-FFF2-40B4-BE49-F238E27FC236}">
                <a16:creationId xmlns="" xmlns:a16="http://schemas.microsoft.com/office/drawing/2014/main" id="{E37FB0D2-3307-047D-4663-0AE15B56972B}"/>
              </a:ext>
            </a:extLst>
          </p:cNvPr>
          <p:cNvPicPr>
            <a:picLocks noChangeAspect="1"/>
          </p:cNvPicPr>
          <p:nvPr/>
        </p:nvPicPr>
        <p:blipFill>
          <a:blip r:embed="rId2"/>
          <a:stretch>
            <a:fillRect/>
          </a:stretch>
        </p:blipFill>
        <p:spPr>
          <a:xfrm>
            <a:off x="6713442" y="1201741"/>
            <a:ext cx="2243522" cy="48772"/>
          </a:xfrm>
          <a:prstGeom prst="rect">
            <a:avLst/>
          </a:prstGeom>
        </p:spPr>
      </p:pic>
      <p:pic>
        <p:nvPicPr>
          <p:cNvPr id="9" name="Obraz 8">
            <a:extLst>
              <a:ext uri="{FF2B5EF4-FFF2-40B4-BE49-F238E27FC236}">
                <a16:creationId xmlns="" xmlns:a16="http://schemas.microsoft.com/office/drawing/2014/main" id="{05C72B71-F656-4660-B4A9-73259349B264}"/>
              </a:ext>
            </a:extLst>
          </p:cNvPr>
          <p:cNvPicPr>
            <a:picLocks noChangeAspect="1"/>
          </p:cNvPicPr>
          <p:nvPr/>
        </p:nvPicPr>
        <p:blipFill>
          <a:blip r:embed="rId3"/>
          <a:stretch>
            <a:fillRect/>
          </a:stretch>
        </p:blipFill>
        <p:spPr>
          <a:xfrm>
            <a:off x="526473" y="1537855"/>
            <a:ext cx="5312304" cy="3540847"/>
          </a:xfrm>
          <a:prstGeom prst="rect">
            <a:avLst/>
          </a:prstGeom>
          <a:effectLst>
            <a:outerShdw blurRad="622300" dist="50800" dir="14760000" algn="ctr" rotWithShape="0">
              <a:srgbClr val="000000"/>
            </a:outerShdw>
            <a:reflection stA="61000" endPos="41000" dist="50800" dir="5400000" sy="-100000" algn="bl" rotWithShape="0"/>
          </a:effectLst>
        </p:spPr>
      </p:pic>
    </p:spTree>
    <p:extLst>
      <p:ext uri="{BB962C8B-B14F-4D97-AF65-F5344CB8AC3E}">
        <p14:creationId xmlns:p14="http://schemas.microsoft.com/office/powerpoint/2010/main" val="28485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66F23FCB-DA8A-ADA2-CD41-422D0590E789}"/>
              </a:ext>
            </a:extLst>
          </p:cNvPr>
          <p:cNvPicPr>
            <a:picLocks noChangeAspect="1"/>
          </p:cNvPicPr>
          <p:nvPr/>
        </p:nvPicPr>
        <p:blipFill>
          <a:blip r:embed="rId2"/>
          <a:stretch>
            <a:fillRect/>
          </a:stretch>
        </p:blipFill>
        <p:spPr>
          <a:xfrm>
            <a:off x="7745733" y="3429000"/>
            <a:ext cx="4287982" cy="2632790"/>
          </a:xfrm>
          <a:prstGeom prst="rect">
            <a:avLst/>
          </a:prstGeom>
        </p:spPr>
      </p:pic>
      <p:sp>
        <p:nvSpPr>
          <p:cNvPr id="2" name="Tytuł 1">
            <a:extLst>
              <a:ext uri="{FF2B5EF4-FFF2-40B4-BE49-F238E27FC236}">
                <a16:creationId xmlns="" xmlns:a16="http://schemas.microsoft.com/office/drawing/2014/main" id="{1CFE58C6-1756-4E02-A253-75D188782C75}"/>
              </a:ext>
            </a:extLst>
          </p:cNvPr>
          <p:cNvSpPr>
            <a:spLocks noGrp="1"/>
          </p:cNvSpPr>
          <p:nvPr>
            <p:ph type="title"/>
          </p:nvPr>
        </p:nvSpPr>
        <p:spPr/>
        <p:txBody>
          <a:bodyPr/>
          <a:lstStyle/>
          <a:p>
            <a:r>
              <a:rPr lang="pl-PL" dirty="0">
                <a:latin typeface="Georgia" panose="02040502050405020303" pitchFamily="18" charset="0"/>
              </a:rPr>
              <a:t>Hauptbereiche der NBP-</a:t>
            </a:r>
            <a:r>
              <a:rPr lang="pl-PL" dirty="0" err="1">
                <a:latin typeface="Georgia" panose="02040502050405020303" pitchFamily="18" charset="0"/>
              </a:rPr>
              <a:t>Aktivitäten</a:t>
            </a:r>
            <a:endParaRPr lang="pl-PL" dirty="0">
              <a:latin typeface="Georgia" panose="02040502050405020303" pitchFamily="18" charset="0"/>
            </a:endParaRPr>
          </a:p>
        </p:txBody>
      </p:sp>
      <p:sp>
        <p:nvSpPr>
          <p:cNvPr id="3" name="Symbol zastępczy zawartości 2">
            <a:extLst>
              <a:ext uri="{FF2B5EF4-FFF2-40B4-BE49-F238E27FC236}">
                <a16:creationId xmlns="" xmlns:a16="http://schemas.microsoft.com/office/drawing/2014/main" id="{9BDB424D-4762-97CC-EF25-6E25B247D2B2}"/>
              </a:ext>
            </a:extLst>
          </p:cNvPr>
          <p:cNvSpPr>
            <a:spLocks noGrp="1"/>
          </p:cNvSpPr>
          <p:nvPr>
            <p:ph idx="1"/>
          </p:nvPr>
        </p:nvSpPr>
        <p:spPr/>
        <p:txBody>
          <a:bodyPr>
            <a:noAutofit/>
          </a:bodyPr>
          <a:lstStyle/>
          <a:p>
            <a:r>
              <a:rPr lang="de-DE" sz="2400" dirty="0">
                <a:latin typeface="Georgia" panose="02040502050405020303" pitchFamily="18" charset="0"/>
              </a:rPr>
              <a:t>Geldpolitik betreiben</a:t>
            </a:r>
          </a:p>
          <a:p>
            <a:r>
              <a:rPr lang="de-DE" sz="2400" dirty="0">
                <a:latin typeface="Georgia" panose="02040502050405020303" pitchFamily="18" charset="0"/>
              </a:rPr>
              <a:t>Aktivitäten für die Stabilität des heimischen Finanzsystems</a:t>
            </a:r>
          </a:p>
          <a:p>
            <a:r>
              <a:rPr lang="pl-PL" sz="2400" dirty="0" err="1" smtClean="0">
                <a:latin typeface="Georgia" panose="02040502050405020303" pitchFamily="18" charset="0"/>
              </a:rPr>
              <a:t>Emissions</a:t>
            </a:r>
            <a:r>
              <a:rPr lang="de-DE" sz="2400" dirty="0" err="1" smtClean="0">
                <a:latin typeface="Georgia" panose="02040502050405020303" pitchFamily="18" charset="0"/>
              </a:rPr>
              <a:t>tätigkeit</a:t>
            </a:r>
            <a:endParaRPr lang="de-DE" sz="2400" dirty="0">
              <a:latin typeface="Georgia" panose="02040502050405020303" pitchFamily="18" charset="0"/>
            </a:endParaRPr>
          </a:p>
          <a:p>
            <a:r>
              <a:rPr lang="de-DE" sz="2400" dirty="0">
                <a:latin typeface="Georgia" panose="02040502050405020303" pitchFamily="18" charset="0"/>
              </a:rPr>
              <a:t>Entwicklung des Zahlungssystems</a:t>
            </a:r>
          </a:p>
          <a:p>
            <a:r>
              <a:rPr lang="de-DE" sz="2400" dirty="0">
                <a:latin typeface="Georgia" panose="02040502050405020303" pitchFamily="18" charset="0"/>
              </a:rPr>
              <a:t>Verwaltung der polnischen Devisenreserven</a:t>
            </a:r>
          </a:p>
          <a:p>
            <a:r>
              <a:rPr lang="de-DE" sz="2400" dirty="0">
                <a:latin typeface="Georgia" panose="02040502050405020303" pitchFamily="18" charset="0"/>
              </a:rPr>
              <a:t>Staatliche Schatzkammer</a:t>
            </a:r>
          </a:p>
          <a:p>
            <a:r>
              <a:rPr lang="de-DE" sz="2400" dirty="0">
                <a:latin typeface="Georgia" panose="02040502050405020303" pitchFamily="18" charset="0"/>
              </a:rPr>
              <a:t>Bildungs- und Informationsaktivitäten</a:t>
            </a:r>
            <a:endParaRPr lang="pl-PL" sz="2400" dirty="0">
              <a:latin typeface="Georgia" panose="02040502050405020303" pitchFamily="18" charset="0"/>
            </a:endParaRPr>
          </a:p>
        </p:txBody>
      </p:sp>
      <p:pic>
        <p:nvPicPr>
          <p:cNvPr id="4" name="Obraz 3">
            <a:extLst>
              <a:ext uri="{FF2B5EF4-FFF2-40B4-BE49-F238E27FC236}">
                <a16:creationId xmlns="" xmlns:a16="http://schemas.microsoft.com/office/drawing/2014/main" id="{C260F5CD-AF56-7BE8-7178-8A6B1426CBB7}"/>
              </a:ext>
            </a:extLst>
          </p:cNvPr>
          <p:cNvPicPr>
            <a:picLocks noChangeAspect="1"/>
          </p:cNvPicPr>
          <p:nvPr/>
        </p:nvPicPr>
        <p:blipFill>
          <a:blip r:embed="rId3"/>
          <a:stretch>
            <a:fillRect/>
          </a:stretch>
        </p:blipFill>
        <p:spPr>
          <a:xfrm>
            <a:off x="838200" y="1295259"/>
            <a:ext cx="9051524" cy="45719"/>
          </a:xfrm>
          <a:prstGeom prst="rect">
            <a:avLst/>
          </a:prstGeom>
        </p:spPr>
      </p:pic>
      <p:pic>
        <p:nvPicPr>
          <p:cNvPr id="7" name="Obraz 6">
            <a:extLst>
              <a:ext uri="{FF2B5EF4-FFF2-40B4-BE49-F238E27FC236}">
                <a16:creationId xmlns="" xmlns:a16="http://schemas.microsoft.com/office/drawing/2014/main" id="{4172F82D-C8A8-3F6E-A2F6-EC903FD0D58B}"/>
              </a:ext>
            </a:extLst>
          </p:cNvPr>
          <p:cNvPicPr>
            <a:picLocks noChangeAspect="1"/>
          </p:cNvPicPr>
          <p:nvPr/>
        </p:nvPicPr>
        <p:blipFill>
          <a:blip r:embed="rId4"/>
          <a:stretch>
            <a:fillRect/>
          </a:stretch>
        </p:blipFill>
        <p:spPr>
          <a:xfrm>
            <a:off x="7263246" y="3679110"/>
            <a:ext cx="4679373" cy="2632790"/>
          </a:xfrm>
          <a:prstGeom prst="rect">
            <a:avLst/>
          </a:prstGeom>
        </p:spPr>
      </p:pic>
    </p:spTree>
    <p:extLst>
      <p:ext uri="{BB962C8B-B14F-4D97-AF65-F5344CB8AC3E}">
        <p14:creationId xmlns:p14="http://schemas.microsoft.com/office/powerpoint/2010/main" val="9082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5E09927A-3086-73B0-464B-CDF642B7FFBB}"/>
              </a:ext>
            </a:extLst>
          </p:cNvPr>
          <p:cNvPicPr>
            <a:picLocks noChangeAspect="1"/>
          </p:cNvPicPr>
          <p:nvPr/>
        </p:nvPicPr>
        <p:blipFill>
          <a:blip r:embed="rId2"/>
          <a:stretch>
            <a:fillRect/>
          </a:stretch>
        </p:blipFill>
        <p:spPr>
          <a:xfrm>
            <a:off x="-101150" y="0"/>
            <a:ext cx="4825550" cy="6858000"/>
          </a:xfrm>
          <a:prstGeom prst="rect">
            <a:avLst/>
          </a:prstGeom>
        </p:spPr>
      </p:pic>
      <p:sp>
        <p:nvSpPr>
          <p:cNvPr id="2" name="Tytuł 1">
            <a:extLst>
              <a:ext uri="{FF2B5EF4-FFF2-40B4-BE49-F238E27FC236}">
                <a16:creationId xmlns="" xmlns:a16="http://schemas.microsoft.com/office/drawing/2014/main" id="{ACA199A0-FC63-49CA-569C-74725898EC3E}"/>
              </a:ext>
            </a:extLst>
          </p:cNvPr>
          <p:cNvSpPr>
            <a:spLocks noGrp="1"/>
          </p:cNvSpPr>
          <p:nvPr>
            <p:ph type="title"/>
          </p:nvPr>
        </p:nvSpPr>
        <p:spPr>
          <a:xfrm>
            <a:off x="308967" y="2599172"/>
            <a:ext cx="4415433" cy="1325563"/>
          </a:xfrm>
        </p:spPr>
        <p:txBody>
          <a:bodyPr/>
          <a:lstStyle/>
          <a:p>
            <a:r>
              <a:rPr lang="pl-PL" dirty="0">
                <a:latin typeface="Georgia" panose="02040502050405020303" pitchFamily="18" charset="0"/>
              </a:rPr>
              <a:t>Geldpolitische </a:t>
            </a:r>
            <a:r>
              <a:rPr lang="pl-PL" dirty="0" err="1">
                <a:latin typeface="Georgia" panose="02040502050405020303" pitchFamily="18" charset="0"/>
              </a:rPr>
              <a:t>instrumente</a:t>
            </a:r>
            <a:endParaRPr lang="pl-PL" dirty="0">
              <a:latin typeface="Georgia" panose="02040502050405020303" pitchFamily="18" charset="0"/>
            </a:endParaRPr>
          </a:p>
        </p:txBody>
      </p:sp>
      <p:sp>
        <p:nvSpPr>
          <p:cNvPr id="3" name="Symbol zastępczy zawartości 2">
            <a:extLst>
              <a:ext uri="{FF2B5EF4-FFF2-40B4-BE49-F238E27FC236}">
                <a16:creationId xmlns="" xmlns:a16="http://schemas.microsoft.com/office/drawing/2014/main" id="{2247BCFF-538B-4AE2-26EA-43E5F5B11B66}"/>
              </a:ext>
            </a:extLst>
          </p:cNvPr>
          <p:cNvSpPr>
            <a:spLocks noGrp="1"/>
          </p:cNvSpPr>
          <p:nvPr>
            <p:ph idx="1"/>
          </p:nvPr>
        </p:nvSpPr>
        <p:spPr>
          <a:xfrm>
            <a:off x="7467602" y="3144265"/>
            <a:ext cx="4263736" cy="684834"/>
          </a:xfrm>
        </p:spPr>
        <p:txBody>
          <a:bodyPr>
            <a:normAutofit/>
          </a:bodyPr>
          <a:lstStyle/>
          <a:p>
            <a:pPr marL="0" indent="0">
              <a:buNone/>
            </a:pPr>
            <a:r>
              <a:rPr lang="de-DE" dirty="0">
                <a:latin typeface="Georgia" panose="02040502050405020303" pitchFamily="18" charset="0"/>
              </a:rPr>
              <a:t>Offenmarktgeschäfte</a:t>
            </a:r>
          </a:p>
        </p:txBody>
      </p:sp>
      <p:pic>
        <p:nvPicPr>
          <p:cNvPr id="7" name="Obraz 6">
            <a:extLst>
              <a:ext uri="{FF2B5EF4-FFF2-40B4-BE49-F238E27FC236}">
                <a16:creationId xmlns="" xmlns:a16="http://schemas.microsoft.com/office/drawing/2014/main" id="{10D7D1F2-3A92-3BE6-2D8D-48271AC69D2D}"/>
              </a:ext>
            </a:extLst>
          </p:cNvPr>
          <p:cNvPicPr>
            <a:picLocks noChangeAspect="1"/>
          </p:cNvPicPr>
          <p:nvPr/>
        </p:nvPicPr>
        <p:blipFill>
          <a:blip r:embed="rId3"/>
          <a:stretch>
            <a:fillRect/>
          </a:stretch>
        </p:blipFill>
        <p:spPr>
          <a:xfrm>
            <a:off x="3183618" y="740700"/>
            <a:ext cx="2759982" cy="360500"/>
          </a:xfrm>
          <a:prstGeom prst="rect">
            <a:avLst/>
          </a:prstGeom>
        </p:spPr>
      </p:pic>
      <p:sp>
        <p:nvSpPr>
          <p:cNvPr id="10" name="pole tekstowe 9">
            <a:extLst>
              <a:ext uri="{FF2B5EF4-FFF2-40B4-BE49-F238E27FC236}">
                <a16:creationId xmlns="" xmlns:a16="http://schemas.microsoft.com/office/drawing/2014/main" id="{8FA37AF6-10E8-1DE7-C9F5-BECF91B0E486}"/>
              </a:ext>
            </a:extLst>
          </p:cNvPr>
          <p:cNvSpPr txBox="1"/>
          <p:nvPr/>
        </p:nvSpPr>
        <p:spPr>
          <a:xfrm>
            <a:off x="6248402" y="5946795"/>
            <a:ext cx="8499762" cy="523220"/>
          </a:xfrm>
          <a:prstGeom prst="rect">
            <a:avLst/>
          </a:prstGeom>
          <a:noFill/>
        </p:spPr>
        <p:txBody>
          <a:bodyPr wrap="square">
            <a:spAutoFit/>
          </a:bodyPr>
          <a:lstStyle/>
          <a:p>
            <a:r>
              <a:rPr lang="pl-PL" sz="2800" dirty="0">
                <a:latin typeface="Georgia" panose="02040502050405020303" pitchFamily="18" charset="0"/>
              </a:rPr>
              <a:t>Einlagen- </a:t>
            </a:r>
            <a:r>
              <a:rPr lang="pl-PL" sz="2800" dirty="0" err="1">
                <a:latin typeface="Georgia" panose="02040502050405020303" pitchFamily="18" charset="0"/>
              </a:rPr>
              <a:t>und</a:t>
            </a:r>
            <a:r>
              <a:rPr lang="pl-PL" sz="2800" dirty="0">
                <a:latin typeface="Georgia" panose="02040502050405020303" pitchFamily="18" charset="0"/>
              </a:rPr>
              <a:t> </a:t>
            </a:r>
            <a:r>
              <a:rPr lang="pl-PL" sz="2800" dirty="0" err="1">
                <a:latin typeface="Georgia" panose="02040502050405020303" pitchFamily="18" charset="0"/>
              </a:rPr>
              <a:t>Kreditgeschäfte</a:t>
            </a:r>
            <a:endParaRPr lang="pl-PL" sz="2800" dirty="0">
              <a:latin typeface="Georgia" panose="02040502050405020303" pitchFamily="18" charset="0"/>
            </a:endParaRPr>
          </a:p>
        </p:txBody>
      </p:sp>
      <p:sp>
        <p:nvSpPr>
          <p:cNvPr id="12" name="pole tekstowe 11">
            <a:extLst>
              <a:ext uri="{FF2B5EF4-FFF2-40B4-BE49-F238E27FC236}">
                <a16:creationId xmlns="" xmlns:a16="http://schemas.microsoft.com/office/drawing/2014/main" id="{F5BDE0EE-C40D-8469-4C9B-C2C6D111E8F1}"/>
              </a:ext>
            </a:extLst>
          </p:cNvPr>
          <p:cNvSpPr txBox="1"/>
          <p:nvPr/>
        </p:nvSpPr>
        <p:spPr>
          <a:xfrm>
            <a:off x="6248402" y="577980"/>
            <a:ext cx="8499762" cy="523220"/>
          </a:xfrm>
          <a:prstGeom prst="rect">
            <a:avLst/>
          </a:prstGeom>
          <a:noFill/>
        </p:spPr>
        <p:txBody>
          <a:bodyPr wrap="square">
            <a:spAutoFit/>
          </a:bodyPr>
          <a:lstStyle/>
          <a:p>
            <a:r>
              <a:rPr lang="pl-PL" sz="2800" dirty="0">
                <a:latin typeface="Georgia" panose="02040502050405020303" pitchFamily="18" charset="0"/>
              </a:rPr>
              <a:t>Erforderlicher Reservesatz</a:t>
            </a:r>
          </a:p>
        </p:txBody>
      </p:sp>
      <p:pic>
        <p:nvPicPr>
          <p:cNvPr id="13" name="Obraz 12">
            <a:extLst>
              <a:ext uri="{FF2B5EF4-FFF2-40B4-BE49-F238E27FC236}">
                <a16:creationId xmlns="" xmlns:a16="http://schemas.microsoft.com/office/drawing/2014/main" id="{95DE44C9-CCAB-B5E9-47DB-62169755FEE0}"/>
              </a:ext>
            </a:extLst>
          </p:cNvPr>
          <p:cNvPicPr>
            <a:picLocks noChangeAspect="1"/>
          </p:cNvPicPr>
          <p:nvPr/>
        </p:nvPicPr>
        <p:blipFill>
          <a:blip r:embed="rId4"/>
          <a:stretch>
            <a:fillRect/>
          </a:stretch>
        </p:blipFill>
        <p:spPr>
          <a:xfrm>
            <a:off x="4878439" y="3246104"/>
            <a:ext cx="2589163" cy="365792"/>
          </a:xfrm>
          <a:prstGeom prst="rect">
            <a:avLst/>
          </a:prstGeom>
        </p:spPr>
      </p:pic>
      <p:pic>
        <p:nvPicPr>
          <p:cNvPr id="14" name="Obraz 13">
            <a:extLst>
              <a:ext uri="{FF2B5EF4-FFF2-40B4-BE49-F238E27FC236}">
                <a16:creationId xmlns="" xmlns:a16="http://schemas.microsoft.com/office/drawing/2014/main" id="{A73ABEE7-3DBB-0DE7-C703-0880F1CDE1D8}"/>
              </a:ext>
            </a:extLst>
          </p:cNvPr>
          <p:cNvPicPr>
            <a:picLocks noChangeAspect="1"/>
          </p:cNvPicPr>
          <p:nvPr/>
        </p:nvPicPr>
        <p:blipFill>
          <a:blip r:embed="rId5"/>
          <a:stretch>
            <a:fillRect/>
          </a:stretch>
        </p:blipFill>
        <p:spPr>
          <a:xfrm>
            <a:off x="3181873" y="6028075"/>
            <a:ext cx="2761727" cy="359695"/>
          </a:xfrm>
          <a:prstGeom prst="rect">
            <a:avLst/>
          </a:prstGeom>
        </p:spPr>
      </p:pic>
    </p:spTree>
    <p:extLst>
      <p:ext uri="{BB962C8B-B14F-4D97-AF65-F5344CB8AC3E}">
        <p14:creationId xmlns:p14="http://schemas.microsoft.com/office/powerpoint/2010/main" val="3282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 xmlns:a16="http://schemas.microsoft.com/office/drawing/2014/main" id="{49F7218F-7F98-8A7A-BC36-03FB0C3A1117}"/>
              </a:ext>
            </a:extLst>
          </p:cNvPr>
          <p:cNvPicPr>
            <a:picLocks noChangeAspect="1"/>
          </p:cNvPicPr>
          <p:nvPr/>
        </p:nvPicPr>
        <p:blipFill>
          <a:blip r:embed="rId2"/>
          <a:stretch>
            <a:fillRect/>
          </a:stretch>
        </p:blipFill>
        <p:spPr>
          <a:xfrm>
            <a:off x="0" y="1190803"/>
            <a:ext cx="8939262" cy="4476393"/>
          </a:xfrm>
          <a:prstGeom prst="rect">
            <a:avLst/>
          </a:prstGeom>
        </p:spPr>
      </p:pic>
      <p:pic>
        <p:nvPicPr>
          <p:cNvPr id="17" name="Obraz 16">
            <a:extLst>
              <a:ext uri="{FF2B5EF4-FFF2-40B4-BE49-F238E27FC236}">
                <a16:creationId xmlns="" xmlns:a16="http://schemas.microsoft.com/office/drawing/2014/main" id="{3F501635-FFF1-C4EE-798C-4D22CF852CD2}"/>
              </a:ext>
            </a:extLst>
          </p:cNvPr>
          <p:cNvPicPr>
            <a:picLocks noChangeAspect="1"/>
          </p:cNvPicPr>
          <p:nvPr/>
        </p:nvPicPr>
        <p:blipFill>
          <a:blip r:embed="rId3"/>
          <a:stretch>
            <a:fillRect/>
          </a:stretch>
        </p:blipFill>
        <p:spPr>
          <a:xfrm>
            <a:off x="8939262" y="1190803"/>
            <a:ext cx="3252738" cy="4476393"/>
          </a:xfrm>
          <a:prstGeom prst="rect">
            <a:avLst/>
          </a:prstGeom>
        </p:spPr>
      </p:pic>
      <p:sp>
        <p:nvSpPr>
          <p:cNvPr id="19" name="pole tekstowe 18">
            <a:extLst>
              <a:ext uri="{FF2B5EF4-FFF2-40B4-BE49-F238E27FC236}">
                <a16:creationId xmlns="" xmlns:a16="http://schemas.microsoft.com/office/drawing/2014/main" id="{7ED68D58-E386-739A-B7CB-05502203C2F6}"/>
              </a:ext>
            </a:extLst>
          </p:cNvPr>
          <p:cNvSpPr txBox="1"/>
          <p:nvPr/>
        </p:nvSpPr>
        <p:spPr>
          <a:xfrm>
            <a:off x="9247908" y="2431634"/>
            <a:ext cx="2805546" cy="1754326"/>
          </a:xfrm>
          <a:prstGeom prst="rect">
            <a:avLst/>
          </a:prstGeom>
          <a:noFill/>
        </p:spPr>
        <p:txBody>
          <a:bodyPr wrap="square">
            <a:spAutoFit/>
          </a:bodyPr>
          <a:lstStyle/>
          <a:p>
            <a:r>
              <a:rPr lang="pl-PL" sz="3600" dirty="0">
                <a:solidFill>
                  <a:schemeClr val="bg1"/>
                </a:solidFill>
                <a:latin typeface="Georgia" panose="02040502050405020303" pitchFamily="18" charset="0"/>
              </a:rPr>
              <a:t>Europäische </a:t>
            </a:r>
          </a:p>
          <a:p>
            <a:r>
              <a:rPr lang="pl-PL" sz="3600" dirty="0" err="1">
                <a:solidFill>
                  <a:schemeClr val="bg1"/>
                </a:solidFill>
                <a:latin typeface="Georgia" panose="02040502050405020303" pitchFamily="18" charset="0"/>
              </a:rPr>
              <a:t>Zentralbank</a:t>
            </a:r>
            <a:r>
              <a:rPr lang="pl-PL" sz="3600" dirty="0">
                <a:solidFill>
                  <a:schemeClr val="bg1"/>
                </a:solidFill>
                <a:latin typeface="Georgia" panose="02040502050405020303" pitchFamily="18" charset="0"/>
              </a:rPr>
              <a:t> (EZB)</a:t>
            </a:r>
          </a:p>
        </p:txBody>
      </p:sp>
    </p:spTree>
    <p:extLst>
      <p:ext uri="{BB962C8B-B14F-4D97-AF65-F5344CB8AC3E}">
        <p14:creationId xmlns:p14="http://schemas.microsoft.com/office/powerpoint/2010/main" val="189564468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592</Words>
  <Application>Microsoft Office PowerPoint</Application>
  <PresentationFormat>Niestandardowy</PresentationFormat>
  <Paragraphs>103</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Die Zentralbank</vt:lpstr>
      <vt:lpstr>Präsentationsplan</vt:lpstr>
      <vt:lpstr>Definition</vt:lpstr>
      <vt:lpstr>Funktionen</vt:lpstr>
      <vt:lpstr>Prezentacja programu PowerPoint</vt:lpstr>
      <vt:lpstr>NBP</vt:lpstr>
      <vt:lpstr>Hauptbereiche der NBP-Aktivitäten</vt:lpstr>
      <vt:lpstr>Geldpolitische instrumente</vt:lpstr>
      <vt:lpstr>Prezentacja programu PowerPoint</vt:lpstr>
      <vt:lpstr>Prezentacja programu PowerPoint</vt:lpstr>
      <vt:lpstr>Die Hauptaufgabe der Bank ist… </vt:lpstr>
      <vt:lpstr>Prezentacja programu PowerPoint</vt:lpstr>
      <vt:lpstr>Prezentacja programu PowerPoint</vt:lpstr>
      <vt:lpstr>Prezentacja programu PowerPoint</vt:lpstr>
      <vt:lpstr>Prezentacja programu PowerPoint</vt:lpstr>
      <vt:lpstr>Wörterbuch</vt:lpstr>
      <vt:lpstr> Bibliographie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Zentralbank</dc:title>
  <dc:creator>Katarzyna Kowal</dc:creator>
  <cp:lastModifiedBy>Oem</cp:lastModifiedBy>
  <cp:revision>19</cp:revision>
  <dcterms:created xsi:type="dcterms:W3CDTF">2022-05-28T12:48:18Z</dcterms:created>
  <dcterms:modified xsi:type="dcterms:W3CDTF">2022-05-31T21:06:39Z</dcterms:modified>
</cp:coreProperties>
</file>