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56" r:id="rId2"/>
    <p:sldId id="269" r:id="rId3"/>
    <p:sldId id="270" r:id="rId4"/>
    <p:sldId id="258" r:id="rId5"/>
    <p:sldId id="259" r:id="rId6"/>
    <p:sldId id="260" r:id="rId7"/>
    <p:sldId id="262" r:id="rId8"/>
    <p:sldId id="265" r:id="rId9"/>
    <p:sldId id="266" r:id="rId10"/>
    <p:sldId id="267" r:id="rId11"/>
    <p:sldId id="261" r:id="rId12"/>
    <p:sldId id="272" r:id="rId13"/>
    <p:sldId id="271" r:id="rId14"/>
    <p:sldId id="268" r:id="rId15"/>
    <p:sldId id="264" r:id="rId1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94660"/>
  </p:normalViewPr>
  <p:slideViewPr>
    <p:cSldViewPr>
      <p:cViewPr>
        <p:scale>
          <a:sx n="59" d="100"/>
          <a:sy n="59" d="100"/>
        </p:scale>
        <p:origin x="-1022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2292AF-C492-4BD0-9E66-7BA20AB9E5D3}" type="datetimeFigureOut">
              <a:rPr lang="pl-PL" smtClean="0"/>
              <a:t>2022-05-02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9B8B71-9E1E-4351-A6A4-0DC3BAB129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1633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9B8B71-9E1E-4351-A6A4-0DC3BAB12997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7026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25928-7B0F-491D-81E9-69FD31C16374}" type="datetimeFigureOut">
              <a:rPr lang="pl-PL" smtClean="0"/>
              <a:t>2022-05-02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17776-8BEC-4F4F-BE2C-8F316E2992C0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25928-7B0F-491D-81E9-69FD31C16374}" type="datetimeFigureOut">
              <a:rPr lang="pl-PL" smtClean="0"/>
              <a:t>2022-05-02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17776-8BEC-4F4F-BE2C-8F316E2992C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25928-7B0F-491D-81E9-69FD31C16374}" type="datetimeFigureOut">
              <a:rPr lang="pl-PL" smtClean="0"/>
              <a:t>2022-05-02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17776-8BEC-4F4F-BE2C-8F316E2992C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25928-7B0F-491D-81E9-69FD31C16374}" type="datetimeFigureOut">
              <a:rPr lang="pl-PL" smtClean="0"/>
              <a:t>2022-05-02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17776-8BEC-4F4F-BE2C-8F316E2992C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25928-7B0F-491D-81E9-69FD31C16374}" type="datetimeFigureOut">
              <a:rPr lang="pl-PL" smtClean="0"/>
              <a:t>2022-05-02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17776-8BEC-4F4F-BE2C-8F316E2992C0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25928-7B0F-491D-81E9-69FD31C16374}" type="datetimeFigureOut">
              <a:rPr lang="pl-PL" smtClean="0"/>
              <a:t>2022-05-02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17776-8BEC-4F4F-BE2C-8F316E2992C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25928-7B0F-491D-81E9-69FD31C16374}" type="datetimeFigureOut">
              <a:rPr lang="pl-PL" smtClean="0"/>
              <a:t>2022-05-02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17776-8BEC-4F4F-BE2C-8F316E2992C0}" type="slidenum">
              <a:rPr lang="pl-PL" smtClean="0"/>
              <a:t>‹#›</a:t>
            </a:fld>
            <a:endParaRPr lang="pl-PL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25928-7B0F-491D-81E9-69FD31C16374}" type="datetimeFigureOut">
              <a:rPr lang="pl-PL" smtClean="0"/>
              <a:t>2022-05-02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17776-8BEC-4F4F-BE2C-8F316E2992C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25928-7B0F-491D-81E9-69FD31C16374}" type="datetimeFigureOut">
              <a:rPr lang="pl-PL" smtClean="0"/>
              <a:t>2022-05-02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17776-8BEC-4F4F-BE2C-8F316E2992C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25928-7B0F-491D-81E9-69FD31C16374}" type="datetimeFigureOut">
              <a:rPr lang="pl-PL" smtClean="0"/>
              <a:t>2022-05-02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17776-8BEC-4F4F-BE2C-8F316E2992C0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25928-7B0F-491D-81E9-69FD31C16374}" type="datetimeFigureOut">
              <a:rPr lang="pl-PL" smtClean="0"/>
              <a:t>2022-05-02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17776-8BEC-4F4F-BE2C-8F316E2992C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5F25928-7B0F-491D-81E9-69FD31C16374}" type="datetimeFigureOut">
              <a:rPr lang="pl-PL" smtClean="0"/>
              <a:t>2022-05-02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D317776-8BEC-4F4F-BE2C-8F316E2992C0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ns.de/" TargetMode="External"/><Relationship Id="rId2" Type="http://schemas.openxmlformats.org/officeDocument/2006/relationships/hyperlink" Target="https://de.wikipedia.org/wiki/Konjunktur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12" Type="http://schemas.openxmlformats.org/officeDocument/2006/relationships/slide" Target="slide1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6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/>
              <a:t/>
            </a:r>
            <a:br>
              <a:rPr lang="pl-PL" b="1" dirty="0"/>
            </a:b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/>
              <a:t/>
            </a:r>
            <a:br>
              <a:rPr lang="pl-PL" b="1" dirty="0"/>
            </a:br>
            <a:r>
              <a:rPr lang="pl-PL" b="1" dirty="0" err="1" smtClean="0"/>
              <a:t>KOnjunktur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835696" y="4221088"/>
            <a:ext cx="6694512" cy="2156048"/>
          </a:xfrm>
        </p:spPr>
        <p:txBody>
          <a:bodyPr>
            <a:normAutofit fontScale="32500" lnSpcReduction="20000"/>
          </a:bodyPr>
          <a:lstStyle/>
          <a:p>
            <a:endParaRPr lang="pl-PL" dirty="0" smtClean="0"/>
          </a:p>
          <a:p>
            <a:endParaRPr lang="pl-PL" dirty="0"/>
          </a:p>
          <a:p>
            <a:endParaRPr lang="pl-PL" sz="3800" dirty="0" smtClean="0"/>
          </a:p>
          <a:p>
            <a:r>
              <a:rPr lang="pl-PL" sz="5000" dirty="0" err="1" smtClean="0"/>
              <a:t>Bearbeitet</a:t>
            </a:r>
            <a:r>
              <a:rPr lang="pl-PL" sz="5000" dirty="0" smtClean="0"/>
              <a:t> von Rząd Magdalena (116604)</a:t>
            </a:r>
          </a:p>
          <a:p>
            <a:r>
              <a:rPr lang="pl-PL" sz="5000" dirty="0" err="1" smtClean="0"/>
              <a:t>Studentin</a:t>
            </a:r>
            <a:r>
              <a:rPr lang="pl-PL" sz="5000" dirty="0" smtClean="0"/>
              <a:t> des 2. </a:t>
            </a:r>
            <a:r>
              <a:rPr lang="pl-PL" sz="5000" dirty="0" err="1" smtClean="0"/>
              <a:t>Studienjahres</a:t>
            </a:r>
            <a:r>
              <a:rPr lang="pl-PL" sz="5000" dirty="0" smtClean="0"/>
              <a:t>(2021/22)</a:t>
            </a:r>
          </a:p>
          <a:p>
            <a:endParaRPr lang="pl-PL" sz="5000" dirty="0" smtClean="0"/>
          </a:p>
          <a:p>
            <a:r>
              <a:rPr lang="de-DE" sz="5000" dirty="0" smtClean="0"/>
              <a:t>Institut </a:t>
            </a:r>
            <a:r>
              <a:rPr lang="de-DE" sz="5000" dirty="0"/>
              <a:t>für </a:t>
            </a:r>
            <a:r>
              <a:rPr lang="de-DE" sz="5000" dirty="0" smtClean="0"/>
              <a:t>Wirtschaftslehre und </a:t>
            </a:r>
            <a:r>
              <a:rPr lang="de-DE" sz="5000" dirty="0"/>
              <a:t>Finanzen - Universität </a:t>
            </a:r>
            <a:r>
              <a:rPr lang="de-DE" sz="5000" dirty="0" smtClean="0"/>
              <a:t>Rzeszów</a:t>
            </a:r>
            <a:endParaRPr lang="pl-PL" sz="5000" dirty="0" smtClean="0"/>
          </a:p>
          <a:p>
            <a:r>
              <a:rPr lang="pl-PL" sz="5000" dirty="0" err="1"/>
              <a:t>Hauptfach</a:t>
            </a:r>
            <a:r>
              <a:rPr lang="pl-PL" sz="5000" dirty="0"/>
              <a:t>: </a:t>
            </a:r>
            <a:r>
              <a:rPr lang="pl-PL" sz="5000" dirty="0" err="1"/>
              <a:t>Wirtschaftswissenschaften</a:t>
            </a:r>
            <a:endParaRPr lang="pl-PL" sz="5000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620688"/>
            <a:ext cx="1637719" cy="1637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04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/>
            </a:r>
            <a:br>
              <a:rPr lang="pl-PL" dirty="0" smtClean="0"/>
            </a:br>
            <a:r>
              <a:rPr lang="pl-PL" sz="4400" b="1" dirty="0" err="1" smtClean="0"/>
              <a:t>Depression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2852936"/>
            <a:ext cx="8157592" cy="3528392"/>
          </a:xfrm>
        </p:spPr>
        <p:txBody>
          <a:bodyPr/>
          <a:lstStyle/>
          <a:p>
            <a:pPr marL="0" indent="0">
              <a:buNone/>
            </a:pPr>
            <a:endParaRPr lang="pl-PL" dirty="0" smtClean="0"/>
          </a:p>
          <a:p>
            <a:r>
              <a:rPr lang="de-DE" b="1" dirty="0" smtClean="0"/>
              <a:t>Verharrt </a:t>
            </a:r>
            <a:r>
              <a:rPr lang="de-DE" b="1" dirty="0"/>
              <a:t>die Wirtschaft </a:t>
            </a:r>
            <a:r>
              <a:rPr lang="de-DE" dirty="0"/>
              <a:t>hartnäckig über einen ungewöhnlich </a:t>
            </a:r>
            <a:r>
              <a:rPr lang="de-DE" b="1" dirty="0"/>
              <a:t>langen Zeitraum in Tiefstand </a:t>
            </a:r>
            <a:r>
              <a:rPr lang="de-DE" dirty="0"/>
              <a:t>und </a:t>
            </a:r>
            <a:endParaRPr lang="pl-PL" dirty="0" smtClean="0"/>
          </a:p>
          <a:p>
            <a:r>
              <a:rPr lang="de-DE" b="1" dirty="0" smtClean="0"/>
              <a:t>sind</a:t>
            </a:r>
            <a:r>
              <a:rPr lang="de-DE" dirty="0" smtClean="0"/>
              <a:t> </a:t>
            </a:r>
            <a:r>
              <a:rPr lang="de-DE" dirty="0"/>
              <a:t>noch weitere</a:t>
            </a:r>
            <a:r>
              <a:rPr lang="de-DE" b="1" dirty="0"/>
              <a:t> Abwärtsbewegungen nicht auszuschließen</a:t>
            </a:r>
            <a:r>
              <a:rPr lang="de-DE" dirty="0"/>
              <a:t>, </a:t>
            </a:r>
            <a:endParaRPr lang="pl-PL" dirty="0" smtClean="0"/>
          </a:p>
          <a:p>
            <a:r>
              <a:rPr lang="de-DE" b="1" dirty="0" smtClean="0"/>
              <a:t>wird </a:t>
            </a:r>
            <a:r>
              <a:rPr lang="de-DE" b="1" dirty="0"/>
              <a:t>von Depression gesprochen.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423653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/>
            </a:r>
            <a:br>
              <a:rPr lang="pl-PL" dirty="0" smtClean="0"/>
            </a:br>
            <a:r>
              <a:rPr lang="pl-PL" sz="4400" b="1" dirty="0" err="1" smtClean="0"/>
              <a:t>Konjunkturzyklen</a:t>
            </a:r>
            <a:r>
              <a:rPr lang="pl-PL" sz="4400" b="1" dirty="0" smtClean="0"/>
              <a:t> </a:t>
            </a:r>
            <a:r>
              <a:rPr lang="pl-PL" sz="4400" b="1" dirty="0"/>
              <a:t>in </a:t>
            </a:r>
            <a:r>
              <a:rPr lang="pl-PL" sz="4400" b="1" dirty="0" err="1"/>
              <a:t>Deutschland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de-DE" b="1" dirty="0" smtClean="0"/>
              <a:t>Für </a:t>
            </a:r>
            <a:r>
              <a:rPr lang="de-DE" b="1" dirty="0"/>
              <a:t>Deutschland gibt es keine offizielle Zyklusklassifizierung</a:t>
            </a:r>
            <a:r>
              <a:rPr lang="de-DE" b="1" dirty="0" smtClean="0"/>
              <a:t>.</a:t>
            </a:r>
            <a:r>
              <a:rPr lang="pl-PL" b="1" dirty="0"/>
              <a:t> </a:t>
            </a:r>
            <a:r>
              <a:rPr lang="pl-PL" b="1" dirty="0" smtClean="0"/>
              <a:t> </a:t>
            </a:r>
          </a:p>
          <a:p>
            <a:pPr marL="0" indent="0">
              <a:buNone/>
            </a:pPr>
            <a:endParaRPr lang="pl-PL" b="1" dirty="0" smtClean="0"/>
          </a:p>
          <a:p>
            <a:pPr marL="0" indent="0">
              <a:buNone/>
            </a:pPr>
            <a:r>
              <a:rPr lang="de-DE" dirty="0" smtClean="0"/>
              <a:t>Betrachtet </a:t>
            </a:r>
            <a:r>
              <a:rPr lang="de-DE" dirty="0"/>
              <a:t>man nur </a:t>
            </a:r>
            <a:r>
              <a:rPr lang="de-DE" b="1" dirty="0"/>
              <a:t>Konjunkturen im engeren Sinne</a:t>
            </a:r>
            <a:r>
              <a:rPr lang="de-DE" dirty="0"/>
              <a:t>, die durch absolute Rückgänge in der Wirtschaftsleistung begrenzt werden, so </a:t>
            </a:r>
            <a:r>
              <a:rPr lang="de-DE" b="1" dirty="0"/>
              <a:t>lassen sich seit 1945 sechs volle Zyklen erkennen,</a:t>
            </a:r>
            <a:r>
              <a:rPr lang="de-DE" dirty="0"/>
              <a:t> die zumeist mit Abschwächungen der Weltwirtschaft zusammenfielen.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4688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07288" cy="1599456"/>
          </a:xfrm>
        </p:spPr>
        <p:txBody>
          <a:bodyPr>
            <a:noAutofit/>
          </a:bodyPr>
          <a:lstStyle/>
          <a:p>
            <a:pPr algn="ctr"/>
            <a:r>
              <a:rPr lang="de-DE" sz="3200" b="1" dirty="0"/>
              <a:t>Synthetischer Indikator der Wirtschaftslage in Polen von Januar 2004 </a:t>
            </a:r>
            <a:r>
              <a:rPr lang="de-DE" sz="3200" b="1" dirty="0" smtClean="0"/>
              <a:t>bis</a:t>
            </a:r>
            <a:r>
              <a:rPr lang="pl-PL" sz="3200" b="1" dirty="0" smtClean="0"/>
              <a:t> </a:t>
            </a:r>
            <a:r>
              <a:rPr lang="de-DE" sz="3200" b="1" dirty="0" smtClean="0"/>
              <a:t>Juni </a:t>
            </a:r>
            <a:r>
              <a:rPr lang="de-DE" sz="3200" b="1" dirty="0"/>
              <a:t>2020</a:t>
            </a:r>
            <a:endParaRPr lang="pl-PL" sz="3200" b="1" dirty="0"/>
          </a:p>
        </p:txBody>
      </p:sp>
      <p:sp>
        <p:nvSpPr>
          <p:cNvPr id="7" name="pole tekstowe 6"/>
          <p:cNvSpPr txBox="1"/>
          <p:nvPr/>
        </p:nvSpPr>
        <p:spPr>
          <a:xfrm>
            <a:off x="605172" y="4581128"/>
            <a:ext cx="81369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Die wirtschaftliche Situation in Polen änderte sich. Die Jahre </a:t>
            </a:r>
            <a:r>
              <a:rPr lang="de-DE" dirty="0" smtClean="0"/>
              <a:t>2004-2008</a:t>
            </a:r>
            <a:r>
              <a:rPr lang="pl-PL" dirty="0" smtClean="0"/>
              <a:t> </a:t>
            </a:r>
            <a:r>
              <a:rPr lang="pl-PL" dirty="0" err="1" smtClean="0"/>
              <a:t>und</a:t>
            </a:r>
            <a:r>
              <a:rPr lang="pl-PL" dirty="0" smtClean="0"/>
              <a:t> </a:t>
            </a:r>
            <a:r>
              <a:rPr lang="de-DE" dirty="0" smtClean="0"/>
              <a:t>2017-2019</a:t>
            </a:r>
            <a:r>
              <a:rPr lang="pl-PL" dirty="0" smtClean="0"/>
              <a:t> </a:t>
            </a:r>
            <a:r>
              <a:rPr lang="de-DE" dirty="0" smtClean="0"/>
              <a:t> </a:t>
            </a:r>
            <a:r>
              <a:rPr lang="de-DE" dirty="0"/>
              <a:t>waren eine sehr gute </a:t>
            </a:r>
            <a:r>
              <a:rPr lang="de-DE" dirty="0" smtClean="0"/>
              <a:t>Zeit</a:t>
            </a:r>
            <a:r>
              <a:rPr lang="pl-PL" dirty="0" smtClean="0"/>
              <a:t>.</a:t>
            </a:r>
          </a:p>
          <a:p>
            <a:r>
              <a:rPr lang="pl-PL" dirty="0" smtClean="0"/>
              <a:t> </a:t>
            </a:r>
            <a:r>
              <a:rPr lang="de-DE" dirty="0"/>
              <a:t>Im März 2020 kam es zu einem durch die COVID-19-Epidemie verursachten Abschwung.</a:t>
            </a:r>
            <a:endParaRPr lang="pl-PL" dirty="0"/>
          </a:p>
          <a:p>
            <a:endParaRPr lang="pl-PL" dirty="0"/>
          </a:p>
        </p:txBody>
      </p:sp>
      <p:pic>
        <p:nvPicPr>
          <p:cNvPr id="10" name="Symbol zastępczy zawartości 9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420888"/>
            <a:ext cx="6192688" cy="1775734"/>
          </a:xfrm>
        </p:spPr>
      </p:pic>
    </p:spTree>
    <p:extLst>
      <p:ext uri="{BB962C8B-B14F-4D97-AF65-F5344CB8AC3E}">
        <p14:creationId xmlns:p14="http://schemas.microsoft.com/office/powerpoint/2010/main" val="330317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smtClean="0"/>
              <a:t>W</a:t>
            </a:r>
            <a:r>
              <a:rPr lang="de-DE" b="1" dirty="0" smtClean="0"/>
              <a:t>ö</a:t>
            </a:r>
            <a:r>
              <a:rPr lang="pl-PL" b="1" dirty="0" err="1" smtClean="0"/>
              <a:t>rterbuch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5112568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pl-PL" sz="4500" dirty="0" err="1"/>
              <a:t>die</a:t>
            </a:r>
            <a:r>
              <a:rPr lang="pl-PL" sz="4500" dirty="0"/>
              <a:t> </a:t>
            </a:r>
            <a:r>
              <a:rPr lang="pl-PL" sz="4500" dirty="0" err="1"/>
              <a:t>gesamtwirtschaftliche</a:t>
            </a:r>
            <a:r>
              <a:rPr lang="pl-PL" sz="4500" dirty="0"/>
              <a:t> </a:t>
            </a:r>
            <a:r>
              <a:rPr lang="pl-PL" sz="4500" dirty="0" err="1" smtClean="0"/>
              <a:t>Lage</a:t>
            </a:r>
            <a:r>
              <a:rPr lang="pl-PL" sz="4500" dirty="0" smtClean="0"/>
              <a:t> – ogólna sytuacja gospodarcza</a:t>
            </a:r>
          </a:p>
          <a:p>
            <a:pPr marL="0" indent="0">
              <a:buNone/>
            </a:pPr>
            <a:r>
              <a:rPr lang="pl-PL" sz="4500" dirty="0" err="1"/>
              <a:t>d</a:t>
            </a:r>
            <a:r>
              <a:rPr lang="pl-PL" sz="4500" dirty="0" err="1" smtClean="0"/>
              <a:t>ie</a:t>
            </a:r>
            <a:r>
              <a:rPr lang="pl-PL" sz="4500" dirty="0"/>
              <a:t> </a:t>
            </a:r>
            <a:r>
              <a:rPr lang="pl-PL" sz="4500" dirty="0" err="1" smtClean="0"/>
              <a:t>Produktionskapazität</a:t>
            </a:r>
            <a:r>
              <a:rPr lang="pl-PL" sz="4500" dirty="0" smtClean="0"/>
              <a:t> – zdolność produkcyjna</a:t>
            </a:r>
          </a:p>
          <a:p>
            <a:pPr marL="0" indent="0">
              <a:buNone/>
            </a:pPr>
            <a:r>
              <a:rPr lang="pl-PL" sz="4500" dirty="0" err="1" smtClean="0"/>
              <a:t>die</a:t>
            </a:r>
            <a:r>
              <a:rPr lang="pl-PL" sz="4500" dirty="0" smtClean="0"/>
              <a:t> </a:t>
            </a:r>
            <a:r>
              <a:rPr lang="pl-PL" sz="4500" dirty="0" err="1" smtClean="0"/>
              <a:t>Wirtschaftsschwankung</a:t>
            </a:r>
            <a:r>
              <a:rPr lang="pl-PL" sz="4500" dirty="0" smtClean="0"/>
              <a:t> – wahania koniunktury</a:t>
            </a:r>
          </a:p>
          <a:p>
            <a:pPr marL="0" indent="0">
              <a:buNone/>
            </a:pPr>
            <a:r>
              <a:rPr lang="pl-PL" sz="4500" dirty="0"/>
              <a:t>der </a:t>
            </a:r>
            <a:r>
              <a:rPr lang="pl-PL" sz="4500" dirty="0" err="1" smtClean="0"/>
              <a:t>Zyklus</a:t>
            </a:r>
            <a:r>
              <a:rPr lang="pl-PL" sz="4500" dirty="0" smtClean="0"/>
              <a:t> – cykl</a:t>
            </a:r>
          </a:p>
          <a:p>
            <a:pPr marL="0" indent="0">
              <a:buNone/>
            </a:pPr>
            <a:r>
              <a:rPr lang="pl-PL" sz="4500" dirty="0" err="1"/>
              <a:t>e</a:t>
            </a:r>
            <a:r>
              <a:rPr lang="pl-PL" sz="4500" dirty="0" err="1" smtClean="0"/>
              <a:t>xpansive</a:t>
            </a:r>
            <a:r>
              <a:rPr lang="pl-PL" sz="4500" dirty="0" smtClean="0"/>
              <a:t> </a:t>
            </a:r>
            <a:r>
              <a:rPr lang="pl-PL" sz="4500" dirty="0" err="1" smtClean="0"/>
              <a:t>Phase</a:t>
            </a:r>
            <a:r>
              <a:rPr lang="pl-PL" sz="4500" dirty="0" smtClean="0"/>
              <a:t> – faza ekspansywna (ożywienie)</a:t>
            </a:r>
          </a:p>
          <a:p>
            <a:pPr marL="0" indent="0">
              <a:buNone/>
            </a:pPr>
            <a:r>
              <a:rPr lang="pl-PL" sz="4500" dirty="0" err="1"/>
              <a:t>d</a:t>
            </a:r>
            <a:r>
              <a:rPr lang="pl-PL" sz="4500" dirty="0" err="1" smtClean="0"/>
              <a:t>ie</a:t>
            </a:r>
            <a:r>
              <a:rPr lang="pl-PL" sz="4500" dirty="0" smtClean="0"/>
              <a:t> </a:t>
            </a:r>
            <a:r>
              <a:rPr lang="pl-PL" sz="4500" dirty="0" err="1" smtClean="0"/>
              <a:t>Hochkonjunktur</a:t>
            </a:r>
            <a:r>
              <a:rPr lang="pl-PL" sz="4500" dirty="0"/>
              <a:t> </a:t>
            </a:r>
            <a:r>
              <a:rPr lang="pl-PL" sz="4500" dirty="0" smtClean="0"/>
              <a:t>– </a:t>
            </a:r>
            <a:r>
              <a:rPr lang="pl-PL" sz="4500" dirty="0" err="1" smtClean="0"/>
              <a:t>rozwkit</a:t>
            </a:r>
            <a:endParaRPr lang="pl-PL" sz="4500" dirty="0" smtClean="0"/>
          </a:p>
          <a:p>
            <a:pPr marL="0" indent="0">
              <a:buNone/>
            </a:pPr>
            <a:r>
              <a:rPr lang="pl-PL" sz="4500" dirty="0" err="1" smtClean="0"/>
              <a:t>die</a:t>
            </a:r>
            <a:r>
              <a:rPr lang="pl-PL" sz="4500" dirty="0" smtClean="0"/>
              <a:t> </a:t>
            </a:r>
            <a:r>
              <a:rPr lang="pl-PL" sz="4500" dirty="0" err="1" smtClean="0"/>
              <a:t>Rezession</a:t>
            </a:r>
            <a:r>
              <a:rPr lang="pl-PL" sz="4500" dirty="0" smtClean="0"/>
              <a:t> – recesja</a:t>
            </a:r>
            <a:endParaRPr lang="pl-PL" sz="4500" dirty="0"/>
          </a:p>
          <a:p>
            <a:pPr marL="0" indent="0">
              <a:buNone/>
            </a:pPr>
            <a:r>
              <a:rPr lang="pl-PL" sz="4500" dirty="0" err="1" smtClean="0"/>
              <a:t>die</a:t>
            </a:r>
            <a:r>
              <a:rPr lang="pl-PL" sz="4500" dirty="0" smtClean="0"/>
              <a:t> </a:t>
            </a:r>
            <a:r>
              <a:rPr lang="pl-PL" sz="4500" dirty="0" err="1" smtClean="0"/>
              <a:t>Depression</a:t>
            </a:r>
            <a:r>
              <a:rPr lang="pl-PL" sz="4500" dirty="0" smtClean="0"/>
              <a:t> - depresja</a:t>
            </a:r>
            <a:endParaRPr lang="pl-PL" sz="4500" dirty="0"/>
          </a:p>
          <a:p>
            <a:pPr marL="0" indent="0">
              <a:buNone/>
            </a:pPr>
            <a:r>
              <a:rPr lang="pl-PL" sz="4500" dirty="0" err="1" smtClean="0"/>
              <a:t>die</a:t>
            </a:r>
            <a:r>
              <a:rPr lang="pl-PL" sz="4500" dirty="0" smtClean="0"/>
              <a:t> </a:t>
            </a:r>
            <a:r>
              <a:rPr lang="pl-PL" sz="4500" dirty="0" err="1" smtClean="0"/>
              <a:t>Arbeitslosenquote</a:t>
            </a:r>
            <a:r>
              <a:rPr lang="pl-PL" sz="4500" dirty="0" smtClean="0"/>
              <a:t> – stopa bezrobocia</a:t>
            </a:r>
          </a:p>
          <a:p>
            <a:pPr marL="0" indent="0">
              <a:buNone/>
            </a:pPr>
            <a:r>
              <a:rPr lang="de-DE" sz="4500" dirty="0"/>
              <a:t>die </a:t>
            </a:r>
            <a:r>
              <a:rPr lang="de-DE" sz="4500" dirty="0" smtClean="0"/>
              <a:t>Kapazität</a:t>
            </a:r>
            <a:r>
              <a:rPr lang="pl-PL" sz="4500" dirty="0" smtClean="0"/>
              <a:t> – możliwość, wydajność</a:t>
            </a:r>
          </a:p>
          <a:p>
            <a:pPr marL="0" indent="0">
              <a:buNone/>
            </a:pPr>
            <a:r>
              <a:rPr lang="pl-PL" sz="4500" dirty="0" smtClean="0"/>
              <a:t>d</a:t>
            </a:r>
            <a:r>
              <a:rPr lang="de-DE" sz="4500" dirty="0" err="1" smtClean="0"/>
              <a:t>as</a:t>
            </a:r>
            <a:r>
              <a:rPr lang="de-DE" sz="4500" dirty="0" smtClean="0"/>
              <a:t> Lohnniveau</a:t>
            </a:r>
            <a:r>
              <a:rPr lang="pl-PL" sz="4500" dirty="0" smtClean="0"/>
              <a:t>- poziom płac</a:t>
            </a:r>
          </a:p>
          <a:p>
            <a:pPr marL="0" lvl="0" indent="0">
              <a:buNone/>
            </a:pPr>
            <a:r>
              <a:rPr lang="pl-PL" sz="4500" dirty="0" err="1"/>
              <a:t>die</a:t>
            </a:r>
            <a:r>
              <a:rPr lang="pl-PL" sz="4500" dirty="0"/>
              <a:t> </a:t>
            </a:r>
            <a:r>
              <a:rPr lang="pl-PL" sz="4500" dirty="0" err="1" smtClean="0"/>
              <a:t>Nachfrage</a:t>
            </a:r>
            <a:r>
              <a:rPr lang="pl-PL" sz="4500" dirty="0" smtClean="0"/>
              <a:t> - popyt</a:t>
            </a:r>
            <a:endParaRPr lang="pl-PL" sz="4500" dirty="0"/>
          </a:p>
          <a:p>
            <a:pPr marL="0" lvl="0" indent="0">
              <a:buNone/>
            </a:pPr>
            <a:r>
              <a:rPr lang="pl-PL" sz="4500" dirty="0" err="1" smtClean="0"/>
              <a:t>das</a:t>
            </a:r>
            <a:r>
              <a:rPr lang="pl-PL" sz="4500" dirty="0" smtClean="0"/>
              <a:t> </a:t>
            </a:r>
            <a:r>
              <a:rPr lang="pl-PL" sz="4500" dirty="0" err="1" smtClean="0"/>
              <a:t>Entlassen</a:t>
            </a:r>
            <a:r>
              <a:rPr lang="pl-PL" sz="4500" dirty="0" smtClean="0"/>
              <a:t> – zwolnienie</a:t>
            </a:r>
          </a:p>
          <a:p>
            <a:pPr marL="0" indent="0">
              <a:buNone/>
            </a:pPr>
            <a:r>
              <a:rPr lang="pl-PL" sz="4500" dirty="0" err="1"/>
              <a:t>fehlende</a:t>
            </a:r>
            <a:r>
              <a:rPr lang="pl-PL" sz="4500" dirty="0"/>
              <a:t> </a:t>
            </a:r>
            <a:r>
              <a:rPr lang="pl-PL" sz="4500" dirty="0" err="1" smtClean="0"/>
              <a:t>Investitionen</a:t>
            </a:r>
            <a:r>
              <a:rPr lang="pl-PL" sz="4500" dirty="0" smtClean="0"/>
              <a:t> – brak inwestycji</a:t>
            </a:r>
          </a:p>
          <a:p>
            <a:pPr marL="0" indent="0">
              <a:buNone/>
            </a:pPr>
            <a:r>
              <a:rPr lang="pl-PL" sz="4500" dirty="0" err="1"/>
              <a:t>die</a:t>
            </a:r>
            <a:r>
              <a:rPr lang="pl-PL" sz="4500" dirty="0"/>
              <a:t> </a:t>
            </a:r>
            <a:r>
              <a:rPr lang="pl-PL" sz="4500" dirty="0" err="1" smtClean="0"/>
              <a:t>Zinsen</a:t>
            </a:r>
            <a:r>
              <a:rPr lang="pl-PL" sz="4500" dirty="0" smtClean="0"/>
              <a:t> – stopy procentowe</a:t>
            </a:r>
          </a:p>
          <a:p>
            <a:pPr marL="0" indent="0">
              <a:buNone/>
            </a:pPr>
            <a:r>
              <a:rPr lang="pl-PL" sz="4500" dirty="0" err="1"/>
              <a:t>d</a:t>
            </a:r>
            <a:r>
              <a:rPr lang="pl-PL" sz="4500" dirty="0" err="1" smtClean="0"/>
              <a:t>ie</a:t>
            </a:r>
            <a:r>
              <a:rPr lang="pl-PL" sz="4500" dirty="0" smtClean="0"/>
              <a:t> </a:t>
            </a:r>
            <a:r>
              <a:rPr lang="pl-PL" sz="4500" dirty="0" err="1" smtClean="0"/>
              <a:t>Weltwirtschaft</a:t>
            </a:r>
            <a:r>
              <a:rPr lang="pl-PL" sz="4500" dirty="0" smtClean="0"/>
              <a:t> – światowa gospodarka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pPr marL="0" lvl="0" indent="0">
              <a:buNone/>
            </a:pPr>
            <a:r>
              <a:rPr lang="pl-PL" dirty="0" smtClean="0"/>
              <a:t> </a:t>
            </a:r>
          </a:p>
          <a:p>
            <a:pPr marL="0" lvl="0" indent="0">
              <a:buNone/>
            </a:pPr>
            <a:endParaRPr lang="pl-PL" dirty="0" smtClean="0"/>
          </a:p>
          <a:p>
            <a:pPr marL="0" lv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6797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err="1" smtClean="0"/>
              <a:t>Die</a:t>
            </a:r>
            <a:r>
              <a:rPr lang="pl-PL" b="1" dirty="0" smtClean="0"/>
              <a:t> </a:t>
            </a:r>
            <a:r>
              <a:rPr lang="pl-PL" b="1" dirty="0" err="1" smtClean="0"/>
              <a:t>Bibliographie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 smtClean="0">
              <a:hlinkClick r:id="rId2"/>
            </a:endParaRPr>
          </a:p>
          <a:p>
            <a:pPr marL="0" indent="0">
              <a:buNone/>
            </a:pPr>
            <a:r>
              <a:rPr lang="pl-PL" dirty="0" smtClean="0">
                <a:hlinkClick r:id="rId2"/>
              </a:rPr>
              <a:t>https</a:t>
            </a:r>
            <a:r>
              <a:rPr lang="pl-PL" dirty="0">
                <a:hlinkClick r:id="rId2"/>
              </a:rPr>
              <a:t>://</a:t>
            </a:r>
            <a:r>
              <a:rPr lang="pl-PL" dirty="0" smtClean="0">
                <a:hlinkClick r:id="rId2"/>
              </a:rPr>
              <a:t>de.wikipedia.org/wiki/Konjunktur#Phasen_des_Zyklus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>
                <a:hlinkClick r:id="rId3"/>
              </a:rPr>
              <a:t>www.pons.de</a:t>
            </a:r>
            <a:r>
              <a:rPr lang="pl-PL" dirty="0" smtClean="0"/>
              <a:t> 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2385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3284984"/>
            <a:ext cx="8373616" cy="990600"/>
          </a:xfrm>
        </p:spPr>
        <p:txBody>
          <a:bodyPr>
            <a:noAutofit/>
          </a:bodyPr>
          <a:lstStyle/>
          <a:p>
            <a:pPr algn="ctr"/>
            <a:r>
              <a:rPr lang="pl-PL" sz="3700" b="1" dirty="0" err="1"/>
              <a:t>Vielen</a:t>
            </a:r>
            <a:r>
              <a:rPr lang="pl-PL" sz="3700" b="1" dirty="0"/>
              <a:t> </a:t>
            </a:r>
            <a:r>
              <a:rPr lang="pl-PL" sz="3700" b="1" dirty="0" err="1"/>
              <a:t>Dank</a:t>
            </a:r>
            <a:r>
              <a:rPr lang="pl-PL" sz="3700" b="1" dirty="0"/>
              <a:t> </a:t>
            </a:r>
            <a:r>
              <a:rPr lang="pl-PL" sz="3700" b="1" dirty="0" err="1"/>
              <a:t>für</a:t>
            </a:r>
            <a:r>
              <a:rPr lang="pl-PL" sz="3700" b="1" dirty="0"/>
              <a:t> </a:t>
            </a:r>
            <a:r>
              <a:rPr lang="pl-PL" sz="3700" b="1" dirty="0" err="1"/>
              <a:t>Ihre</a:t>
            </a:r>
            <a:r>
              <a:rPr lang="pl-PL" sz="3700" b="1" dirty="0"/>
              <a:t> </a:t>
            </a:r>
            <a:r>
              <a:rPr lang="pl-PL" sz="3700" b="1" dirty="0" err="1"/>
              <a:t>Aufmerksamkeit</a:t>
            </a:r>
            <a:r>
              <a:rPr lang="pl-PL" sz="3700" b="1" dirty="0"/>
              <a:t>.</a:t>
            </a:r>
            <a:r>
              <a:rPr lang="pl-PL" sz="3900" b="1" dirty="0"/>
              <a:t/>
            </a:r>
            <a:br>
              <a:rPr lang="pl-PL" sz="3900" b="1" dirty="0"/>
            </a:br>
            <a:endParaRPr lang="pl-PL" sz="3900" b="1" dirty="0"/>
          </a:p>
        </p:txBody>
      </p:sp>
    </p:spTree>
    <p:extLst>
      <p:ext uri="{BB962C8B-B14F-4D97-AF65-F5344CB8AC3E}">
        <p14:creationId xmlns:p14="http://schemas.microsoft.com/office/powerpoint/2010/main" val="416151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/>
            </a:r>
            <a:br>
              <a:rPr lang="pl-PL" dirty="0" smtClean="0"/>
            </a:br>
            <a:r>
              <a:rPr lang="pl-PL" sz="4400" dirty="0" smtClean="0"/>
              <a:t> </a:t>
            </a:r>
            <a:r>
              <a:rPr lang="pl-PL" sz="4400" dirty="0" err="1"/>
              <a:t>Inhaltsübersicht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pl-PL" dirty="0" err="1" smtClean="0">
                <a:hlinkClick r:id="rId2" action="ppaction://hlinksldjump"/>
              </a:rPr>
              <a:t>Konjunktur</a:t>
            </a:r>
            <a:r>
              <a:rPr lang="pl-PL" dirty="0" smtClean="0">
                <a:hlinkClick r:id="rId2" action="ppaction://hlinksldjump"/>
              </a:rPr>
              <a:t>- Definition</a:t>
            </a:r>
            <a:endParaRPr lang="pl-PL" dirty="0" smtClean="0"/>
          </a:p>
          <a:p>
            <a:pPr marL="457200" indent="-457200">
              <a:buFont typeface="+mj-lt"/>
              <a:buAutoNum type="arabicPeriod"/>
            </a:pPr>
            <a:r>
              <a:rPr lang="pl-PL" dirty="0" err="1">
                <a:hlinkClick r:id="rId3" action="ppaction://hlinksldjump"/>
              </a:rPr>
              <a:t>Wirtschaftsschwankungen</a:t>
            </a:r>
            <a:r>
              <a:rPr lang="pl-PL" dirty="0">
                <a:hlinkClick r:id="rId3" action="ppaction://hlinksldjump"/>
              </a:rPr>
              <a:t> </a:t>
            </a:r>
            <a:endParaRPr lang="pl-PL" dirty="0" smtClean="0"/>
          </a:p>
          <a:p>
            <a:pPr marL="457200" indent="-457200">
              <a:buFont typeface="+mj-lt"/>
              <a:buAutoNum type="arabicPeriod"/>
            </a:pPr>
            <a:r>
              <a:rPr lang="pl-PL" dirty="0" err="1">
                <a:hlinkClick r:id="rId4" action="ppaction://hlinksldjump"/>
              </a:rPr>
              <a:t>Länge</a:t>
            </a:r>
            <a:r>
              <a:rPr lang="pl-PL" dirty="0">
                <a:hlinkClick r:id="rId4" action="ppaction://hlinksldjump"/>
              </a:rPr>
              <a:t> der </a:t>
            </a:r>
            <a:r>
              <a:rPr lang="pl-PL" dirty="0" err="1" smtClean="0">
                <a:hlinkClick r:id="rId4" action="ppaction://hlinksldjump"/>
              </a:rPr>
              <a:t>Zyklen</a:t>
            </a:r>
            <a:endParaRPr lang="pl-PL" dirty="0" smtClean="0"/>
          </a:p>
          <a:p>
            <a:pPr marL="457200" indent="-457200">
              <a:buFont typeface="+mj-lt"/>
              <a:buAutoNum type="arabicPeriod"/>
            </a:pPr>
            <a:r>
              <a:rPr lang="pl-PL" dirty="0" err="1">
                <a:hlinkClick r:id="rId5" action="ppaction://hlinksldjump"/>
              </a:rPr>
              <a:t>Phasen</a:t>
            </a:r>
            <a:r>
              <a:rPr lang="pl-PL" dirty="0">
                <a:hlinkClick r:id="rId5" action="ppaction://hlinksldjump"/>
              </a:rPr>
              <a:t> des </a:t>
            </a:r>
            <a:r>
              <a:rPr lang="pl-PL" dirty="0" err="1" smtClean="0">
                <a:hlinkClick r:id="rId5" action="ppaction://hlinksldjump"/>
              </a:rPr>
              <a:t>Zyklus</a:t>
            </a:r>
            <a:endParaRPr lang="pl-PL" dirty="0" smtClean="0"/>
          </a:p>
          <a:p>
            <a:pPr marL="457200" indent="-457200">
              <a:buFont typeface="+mj-lt"/>
              <a:buAutoNum type="arabicPeriod"/>
            </a:pPr>
            <a:r>
              <a:rPr lang="pl-PL" dirty="0" err="1" smtClean="0">
                <a:hlinkClick r:id="rId6" action="ppaction://hlinksldjump"/>
              </a:rPr>
              <a:t>Expansive</a:t>
            </a:r>
            <a:r>
              <a:rPr lang="pl-PL" dirty="0" smtClean="0">
                <a:hlinkClick r:id="rId6" action="ppaction://hlinksldjump"/>
              </a:rPr>
              <a:t> </a:t>
            </a:r>
            <a:r>
              <a:rPr lang="pl-PL" dirty="0" err="1">
                <a:hlinkClick r:id="rId6" action="ppaction://hlinksldjump"/>
              </a:rPr>
              <a:t>Phase</a:t>
            </a:r>
            <a:r>
              <a:rPr lang="pl-PL" dirty="0">
                <a:hlinkClick r:id="rId6" action="ppaction://hlinksldjump"/>
              </a:rPr>
              <a:t> (</a:t>
            </a:r>
            <a:r>
              <a:rPr lang="pl-PL" dirty="0" err="1">
                <a:hlinkClick r:id="rId6" action="ppaction://hlinksldjump"/>
              </a:rPr>
              <a:t>Aufschwung</a:t>
            </a:r>
            <a:r>
              <a:rPr lang="pl-PL" dirty="0" smtClean="0">
                <a:hlinkClick r:id="rId6" action="ppaction://hlinksldjump"/>
              </a:rPr>
              <a:t>)</a:t>
            </a:r>
            <a:endParaRPr lang="pl-PL" dirty="0" smtClean="0"/>
          </a:p>
          <a:p>
            <a:pPr marL="457200" indent="-457200">
              <a:buFont typeface="+mj-lt"/>
              <a:buAutoNum type="arabicPeriod"/>
            </a:pPr>
            <a:r>
              <a:rPr lang="pl-PL" dirty="0" err="1">
                <a:hlinkClick r:id="rId7" action="ppaction://hlinksldjump"/>
              </a:rPr>
              <a:t>Hochkonjunktur</a:t>
            </a:r>
            <a:r>
              <a:rPr lang="pl-PL" dirty="0">
                <a:hlinkClick r:id="rId7" action="ppaction://hlinksldjump"/>
              </a:rPr>
              <a:t> (Boom</a:t>
            </a:r>
            <a:r>
              <a:rPr lang="pl-PL" dirty="0" smtClean="0">
                <a:hlinkClick r:id="rId7" action="ppaction://hlinksldjump"/>
              </a:rPr>
              <a:t>)</a:t>
            </a:r>
            <a:endParaRPr lang="pl-PL" dirty="0" smtClean="0"/>
          </a:p>
          <a:p>
            <a:pPr marL="457200" indent="-457200">
              <a:buFont typeface="+mj-lt"/>
              <a:buAutoNum type="arabicPeriod"/>
            </a:pPr>
            <a:r>
              <a:rPr lang="pl-PL" dirty="0" err="1">
                <a:hlinkClick r:id="rId8" action="ppaction://hlinksldjump"/>
              </a:rPr>
              <a:t>Rezession</a:t>
            </a:r>
            <a:r>
              <a:rPr lang="pl-PL" dirty="0">
                <a:hlinkClick r:id="rId8" action="ppaction://hlinksldjump"/>
              </a:rPr>
              <a:t> (</a:t>
            </a:r>
            <a:r>
              <a:rPr lang="pl-PL" dirty="0" err="1">
                <a:hlinkClick r:id="rId8" action="ppaction://hlinksldjump"/>
              </a:rPr>
              <a:t>Abschwung</a:t>
            </a:r>
            <a:r>
              <a:rPr lang="pl-PL" dirty="0" smtClean="0">
                <a:hlinkClick r:id="rId8" action="ppaction://hlinksldjump"/>
              </a:rPr>
              <a:t>)</a:t>
            </a:r>
            <a:endParaRPr lang="pl-PL" dirty="0"/>
          </a:p>
          <a:p>
            <a:pPr marL="457200" indent="-457200">
              <a:buFont typeface="+mj-lt"/>
              <a:buAutoNum type="arabicPeriod"/>
            </a:pPr>
            <a:r>
              <a:rPr lang="pl-PL" dirty="0" err="1" smtClean="0">
                <a:hlinkClick r:id="rId9" action="ppaction://hlinksldjump"/>
              </a:rPr>
              <a:t>Depression</a:t>
            </a:r>
            <a:endParaRPr lang="pl-PL" dirty="0" smtClean="0"/>
          </a:p>
          <a:p>
            <a:pPr marL="457200" indent="-457200">
              <a:buFont typeface="+mj-lt"/>
              <a:buAutoNum type="arabicPeriod"/>
            </a:pPr>
            <a:r>
              <a:rPr lang="pl-PL" dirty="0" err="1">
                <a:hlinkClick r:id="rId10" action="ppaction://hlinksldjump"/>
              </a:rPr>
              <a:t>Konjunkturzyklen</a:t>
            </a:r>
            <a:r>
              <a:rPr lang="pl-PL" dirty="0">
                <a:hlinkClick r:id="rId10" action="ppaction://hlinksldjump"/>
              </a:rPr>
              <a:t> in </a:t>
            </a:r>
            <a:r>
              <a:rPr lang="pl-PL" dirty="0" err="1" smtClean="0">
                <a:hlinkClick r:id="rId10" action="ppaction://hlinksldjump"/>
              </a:rPr>
              <a:t>Deutschland</a:t>
            </a:r>
            <a:endParaRPr lang="pl-PL" dirty="0" smtClean="0"/>
          </a:p>
          <a:p>
            <a:pPr marL="457200" indent="-457200">
              <a:buFont typeface="+mj-lt"/>
              <a:buAutoNum type="arabicPeriod"/>
            </a:pPr>
            <a:r>
              <a:rPr lang="de-DE" dirty="0" smtClean="0">
                <a:hlinkClick r:id="rId11" action="ppaction://hlinksldjump"/>
              </a:rPr>
              <a:t>Synthetischer Indikator der Wirtschaftslage in Polen von </a:t>
            </a:r>
            <a:r>
              <a:rPr lang="de-DE" b="1" dirty="0" err="1">
                <a:solidFill>
                  <a:srgbClr val="0070C0"/>
                </a:solidFill>
              </a:rPr>
              <a:t>von</a:t>
            </a:r>
            <a:r>
              <a:rPr lang="de-DE" b="1" dirty="0">
                <a:solidFill>
                  <a:srgbClr val="0070C0"/>
                </a:solidFill>
              </a:rPr>
              <a:t> Januar 2004 bis</a:t>
            </a:r>
            <a:r>
              <a:rPr lang="pl-PL" b="1" dirty="0">
                <a:solidFill>
                  <a:srgbClr val="0070C0"/>
                </a:solidFill>
              </a:rPr>
              <a:t> </a:t>
            </a:r>
            <a:r>
              <a:rPr lang="de-DE" b="1" dirty="0">
                <a:solidFill>
                  <a:srgbClr val="0070C0"/>
                </a:solidFill>
              </a:rPr>
              <a:t>Juni 2020</a:t>
            </a:r>
            <a:r>
              <a:rPr lang="de-DE" dirty="0" smtClean="0">
                <a:hlinkClick r:id="rId11" action="ppaction://hlinksldjump"/>
              </a:rPr>
              <a:t>...</a:t>
            </a:r>
            <a:endParaRPr lang="pl-PL" dirty="0" smtClean="0"/>
          </a:p>
          <a:p>
            <a:pPr marL="457200" indent="-457200">
              <a:buFont typeface="+mj-lt"/>
              <a:buAutoNum type="arabicPeriod"/>
            </a:pPr>
            <a:r>
              <a:rPr lang="pl-PL" dirty="0" err="1">
                <a:hlinkClick r:id="rId12" action="ppaction://hlinksldjump"/>
              </a:rPr>
              <a:t>Wörterbuch</a:t>
            </a:r>
            <a:endParaRPr lang="pl-PL" dirty="0" smtClean="0">
              <a:hlinkClick r:id="rId12" action="ppaction://hlinksldjump"/>
            </a:endParaRPr>
          </a:p>
          <a:p>
            <a:pPr marL="457200" indent="-457200">
              <a:buFont typeface="+mj-lt"/>
              <a:buAutoNum type="arabicPeriod"/>
            </a:pPr>
            <a:r>
              <a:rPr lang="pl-PL" dirty="0" err="1" smtClean="0">
                <a:hlinkClick r:id="rId12" action="ppaction://hlinksldjump"/>
              </a:rPr>
              <a:t>Die</a:t>
            </a:r>
            <a:r>
              <a:rPr lang="pl-PL" dirty="0" smtClean="0">
                <a:hlinkClick r:id="rId12" action="ppaction://hlinksldjump"/>
              </a:rPr>
              <a:t> </a:t>
            </a:r>
            <a:r>
              <a:rPr lang="pl-PL" dirty="0" err="1" smtClean="0">
                <a:hlinkClick r:id="rId12" action="ppaction://hlinksldjump"/>
              </a:rPr>
              <a:t>Bibliographie</a:t>
            </a:r>
            <a:endParaRPr lang="pl-PL" dirty="0" smtClean="0"/>
          </a:p>
          <a:p>
            <a:pPr marL="0" indent="0">
              <a:buNone/>
            </a:pPr>
            <a:endParaRPr lang="pl-PL" dirty="0" smtClean="0"/>
          </a:p>
          <a:p>
            <a:pPr marL="457200" indent="-457200">
              <a:buFont typeface="+mj-lt"/>
              <a:buAutoNum type="arabicPeriod"/>
            </a:pPr>
            <a:endParaRPr lang="pl-PL" dirty="0"/>
          </a:p>
          <a:p>
            <a:pPr marL="0" indent="0">
              <a:buNone/>
            </a:pPr>
            <a:r>
              <a:rPr lang="pl-PL" dirty="0"/>
              <a:t/>
            </a:r>
            <a:br>
              <a:rPr lang="pl-PL" dirty="0"/>
            </a:br>
            <a:endParaRPr lang="pl-PL" dirty="0" smtClean="0"/>
          </a:p>
          <a:p>
            <a:pPr marL="457200" indent="-457200">
              <a:buFont typeface="+mj-lt"/>
              <a:buAutoNum type="arabicPeriod"/>
            </a:pPr>
            <a:endParaRPr lang="pl-PL" dirty="0" smtClean="0"/>
          </a:p>
          <a:p>
            <a:pPr marL="457200" indent="-457200">
              <a:buFont typeface="+mj-lt"/>
              <a:buAutoNum type="arabicPeriod"/>
            </a:pPr>
            <a:endParaRPr lang="pl-PL" dirty="0"/>
          </a:p>
          <a:p>
            <a:pPr marL="457200" indent="-457200">
              <a:buFont typeface="+mj-lt"/>
              <a:buAutoNum type="arabicPeriod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5280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/>
            </a:r>
            <a:br>
              <a:rPr lang="pl-PL" dirty="0" smtClean="0"/>
            </a:br>
            <a:r>
              <a:rPr lang="pl-PL" sz="4400" b="1" dirty="0" err="1" smtClean="0"/>
              <a:t>Konjunktur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endParaRPr lang="pl-PL" dirty="0" smtClean="0"/>
          </a:p>
          <a:p>
            <a:pPr>
              <a:buFont typeface="Wingdings" pitchFamily="2" charset="2"/>
              <a:buChar char="§"/>
            </a:pPr>
            <a:r>
              <a:rPr lang="de-DE" dirty="0" smtClean="0"/>
              <a:t>Unter </a:t>
            </a:r>
            <a:r>
              <a:rPr lang="de-DE" dirty="0"/>
              <a:t>Konjunktur versteht man </a:t>
            </a:r>
            <a:endParaRPr lang="pl-PL" dirty="0" smtClean="0"/>
          </a:p>
          <a:p>
            <a:pPr marL="0" indent="0">
              <a:buNone/>
            </a:pPr>
            <a:r>
              <a:rPr lang="de-DE" dirty="0" smtClean="0"/>
              <a:t>die</a:t>
            </a:r>
            <a:r>
              <a:rPr lang="de-DE" b="1" dirty="0" smtClean="0"/>
              <a:t> </a:t>
            </a:r>
            <a:r>
              <a:rPr lang="de-DE" b="1" dirty="0"/>
              <a:t>gesamtwirtschaftliche Lage</a:t>
            </a:r>
            <a:r>
              <a:rPr lang="de-DE" dirty="0"/>
              <a:t>, besonders in Hinsicht auf deren aktuellen positiven oder negativen Trend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  <a:p>
            <a:pPr>
              <a:buFont typeface="Wingdings" pitchFamily="2" charset="2"/>
              <a:buChar char="§"/>
            </a:pPr>
            <a:r>
              <a:rPr lang="de-DE" dirty="0"/>
              <a:t>Genauer versteht man unter dem Begriff „Konjunktur“, </a:t>
            </a:r>
            <a:endParaRPr lang="pl-PL" dirty="0" smtClean="0"/>
          </a:p>
          <a:p>
            <a:pPr>
              <a:buFont typeface="Wingdings" pitchFamily="2" charset="2"/>
              <a:buChar char="§"/>
            </a:pPr>
            <a:r>
              <a:rPr lang="de-DE" dirty="0" smtClean="0"/>
              <a:t>wenn </a:t>
            </a:r>
            <a:r>
              <a:rPr lang="de-DE" b="1" dirty="0"/>
              <a:t>Nachfrage- und Produktionsschwankungen </a:t>
            </a:r>
            <a:r>
              <a:rPr lang="de-DE" dirty="0"/>
              <a:t>zu </a:t>
            </a:r>
            <a:r>
              <a:rPr lang="de-DE" b="1" dirty="0"/>
              <a:t>Veränderungen</a:t>
            </a:r>
            <a:r>
              <a:rPr lang="de-DE" dirty="0"/>
              <a:t> des </a:t>
            </a:r>
            <a:r>
              <a:rPr lang="de-DE" i="1" dirty="0"/>
              <a:t>Auslastungsgrades der Produktionskapazitäten </a:t>
            </a:r>
            <a:r>
              <a:rPr lang="de-DE" b="1" dirty="0"/>
              <a:t>führen</a:t>
            </a:r>
            <a:r>
              <a:rPr lang="de-DE" dirty="0"/>
              <a:t> und </a:t>
            </a:r>
            <a:endParaRPr lang="pl-PL" dirty="0" smtClean="0"/>
          </a:p>
          <a:p>
            <a:pPr>
              <a:buFont typeface="Wingdings" pitchFamily="2" charset="2"/>
              <a:buChar char="§"/>
            </a:pPr>
            <a:r>
              <a:rPr lang="de-DE" dirty="0" smtClean="0"/>
              <a:t>wenn </a:t>
            </a:r>
            <a:r>
              <a:rPr lang="de-DE" dirty="0"/>
              <a:t>sie eine gewisse </a:t>
            </a:r>
            <a:r>
              <a:rPr lang="de-DE" b="1" dirty="0"/>
              <a:t>Regelmäßigkeit aufweisen</a:t>
            </a:r>
            <a:r>
              <a:rPr lang="de-DE" dirty="0"/>
              <a:t>.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4354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sz="4400" b="1" dirty="0" err="1" smtClean="0"/>
              <a:t>Wirtschaftsschwankungen</a:t>
            </a:r>
            <a:r>
              <a:rPr lang="pl-PL" b="1" dirty="0"/>
              <a:t/>
            </a:r>
            <a:br>
              <a:rPr lang="pl-PL" b="1" dirty="0"/>
            </a:b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2708920"/>
            <a:ext cx="8291264" cy="355699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2800" dirty="0" smtClean="0"/>
          </a:p>
          <a:p>
            <a:pPr>
              <a:buFont typeface="Wingdings" pitchFamily="2" charset="2"/>
              <a:buChar char="v"/>
            </a:pPr>
            <a:r>
              <a:rPr lang="pl-PL" dirty="0" smtClean="0"/>
              <a:t> </a:t>
            </a:r>
            <a:r>
              <a:rPr lang="pl-PL" b="1" dirty="0" err="1" smtClean="0"/>
              <a:t>Saisonale</a:t>
            </a:r>
            <a:r>
              <a:rPr lang="pl-PL" b="1" dirty="0" smtClean="0"/>
              <a:t> </a:t>
            </a:r>
            <a:r>
              <a:rPr lang="pl-PL" b="1" dirty="0" err="1" smtClean="0"/>
              <a:t>Schwankungen</a:t>
            </a:r>
            <a:r>
              <a:rPr lang="pl-PL" b="1" dirty="0"/>
              <a:t> </a:t>
            </a:r>
            <a:r>
              <a:rPr lang="pl-PL" dirty="0" smtClean="0"/>
              <a:t>(</a:t>
            </a:r>
            <a:r>
              <a:rPr lang="pl-PL" dirty="0" err="1" smtClean="0"/>
              <a:t>etwa</a:t>
            </a:r>
            <a:r>
              <a:rPr lang="pl-PL" dirty="0" smtClean="0"/>
              <a:t> </a:t>
            </a:r>
            <a:r>
              <a:rPr lang="pl-PL" dirty="0" err="1"/>
              <a:t>drei</a:t>
            </a:r>
            <a:r>
              <a:rPr lang="pl-PL" dirty="0"/>
              <a:t> </a:t>
            </a:r>
            <a:r>
              <a:rPr lang="pl-PL" dirty="0" err="1" smtClean="0"/>
              <a:t>Monate</a:t>
            </a:r>
            <a:r>
              <a:rPr lang="pl-PL" dirty="0" smtClean="0"/>
              <a:t>)</a:t>
            </a:r>
          </a:p>
          <a:p>
            <a:pPr>
              <a:buFont typeface="Wingdings" pitchFamily="2" charset="2"/>
              <a:buChar char="v"/>
            </a:pPr>
            <a:r>
              <a:rPr lang="pl-PL" dirty="0" smtClean="0"/>
              <a:t> </a:t>
            </a:r>
            <a:r>
              <a:rPr lang="pl-PL" b="1" dirty="0" err="1" smtClean="0"/>
              <a:t>Konjunkturelle</a:t>
            </a:r>
            <a:r>
              <a:rPr lang="pl-PL" b="1" dirty="0" smtClean="0"/>
              <a:t> </a:t>
            </a:r>
            <a:r>
              <a:rPr lang="pl-PL" b="1" dirty="0" err="1"/>
              <a:t>Schwankungen</a:t>
            </a:r>
            <a:r>
              <a:rPr lang="pl-PL" dirty="0"/>
              <a:t> </a:t>
            </a:r>
            <a:r>
              <a:rPr lang="pl-PL" dirty="0" smtClean="0"/>
              <a:t>(</a:t>
            </a:r>
            <a:r>
              <a:rPr lang="pl-PL" dirty="0" err="1"/>
              <a:t>etwa</a:t>
            </a:r>
            <a:r>
              <a:rPr lang="pl-PL" dirty="0"/>
              <a:t> </a:t>
            </a:r>
            <a:r>
              <a:rPr lang="pl-PL" dirty="0" err="1"/>
              <a:t>vier</a:t>
            </a:r>
            <a:r>
              <a:rPr lang="pl-PL" dirty="0"/>
              <a:t> </a:t>
            </a:r>
            <a:r>
              <a:rPr lang="pl-PL" dirty="0" err="1"/>
              <a:t>Jahre</a:t>
            </a:r>
            <a:r>
              <a:rPr lang="pl-PL" dirty="0"/>
              <a:t> </a:t>
            </a:r>
            <a:r>
              <a:rPr lang="pl-PL" dirty="0" err="1"/>
              <a:t>oder</a:t>
            </a:r>
            <a:r>
              <a:rPr lang="pl-PL" dirty="0"/>
              <a:t> </a:t>
            </a:r>
            <a:r>
              <a:rPr lang="pl-PL" dirty="0" err="1"/>
              <a:t>auch</a:t>
            </a:r>
            <a:r>
              <a:rPr lang="pl-PL" dirty="0"/>
              <a:t> </a:t>
            </a:r>
            <a:r>
              <a:rPr lang="pl-PL" dirty="0" err="1" smtClean="0"/>
              <a:t>kürzer</a:t>
            </a:r>
            <a:r>
              <a:rPr lang="pl-PL" dirty="0" smtClean="0"/>
              <a:t>)</a:t>
            </a:r>
          </a:p>
          <a:p>
            <a:pPr>
              <a:buFont typeface="Wingdings" pitchFamily="2" charset="2"/>
              <a:buChar char="v"/>
            </a:pPr>
            <a:r>
              <a:rPr lang="pl-PL" dirty="0" smtClean="0"/>
              <a:t> </a:t>
            </a:r>
            <a:r>
              <a:rPr lang="pl-PL" b="1" dirty="0" err="1" smtClean="0"/>
              <a:t>Strukturelle</a:t>
            </a:r>
            <a:r>
              <a:rPr lang="pl-PL" b="1" dirty="0" smtClean="0"/>
              <a:t> </a:t>
            </a:r>
            <a:r>
              <a:rPr lang="pl-PL" b="1" dirty="0" err="1" smtClean="0"/>
              <a:t>Schwankungen</a:t>
            </a:r>
            <a:r>
              <a:rPr lang="pl-PL" b="1" dirty="0" smtClean="0"/>
              <a:t> </a:t>
            </a:r>
            <a:r>
              <a:rPr lang="pl-PL" dirty="0" smtClean="0"/>
              <a:t>(</a:t>
            </a:r>
            <a:r>
              <a:rPr lang="pl-PL" dirty="0" err="1"/>
              <a:t>ungefähr</a:t>
            </a:r>
            <a:r>
              <a:rPr lang="pl-PL" dirty="0"/>
              <a:t> </a:t>
            </a:r>
            <a:r>
              <a:rPr lang="pl-PL" dirty="0" err="1"/>
              <a:t>fünfzig</a:t>
            </a:r>
            <a:r>
              <a:rPr lang="pl-PL" dirty="0"/>
              <a:t> bis </a:t>
            </a:r>
            <a:r>
              <a:rPr lang="pl-PL" dirty="0" err="1"/>
              <a:t>sechzig</a:t>
            </a:r>
            <a:r>
              <a:rPr lang="pl-PL" dirty="0"/>
              <a:t> </a:t>
            </a:r>
            <a:r>
              <a:rPr lang="pl-PL" dirty="0" err="1" smtClean="0"/>
              <a:t>Jahre</a:t>
            </a:r>
            <a:r>
              <a:rPr lang="pl-PL" dirty="0" smtClean="0"/>
              <a:t>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6104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/>
            </a:r>
            <a:br>
              <a:rPr lang="pl-PL" dirty="0" smtClean="0"/>
            </a:br>
            <a:r>
              <a:rPr lang="pl-PL" sz="4400" b="1" dirty="0" err="1" smtClean="0"/>
              <a:t>Länge</a:t>
            </a:r>
            <a:r>
              <a:rPr lang="pl-PL" sz="4400" b="1" dirty="0" smtClean="0"/>
              <a:t> </a:t>
            </a:r>
            <a:r>
              <a:rPr lang="pl-PL" sz="4400" b="1" dirty="0"/>
              <a:t>der </a:t>
            </a:r>
            <a:r>
              <a:rPr lang="pl-PL" sz="4400" b="1" dirty="0" err="1"/>
              <a:t>Zyklen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2276872"/>
            <a:ext cx="7776864" cy="3384376"/>
          </a:xfrm>
        </p:spPr>
        <p:txBody>
          <a:bodyPr/>
          <a:lstStyle/>
          <a:p>
            <a:pPr marL="0" indent="0">
              <a:buNone/>
            </a:pPr>
            <a:endParaRPr lang="pl-PL" dirty="0" smtClean="0"/>
          </a:p>
          <a:p>
            <a:pPr>
              <a:buFont typeface="Wingdings" pitchFamily="2" charset="2"/>
              <a:buChar char="v"/>
            </a:pPr>
            <a:r>
              <a:rPr lang="pl-PL" dirty="0" smtClean="0"/>
              <a:t> </a:t>
            </a:r>
            <a:r>
              <a:rPr lang="pl-PL" b="1" dirty="0" smtClean="0"/>
              <a:t>Der </a:t>
            </a:r>
            <a:r>
              <a:rPr lang="pl-PL" b="1" dirty="0" err="1" smtClean="0"/>
              <a:t>Kitchin-Zyklus</a:t>
            </a:r>
            <a:r>
              <a:rPr lang="pl-PL" b="1" dirty="0" smtClean="0"/>
              <a:t> </a:t>
            </a:r>
            <a:r>
              <a:rPr lang="pl-PL" dirty="0" smtClean="0"/>
              <a:t>- </a:t>
            </a:r>
            <a:r>
              <a:rPr lang="de-DE" dirty="0"/>
              <a:t>von 3 bis 4 </a:t>
            </a:r>
            <a:r>
              <a:rPr lang="de-DE" dirty="0" smtClean="0"/>
              <a:t>Jahren</a:t>
            </a:r>
            <a:r>
              <a:rPr lang="pl-PL" dirty="0" smtClean="0"/>
              <a:t> </a:t>
            </a:r>
          </a:p>
          <a:p>
            <a:pPr>
              <a:buFont typeface="Wingdings" pitchFamily="2" charset="2"/>
              <a:buChar char="v"/>
            </a:pPr>
            <a:r>
              <a:rPr lang="pl-PL" dirty="0" smtClean="0"/>
              <a:t> </a:t>
            </a:r>
            <a:r>
              <a:rPr lang="pl-PL" b="1" dirty="0" smtClean="0"/>
              <a:t>Der </a:t>
            </a:r>
            <a:r>
              <a:rPr lang="pl-PL" b="1" dirty="0"/>
              <a:t>Juglar-Zyklus </a:t>
            </a:r>
            <a:r>
              <a:rPr lang="pl-PL" dirty="0" smtClean="0"/>
              <a:t>-  von </a:t>
            </a:r>
            <a:r>
              <a:rPr lang="pl-PL" dirty="0"/>
              <a:t>6 </a:t>
            </a:r>
            <a:r>
              <a:rPr lang="pl-PL" dirty="0" smtClean="0"/>
              <a:t>bis 10</a:t>
            </a:r>
            <a:r>
              <a:rPr lang="pl-PL" dirty="0"/>
              <a:t> </a:t>
            </a:r>
            <a:r>
              <a:rPr lang="pl-PL" dirty="0" err="1" smtClean="0"/>
              <a:t>Jahren</a:t>
            </a:r>
            <a:endParaRPr lang="pl-PL" dirty="0" smtClean="0"/>
          </a:p>
          <a:p>
            <a:pPr>
              <a:buFont typeface="Wingdings" pitchFamily="2" charset="2"/>
              <a:buChar char="v"/>
            </a:pPr>
            <a:r>
              <a:rPr lang="pl-PL" b="1" dirty="0" smtClean="0"/>
              <a:t> Der </a:t>
            </a:r>
            <a:r>
              <a:rPr lang="pl-PL" b="1" dirty="0" err="1" smtClean="0"/>
              <a:t>Kondratjew-Zyklus</a:t>
            </a:r>
            <a:r>
              <a:rPr lang="pl-PL" b="1" dirty="0" smtClean="0"/>
              <a:t> </a:t>
            </a:r>
            <a:r>
              <a:rPr lang="pl-PL" dirty="0" smtClean="0"/>
              <a:t>- von 40 bis 50 </a:t>
            </a:r>
            <a:r>
              <a:rPr lang="pl-PL" dirty="0" err="1" smtClean="0"/>
              <a:t>Jahren</a:t>
            </a:r>
            <a:endParaRPr lang="pl-PL" dirty="0" smtClean="0"/>
          </a:p>
          <a:p>
            <a:pPr>
              <a:buFont typeface="Wingdings" pitchFamily="2" charset="2"/>
              <a:buChar char="§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342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/>
            </a:r>
            <a:br>
              <a:rPr lang="pl-PL" dirty="0" smtClean="0"/>
            </a:br>
            <a:r>
              <a:rPr lang="pl-PL" sz="4400" b="1" dirty="0" err="1" smtClean="0"/>
              <a:t>Phasen</a:t>
            </a:r>
            <a:r>
              <a:rPr lang="pl-PL" sz="4400" b="1" dirty="0" smtClean="0"/>
              <a:t> </a:t>
            </a:r>
            <a:r>
              <a:rPr lang="pl-PL" sz="4400" b="1" dirty="0"/>
              <a:t>des </a:t>
            </a:r>
            <a:r>
              <a:rPr lang="pl-PL" sz="4400" b="1" dirty="0" err="1"/>
              <a:t>Zyklus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b="1" dirty="0" smtClean="0"/>
          </a:p>
          <a:p>
            <a:pPr marL="457200" indent="-457200">
              <a:buFont typeface="+mj-lt"/>
              <a:buAutoNum type="arabicPeriod"/>
            </a:pPr>
            <a:r>
              <a:rPr lang="pl-PL" dirty="0" err="1" smtClean="0"/>
              <a:t>Expansive</a:t>
            </a:r>
            <a:r>
              <a:rPr lang="pl-PL" dirty="0" smtClean="0"/>
              <a:t> </a:t>
            </a:r>
            <a:r>
              <a:rPr lang="pl-PL" dirty="0" err="1"/>
              <a:t>Phase</a:t>
            </a:r>
            <a:r>
              <a:rPr lang="pl-PL" dirty="0"/>
              <a:t> (</a:t>
            </a:r>
            <a:r>
              <a:rPr lang="pl-PL" b="1" dirty="0" err="1" smtClean="0"/>
              <a:t>Aufschwung</a:t>
            </a:r>
            <a:r>
              <a:rPr lang="pl-PL" b="1" dirty="0" smtClean="0"/>
              <a:t>).</a:t>
            </a:r>
            <a:endParaRPr lang="pl-PL" b="1" dirty="0"/>
          </a:p>
          <a:p>
            <a:pPr marL="457200" indent="-457200">
              <a:buFont typeface="+mj-lt"/>
              <a:buAutoNum type="arabicPeriod"/>
            </a:pPr>
            <a:r>
              <a:rPr lang="pl-PL" dirty="0" err="1"/>
              <a:t>Hochkonjunktur</a:t>
            </a:r>
            <a:r>
              <a:rPr lang="pl-PL" dirty="0"/>
              <a:t> (</a:t>
            </a:r>
            <a:r>
              <a:rPr lang="pl-PL" b="1" dirty="0"/>
              <a:t>Boom</a:t>
            </a:r>
            <a:r>
              <a:rPr lang="pl-PL" b="1" dirty="0" smtClean="0"/>
              <a:t>).</a:t>
            </a:r>
            <a:endParaRPr lang="pl-PL" b="1" dirty="0"/>
          </a:p>
          <a:p>
            <a:pPr marL="457200" indent="-457200">
              <a:buFont typeface="+mj-lt"/>
              <a:buAutoNum type="arabicPeriod"/>
            </a:pPr>
            <a:r>
              <a:rPr lang="pl-PL" dirty="0" err="1"/>
              <a:t>Rezession</a:t>
            </a:r>
            <a:r>
              <a:rPr lang="pl-PL" dirty="0"/>
              <a:t> (</a:t>
            </a:r>
            <a:r>
              <a:rPr lang="pl-PL" b="1" dirty="0" err="1"/>
              <a:t>Abschwung</a:t>
            </a:r>
            <a:r>
              <a:rPr lang="pl-PL" dirty="0" smtClean="0"/>
              <a:t>).</a:t>
            </a:r>
            <a:endParaRPr lang="pl-PL" dirty="0"/>
          </a:p>
          <a:p>
            <a:pPr marL="457200" indent="-457200">
              <a:buFont typeface="+mj-lt"/>
              <a:buAutoNum type="arabicPeriod"/>
            </a:pPr>
            <a:r>
              <a:rPr lang="pl-PL" b="1" dirty="0" err="1" smtClean="0"/>
              <a:t>Depression</a:t>
            </a:r>
            <a:r>
              <a:rPr lang="pl-PL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pl-PL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174" y="4937867"/>
            <a:ext cx="3933825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321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sz="4400" b="1" dirty="0" err="1" smtClean="0"/>
              <a:t>Expansive</a:t>
            </a:r>
            <a:r>
              <a:rPr lang="pl-PL" sz="4400" b="1" dirty="0" smtClean="0"/>
              <a:t> </a:t>
            </a:r>
            <a:r>
              <a:rPr lang="pl-PL" sz="4400" b="1" dirty="0" err="1"/>
              <a:t>Phase</a:t>
            </a:r>
            <a:r>
              <a:rPr lang="pl-PL" sz="4400" b="1" dirty="0"/>
              <a:t> (</a:t>
            </a:r>
            <a:r>
              <a:rPr lang="pl-PL" sz="4400" b="1" dirty="0" err="1"/>
              <a:t>Aufschwung</a:t>
            </a:r>
            <a:r>
              <a:rPr lang="pl-PL" sz="4400" b="1" dirty="0" smtClean="0"/>
              <a:t>)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539552" y="2204864"/>
            <a:ext cx="8075240" cy="4349080"/>
          </a:xfrm>
        </p:spPr>
        <p:txBody>
          <a:bodyPr/>
          <a:lstStyle/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de-DE" dirty="0" smtClean="0"/>
              <a:t>Sie </a:t>
            </a:r>
            <a:r>
              <a:rPr lang="de-DE" dirty="0"/>
              <a:t>ist geprägt durch </a:t>
            </a:r>
            <a:r>
              <a:rPr lang="pl-PL" dirty="0"/>
              <a:t>:</a:t>
            </a:r>
            <a:endParaRPr lang="pl-PL" dirty="0" smtClean="0"/>
          </a:p>
          <a:p>
            <a:r>
              <a:rPr lang="de-DE" b="1" dirty="0" smtClean="0"/>
              <a:t>steigende </a:t>
            </a:r>
            <a:r>
              <a:rPr lang="de-DE" b="1" dirty="0"/>
              <a:t>Auftragsbestände und Produktionen, </a:t>
            </a:r>
            <a:endParaRPr lang="pl-PL" b="1" dirty="0" smtClean="0"/>
          </a:p>
          <a:p>
            <a:r>
              <a:rPr lang="de-DE" b="1" dirty="0" smtClean="0"/>
              <a:t>das </a:t>
            </a:r>
            <a:r>
              <a:rPr lang="de-DE" b="1" dirty="0"/>
              <a:t>Sinken der Arbeitslosenquoten, </a:t>
            </a:r>
            <a:endParaRPr lang="pl-PL" b="1" dirty="0" smtClean="0"/>
          </a:p>
          <a:p>
            <a:r>
              <a:rPr lang="de-DE" b="1" dirty="0" smtClean="0"/>
              <a:t>eine</a:t>
            </a:r>
            <a:r>
              <a:rPr lang="de-DE" dirty="0" smtClean="0"/>
              <a:t> </a:t>
            </a:r>
            <a:r>
              <a:rPr lang="de-DE" dirty="0"/>
              <a:t>tendenziell wahrnehmbare jedoch noch geringe </a:t>
            </a:r>
            <a:r>
              <a:rPr lang="de-DE" b="1" dirty="0"/>
              <a:t>Preissteigerung</a:t>
            </a:r>
            <a:r>
              <a:rPr lang="de-DE" dirty="0"/>
              <a:t>, </a:t>
            </a:r>
            <a:endParaRPr lang="pl-PL" dirty="0" smtClean="0"/>
          </a:p>
          <a:p>
            <a:r>
              <a:rPr lang="de-DE" b="1" dirty="0" smtClean="0"/>
              <a:t>niedrige </a:t>
            </a:r>
            <a:r>
              <a:rPr lang="de-DE" b="1" dirty="0"/>
              <a:t>Zinsen mit steigender Tendenz </a:t>
            </a:r>
            <a:r>
              <a:rPr lang="de-DE" dirty="0"/>
              <a:t>sowie </a:t>
            </a:r>
            <a:endParaRPr lang="pl-PL" dirty="0" smtClean="0"/>
          </a:p>
          <a:p>
            <a:r>
              <a:rPr lang="de-DE" b="1" dirty="0" smtClean="0"/>
              <a:t>optimistische </a:t>
            </a:r>
            <a:r>
              <a:rPr lang="de-DE" b="1" dirty="0"/>
              <a:t>Prognosen </a:t>
            </a:r>
            <a:r>
              <a:rPr lang="de-DE" dirty="0"/>
              <a:t>zur wirtschaftlichen Entwicklung.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4333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/>
            </a:r>
            <a:br>
              <a:rPr lang="pl-PL" dirty="0" smtClean="0"/>
            </a:br>
            <a:r>
              <a:rPr lang="pl-PL" sz="4400" b="1" dirty="0" err="1" smtClean="0"/>
              <a:t>Hochkonjunktur</a:t>
            </a:r>
            <a:r>
              <a:rPr lang="pl-PL" sz="4400" b="1" dirty="0" smtClean="0"/>
              <a:t> </a:t>
            </a:r>
            <a:r>
              <a:rPr lang="pl-PL" sz="4400" b="1" dirty="0"/>
              <a:t>(Boom</a:t>
            </a:r>
            <a:r>
              <a:rPr lang="pl-PL" sz="4400" b="1" dirty="0" smtClean="0"/>
              <a:t>)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2420888"/>
            <a:ext cx="8219256" cy="4205064"/>
          </a:xfrm>
        </p:spPr>
        <p:txBody>
          <a:bodyPr/>
          <a:lstStyle/>
          <a:p>
            <a:pPr marL="0" indent="0">
              <a:buNone/>
            </a:pPr>
            <a:endParaRPr lang="pl-PL" dirty="0" smtClean="0"/>
          </a:p>
          <a:p>
            <a:r>
              <a:rPr lang="de-DE" b="1" dirty="0" smtClean="0"/>
              <a:t>In </a:t>
            </a:r>
            <a:r>
              <a:rPr lang="de-DE" b="1" dirty="0"/>
              <a:t>der Phase der Hochkonjunktur sind </a:t>
            </a:r>
            <a:r>
              <a:rPr lang="de-DE" dirty="0"/>
              <a:t>aufgrund von starker Nachfrage </a:t>
            </a:r>
            <a:r>
              <a:rPr lang="de-DE" b="1" dirty="0"/>
              <a:t>die Kapazitäten einer Wirtschaft </a:t>
            </a:r>
            <a:r>
              <a:rPr lang="de-DE" dirty="0"/>
              <a:t>voll </a:t>
            </a:r>
            <a:r>
              <a:rPr lang="de-DE" b="1" dirty="0"/>
              <a:t>ausgelastet</a:t>
            </a:r>
            <a:r>
              <a:rPr lang="de-DE" dirty="0" smtClean="0"/>
              <a:t>.</a:t>
            </a:r>
            <a:r>
              <a:rPr lang="pl-PL" dirty="0"/>
              <a:t> </a:t>
            </a:r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Es </a:t>
            </a:r>
            <a:r>
              <a:rPr lang="pl-PL" dirty="0" err="1"/>
              <a:t>herrscht</a:t>
            </a:r>
            <a:r>
              <a:rPr lang="pl-PL" dirty="0"/>
              <a:t> </a:t>
            </a:r>
            <a:r>
              <a:rPr lang="pl-PL" b="1" dirty="0" err="1"/>
              <a:t>Vollbeschäftigung</a:t>
            </a:r>
            <a:r>
              <a:rPr lang="pl-PL" dirty="0" smtClean="0"/>
              <a:t>.</a:t>
            </a:r>
          </a:p>
          <a:p>
            <a:r>
              <a:rPr lang="de-DE" b="1" dirty="0" smtClean="0"/>
              <a:t>Das </a:t>
            </a:r>
            <a:r>
              <a:rPr lang="de-DE" b="1" dirty="0"/>
              <a:t>Lohnniveau steigt</a:t>
            </a:r>
            <a:r>
              <a:rPr lang="de-DE" dirty="0"/>
              <a:t>, </a:t>
            </a:r>
            <a:endParaRPr lang="pl-PL" dirty="0" smtClean="0"/>
          </a:p>
          <a:p>
            <a:r>
              <a:rPr lang="de-DE" b="1" dirty="0" smtClean="0"/>
              <a:t>die </a:t>
            </a:r>
            <a:r>
              <a:rPr lang="de-DE" b="1" dirty="0"/>
              <a:t>Preise und die Zinsen ziehen weiter an</a:t>
            </a:r>
            <a:r>
              <a:rPr lang="de-DE" dirty="0"/>
              <a:t>, </a:t>
            </a:r>
            <a:endParaRPr lang="pl-PL" dirty="0" smtClean="0"/>
          </a:p>
          <a:p>
            <a:r>
              <a:rPr lang="de-DE" b="1" dirty="0" smtClean="0"/>
              <a:t>eine </a:t>
            </a:r>
            <a:r>
              <a:rPr lang="de-DE" b="1" dirty="0"/>
              <a:t>Erhöhung des realen Volkseinkommens </a:t>
            </a:r>
            <a:r>
              <a:rPr lang="de-DE" dirty="0"/>
              <a:t>ist </a:t>
            </a:r>
            <a:r>
              <a:rPr lang="de-DE" b="1" dirty="0"/>
              <a:t>nicht </a:t>
            </a:r>
            <a:r>
              <a:rPr lang="de-DE" dirty="0"/>
              <a:t>mehr </a:t>
            </a:r>
            <a:r>
              <a:rPr lang="de-DE" b="1" dirty="0" smtClean="0"/>
              <a:t>möglich</a:t>
            </a:r>
            <a:r>
              <a:rPr lang="pl-PL" b="1" dirty="0" smtClean="0"/>
              <a:t>.</a:t>
            </a:r>
            <a:endParaRPr lang="pl-PL" b="1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9457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400" dirty="0" smtClean="0"/>
              <a:t/>
            </a:r>
            <a:br>
              <a:rPr lang="pl-PL" sz="4400" dirty="0" smtClean="0"/>
            </a:br>
            <a:r>
              <a:rPr lang="pl-PL" sz="4400" b="1" dirty="0"/>
              <a:t> </a:t>
            </a:r>
            <a:r>
              <a:rPr lang="pl-PL" sz="4400" b="1" dirty="0" smtClean="0"/>
              <a:t>    </a:t>
            </a:r>
            <a:r>
              <a:rPr lang="pl-PL" sz="4400" b="1" dirty="0" err="1" smtClean="0"/>
              <a:t>Rezession</a:t>
            </a:r>
            <a:r>
              <a:rPr lang="pl-PL" sz="4400" b="1" dirty="0" smtClean="0"/>
              <a:t> </a:t>
            </a:r>
            <a:r>
              <a:rPr lang="pl-PL" sz="4400" b="1" dirty="0"/>
              <a:t>(</a:t>
            </a:r>
            <a:r>
              <a:rPr lang="pl-PL" sz="4400" b="1" dirty="0" err="1"/>
              <a:t>Abschwung</a:t>
            </a:r>
            <a:r>
              <a:rPr lang="pl-PL" sz="4400" b="1" dirty="0" smtClean="0"/>
              <a:t>)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de-DE" dirty="0" smtClean="0"/>
              <a:t>Eine </a:t>
            </a:r>
            <a:r>
              <a:rPr lang="de-DE" dirty="0"/>
              <a:t>Rezessionsphase ist im Allgemeinen gekennzeichnet </a:t>
            </a:r>
            <a:r>
              <a:rPr lang="de-DE" dirty="0" smtClean="0"/>
              <a:t>durch:</a:t>
            </a:r>
            <a:r>
              <a:rPr lang="pl-PL" dirty="0" smtClean="0"/>
              <a:t> </a:t>
            </a:r>
          </a:p>
          <a:p>
            <a:pPr lvl="0"/>
            <a:r>
              <a:rPr lang="pl-PL" b="1" dirty="0" err="1" smtClean="0"/>
              <a:t>pessimistische</a:t>
            </a:r>
            <a:r>
              <a:rPr lang="pl-PL" b="1" dirty="0" smtClean="0"/>
              <a:t> </a:t>
            </a:r>
            <a:r>
              <a:rPr lang="pl-PL" b="1" dirty="0" err="1"/>
              <a:t>Prognosen</a:t>
            </a:r>
            <a:r>
              <a:rPr lang="pl-PL" b="1" dirty="0"/>
              <a:t> </a:t>
            </a:r>
            <a:r>
              <a:rPr lang="pl-PL" dirty="0" err="1"/>
              <a:t>für</a:t>
            </a:r>
            <a:r>
              <a:rPr lang="pl-PL" dirty="0"/>
              <a:t> </a:t>
            </a:r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 smtClean="0"/>
              <a:t>Wirtschaftslage</a:t>
            </a:r>
            <a:r>
              <a:rPr lang="pl-PL" dirty="0" smtClean="0"/>
              <a:t>,</a:t>
            </a:r>
            <a:endParaRPr lang="pl-PL" dirty="0"/>
          </a:p>
          <a:p>
            <a:pPr lvl="0"/>
            <a:r>
              <a:rPr lang="pl-PL" b="1" dirty="0" err="1"/>
              <a:t>Rückgang</a:t>
            </a:r>
            <a:r>
              <a:rPr lang="pl-PL" b="1" dirty="0"/>
              <a:t> der </a:t>
            </a:r>
            <a:r>
              <a:rPr lang="pl-PL" b="1" dirty="0" err="1" smtClean="0"/>
              <a:t>Nachfrage</a:t>
            </a:r>
            <a:r>
              <a:rPr lang="pl-PL" b="1" dirty="0" smtClean="0"/>
              <a:t>,</a:t>
            </a:r>
            <a:endParaRPr lang="pl-PL" b="1" dirty="0"/>
          </a:p>
          <a:p>
            <a:pPr lvl="0"/>
            <a:r>
              <a:rPr lang="pl-PL" b="1" dirty="0" err="1" smtClean="0"/>
              <a:t>Entlassung</a:t>
            </a:r>
            <a:r>
              <a:rPr lang="pl-PL" b="1" dirty="0" smtClean="0"/>
              <a:t> von </a:t>
            </a:r>
            <a:r>
              <a:rPr lang="pl-PL" b="1" dirty="0" err="1" smtClean="0"/>
              <a:t>Arbeitskräften</a:t>
            </a:r>
            <a:r>
              <a:rPr lang="pl-PL" b="1" dirty="0" smtClean="0"/>
              <a:t>,</a:t>
            </a:r>
            <a:endParaRPr lang="pl-PL" b="1" dirty="0"/>
          </a:p>
          <a:p>
            <a:pPr lvl="0"/>
            <a:r>
              <a:rPr lang="pl-PL" b="1" dirty="0" err="1"/>
              <a:t>fehlende</a:t>
            </a:r>
            <a:r>
              <a:rPr lang="pl-PL" b="1" dirty="0"/>
              <a:t> </a:t>
            </a:r>
            <a:r>
              <a:rPr lang="pl-PL" b="1" dirty="0" err="1" smtClean="0"/>
              <a:t>Investitionen</a:t>
            </a:r>
            <a:r>
              <a:rPr lang="pl-PL" b="1" dirty="0" smtClean="0"/>
              <a:t>,</a:t>
            </a:r>
            <a:endParaRPr lang="pl-PL" b="1" dirty="0"/>
          </a:p>
          <a:p>
            <a:pPr lvl="0"/>
            <a:r>
              <a:rPr lang="pl-PL" b="1" dirty="0" err="1"/>
              <a:t>sinkende</a:t>
            </a:r>
            <a:r>
              <a:rPr lang="pl-PL" b="1" dirty="0"/>
              <a:t> </a:t>
            </a:r>
            <a:r>
              <a:rPr lang="pl-PL" b="1" dirty="0" err="1"/>
              <a:t>Preise</a:t>
            </a:r>
            <a:r>
              <a:rPr lang="pl-PL" b="1" dirty="0"/>
              <a:t>, </a:t>
            </a:r>
            <a:r>
              <a:rPr lang="pl-PL" b="1" dirty="0" err="1"/>
              <a:t>Löhne</a:t>
            </a:r>
            <a:r>
              <a:rPr lang="pl-PL" b="1" dirty="0"/>
              <a:t> </a:t>
            </a:r>
            <a:r>
              <a:rPr lang="pl-PL" b="1" dirty="0" err="1"/>
              <a:t>und</a:t>
            </a:r>
            <a:r>
              <a:rPr lang="pl-PL" b="1" dirty="0"/>
              <a:t> </a:t>
            </a:r>
            <a:r>
              <a:rPr lang="pl-PL" b="1" dirty="0" err="1" smtClean="0"/>
              <a:t>Zinsen</a:t>
            </a:r>
            <a:r>
              <a:rPr lang="pl-PL" b="1" dirty="0" smtClean="0"/>
              <a:t>.</a:t>
            </a:r>
            <a:endParaRPr lang="pl-PL" b="1" dirty="0"/>
          </a:p>
          <a:p>
            <a:pPr>
              <a:buFont typeface="Wingdings" pitchFamily="2" charset="2"/>
              <a:buChar char="§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2300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jrzystość">
  <a:themeElements>
    <a:clrScheme name="Przejrzystość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— klasyczny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rzejrzystość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464</TotalTime>
  <Words>403</Words>
  <Application>Microsoft Office PowerPoint</Application>
  <PresentationFormat>Pokaz na ekranie (4:3)</PresentationFormat>
  <Paragraphs>119</Paragraphs>
  <Slides>15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6" baseType="lpstr">
      <vt:lpstr>Przejrzystość</vt:lpstr>
      <vt:lpstr>    KOnjunktur</vt:lpstr>
      <vt:lpstr>  Inhaltsübersicht </vt:lpstr>
      <vt:lpstr> Konjunktur </vt:lpstr>
      <vt:lpstr> Wirtschaftsschwankungen </vt:lpstr>
      <vt:lpstr> Länge der Zyklen </vt:lpstr>
      <vt:lpstr> Phasen des Zyklus </vt:lpstr>
      <vt:lpstr> Expansive Phase (Aufschwung) </vt:lpstr>
      <vt:lpstr> Hochkonjunktur (Boom) </vt:lpstr>
      <vt:lpstr>      Rezession (Abschwung) </vt:lpstr>
      <vt:lpstr> Depression </vt:lpstr>
      <vt:lpstr> Konjunkturzyklen in Deutschland </vt:lpstr>
      <vt:lpstr>Synthetischer Indikator der Wirtschaftslage in Polen von Januar 2004 bis Juni 2020</vt:lpstr>
      <vt:lpstr>Wörterbuch</vt:lpstr>
      <vt:lpstr>Die Bibliographie</vt:lpstr>
      <vt:lpstr>Vielen Dank für Ihre Aufmerksamkeit.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User</dc:creator>
  <cp:lastModifiedBy>Oem</cp:lastModifiedBy>
  <cp:revision>88</cp:revision>
  <dcterms:created xsi:type="dcterms:W3CDTF">2022-03-12T10:39:49Z</dcterms:created>
  <dcterms:modified xsi:type="dcterms:W3CDTF">2022-05-02T08:03:45Z</dcterms:modified>
</cp:coreProperties>
</file>