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B8C1A-1315-6375-30AF-30BA48A6BF03}" v="1178" dt="2022-05-22T18:15:20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63" d="100"/>
          <a:sy n="63" d="100"/>
        </p:scale>
        <p:origin x="-168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A10EA-B9C2-4A06-BBC2-2FE127773BB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E05EB8F-4493-4AA2-B3BD-272D7E25C2CD}">
      <dgm:prSet phldr="0"/>
      <dgm:spPr/>
      <dgm:t>
        <a:bodyPr/>
        <a:lstStyle/>
        <a:p>
          <a:pPr>
            <a:defRPr cap="all"/>
          </a:pPr>
          <a:r>
            <a:rPr lang="pl-PL" dirty="0" smtClean="0"/>
            <a:t>Steuer - </a:t>
          </a:r>
          <a:r>
            <a:rPr lang="pl-PL" dirty="0"/>
            <a:t> Definition</a:t>
          </a:r>
        </a:p>
      </dgm:t>
    </dgm:pt>
    <dgm:pt modelId="{41FB9AF6-9A26-41BE-B2C3-15D58B360AAA}" type="parTrans" cxnId="{3E83474D-80F8-434A-BAB0-5E80AC3A06E5}">
      <dgm:prSet/>
      <dgm:spPr/>
      <dgm:t>
        <a:bodyPr/>
        <a:lstStyle/>
        <a:p>
          <a:endParaRPr lang="en-US"/>
        </a:p>
      </dgm:t>
    </dgm:pt>
    <dgm:pt modelId="{C4E453FC-FAEB-45DA-9E88-CB486F0B5DCA}" type="sibTrans" cxnId="{3E83474D-80F8-434A-BAB0-5E80AC3A06E5}">
      <dgm:prSet/>
      <dgm:spPr/>
      <dgm:t>
        <a:bodyPr/>
        <a:lstStyle/>
        <a:p>
          <a:endParaRPr lang="en-US"/>
        </a:p>
      </dgm:t>
    </dgm:pt>
    <dgm:pt modelId="{1462E053-3DF9-4EFB-810C-C93EFB83A8B6}">
      <dgm:prSet/>
      <dgm:spPr/>
      <dgm:t>
        <a:bodyPr/>
        <a:lstStyle/>
        <a:p>
          <a:pPr>
            <a:defRPr cap="all"/>
          </a:pPr>
          <a:r>
            <a:rPr lang="pl-PL" dirty="0" err="1"/>
            <a:t>Steuerarten</a:t>
          </a:r>
          <a:r>
            <a:rPr lang="pl-PL" dirty="0"/>
            <a:t> </a:t>
          </a:r>
          <a:endParaRPr lang="en-US" dirty="0"/>
        </a:p>
      </dgm:t>
    </dgm:pt>
    <dgm:pt modelId="{65B56167-5887-43F3-BC7B-920F64B17A88}" type="parTrans" cxnId="{ABA508E1-0300-4A63-BB25-2C33A49430E1}">
      <dgm:prSet/>
      <dgm:spPr/>
      <dgm:t>
        <a:bodyPr/>
        <a:lstStyle/>
        <a:p>
          <a:endParaRPr lang="en-US"/>
        </a:p>
      </dgm:t>
    </dgm:pt>
    <dgm:pt modelId="{9402C980-7741-4B18-B4B8-8783B59E2375}" type="sibTrans" cxnId="{ABA508E1-0300-4A63-BB25-2C33A49430E1}">
      <dgm:prSet/>
      <dgm:spPr/>
      <dgm:t>
        <a:bodyPr/>
        <a:lstStyle/>
        <a:p>
          <a:endParaRPr lang="en-US"/>
        </a:p>
      </dgm:t>
    </dgm:pt>
    <dgm:pt modelId="{7CCC953D-5DCE-4F62-896B-E53FD4F2ED8F}">
      <dgm:prSet phldr="0"/>
      <dgm:spPr/>
      <dgm:t>
        <a:bodyPr/>
        <a:lstStyle/>
        <a:p>
          <a:pPr>
            <a:defRPr cap="all"/>
          </a:pPr>
          <a:r>
            <a:rPr lang="pl-PL" dirty="0"/>
            <a:t> </a:t>
          </a:r>
          <a:r>
            <a:rPr lang="pl-PL" dirty="0" err="1"/>
            <a:t>Grundbegriffe</a:t>
          </a:r>
          <a:r>
            <a:rPr lang="pl-PL" dirty="0"/>
            <a:t> der </a:t>
          </a:r>
          <a:r>
            <a:rPr lang="pl-PL" dirty="0" err="1"/>
            <a:t>Besteuerung</a:t>
          </a:r>
          <a:endParaRPr lang="pl-PL" dirty="0">
            <a:latin typeface="Georgia Pro Semibold"/>
          </a:endParaRPr>
        </a:p>
      </dgm:t>
    </dgm:pt>
    <dgm:pt modelId="{5BC7FED4-3636-4FA7-BFD4-8F9271491C15}" type="parTrans" cxnId="{FE780E66-E37B-47BA-8F97-9214EE6FD6E3}">
      <dgm:prSet/>
      <dgm:spPr/>
    </dgm:pt>
    <dgm:pt modelId="{7F5D2E28-85DA-42E8-AF68-71FDB9FAAF5F}" type="sibTrans" cxnId="{FE780E66-E37B-47BA-8F97-9214EE6FD6E3}">
      <dgm:prSet/>
      <dgm:spPr/>
      <dgm:t>
        <a:bodyPr/>
        <a:lstStyle/>
        <a:p>
          <a:endParaRPr lang="en-US"/>
        </a:p>
      </dgm:t>
    </dgm:pt>
    <dgm:pt modelId="{82B54D78-4258-430E-8ABF-C2C5B1B1335C}">
      <dgm:prSet phldr="0"/>
      <dgm:spPr/>
      <dgm:t>
        <a:bodyPr/>
        <a:lstStyle/>
        <a:p>
          <a:pPr rtl="0">
            <a:defRPr cap="all"/>
          </a:pPr>
          <a:r>
            <a:rPr lang="pl-PL" dirty="0" err="1">
              <a:latin typeface="Georgia Pro Semibold"/>
            </a:rPr>
            <a:t>Besteuerungsprinzipien</a:t>
          </a:r>
          <a:endParaRPr lang="pl-PL" dirty="0">
            <a:latin typeface="Georgia Pro Semibold"/>
          </a:endParaRPr>
        </a:p>
      </dgm:t>
    </dgm:pt>
    <dgm:pt modelId="{277AF5C4-D202-428E-8368-BD2EA33D926B}" type="parTrans" cxnId="{1F030455-F9EE-4D3B-A4DA-CB3D81BDD7C1}">
      <dgm:prSet/>
      <dgm:spPr/>
    </dgm:pt>
    <dgm:pt modelId="{2C4BB977-BCFC-46A4-9AA4-763FB063BDE1}" type="sibTrans" cxnId="{1F030455-F9EE-4D3B-A4DA-CB3D81BDD7C1}">
      <dgm:prSet/>
      <dgm:spPr/>
    </dgm:pt>
    <dgm:pt modelId="{05F1616C-DCA7-43F2-A842-C449EDFAECBF}">
      <dgm:prSet phldr="0"/>
      <dgm:spPr/>
      <dgm:t>
        <a:bodyPr/>
        <a:lstStyle/>
        <a:p>
          <a:pPr>
            <a:defRPr cap="all"/>
          </a:pPr>
          <a:r>
            <a:rPr lang="pl-PL" dirty="0"/>
            <a:t>Die wichtigste Steuer</a:t>
          </a:r>
          <a:endParaRPr lang="en-US" dirty="0"/>
        </a:p>
      </dgm:t>
    </dgm:pt>
    <dgm:pt modelId="{D0FB20E0-C676-4858-97DE-19087A4C05EF}" type="parTrans" cxnId="{01844F1C-A943-4A19-83B5-5A453A1F764A}">
      <dgm:prSet/>
      <dgm:spPr/>
    </dgm:pt>
    <dgm:pt modelId="{D494EAFE-6B8B-4804-8570-6FD4B6FB6FD8}" type="sibTrans" cxnId="{01844F1C-A943-4A19-83B5-5A453A1F764A}">
      <dgm:prSet/>
      <dgm:spPr/>
    </dgm:pt>
    <dgm:pt modelId="{2A4FAB16-7D97-40D0-8D44-CF1C78942AFF}">
      <dgm:prSet phldr="0"/>
      <dgm:spPr/>
      <dgm:t>
        <a:bodyPr/>
        <a:lstStyle/>
        <a:p>
          <a:pPr>
            <a:defRPr cap="all"/>
          </a:pPr>
          <a:r>
            <a:rPr lang="en-US" i="1" dirty="0"/>
            <a:t>Wörterbuch</a:t>
          </a:r>
          <a:endParaRPr lang="pl-PL" dirty="0">
            <a:latin typeface="Georgia Pro Semibold"/>
          </a:endParaRPr>
        </a:p>
      </dgm:t>
    </dgm:pt>
    <dgm:pt modelId="{AA980AAB-A5EB-4B9B-B0E4-4902CD6FC640}" type="parTrans" cxnId="{566D04FA-C22D-4036-9E89-64D72CC1D902}">
      <dgm:prSet/>
      <dgm:spPr/>
    </dgm:pt>
    <dgm:pt modelId="{6BFF8DD0-A41D-45A7-B916-10B8866F1449}" type="sibTrans" cxnId="{566D04FA-C22D-4036-9E89-64D72CC1D902}">
      <dgm:prSet/>
      <dgm:spPr/>
    </dgm:pt>
    <dgm:pt modelId="{5EF581E0-D6B2-452D-A2D8-7DAE9483C877}" type="pres">
      <dgm:prSet presAssocID="{DA6A10EA-B9C2-4A06-BBC2-2FE127773B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5B0B506-8270-4772-936F-E61F6F3CAD1F}" type="pres">
      <dgm:prSet presAssocID="{0E05EB8F-4493-4AA2-B3BD-272D7E25C2C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5B753A-C69C-4903-A5CF-A9771C0BD6F8}" type="pres">
      <dgm:prSet presAssocID="{C4E453FC-FAEB-45DA-9E88-CB486F0B5DCA}" presName="sibTrans" presStyleCnt="0"/>
      <dgm:spPr/>
    </dgm:pt>
    <dgm:pt modelId="{ACF4BEEE-4348-4776-9856-7CDD38A7FCEC}" type="pres">
      <dgm:prSet presAssocID="{1462E053-3DF9-4EFB-810C-C93EFB83A8B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6AB764E-5C66-42AF-BF55-0EB6A44645A6}" type="pres">
      <dgm:prSet presAssocID="{9402C980-7741-4B18-B4B8-8783B59E2375}" presName="sibTrans" presStyleCnt="0"/>
      <dgm:spPr/>
    </dgm:pt>
    <dgm:pt modelId="{8C3735BE-C74D-4169-9D2A-A6FBC0676BD1}" type="pres">
      <dgm:prSet presAssocID="{7CCC953D-5DCE-4F62-896B-E53FD4F2ED8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A64574C-6F24-499E-A304-C4990018E578}" type="pres">
      <dgm:prSet presAssocID="{7F5D2E28-85DA-42E8-AF68-71FDB9FAAF5F}" presName="sibTrans" presStyleCnt="0"/>
      <dgm:spPr/>
    </dgm:pt>
    <dgm:pt modelId="{47BB522D-32C3-4355-B252-669A7758A78B}" type="pres">
      <dgm:prSet presAssocID="{82B54D78-4258-430E-8ABF-C2C5B1B1335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BA7199B-8D7A-40FD-A3C8-3CC0780D968D}" type="pres">
      <dgm:prSet presAssocID="{2C4BB977-BCFC-46A4-9AA4-763FB063BDE1}" presName="sibTrans" presStyleCnt="0"/>
      <dgm:spPr/>
    </dgm:pt>
    <dgm:pt modelId="{069520F1-804D-493F-B4CD-B46C0AB4E220}" type="pres">
      <dgm:prSet presAssocID="{05F1616C-DCA7-43F2-A842-C449EDFAECB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957D73-5FA0-485F-870D-4F87BA438514}" type="pres">
      <dgm:prSet presAssocID="{D494EAFE-6B8B-4804-8570-6FD4B6FB6FD8}" presName="sibTrans" presStyleCnt="0"/>
      <dgm:spPr/>
    </dgm:pt>
    <dgm:pt modelId="{A9927539-75F6-4C02-BC0A-67589DFED307}" type="pres">
      <dgm:prSet presAssocID="{2A4FAB16-7D97-40D0-8D44-CF1C78942AF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1844F1C-A943-4A19-83B5-5A453A1F764A}" srcId="{DA6A10EA-B9C2-4A06-BBC2-2FE127773BB1}" destId="{05F1616C-DCA7-43F2-A842-C449EDFAECBF}" srcOrd="4" destOrd="0" parTransId="{D0FB20E0-C676-4858-97DE-19087A4C05EF}" sibTransId="{D494EAFE-6B8B-4804-8570-6FD4B6FB6FD8}"/>
    <dgm:cxn modelId="{3E83474D-80F8-434A-BAB0-5E80AC3A06E5}" srcId="{DA6A10EA-B9C2-4A06-BBC2-2FE127773BB1}" destId="{0E05EB8F-4493-4AA2-B3BD-272D7E25C2CD}" srcOrd="0" destOrd="0" parTransId="{41FB9AF6-9A26-41BE-B2C3-15D58B360AAA}" sibTransId="{C4E453FC-FAEB-45DA-9E88-CB486F0B5DCA}"/>
    <dgm:cxn modelId="{FA0AFAEB-8B09-4006-89FA-B402DB06252C}" type="presOf" srcId="{7CCC953D-5DCE-4F62-896B-E53FD4F2ED8F}" destId="{8C3735BE-C74D-4169-9D2A-A6FBC0676BD1}" srcOrd="0" destOrd="0" presId="urn:microsoft.com/office/officeart/2005/8/layout/default"/>
    <dgm:cxn modelId="{1F030455-F9EE-4D3B-A4DA-CB3D81BDD7C1}" srcId="{DA6A10EA-B9C2-4A06-BBC2-2FE127773BB1}" destId="{82B54D78-4258-430E-8ABF-C2C5B1B1335C}" srcOrd="3" destOrd="0" parTransId="{277AF5C4-D202-428E-8368-BD2EA33D926B}" sibTransId="{2C4BB977-BCFC-46A4-9AA4-763FB063BDE1}"/>
    <dgm:cxn modelId="{80BA7FA1-EA7C-4ECB-95EC-F62641CB61C3}" type="presOf" srcId="{2A4FAB16-7D97-40D0-8D44-CF1C78942AFF}" destId="{A9927539-75F6-4C02-BC0A-67589DFED307}" srcOrd="0" destOrd="0" presId="urn:microsoft.com/office/officeart/2005/8/layout/default"/>
    <dgm:cxn modelId="{1F7E1FA5-548C-4505-841E-459B3DDC1A60}" type="presOf" srcId="{1462E053-3DF9-4EFB-810C-C93EFB83A8B6}" destId="{ACF4BEEE-4348-4776-9856-7CDD38A7FCEC}" srcOrd="0" destOrd="0" presId="urn:microsoft.com/office/officeart/2005/8/layout/default"/>
    <dgm:cxn modelId="{ABA508E1-0300-4A63-BB25-2C33A49430E1}" srcId="{DA6A10EA-B9C2-4A06-BBC2-2FE127773BB1}" destId="{1462E053-3DF9-4EFB-810C-C93EFB83A8B6}" srcOrd="1" destOrd="0" parTransId="{65B56167-5887-43F3-BC7B-920F64B17A88}" sibTransId="{9402C980-7741-4B18-B4B8-8783B59E2375}"/>
    <dgm:cxn modelId="{7A747D09-778D-4BDC-95F2-A2C3CE48E7B3}" type="presOf" srcId="{DA6A10EA-B9C2-4A06-BBC2-2FE127773BB1}" destId="{5EF581E0-D6B2-452D-A2D8-7DAE9483C877}" srcOrd="0" destOrd="0" presId="urn:microsoft.com/office/officeart/2005/8/layout/default"/>
    <dgm:cxn modelId="{742449B3-852C-4309-811D-23BDA5D00DD9}" type="presOf" srcId="{05F1616C-DCA7-43F2-A842-C449EDFAECBF}" destId="{069520F1-804D-493F-B4CD-B46C0AB4E220}" srcOrd="0" destOrd="0" presId="urn:microsoft.com/office/officeart/2005/8/layout/default"/>
    <dgm:cxn modelId="{FE780E66-E37B-47BA-8F97-9214EE6FD6E3}" srcId="{DA6A10EA-B9C2-4A06-BBC2-2FE127773BB1}" destId="{7CCC953D-5DCE-4F62-896B-E53FD4F2ED8F}" srcOrd="2" destOrd="0" parTransId="{5BC7FED4-3636-4FA7-BFD4-8F9271491C15}" sibTransId="{7F5D2E28-85DA-42E8-AF68-71FDB9FAAF5F}"/>
    <dgm:cxn modelId="{3D6F4A30-751E-49F4-A670-321DE9AF23C8}" type="presOf" srcId="{82B54D78-4258-430E-8ABF-C2C5B1B1335C}" destId="{47BB522D-32C3-4355-B252-669A7758A78B}" srcOrd="0" destOrd="0" presId="urn:microsoft.com/office/officeart/2005/8/layout/default"/>
    <dgm:cxn modelId="{566D04FA-C22D-4036-9E89-64D72CC1D902}" srcId="{DA6A10EA-B9C2-4A06-BBC2-2FE127773BB1}" destId="{2A4FAB16-7D97-40D0-8D44-CF1C78942AFF}" srcOrd="5" destOrd="0" parTransId="{AA980AAB-A5EB-4B9B-B0E4-4902CD6FC640}" sibTransId="{6BFF8DD0-A41D-45A7-B916-10B8866F1449}"/>
    <dgm:cxn modelId="{72A2C156-B2CE-4969-8589-0481DB7068AF}" type="presOf" srcId="{0E05EB8F-4493-4AA2-B3BD-272D7E25C2CD}" destId="{95B0B506-8270-4772-936F-E61F6F3CAD1F}" srcOrd="0" destOrd="0" presId="urn:microsoft.com/office/officeart/2005/8/layout/default"/>
    <dgm:cxn modelId="{2AC110FD-0B90-40DF-8B14-AB8EA97FDA0C}" type="presParOf" srcId="{5EF581E0-D6B2-452D-A2D8-7DAE9483C877}" destId="{95B0B506-8270-4772-936F-E61F6F3CAD1F}" srcOrd="0" destOrd="0" presId="urn:microsoft.com/office/officeart/2005/8/layout/default"/>
    <dgm:cxn modelId="{F548AC27-4750-4E92-A9C9-340597D790E8}" type="presParOf" srcId="{5EF581E0-D6B2-452D-A2D8-7DAE9483C877}" destId="{EE5B753A-C69C-4903-A5CF-A9771C0BD6F8}" srcOrd="1" destOrd="0" presId="urn:microsoft.com/office/officeart/2005/8/layout/default"/>
    <dgm:cxn modelId="{AAC3C5DC-E858-416C-B724-003EAFD9B634}" type="presParOf" srcId="{5EF581E0-D6B2-452D-A2D8-7DAE9483C877}" destId="{ACF4BEEE-4348-4776-9856-7CDD38A7FCEC}" srcOrd="2" destOrd="0" presId="urn:microsoft.com/office/officeart/2005/8/layout/default"/>
    <dgm:cxn modelId="{15B42D55-A36B-4152-A758-B4FBB6911F94}" type="presParOf" srcId="{5EF581E0-D6B2-452D-A2D8-7DAE9483C877}" destId="{96AB764E-5C66-42AF-BF55-0EB6A44645A6}" srcOrd="3" destOrd="0" presId="urn:microsoft.com/office/officeart/2005/8/layout/default"/>
    <dgm:cxn modelId="{387B6B23-9480-4623-B1F4-683AB5438C75}" type="presParOf" srcId="{5EF581E0-D6B2-452D-A2D8-7DAE9483C877}" destId="{8C3735BE-C74D-4169-9D2A-A6FBC0676BD1}" srcOrd="4" destOrd="0" presId="urn:microsoft.com/office/officeart/2005/8/layout/default"/>
    <dgm:cxn modelId="{CBA0B3CD-3E82-4F55-8CDE-81D32B413545}" type="presParOf" srcId="{5EF581E0-D6B2-452D-A2D8-7DAE9483C877}" destId="{0A64574C-6F24-499E-A304-C4990018E578}" srcOrd="5" destOrd="0" presId="urn:microsoft.com/office/officeart/2005/8/layout/default"/>
    <dgm:cxn modelId="{D4B9E8C4-71FF-4516-85AA-0B17FEC89F69}" type="presParOf" srcId="{5EF581E0-D6B2-452D-A2D8-7DAE9483C877}" destId="{47BB522D-32C3-4355-B252-669A7758A78B}" srcOrd="6" destOrd="0" presId="urn:microsoft.com/office/officeart/2005/8/layout/default"/>
    <dgm:cxn modelId="{A2E4AF2A-D002-48E3-BD8D-29C676978A72}" type="presParOf" srcId="{5EF581E0-D6B2-452D-A2D8-7DAE9483C877}" destId="{8BA7199B-8D7A-40FD-A3C8-3CC0780D968D}" srcOrd="7" destOrd="0" presId="urn:microsoft.com/office/officeart/2005/8/layout/default"/>
    <dgm:cxn modelId="{444D206A-42AE-44B1-9CB6-2EF07203201C}" type="presParOf" srcId="{5EF581E0-D6B2-452D-A2D8-7DAE9483C877}" destId="{069520F1-804D-493F-B4CD-B46C0AB4E220}" srcOrd="8" destOrd="0" presId="urn:microsoft.com/office/officeart/2005/8/layout/default"/>
    <dgm:cxn modelId="{183530DA-5CB5-4A2D-A9F3-B1E7DFF2C77B}" type="presParOf" srcId="{5EF581E0-D6B2-452D-A2D8-7DAE9483C877}" destId="{8C957D73-5FA0-485F-870D-4F87BA438514}" srcOrd="9" destOrd="0" presId="urn:microsoft.com/office/officeart/2005/8/layout/default"/>
    <dgm:cxn modelId="{09DA92F0-AB5F-4B2A-AA25-77D32EFE0A0D}" type="presParOf" srcId="{5EF581E0-D6B2-452D-A2D8-7DAE9483C877}" destId="{A9927539-75F6-4C02-BC0A-67589DFED30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7B582A-F369-4C9B-83A3-EDCEEFE7DBF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D4F48BC-0D3E-4786-8004-DC655AE58DB6}">
      <dgm:prSet/>
      <dgm:spPr/>
      <dgm:t>
        <a:bodyPr/>
        <a:lstStyle/>
        <a:p>
          <a:pPr rtl="0"/>
          <a:r>
            <a:rPr lang="pl-PL" dirty="0"/>
            <a:t>Steuerpflichtiger ist derjenige, der </a:t>
          </a:r>
          <a:r>
            <a:rPr lang="pl-PL" dirty="0" err="1"/>
            <a:t>durch</a:t>
          </a:r>
          <a:r>
            <a:rPr lang="pl-PL" dirty="0"/>
            <a:t> </a:t>
          </a:r>
          <a:r>
            <a:rPr lang="pl-PL" dirty="0" err="1"/>
            <a:t>Steuergesetze</a:t>
          </a:r>
          <a:r>
            <a:rPr lang="pl-PL" dirty="0">
              <a:latin typeface="Georgia Pro Semibold"/>
            </a:rPr>
            <a:t> </a:t>
          </a:r>
          <a:r>
            <a:rPr lang="pl-PL" dirty="0" err="1">
              <a:latin typeface="Georgia Pro Semibold"/>
            </a:rPr>
            <a:t>vermögensrechtliche</a:t>
          </a:r>
          <a:r>
            <a:rPr lang="pl-PL" dirty="0">
              <a:latin typeface="Georgia Pro Semibold"/>
            </a:rPr>
            <a:t> </a:t>
          </a:r>
          <a:r>
            <a:rPr lang="pl-PL" dirty="0"/>
            <a:t>(</a:t>
          </a:r>
          <a:r>
            <a:rPr lang="pl-PL" dirty="0" err="1"/>
            <a:t>z.b</a:t>
          </a:r>
          <a:r>
            <a:rPr lang="pl-PL" dirty="0"/>
            <a:t>. </a:t>
          </a:r>
          <a:r>
            <a:rPr lang="pl-PL" dirty="0" err="1"/>
            <a:t>Steuerzahlung</a:t>
          </a:r>
          <a:r>
            <a:rPr lang="pl-PL" dirty="0"/>
            <a:t>) </a:t>
          </a:r>
          <a:r>
            <a:rPr lang="pl-PL" dirty="0" err="1"/>
            <a:t>oder</a:t>
          </a:r>
          <a:r>
            <a:rPr lang="pl-PL" dirty="0"/>
            <a:t> nicht vermögensrechtliche (z.b. Führung von Aufzeichnungen oder Büchern) Pflichten und Rechte hat.</a:t>
          </a:r>
          <a:r>
            <a:rPr lang="pl-PL" dirty="0">
              <a:latin typeface="Georgia Pro Semibold"/>
            </a:rPr>
            <a:t> </a:t>
          </a:r>
          <a:endParaRPr lang="en-US" dirty="0"/>
        </a:p>
      </dgm:t>
    </dgm:pt>
    <dgm:pt modelId="{052F7499-6AD7-4EF3-B107-D6DF531BC2E4}" type="parTrans" cxnId="{59776178-7A09-4D5F-B8F2-5A1CEA000BCC}">
      <dgm:prSet/>
      <dgm:spPr/>
      <dgm:t>
        <a:bodyPr/>
        <a:lstStyle/>
        <a:p>
          <a:endParaRPr lang="en-US"/>
        </a:p>
      </dgm:t>
    </dgm:pt>
    <dgm:pt modelId="{1C97828A-5CE5-4827-BC6C-4666B63CBD70}" type="sibTrans" cxnId="{59776178-7A09-4D5F-B8F2-5A1CEA000BCC}">
      <dgm:prSet/>
      <dgm:spPr/>
      <dgm:t>
        <a:bodyPr/>
        <a:lstStyle/>
        <a:p>
          <a:endParaRPr lang="en-US"/>
        </a:p>
      </dgm:t>
    </dgm:pt>
    <dgm:pt modelId="{A065F17F-627B-42D6-8B9C-90F2B8B3D038}">
      <dgm:prSet/>
      <dgm:spPr/>
      <dgm:t>
        <a:bodyPr/>
        <a:lstStyle/>
        <a:p>
          <a:r>
            <a:rPr lang="pl-PL" dirty="0" err="1"/>
            <a:t>Steuerschuldner</a:t>
          </a:r>
          <a:r>
            <a:rPr lang="pl-PL" dirty="0"/>
            <a:t> </a:t>
          </a:r>
          <a:r>
            <a:rPr lang="pl-PL" dirty="0" err="1"/>
            <a:t>ist</a:t>
          </a:r>
          <a:r>
            <a:rPr lang="pl-PL" dirty="0"/>
            <a:t> </a:t>
          </a:r>
          <a:r>
            <a:rPr lang="pl-PL" dirty="0" err="1"/>
            <a:t>derjenige</a:t>
          </a:r>
          <a:r>
            <a:rPr lang="pl-PL" dirty="0"/>
            <a:t>, der </a:t>
          </a:r>
          <a:r>
            <a:rPr lang="pl-PL" dirty="0" err="1"/>
            <a:t>nach</a:t>
          </a:r>
          <a:r>
            <a:rPr lang="pl-PL" dirty="0"/>
            <a:t> </a:t>
          </a:r>
          <a:r>
            <a:rPr lang="pl-PL" dirty="0" err="1"/>
            <a:t>dem</a:t>
          </a:r>
          <a:r>
            <a:rPr lang="pl-PL" dirty="0"/>
            <a:t> </a:t>
          </a:r>
          <a:r>
            <a:rPr lang="pl-PL" dirty="0" err="1"/>
            <a:t>jeweiligen</a:t>
          </a:r>
          <a:r>
            <a:rPr lang="pl-PL" dirty="0"/>
            <a:t> </a:t>
          </a:r>
          <a:r>
            <a:rPr lang="pl-PL" dirty="0" err="1"/>
            <a:t>Steuergesetz</a:t>
          </a:r>
          <a:r>
            <a:rPr lang="pl-PL" dirty="0"/>
            <a:t> </a:t>
          </a:r>
          <a:r>
            <a:rPr lang="pl-PL" dirty="0" err="1"/>
            <a:t>die</a:t>
          </a:r>
          <a:r>
            <a:rPr lang="pl-PL" dirty="0"/>
            <a:t> </a:t>
          </a:r>
          <a:r>
            <a:rPr lang="pl-PL" dirty="0" err="1"/>
            <a:t>Steuerzahlung</a:t>
          </a:r>
          <a:r>
            <a:rPr lang="pl-PL" dirty="0"/>
            <a:t> </a:t>
          </a:r>
          <a:r>
            <a:rPr lang="pl-PL" dirty="0" err="1"/>
            <a:t>an</a:t>
          </a:r>
          <a:r>
            <a:rPr lang="pl-PL" dirty="0"/>
            <a:t> den Fiskus </a:t>
          </a:r>
          <a:r>
            <a:rPr lang="pl-PL" dirty="0" err="1"/>
            <a:t>zu</a:t>
          </a:r>
          <a:r>
            <a:rPr lang="pl-PL" dirty="0"/>
            <a:t> </a:t>
          </a:r>
          <a:r>
            <a:rPr lang="pl-PL" dirty="0" err="1"/>
            <a:t>leisten</a:t>
          </a:r>
          <a:r>
            <a:rPr lang="pl-PL" dirty="0"/>
            <a:t> </a:t>
          </a:r>
          <a:r>
            <a:rPr lang="pl-PL" dirty="0" err="1"/>
            <a:t>hat</a:t>
          </a:r>
          <a:r>
            <a:rPr lang="pl-PL" dirty="0"/>
            <a:t>.</a:t>
          </a:r>
          <a:endParaRPr lang="en-US" dirty="0"/>
        </a:p>
      </dgm:t>
    </dgm:pt>
    <dgm:pt modelId="{9E51D541-9A55-441B-A343-5BEE7A265AC5}" type="parTrans" cxnId="{BB0E1AE3-8EEA-4A8D-9893-551CAD648C82}">
      <dgm:prSet/>
      <dgm:spPr/>
      <dgm:t>
        <a:bodyPr/>
        <a:lstStyle/>
        <a:p>
          <a:endParaRPr lang="en-US"/>
        </a:p>
      </dgm:t>
    </dgm:pt>
    <dgm:pt modelId="{3CD0C1DE-0554-4595-9412-33C9C560B26D}" type="sibTrans" cxnId="{BB0E1AE3-8EEA-4A8D-9893-551CAD648C82}">
      <dgm:prSet/>
      <dgm:spPr/>
      <dgm:t>
        <a:bodyPr/>
        <a:lstStyle/>
        <a:p>
          <a:endParaRPr lang="en-US"/>
        </a:p>
      </dgm:t>
    </dgm:pt>
    <dgm:pt modelId="{8EA1A741-7CF0-4C25-B202-C499F86885D3}">
      <dgm:prSet/>
      <dgm:spPr/>
      <dgm:t>
        <a:bodyPr/>
        <a:lstStyle/>
        <a:p>
          <a:r>
            <a:rPr lang="pl-PL" dirty="0" err="1"/>
            <a:t>Steuerobjekt</a:t>
          </a:r>
          <a:r>
            <a:rPr lang="pl-PL" dirty="0"/>
            <a:t> </a:t>
          </a:r>
          <a:r>
            <a:rPr lang="pl-PL" dirty="0" err="1"/>
            <a:t>ist</a:t>
          </a:r>
          <a:r>
            <a:rPr lang="pl-PL" dirty="0"/>
            <a:t> der </a:t>
          </a:r>
          <a:r>
            <a:rPr lang="pl-PL" dirty="0" err="1"/>
            <a:t>Tatbestand</a:t>
          </a:r>
          <a:r>
            <a:rPr lang="pl-PL" dirty="0"/>
            <a:t>, </a:t>
          </a:r>
          <a:r>
            <a:rPr lang="pl-PL" dirty="0" err="1"/>
            <a:t>an</a:t>
          </a:r>
          <a:r>
            <a:rPr lang="pl-PL" dirty="0"/>
            <a:t> </a:t>
          </a:r>
          <a:r>
            <a:rPr lang="pl-PL" dirty="0" err="1"/>
            <a:t>welchen</a:t>
          </a:r>
          <a:r>
            <a:rPr lang="pl-PL" dirty="0"/>
            <a:t> </a:t>
          </a:r>
          <a:r>
            <a:rPr lang="pl-PL" dirty="0" err="1"/>
            <a:t>die</a:t>
          </a:r>
          <a:r>
            <a:rPr lang="pl-PL" dirty="0"/>
            <a:t> </a:t>
          </a:r>
          <a:r>
            <a:rPr lang="pl-PL" dirty="0" err="1"/>
            <a:t>jeweilige</a:t>
          </a:r>
          <a:r>
            <a:rPr lang="pl-PL" dirty="0"/>
            <a:t> </a:t>
          </a:r>
          <a:r>
            <a:rPr lang="pl-PL" dirty="0" err="1"/>
            <a:t>Steuerpflicht</a:t>
          </a:r>
          <a:r>
            <a:rPr lang="pl-PL" dirty="0"/>
            <a:t> </a:t>
          </a:r>
          <a:r>
            <a:rPr lang="pl-PL" dirty="0" err="1"/>
            <a:t>knüpft</a:t>
          </a:r>
          <a:r>
            <a:rPr lang="pl-PL" dirty="0"/>
            <a:t>. Es </a:t>
          </a:r>
          <a:r>
            <a:rPr lang="pl-PL" dirty="0" err="1"/>
            <a:t>geht</a:t>
          </a:r>
          <a:r>
            <a:rPr lang="pl-PL" dirty="0"/>
            <a:t> </a:t>
          </a:r>
          <a:r>
            <a:rPr lang="pl-PL" dirty="0" err="1"/>
            <a:t>um</a:t>
          </a:r>
          <a:r>
            <a:rPr lang="pl-PL" dirty="0"/>
            <a:t> </a:t>
          </a:r>
          <a:r>
            <a:rPr lang="pl-PL" dirty="0" err="1"/>
            <a:t>die</a:t>
          </a:r>
          <a:r>
            <a:rPr lang="pl-PL" dirty="0"/>
            <a:t> </a:t>
          </a:r>
          <a:r>
            <a:rPr lang="pl-PL" dirty="0" err="1"/>
            <a:t>Festlegung</a:t>
          </a:r>
          <a:r>
            <a:rPr lang="pl-PL" dirty="0"/>
            <a:t>, was </a:t>
          </a:r>
          <a:r>
            <a:rPr lang="pl-PL" dirty="0" err="1"/>
            <a:t>steuerlich</a:t>
          </a:r>
          <a:r>
            <a:rPr lang="pl-PL" dirty="0"/>
            <a:t> </a:t>
          </a:r>
          <a:r>
            <a:rPr lang="pl-PL" dirty="0" err="1"/>
            <a:t>relevant</a:t>
          </a:r>
          <a:r>
            <a:rPr lang="pl-PL" dirty="0"/>
            <a:t> </a:t>
          </a:r>
          <a:r>
            <a:rPr lang="pl-PL" dirty="0" err="1"/>
            <a:t>ist</a:t>
          </a:r>
          <a:r>
            <a:rPr lang="pl-PL" dirty="0"/>
            <a:t>. </a:t>
          </a:r>
          <a:r>
            <a:rPr lang="pl-PL" dirty="0" err="1"/>
            <a:t>Hierbei</a:t>
          </a:r>
          <a:r>
            <a:rPr lang="pl-PL" dirty="0"/>
            <a:t> kann es </a:t>
          </a:r>
          <a:r>
            <a:rPr lang="pl-PL" dirty="0" err="1"/>
            <a:t>sich</a:t>
          </a:r>
          <a:r>
            <a:rPr lang="pl-PL" dirty="0"/>
            <a:t> </a:t>
          </a:r>
          <a:r>
            <a:rPr lang="pl-PL" dirty="0" err="1"/>
            <a:t>um</a:t>
          </a:r>
          <a:r>
            <a:rPr lang="pl-PL" dirty="0"/>
            <a:t> </a:t>
          </a:r>
          <a:r>
            <a:rPr lang="pl-PL" dirty="0" err="1"/>
            <a:t>einen</a:t>
          </a:r>
          <a:r>
            <a:rPr lang="pl-PL" dirty="0"/>
            <a:t> </a:t>
          </a:r>
          <a:r>
            <a:rPr lang="pl-PL" dirty="0" err="1"/>
            <a:t>Vorgang</a:t>
          </a:r>
          <a:r>
            <a:rPr lang="pl-PL" dirty="0"/>
            <a:t>, </a:t>
          </a:r>
          <a:r>
            <a:rPr lang="pl-PL" dirty="0" err="1"/>
            <a:t>Zustand</a:t>
          </a:r>
          <a:r>
            <a:rPr lang="pl-PL" dirty="0"/>
            <a:t> </a:t>
          </a:r>
          <a:r>
            <a:rPr lang="pl-PL" dirty="0" err="1"/>
            <a:t>oder</a:t>
          </a:r>
          <a:r>
            <a:rPr lang="pl-PL" dirty="0"/>
            <a:t> </a:t>
          </a:r>
          <a:r>
            <a:rPr lang="pl-PL" dirty="0" err="1"/>
            <a:t>Gegenstand</a:t>
          </a:r>
          <a:r>
            <a:rPr lang="pl-PL" dirty="0"/>
            <a:t> </a:t>
          </a:r>
          <a:r>
            <a:rPr lang="pl-PL" dirty="0" err="1"/>
            <a:t>handeln</a:t>
          </a:r>
          <a:r>
            <a:rPr lang="pl-PL" dirty="0"/>
            <a:t>. </a:t>
          </a:r>
          <a:r>
            <a:rPr lang="pl-PL" dirty="0" err="1"/>
            <a:t>So</a:t>
          </a:r>
          <a:r>
            <a:rPr lang="pl-PL" dirty="0"/>
            <a:t> </a:t>
          </a:r>
          <a:r>
            <a:rPr lang="pl-PL" dirty="0" err="1"/>
            <a:t>unterliegen</a:t>
          </a:r>
          <a:r>
            <a:rPr lang="pl-PL" dirty="0"/>
            <a:t> </a:t>
          </a:r>
          <a:r>
            <a:rPr lang="pl-PL" dirty="0" err="1"/>
            <a:t>z.b</a:t>
          </a:r>
          <a:r>
            <a:rPr lang="pl-PL" dirty="0"/>
            <a:t>. </a:t>
          </a:r>
          <a:r>
            <a:rPr lang="pl-PL" dirty="0" err="1"/>
            <a:t>bei</a:t>
          </a:r>
          <a:r>
            <a:rPr lang="pl-PL" dirty="0"/>
            <a:t> der </a:t>
          </a:r>
          <a:r>
            <a:rPr lang="pl-PL" dirty="0" err="1"/>
            <a:t>Einkommensteuer</a:t>
          </a:r>
          <a:r>
            <a:rPr lang="pl-PL" dirty="0"/>
            <a:t> </a:t>
          </a:r>
          <a:r>
            <a:rPr lang="pl-PL" dirty="0" err="1"/>
            <a:t>bestimmte</a:t>
          </a:r>
          <a:r>
            <a:rPr lang="pl-PL" dirty="0"/>
            <a:t> </a:t>
          </a:r>
          <a:r>
            <a:rPr lang="pl-PL" dirty="0" err="1"/>
            <a:t>Einkünfte</a:t>
          </a:r>
          <a:r>
            <a:rPr lang="pl-PL" dirty="0"/>
            <a:t>, </a:t>
          </a:r>
          <a:r>
            <a:rPr lang="pl-PL" dirty="0" err="1"/>
            <a:t>bei</a:t>
          </a:r>
          <a:r>
            <a:rPr lang="pl-PL" dirty="0"/>
            <a:t> der </a:t>
          </a:r>
          <a:r>
            <a:rPr lang="pl-PL" dirty="0" err="1"/>
            <a:t>Gewerbesteuer</a:t>
          </a:r>
          <a:r>
            <a:rPr lang="pl-PL" dirty="0"/>
            <a:t> </a:t>
          </a:r>
          <a:r>
            <a:rPr lang="pl-PL" dirty="0" err="1"/>
            <a:t>Gewerbebetriebe</a:t>
          </a:r>
          <a:r>
            <a:rPr lang="pl-PL" dirty="0"/>
            <a:t>, </a:t>
          </a:r>
          <a:r>
            <a:rPr lang="pl-PL" dirty="0" err="1"/>
            <a:t>bei</a:t>
          </a:r>
          <a:r>
            <a:rPr lang="pl-PL" dirty="0"/>
            <a:t> der </a:t>
          </a:r>
          <a:r>
            <a:rPr lang="pl-PL" dirty="0" err="1"/>
            <a:t>Kraftfahrzeugsteuer</a:t>
          </a:r>
          <a:r>
            <a:rPr lang="pl-PL" dirty="0"/>
            <a:t> </a:t>
          </a:r>
          <a:r>
            <a:rPr lang="pl-PL" dirty="0" err="1"/>
            <a:t>das</a:t>
          </a:r>
          <a:r>
            <a:rPr lang="pl-PL" dirty="0"/>
            <a:t> </a:t>
          </a:r>
          <a:r>
            <a:rPr lang="pl-PL" dirty="0" err="1"/>
            <a:t>Halten</a:t>
          </a:r>
          <a:r>
            <a:rPr lang="pl-PL" dirty="0"/>
            <a:t> von </a:t>
          </a:r>
          <a:r>
            <a:rPr lang="pl-PL" dirty="0" err="1"/>
            <a:t>Fahrzeugen</a:t>
          </a:r>
          <a:r>
            <a:rPr lang="pl-PL" dirty="0"/>
            <a:t> der </a:t>
          </a:r>
          <a:r>
            <a:rPr lang="pl-PL" dirty="0" err="1"/>
            <a:t>Besteuerung</a:t>
          </a:r>
          <a:r>
            <a:rPr lang="pl-PL" dirty="0"/>
            <a:t>.</a:t>
          </a:r>
          <a:endParaRPr lang="en-US" dirty="0"/>
        </a:p>
      </dgm:t>
    </dgm:pt>
    <dgm:pt modelId="{38CF5857-E5DB-4B65-A86F-966B4EF2BB1D}" type="parTrans" cxnId="{DC8C449E-8680-438B-A082-BAC313DD4BE1}">
      <dgm:prSet/>
      <dgm:spPr/>
      <dgm:t>
        <a:bodyPr/>
        <a:lstStyle/>
        <a:p>
          <a:endParaRPr lang="en-US"/>
        </a:p>
      </dgm:t>
    </dgm:pt>
    <dgm:pt modelId="{A7FFBCDC-1CD4-421F-8A10-6FD926DEC0A6}" type="sibTrans" cxnId="{DC8C449E-8680-438B-A082-BAC313DD4BE1}">
      <dgm:prSet/>
      <dgm:spPr/>
      <dgm:t>
        <a:bodyPr/>
        <a:lstStyle/>
        <a:p>
          <a:endParaRPr lang="en-US"/>
        </a:p>
      </dgm:t>
    </dgm:pt>
    <dgm:pt modelId="{74C830A2-4D11-455E-81E6-DDF3E99E0753}" type="pres">
      <dgm:prSet presAssocID="{307B582A-F369-4C9B-83A3-EDCEEFE7DB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DBA545B-8698-40BE-8C2C-70C60AFAC930}" type="pres">
      <dgm:prSet presAssocID="{FD4F48BC-0D3E-4786-8004-DC655AE58D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EFC7519-8E9D-4F51-B414-9D19E54B7A4B}" type="pres">
      <dgm:prSet presAssocID="{1C97828A-5CE5-4827-BC6C-4666B63CBD70}" presName="spacer" presStyleCnt="0"/>
      <dgm:spPr/>
    </dgm:pt>
    <dgm:pt modelId="{56503B47-D29B-4CD3-BE90-77D6E466E1DD}" type="pres">
      <dgm:prSet presAssocID="{A065F17F-627B-42D6-8B9C-90F2B8B3D03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D41337-81B8-4D10-BF62-BB346A32ADEF}" type="pres">
      <dgm:prSet presAssocID="{3CD0C1DE-0554-4595-9412-33C9C560B26D}" presName="spacer" presStyleCnt="0"/>
      <dgm:spPr/>
    </dgm:pt>
    <dgm:pt modelId="{E4D683CE-5A70-4F55-8E65-CA5EF8E400E2}" type="pres">
      <dgm:prSet presAssocID="{8EA1A741-7CF0-4C25-B202-C499F86885D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C8C449E-8680-438B-A082-BAC313DD4BE1}" srcId="{307B582A-F369-4C9B-83A3-EDCEEFE7DBF5}" destId="{8EA1A741-7CF0-4C25-B202-C499F86885D3}" srcOrd="2" destOrd="0" parTransId="{38CF5857-E5DB-4B65-A86F-966B4EF2BB1D}" sibTransId="{A7FFBCDC-1CD4-421F-8A10-6FD926DEC0A6}"/>
    <dgm:cxn modelId="{2E9CD191-9BA4-4F93-A76D-68D2646E0604}" type="presOf" srcId="{307B582A-F369-4C9B-83A3-EDCEEFE7DBF5}" destId="{74C830A2-4D11-455E-81E6-DDF3E99E0753}" srcOrd="0" destOrd="0" presId="urn:microsoft.com/office/officeart/2005/8/layout/vList2"/>
    <dgm:cxn modelId="{DBBF1951-A648-42F7-95E6-F594DBACC5C3}" type="presOf" srcId="{A065F17F-627B-42D6-8B9C-90F2B8B3D038}" destId="{56503B47-D29B-4CD3-BE90-77D6E466E1DD}" srcOrd="0" destOrd="0" presId="urn:microsoft.com/office/officeart/2005/8/layout/vList2"/>
    <dgm:cxn modelId="{BB0E1AE3-8EEA-4A8D-9893-551CAD648C82}" srcId="{307B582A-F369-4C9B-83A3-EDCEEFE7DBF5}" destId="{A065F17F-627B-42D6-8B9C-90F2B8B3D038}" srcOrd="1" destOrd="0" parTransId="{9E51D541-9A55-441B-A343-5BEE7A265AC5}" sibTransId="{3CD0C1DE-0554-4595-9412-33C9C560B26D}"/>
    <dgm:cxn modelId="{59776178-7A09-4D5F-B8F2-5A1CEA000BCC}" srcId="{307B582A-F369-4C9B-83A3-EDCEEFE7DBF5}" destId="{FD4F48BC-0D3E-4786-8004-DC655AE58DB6}" srcOrd="0" destOrd="0" parTransId="{052F7499-6AD7-4EF3-B107-D6DF531BC2E4}" sibTransId="{1C97828A-5CE5-4827-BC6C-4666B63CBD70}"/>
    <dgm:cxn modelId="{A0292FE4-D991-4F22-90CC-61109537CE78}" type="presOf" srcId="{8EA1A741-7CF0-4C25-B202-C499F86885D3}" destId="{E4D683CE-5A70-4F55-8E65-CA5EF8E400E2}" srcOrd="0" destOrd="0" presId="urn:microsoft.com/office/officeart/2005/8/layout/vList2"/>
    <dgm:cxn modelId="{53F4B187-D69E-4A33-A15F-76EF8DC3EDBD}" type="presOf" srcId="{FD4F48BC-0D3E-4786-8004-DC655AE58DB6}" destId="{5DBA545B-8698-40BE-8C2C-70C60AFAC930}" srcOrd="0" destOrd="0" presId="urn:microsoft.com/office/officeart/2005/8/layout/vList2"/>
    <dgm:cxn modelId="{9913AD03-CCD5-47B4-8D31-DA6FBCDAFD95}" type="presParOf" srcId="{74C830A2-4D11-455E-81E6-DDF3E99E0753}" destId="{5DBA545B-8698-40BE-8C2C-70C60AFAC930}" srcOrd="0" destOrd="0" presId="urn:microsoft.com/office/officeart/2005/8/layout/vList2"/>
    <dgm:cxn modelId="{70088AB7-9835-4738-88E6-1068053A45F3}" type="presParOf" srcId="{74C830A2-4D11-455E-81E6-DDF3E99E0753}" destId="{BEFC7519-8E9D-4F51-B414-9D19E54B7A4B}" srcOrd="1" destOrd="0" presId="urn:microsoft.com/office/officeart/2005/8/layout/vList2"/>
    <dgm:cxn modelId="{6AC9458B-97A1-4704-8F44-506596BAADDC}" type="presParOf" srcId="{74C830A2-4D11-455E-81E6-DDF3E99E0753}" destId="{56503B47-D29B-4CD3-BE90-77D6E466E1DD}" srcOrd="2" destOrd="0" presId="urn:microsoft.com/office/officeart/2005/8/layout/vList2"/>
    <dgm:cxn modelId="{1AC72659-A062-4A8D-A762-E48A507CAAE6}" type="presParOf" srcId="{74C830A2-4D11-455E-81E6-DDF3E99E0753}" destId="{71D41337-81B8-4D10-BF62-BB346A32ADEF}" srcOrd="3" destOrd="0" presId="urn:microsoft.com/office/officeart/2005/8/layout/vList2"/>
    <dgm:cxn modelId="{2573155E-85EE-4683-AADA-4AF21A1D13C0}" type="presParOf" srcId="{74C830A2-4D11-455E-81E6-DDF3E99E0753}" destId="{E4D683CE-5A70-4F55-8E65-CA5EF8E400E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1B3F89-BFEC-45E9-8D05-02F90494D20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AD07863-1F2E-4504-843C-6449C9CBA9CD}">
      <dgm:prSet/>
      <dgm:spPr/>
      <dgm:t>
        <a:bodyPr/>
        <a:lstStyle/>
        <a:p>
          <a:r>
            <a:rPr lang="pl-PL"/>
            <a:t>Äquivalenzprinzip</a:t>
          </a:r>
          <a:endParaRPr lang="en-US"/>
        </a:p>
      </dgm:t>
    </dgm:pt>
    <dgm:pt modelId="{0BD76E3C-0B05-41BF-9575-7818B89F5B34}" type="parTrans" cxnId="{93F70BB1-C31F-4141-B805-170DB70AB64E}">
      <dgm:prSet/>
      <dgm:spPr/>
      <dgm:t>
        <a:bodyPr/>
        <a:lstStyle/>
        <a:p>
          <a:endParaRPr lang="en-US"/>
        </a:p>
      </dgm:t>
    </dgm:pt>
    <dgm:pt modelId="{8407B935-9862-4833-8839-743AB7CB19BF}" type="sibTrans" cxnId="{93F70BB1-C31F-4141-B805-170DB70AB64E}">
      <dgm:prSet/>
      <dgm:spPr/>
      <dgm:t>
        <a:bodyPr/>
        <a:lstStyle/>
        <a:p>
          <a:endParaRPr lang="en-US"/>
        </a:p>
      </dgm:t>
    </dgm:pt>
    <dgm:pt modelId="{663BF107-4933-451E-9D2F-3899A787E768}">
      <dgm:prSet/>
      <dgm:spPr/>
      <dgm:t>
        <a:bodyPr/>
        <a:lstStyle/>
        <a:p>
          <a:r>
            <a:rPr lang="pl-PL"/>
            <a:t>Divisionsprinzip</a:t>
          </a:r>
          <a:endParaRPr lang="en-US"/>
        </a:p>
      </dgm:t>
    </dgm:pt>
    <dgm:pt modelId="{6A0635F0-09D6-419C-82DB-9759A0DBF177}" type="parTrans" cxnId="{082BFB27-4FA7-479A-8CDF-EEB90C4EADC8}">
      <dgm:prSet/>
      <dgm:spPr/>
      <dgm:t>
        <a:bodyPr/>
        <a:lstStyle/>
        <a:p>
          <a:endParaRPr lang="en-US"/>
        </a:p>
      </dgm:t>
    </dgm:pt>
    <dgm:pt modelId="{05244828-7DD1-42DC-8B6F-2551D1F8D3E9}" type="sibTrans" cxnId="{082BFB27-4FA7-479A-8CDF-EEB90C4EADC8}">
      <dgm:prSet/>
      <dgm:spPr/>
      <dgm:t>
        <a:bodyPr/>
        <a:lstStyle/>
        <a:p>
          <a:endParaRPr lang="en-US"/>
        </a:p>
      </dgm:t>
    </dgm:pt>
    <dgm:pt modelId="{E597F29A-4684-4555-8C3C-A6B1CF52CC92}">
      <dgm:prSet/>
      <dgm:spPr/>
      <dgm:t>
        <a:bodyPr/>
        <a:lstStyle/>
        <a:p>
          <a:r>
            <a:rPr lang="pl-PL"/>
            <a:t>Leistungsfähigkeitsprinzip</a:t>
          </a:r>
          <a:endParaRPr lang="en-US"/>
        </a:p>
      </dgm:t>
    </dgm:pt>
    <dgm:pt modelId="{526498AC-7583-4BFB-9053-D84501B94059}" type="parTrans" cxnId="{8FB200F4-035C-4D21-952E-9E72C7C932EA}">
      <dgm:prSet/>
      <dgm:spPr/>
      <dgm:t>
        <a:bodyPr/>
        <a:lstStyle/>
        <a:p>
          <a:endParaRPr lang="en-US"/>
        </a:p>
      </dgm:t>
    </dgm:pt>
    <dgm:pt modelId="{CA5588E1-725A-4EFB-A449-AF6F421C52B0}" type="sibTrans" cxnId="{8FB200F4-035C-4D21-952E-9E72C7C932EA}">
      <dgm:prSet/>
      <dgm:spPr/>
      <dgm:t>
        <a:bodyPr/>
        <a:lstStyle/>
        <a:p>
          <a:endParaRPr lang="en-US"/>
        </a:p>
      </dgm:t>
    </dgm:pt>
    <dgm:pt modelId="{FDC29E72-5847-4F5A-87FE-4160F6AB8B88}" type="pres">
      <dgm:prSet presAssocID="{5E1B3F89-BFEC-45E9-8D05-02F90494D2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DD626A30-4E3D-4CD8-A95C-007E267F5B77}" type="pres">
      <dgm:prSet presAssocID="{9AD07863-1F2E-4504-843C-6449C9CBA9CD}" presName="hierRoot1" presStyleCnt="0"/>
      <dgm:spPr/>
    </dgm:pt>
    <dgm:pt modelId="{31214AAD-6A9F-416D-A786-8F949A6786F8}" type="pres">
      <dgm:prSet presAssocID="{9AD07863-1F2E-4504-843C-6449C9CBA9CD}" presName="composite" presStyleCnt="0"/>
      <dgm:spPr/>
    </dgm:pt>
    <dgm:pt modelId="{4393AAC0-51CE-49C0-9B0F-0E492C49476F}" type="pres">
      <dgm:prSet presAssocID="{9AD07863-1F2E-4504-843C-6449C9CBA9CD}" presName="background" presStyleLbl="node0" presStyleIdx="0" presStyleCnt="3"/>
      <dgm:spPr/>
    </dgm:pt>
    <dgm:pt modelId="{FE87876B-57D8-48B5-B7E1-9F66A63F9F17}" type="pres">
      <dgm:prSet presAssocID="{9AD07863-1F2E-4504-843C-6449C9CBA9CD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3C5C191-EDFB-44F6-ABFE-AE8F8030019D}" type="pres">
      <dgm:prSet presAssocID="{9AD07863-1F2E-4504-843C-6449C9CBA9CD}" presName="hierChild2" presStyleCnt="0"/>
      <dgm:spPr/>
    </dgm:pt>
    <dgm:pt modelId="{2CF651BC-CA51-4DFA-A1E1-2C0CB44B26B3}" type="pres">
      <dgm:prSet presAssocID="{663BF107-4933-451E-9D2F-3899A787E768}" presName="hierRoot1" presStyleCnt="0"/>
      <dgm:spPr/>
    </dgm:pt>
    <dgm:pt modelId="{80CB71FF-9305-4206-BA13-D7D78B68F11B}" type="pres">
      <dgm:prSet presAssocID="{663BF107-4933-451E-9D2F-3899A787E768}" presName="composite" presStyleCnt="0"/>
      <dgm:spPr/>
    </dgm:pt>
    <dgm:pt modelId="{B3776C92-D531-4FAC-986A-28C1C13DB625}" type="pres">
      <dgm:prSet presAssocID="{663BF107-4933-451E-9D2F-3899A787E768}" presName="background" presStyleLbl="node0" presStyleIdx="1" presStyleCnt="3"/>
      <dgm:spPr/>
    </dgm:pt>
    <dgm:pt modelId="{BE907D6D-0D2E-4DF5-9054-37A2AFF178A8}" type="pres">
      <dgm:prSet presAssocID="{663BF107-4933-451E-9D2F-3899A787E768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F20A776C-05EB-4316-8267-C3252FF3ACDE}" type="pres">
      <dgm:prSet presAssocID="{663BF107-4933-451E-9D2F-3899A787E768}" presName="hierChild2" presStyleCnt="0"/>
      <dgm:spPr/>
    </dgm:pt>
    <dgm:pt modelId="{4B409971-02C1-45CB-8409-9E5095F30DB0}" type="pres">
      <dgm:prSet presAssocID="{E597F29A-4684-4555-8C3C-A6B1CF52CC92}" presName="hierRoot1" presStyleCnt="0"/>
      <dgm:spPr/>
    </dgm:pt>
    <dgm:pt modelId="{EE190BAD-A8EB-4A22-A6A9-9AB42FA3FFB9}" type="pres">
      <dgm:prSet presAssocID="{E597F29A-4684-4555-8C3C-A6B1CF52CC92}" presName="composite" presStyleCnt="0"/>
      <dgm:spPr/>
    </dgm:pt>
    <dgm:pt modelId="{DB15E674-2CE6-4E56-83CA-BBEB267EFFE7}" type="pres">
      <dgm:prSet presAssocID="{E597F29A-4684-4555-8C3C-A6B1CF52CC92}" presName="background" presStyleLbl="node0" presStyleIdx="2" presStyleCnt="3"/>
      <dgm:spPr/>
    </dgm:pt>
    <dgm:pt modelId="{29553CFD-E94E-4C66-B9E7-2C2AAEAED7F1}" type="pres">
      <dgm:prSet presAssocID="{E597F29A-4684-4555-8C3C-A6B1CF52CC92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ADEAEB8-63C7-459F-B559-304FD180ABF0}" type="pres">
      <dgm:prSet presAssocID="{E597F29A-4684-4555-8C3C-A6B1CF52CC92}" presName="hierChild2" presStyleCnt="0"/>
      <dgm:spPr/>
    </dgm:pt>
  </dgm:ptLst>
  <dgm:cxnLst>
    <dgm:cxn modelId="{93F70BB1-C31F-4141-B805-170DB70AB64E}" srcId="{5E1B3F89-BFEC-45E9-8D05-02F90494D208}" destId="{9AD07863-1F2E-4504-843C-6449C9CBA9CD}" srcOrd="0" destOrd="0" parTransId="{0BD76E3C-0B05-41BF-9575-7818B89F5B34}" sibTransId="{8407B935-9862-4833-8839-743AB7CB19BF}"/>
    <dgm:cxn modelId="{CC60797F-9F74-426A-9524-86BEA41D2D95}" type="presOf" srcId="{663BF107-4933-451E-9D2F-3899A787E768}" destId="{BE907D6D-0D2E-4DF5-9054-37A2AFF178A8}" srcOrd="0" destOrd="0" presId="urn:microsoft.com/office/officeart/2005/8/layout/hierarchy1"/>
    <dgm:cxn modelId="{18D56950-A82C-4FE8-A2AA-BA4E415E3C4D}" type="presOf" srcId="{E597F29A-4684-4555-8C3C-A6B1CF52CC92}" destId="{29553CFD-E94E-4C66-B9E7-2C2AAEAED7F1}" srcOrd="0" destOrd="0" presId="urn:microsoft.com/office/officeart/2005/8/layout/hierarchy1"/>
    <dgm:cxn modelId="{8FB200F4-035C-4D21-952E-9E72C7C932EA}" srcId="{5E1B3F89-BFEC-45E9-8D05-02F90494D208}" destId="{E597F29A-4684-4555-8C3C-A6B1CF52CC92}" srcOrd="2" destOrd="0" parTransId="{526498AC-7583-4BFB-9053-D84501B94059}" sibTransId="{CA5588E1-725A-4EFB-A449-AF6F421C52B0}"/>
    <dgm:cxn modelId="{29D0A141-315E-4504-9DD9-FEB9583291E7}" type="presOf" srcId="{5E1B3F89-BFEC-45E9-8D05-02F90494D208}" destId="{FDC29E72-5847-4F5A-87FE-4160F6AB8B88}" srcOrd="0" destOrd="0" presId="urn:microsoft.com/office/officeart/2005/8/layout/hierarchy1"/>
    <dgm:cxn modelId="{082BFB27-4FA7-479A-8CDF-EEB90C4EADC8}" srcId="{5E1B3F89-BFEC-45E9-8D05-02F90494D208}" destId="{663BF107-4933-451E-9D2F-3899A787E768}" srcOrd="1" destOrd="0" parTransId="{6A0635F0-09D6-419C-82DB-9759A0DBF177}" sibTransId="{05244828-7DD1-42DC-8B6F-2551D1F8D3E9}"/>
    <dgm:cxn modelId="{AC435444-3E58-4A41-BA77-82CDB0A634BD}" type="presOf" srcId="{9AD07863-1F2E-4504-843C-6449C9CBA9CD}" destId="{FE87876B-57D8-48B5-B7E1-9F66A63F9F17}" srcOrd="0" destOrd="0" presId="urn:microsoft.com/office/officeart/2005/8/layout/hierarchy1"/>
    <dgm:cxn modelId="{76508D77-9EA4-4666-82D1-61CBC074F72F}" type="presParOf" srcId="{FDC29E72-5847-4F5A-87FE-4160F6AB8B88}" destId="{DD626A30-4E3D-4CD8-A95C-007E267F5B77}" srcOrd="0" destOrd="0" presId="urn:microsoft.com/office/officeart/2005/8/layout/hierarchy1"/>
    <dgm:cxn modelId="{BC5B7A12-FB9D-4C7A-9B73-4B12D36BA7C2}" type="presParOf" srcId="{DD626A30-4E3D-4CD8-A95C-007E267F5B77}" destId="{31214AAD-6A9F-416D-A786-8F949A6786F8}" srcOrd="0" destOrd="0" presId="urn:microsoft.com/office/officeart/2005/8/layout/hierarchy1"/>
    <dgm:cxn modelId="{DA171DA4-377C-4A4A-AA73-CCA0E9792EBC}" type="presParOf" srcId="{31214AAD-6A9F-416D-A786-8F949A6786F8}" destId="{4393AAC0-51CE-49C0-9B0F-0E492C49476F}" srcOrd="0" destOrd="0" presId="urn:microsoft.com/office/officeart/2005/8/layout/hierarchy1"/>
    <dgm:cxn modelId="{A1D4B41B-3C6F-41AF-B8BB-23C06F3FEB0F}" type="presParOf" srcId="{31214AAD-6A9F-416D-A786-8F949A6786F8}" destId="{FE87876B-57D8-48B5-B7E1-9F66A63F9F17}" srcOrd="1" destOrd="0" presId="urn:microsoft.com/office/officeart/2005/8/layout/hierarchy1"/>
    <dgm:cxn modelId="{52BD0C7F-2CB8-429A-81FD-AF54C79D6DC0}" type="presParOf" srcId="{DD626A30-4E3D-4CD8-A95C-007E267F5B77}" destId="{53C5C191-EDFB-44F6-ABFE-AE8F8030019D}" srcOrd="1" destOrd="0" presId="urn:microsoft.com/office/officeart/2005/8/layout/hierarchy1"/>
    <dgm:cxn modelId="{10D0F663-3362-40DF-8302-9570A7FE5843}" type="presParOf" srcId="{FDC29E72-5847-4F5A-87FE-4160F6AB8B88}" destId="{2CF651BC-CA51-4DFA-A1E1-2C0CB44B26B3}" srcOrd="1" destOrd="0" presId="urn:microsoft.com/office/officeart/2005/8/layout/hierarchy1"/>
    <dgm:cxn modelId="{1B1E518B-CD86-4ED3-BCBF-3BD00C6C04A8}" type="presParOf" srcId="{2CF651BC-CA51-4DFA-A1E1-2C0CB44B26B3}" destId="{80CB71FF-9305-4206-BA13-D7D78B68F11B}" srcOrd="0" destOrd="0" presId="urn:microsoft.com/office/officeart/2005/8/layout/hierarchy1"/>
    <dgm:cxn modelId="{20A9B352-B558-46E1-B9A9-99B9ECCE0C9F}" type="presParOf" srcId="{80CB71FF-9305-4206-BA13-D7D78B68F11B}" destId="{B3776C92-D531-4FAC-986A-28C1C13DB625}" srcOrd="0" destOrd="0" presId="urn:microsoft.com/office/officeart/2005/8/layout/hierarchy1"/>
    <dgm:cxn modelId="{569AF8CD-3190-4B6B-860A-8E5B50A50DF9}" type="presParOf" srcId="{80CB71FF-9305-4206-BA13-D7D78B68F11B}" destId="{BE907D6D-0D2E-4DF5-9054-37A2AFF178A8}" srcOrd="1" destOrd="0" presId="urn:microsoft.com/office/officeart/2005/8/layout/hierarchy1"/>
    <dgm:cxn modelId="{F000751A-09DB-4102-B12E-672BA9652E8A}" type="presParOf" srcId="{2CF651BC-CA51-4DFA-A1E1-2C0CB44B26B3}" destId="{F20A776C-05EB-4316-8267-C3252FF3ACDE}" srcOrd="1" destOrd="0" presId="urn:microsoft.com/office/officeart/2005/8/layout/hierarchy1"/>
    <dgm:cxn modelId="{E06103C2-85E3-4B2C-AAFB-3738E9419F5D}" type="presParOf" srcId="{FDC29E72-5847-4F5A-87FE-4160F6AB8B88}" destId="{4B409971-02C1-45CB-8409-9E5095F30DB0}" srcOrd="2" destOrd="0" presId="urn:microsoft.com/office/officeart/2005/8/layout/hierarchy1"/>
    <dgm:cxn modelId="{D2B33DD3-A212-413B-9AAC-82D9FF1E8183}" type="presParOf" srcId="{4B409971-02C1-45CB-8409-9E5095F30DB0}" destId="{EE190BAD-A8EB-4A22-A6A9-9AB42FA3FFB9}" srcOrd="0" destOrd="0" presId="urn:microsoft.com/office/officeart/2005/8/layout/hierarchy1"/>
    <dgm:cxn modelId="{1C451749-8209-4584-9E0B-BB3BAE3B42EF}" type="presParOf" srcId="{EE190BAD-A8EB-4A22-A6A9-9AB42FA3FFB9}" destId="{DB15E674-2CE6-4E56-83CA-BBEB267EFFE7}" srcOrd="0" destOrd="0" presId="urn:microsoft.com/office/officeart/2005/8/layout/hierarchy1"/>
    <dgm:cxn modelId="{72FF9505-3949-4737-B6B7-9EF9C53E673C}" type="presParOf" srcId="{EE190BAD-A8EB-4A22-A6A9-9AB42FA3FFB9}" destId="{29553CFD-E94E-4C66-B9E7-2C2AAEAED7F1}" srcOrd="1" destOrd="0" presId="urn:microsoft.com/office/officeart/2005/8/layout/hierarchy1"/>
    <dgm:cxn modelId="{9CEBA4CE-88B4-45C0-81F7-4908987345A1}" type="presParOf" srcId="{4B409971-02C1-45CB-8409-9E5095F30DB0}" destId="{BADEAEB8-63C7-459F-B559-304FD180ABF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0B506-8270-4772-936F-E61F6F3CAD1F}">
      <dsp:nvSpPr>
        <dsp:cNvPr id="0" name=""/>
        <dsp:cNvSpPr/>
      </dsp:nvSpPr>
      <dsp:spPr>
        <a:xfrm>
          <a:off x="677078" y="2112"/>
          <a:ext cx="2726028" cy="16356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pl-PL" sz="1400" kern="1200" dirty="0" smtClean="0"/>
            <a:t>Steuer - </a:t>
          </a:r>
          <a:r>
            <a:rPr lang="pl-PL" sz="1400" kern="1200" dirty="0"/>
            <a:t> Definition</a:t>
          </a:r>
        </a:p>
      </dsp:txBody>
      <dsp:txXfrm>
        <a:off x="677078" y="2112"/>
        <a:ext cx="2726028" cy="1635617"/>
      </dsp:txXfrm>
    </dsp:sp>
    <dsp:sp modelId="{ACF4BEEE-4348-4776-9856-7CDD38A7FCEC}">
      <dsp:nvSpPr>
        <dsp:cNvPr id="0" name=""/>
        <dsp:cNvSpPr/>
      </dsp:nvSpPr>
      <dsp:spPr>
        <a:xfrm>
          <a:off x="3675710" y="2112"/>
          <a:ext cx="2726028" cy="1635617"/>
        </a:xfrm>
        <a:prstGeom prst="rect">
          <a:avLst/>
        </a:prstGeom>
        <a:solidFill>
          <a:schemeClr val="accent2">
            <a:hueOff val="298239"/>
            <a:satOff val="-1406"/>
            <a:lumOff val="-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pl-PL" sz="1400" kern="1200" dirty="0" err="1"/>
            <a:t>Steuerarten</a:t>
          </a:r>
          <a:r>
            <a:rPr lang="pl-PL" sz="1400" kern="1200" dirty="0"/>
            <a:t> </a:t>
          </a:r>
          <a:endParaRPr lang="en-US" sz="1400" kern="1200" dirty="0"/>
        </a:p>
      </dsp:txBody>
      <dsp:txXfrm>
        <a:off x="3675710" y="2112"/>
        <a:ext cx="2726028" cy="1635617"/>
      </dsp:txXfrm>
    </dsp:sp>
    <dsp:sp modelId="{8C3735BE-C74D-4169-9D2A-A6FBC0676BD1}">
      <dsp:nvSpPr>
        <dsp:cNvPr id="0" name=""/>
        <dsp:cNvSpPr/>
      </dsp:nvSpPr>
      <dsp:spPr>
        <a:xfrm>
          <a:off x="6674342" y="2112"/>
          <a:ext cx="2726028" cy="1635617"/>
        </a:xfrm>
        <a:prstGeom prst="rect">
          <a:avLst/>
        </a:prstGeom>
        <a:solidFill>
          <a:schemeClr val="accent2">
            <a:hueOff val="596478"/>
            <a:satOff val="-2812"/>
            <a:lumOff val="-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pl-PL" sz="1400" kern="1200" dirty="0"/>
            <a:t> </a:t>
          </a:r>
          <a:r>
            <a:rPr lang="pl-PL" sz="1400" kern="1200" dirty="0" err="1"/>
            <a:t>Grundbegriffe</a:t>
          </a:r>
          <a:r>
            <a:rPr lang="pl-PL" sz="1400" kern="1200" dirty="0"/>
            <a:t> der </a:t>
          </a:r>
          <a:r>
            <a:rPr lang="pl-PL" sz="1400" kern="1200" dirty="0" err="1"/>
            <a:t>Besteuerung</a:t>
          </a:r>
          <a:endParaRPr lang="pl-PL" sz="1400" kern="1200" dirty="0">
            <a:latin typeface="Georgia Pro Semibold"/>
          </a:endParaRPr>
        </a:p>
      </dsp:txBody>
      <dsp:txXfrm>
        <a:off x="6674342" y="2112"/>
        <a:ext cx="2726028" cy="1635617"/>
      </dsp:txXfrm>
    </dsp:sp>
    <dsp:sp modelId="{47BB522D-32C3-4355-B252-669A7758A78B}">
      <dsp:nvSpPr>
        <dsp:cNvPr id="0" name=""/>
        <dsp:cNvSpPr/>
      </dsp:nvSpPr>
      <dsp:spPr>
        <a:xfrm>
          <a:off x="677078" y="1910332"/>
          <a:ext cx="2726028" cy="1635617"/>
        </a:xfrm>
        <a:prstGeom prst="rect">
          <a:avLst/>
        </a:prstGeom>
        <a:solidFill>
          <a:schemeClr val="accent2">
            <a:hueOff val="894716"/>
            <a:satOff val="-4219"/>
            <a:lumOff val="-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pl-PL" sz="1400" kern="1200" dirty="0" err="1">
              <a:latin typeface="Georgia Pro Semibold"/>
            </a:rPr>
            <a:t>Besteuerungsprinzipien</a:t>
          </a:r>
          <a:endParaRPr lang="pl-PL" sz="1400" kern="1200" dirty="0">
            <a:latin typeface="Georgia Pro Semibold"/>
          </a:endParaRPr>
        </a:p>
      </dsp:txBody>
      <dsp:txXfrm>
        <a:off x="677078" y="1910332"/>
        <a:ext cx="2726028" cy="1635617"/>
      </dsp:txXfrm>
    </dsp:sp>
    <dsp:sp modelId="{069520F1-804D-493F-B4CD-B46C0AB4E220}">
      <dsp:nvSpPr>
        <dsp:cNvPr id="0" name=""/>
        <dsp:cNvSpPr/>
      </dsp:nvSpPr>
      <dsp:spPr>
        <a:xfrm>
          <a:off x="3675710" y="1910332"/>
          <a:ext cx="2726028" cy="1635617"/>
        </a:xfrm>
        <a:prstGeom prst="rect">
          <a:avLst/>
        </a:prstGeom>
        <a:solidFill>
          <a:schemeClr val="accent2">
            <a:hueOff val="1192955"/>
            <a:satOff val="-5625"/>
            <a:lumOff val="-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pl-PL" sz="1400" kern="1200" dirty="0"/>
            <a:t>Die wichtigste Steuer</a:t>
          </a:r>
          <a:endParaRPr lang="en-US" sz="1400" kern="1200" dirty="0"/>
        </a:p>
      </dsp:txBody>
      <dsp:txXfrm>
        <a:off x="3675710" y="1910332"/>
        <a:ext cx="2726028" cy="1635617"/>
      </dsp:txXfrm>
    </dsp:sp>
    <dsp:sp modelId="{A9927539-75F6-4C02-BC0A-67589DFED307}">
      <dsp:nvSpPr>
        <dsp:cNvPr id="0" name=""/>
        <dsp:cNvSpPr/>
      </dsp:nvSpPr>
      <dsp:spPr>
        <a:xfrm>
          <a:off x="6674342" y="1910332"/>
          <a:ext cx="2726028" cy="1635617"/>
        </a:xfrm>
        <a:prstGeom prst="rect">
          <a:avLst/>
        </a:prstGeom>
        <a:solidFill>
          <a:schemeClr val="accent2">
            <a:hueOff val="1491194"/>
            <a:satOff val="-7031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400" i="1" kern="1200" dirty="0"/>
            <a:t>Wörterbuch</a:t>
          </a:r>
          <a:endParaRPr lang="pl-PL" sz="1400" kern="1200" dirty="0">
            <a:latin typeface="Georgia Pro Semibold"/>
          </a:endParaRPr>
        </a:p>
      </dsp:txBody>
      <dsp:txXfrm>
        <a:off x="6674342" y="1910332"/>
        <a:ext cx="2726028" cy="1635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A545B-8698-40BE-8C2C-70C60AFAC930}">
      <dsp:nvSpPr>
        <dsp:cNvPr id="0" name=""/>
        <dsp:cNvSpPr/>
      </dsp:nvSpPr>
      <dsp:spPr>
        <a:xfrm>
          <a:off x="0" y="302502"/>
          <a:ext cx="7887497" cy="185342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Steuerpflichtiger ist derjenige, der </a:t>
          </a:r>
          <a:r>
            <a:rPr lang="pl-PL" sz="1900" kern="1200" dirty="0" err="1"/>
            <a:t>durch</a:t>
          </a:r>
          <a:r>
            <a:rPr lang="pl-PL" sz="1900" kern="1200" dirty="0"/>
            <a:t> </a:t>
          </a:r>
          <a:r>
            <a:rPr lang="pl-PL" sz="1900" kern="1200" dirty="0" err="1"/>
            <a:t>Steuergesetze</a:t>
          </a:r>
          <a:r>
            <a:rPr lang="pl-PL" sz="1900" kern="1200" dirty="0">
              <a:latin typeface="Georgia Pro Semibold"/>
            </a:rPr>
            <a:t> </a:t>
          </a:r>
          <a:r>
            <a:rPr lang="pl-PL" sz="1900" kern="1200" dirty="0" err="1">
              <a:latin typeface="Georgia Pro Semibold"/>
            </a:rPr>
            <a:t>vermögensrechtliche</a:t>
          </a:r>
          <a:r>
            <a:rPr lang="pl-PL" sz="1900" kern="1200" dirty="0">
              <a:latin typeface="Georgia Pro Semibold"/>
            </a:rPr>
            <a:t> </a:t>
          </a:r>
          <a:r>
            <a:rPr lang="pl-PL" sz="1900" kern="1200" dirty="0"/>
            <a:t>(</a:t>
          </a:r>
          <a:r>
            <a:rPr lang="pl-PL" sz="1900" kern="1200" dirty="0" err="1"/>
            <a:t>z.b</a:t>
          </a:r>
          <a:r>
            <a:rPr lang="pl-PL" sz="1900" kern="1200" dirty="0"/>
            <a:t>. </a:t>
          </a:r>
          <a:r>
            <a:rPr lang="pl-PL" sz="1900" kern="1200" dirty="0" err="1"/>
            <a:t>Steuerzahlung</a:t>
          </a:r>
          <a:r>
            <a:rPr lang="pl-PL" sz="1900" kern="1200" dirty="0"/>
            <a:t>) </a:t>
          </a:r>
          <a:r>
            <a:rPr lang="pl-PL" sz="1900" kern="1200" dirty="0" err="1"/>
            <a:t>oder</a:t>
          </a:r>
          <a:r>
            <a:rPr lang="pl-PL" sz="1900" kern="1200" dirty="0"/>
            <a:t> nicht vermögensrechtliche (z.b. Führung von Aufzeichnungen oder Büchern) Pflichten und Rechte hat.</a:t>
          </a:r>
          <a:r>
            <a:rPr lang="pl-PL" sz="1900" kern="1200" dirty="0">
              <a:latin typeface="Georgia Pro Semibold"/>
            </a:rPr>
            <a:t> </a:t>
          </a:r>
          <a:endParaRPr lang="en-US" sz="1900" kern="1200" dirty="0"/>
        </a:p>
      </dsp:txBody>
      <dsp:txXfrm>
        <a:off x="90477" y="392979"/>
        <a:ext cx="7706543" cy="1672472"/>
      </dsp:txXfrm>
    </dsp:sp>
    <dsp:sp modelId="{56503B47-D29B-4CD3-BE90-77D6E466E1DD}">
      <dsp:nvSpPr>
        <dsp:cNvPr id="0" name=""/>
        <dsp:cNvSpPr/>
      </dsp:nvSpPr>
      <dsp:spPr>
        <a:xfrm>
          <a:off x="0" y="2210648"/>
          <a:ext cx="7887497" cy="1853426"/>
        </a:xfrm>
        <a:prstGeom prst="roundRect">
          <a:avLst/>
        </a:prstGeom>
        <a:solidFill>
          <a:schemeClr val="accent2">
            <a:hueOff val="745597"/>
            <a:satOff val="-3515"/>
            <a:lumOff val="-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err="1"/>
            <a:t>Steuerschuldner</a:t>
          </a:r>
          <a:r>
            <a:rPr lang="pl-PL" sz="1900" kern="1200" dirty="0"/>
            <a:t> </a:t>
          </a:r>
          <a:r>
            <a:rPr lang="pl-PL" sz="1900" kern="1200" dirty="0" err="1"/>
            <a:t>ist</a:t>
          </a:r>
          <a:r>
            <a:rPr lang="pl-PL" sz="1900" kern="1200" dirty="0"/>
            <a:t> </a:t>
          </a:r>
          <a:r>
            <a:rPr lang="pl-PL" sz="1900" kern="1200" dirty="0" err="1"/>
            <a:t>derjenige</a:t>
          </a:r>
          <a:r>
            <a:rPr lang="pl-PL" sz="1900" kern="1200" dirty="0"/>
            <a:t>, der </a:t>
          </a:r>
          <a:r>
            <a:rPr lang="pl-PL" sz="1900" kern="1200" dirty="0" err="1"/>
            <a:t>nach</a:t>
          </a:r>
          <a:r>
            <a:rPr lang="pl-PL" sz="1900" kern="1200" dirty="0"/>
            <a:t> </a:t>
          </a:r>
          <a:r>
            <a:rPr lang="pl-PL" sz="1900" kern="1200" dirty="0" err="1"/>
            <a:t>dem</a:t>
          </a:r>
          <a:r>
            <a:rPr lang="pl-PL" sz="1900" kern="1200" dirty="0"/>
            <a:t> </a:t>
          </a:r>
          <a:r>
            <a:rPr lang="pl-PL" sz="1900" kern="1200" dirty="0" err="1"/>
            <a:t>jeweiligen</a:t>
          </a:r>
          <a:r>
            <a:rPr lang="pl-PL" sz="1900" kern="1200" dirty="0"/>
            <a:t> </a:t>
          </a:r>
          <a:r>
            <a:rPr lang="pl-PL" sz="1900" kern="1200" dirty="0" err="1"/>
            <a:t>Steuergesetz</a:t>
          </a:r>
          <a:r>
            <a:rPr lang="pl-PL" sz="1900" kern="1200" dirty="0"/>
            <a:t> </a:t>
          </a:r>
          <a:r>
            <a:rPr lang="pl-PL" sz="1900" kern="1200" dirty="0" err="1"/>
            <a:t>die</a:t>
          </a:r>
          <a:r>
            <a:rPr lang="pl-PL" sz="1900" kern="1200" dirty="0"/>
            <a:t> </a:t>
          </a:r>
          <a:r>
            <a:rPr lang="pl-PL" sz="1900" kern="1200" dirty="0" err="1"/>
            <a:t>Steuerzahlung</a:t>
          </a:r>
          <a:r>
            <a:rPr lang="pl-PL" sz="1900" kern="1200" dirty="0"/>
            <a:t> </a:t>
          </a:r>
          <a:r>
            <a:rPr lang="pl-PL" sz="1900" kern="1200" dirty="0" err="1"/>
            <a:t>an</a:t>
          </a:r>
          <a:r>
            <a:rPr lang="pl-PL" sz="1900" kern="1200" dirty="0"/>
            <a:t> den Fiskus </a:t>
          </a:r>
          <a:r>
            <a:rPr lang="pl-PL" sz="1900" kern="1200" dirty="0" err="1"/>
            <a:t>zu</a:t>
          </a:r>
          <a:r>
            <a:rPr lang="pl-PL" sz="1900" kern="1200" dirty="0"/>
            <a:t> </a:t>
          </a:r>
          <a:r>
            <a:rPr lang="pl-PL" sz="1900" kern="1200" dirty="0" err="1"/>
            <a:t>leisten</a:t>
          </a:r>
          <a:r>
            <a:rPr lang="pl-PL" sz="1900" kern="1200" dirty="0"/>
            <a:t> </a:t>
          </a:r>
          <a:r>
            <a:rPr lang="pl-PL" sz="1900" kern="1200" dirty="0" err="1"/>
            <a:t>hat</a:t>
          </a:r>
          <a:r>
            <a:rPr lang="pl-PL" sz="1900" kern="1200" dirty="0"/>
            <a:t>.</a:t>
          </a:r>
          <a:endParaRPr lang="en-US" sz="1900" kern="1200" dirty="0"/>
        </a:p>
      </dsp:txBody>
      <dsp:txXfrm>
        <a:off x="90477" y="2301125"/>
        <a:ext cx="7706543" cy="1672472"/>
      </dsp:txXfrm>
    </dsp:sp>
    <dsp:sp modelId="{E4D683CE-5A70-4F55-8E65-CA5EF8E400E2}">
      <dsp:nvSpPr>
        <dsp:cNvPr id="0" name=""/>
        <dsp:cNvSpPr/>
      </dsp:nvSpPr>
      <dsp:spPr>
        <a:xfrm>
          <a:off x="0" y="4118795"/>
          <a:ext cx="7887497" cy="1853426"/>
        </a:xfrm>
        <a:prstGeom prst="roundRect">
          <a:avLst/>
        </a:prstGeom>
        <a:solidFill>
          <a:schemeClr val="accent2">
            <a:hueOff val="1491194"/>
            <a:satOff val="-7031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err="1"/>
            <a:t>Steuerobjekt</a:t>
          </a:r>
          <a:r>
            <a:rPr lang="pl-PL" sz="1900" kern="1200" dirty="0"/>
            <a:t> </a:t>
          </a:r>
          <a:r>
            <a:rPr lang="pl-PL" sz="1900" kern="1200" dirty="0" err="1"/>
            <a:t>ist</a:t>
          </a:r>
          <a:r>
            <a:rPr lang="pl-PL" sz="1900" kern="1200" dirty="0"/>
            <a:t> der </a:t>
          </a:r>
          <a:r>
            <a:rPr lang="pl-PL" sz="1900" kern="1200" dirty="0" err="1"/>
            <a:t>Tatbestand</a:t>
          </a:r>
          <a:r>
            <a:rPr lang="pl-PL" sz="1900" kern="1200" dirty="0"/>
            <a:t>, </a:t>
          </a:r>
          <a:r>
            <a:rPr lang="pl-PL" sz="1900" kern="1200" dirty="0" err="1"/>
            <a:t>an</a:t>
          </a:r>
          <a:r>
            <a:rPr lang="pl-PL" sz="1900" kern="1200" dirty="0"/>
            <a:t> </a:t>
          </a:r>
          <a:r>
            <a:rPr lang="pl-PL" sz="1900" kern="1200" dirty="0" err="1"/>
            <a:t>welchen</a:t>
          </a:r>
          <a:r>
            <a:rPr lang="pl-PL" sz="1900" kern="1200" dirty="0"/>
            <a:t> </a:t>
          </a:r>
          <a:r>
            <a:rPr lang="pl-PL" sz="1900" kern="1200" dirty="0" err="1"/>
            <a:t>die</a:t>
          </a:r>
          <a:r>
            <a:rPr lang="pl-PL" sz="1900" kern="1200" dirty="0"/>
            <a:t> </a:t>
          </a:r>
          <a:r>
            <a:rPr lang="pl-PL" sz="1900" kern="1200" dirty="0" err="1"/>
            <a:t>jeweilige</a:t>
          </a:r>
          <a:r>
            <a:rPr lang="pl-PL" sz="1900" kern="1200" dirty="0"/>
            <a:t> </a:t>
          </a:r>
          <a:r>
            <a:rPr lang="pl-PL" sz="1900" kern="1200" dirty="0" err="1"/>
            <a:t>Steuerpflicht</a:t>
          </a:r>
          <a:r>
            <a:rPr lang="pl-PL" sz="1900" kern="1200" dirty="0"/>
            <a:t> </a:t>
          </a:r>
          <a:r>
            <a:rPr lang="pl-PL" sz="1900" kern="1200" dirty="0" err="1"/>
            <a:t>knüpft</a:t>
          </a:r>
          <a:r>
            <a:rPr lang="pl-PL" sz="1900" kern="1200" dirty="0"/>
            <a:t>. Es </a:t>
          </a:r>
          <a:r>
            <a:rPr lang="pl-PL" sz="1900" kern="1200" dirty="0" err="1"/>
            <a:t>geht</a:t>
          </a:r>
          <a:r>
            <a:rPr lang="pl-PL" sz="1900" kern="1200" dirty="0"/>
            <a:t> </a:t>
          </a:r>
          <a:r>
            <a:rPr lang="pl-PL" sz="1900" kern="1200" dirty="0" err="1"/>
            <a:t>um</a:t>
          </a:r>
          <a:r>
            <a:rPr lang="pl-PL" sz="1900" kern="1200" dirty="0"/>
            <a:t> </a:t>
          </a:r>
          <a:r>
            <a:rPr lang="pl-PL" sz="1900" kern="1200" dirty="0" err="1"/>
            <a:t>die</a:t>
          </a:r>
          <a:r>
            <a:rPr lang="pl-PL" sz="1900" kern="1200" dirty="0"/>
            <a:t> </a:t>
          </a:r>
          <a:r>
            <a:rPr lang="pl-PL" sz="1900" kern="1200" dirty="0" err="1"/>
            <a:t>Festlegung</a:t>
          </a:r>
          <a:r>
            <a:rPr lang="pl-PL" sz="1900" kern="1200" dirty="0"/>
            <a:t>, was </a:t>
          </a:r>
          <a:r>
            <a:rPr lang="pl-PL" sz="1900" kern="1200" dirty="0" err="1"/>
            <a:t>steuerlich</a:t>
          </a:r>
          <a:r>
            <a:rPr lang="pl-PL" sz="1900" kern="1200" dirty="0"/>
            <a:t> </a:t>
          </a:r>
          <a:r>
            <a:rPr lang="pl-PL" sz="1900" kern="1200" dirty="0" err="1"/>
            <a:t>relevant</a:t>
          </a:r>
          <a:r>
            <a:rPr lang="pl-PL" sz="1900" kern="1200" dirty="0"/>
            <a:t> </a:t>
          </a:r>
          <a:r>
            <a:rPr lang="pl-PL" sz="1900" kern="1200" dirty="0" err="1"/>
            <a:t>ist</a:t>
          </a:r>
          <a:r>
            <a:rPr lang="pl-PL" sz="1900" kern="1200" dirty="0"/>
            <a:t>. </a:t>
          </a:r>
          <a:r>
            <a:rPr lang="pl-PL" sz="1900" kern="1200" dirty="0" err="1"/>
            <a:t>Hierbei</a:t>
          </a:r>
          <a:r>
            <a:rPr lang="pl-PL" sz="1900" kern="1200" dirty="0"/>
            <a:t> kann es </a:t>
          </a:r>
          <a:r>
            <a:rPr lang="pl-PL" sz="1900" kern="1200" dirty="0" err="1"/>
            <a:t>sich</a:t>
          </a:r>
          <a:r>
            <a:rPr lang="pl-PL" sz="1900" kern="1200" dirty="0"/>
            <a:t> </a:t>
          </a:r>
          <a:r>
            <a:rPr lang="pl-PL" sz="1900" kern="1200" dirty="0" err="1"/>
            <a:t>um</a:t>
          </a:r>
          <a:r>
            <a:rPr lang="pl-PL" sz="1900" kern="1200" dirty="0"/>
            <a:t> </a:t>
          </a:r>
          <a:r>
            <a:rPr lang="pl-PL" sz="1900" kern="1200" dirty="0" err="1"/>
            <a:t>einen</a:t>
          </a:r>
          <a:r>
            <a:rPr lang="pl-PL" sz="1900" kern="1200" dirty="0"/>
            <a:t> </a:t>
          </a:r>
          <a:r>
            <a:rPr lang="pl-PL" sz="1900" kern="1200" dirty="0" err="1"/>
            <a:t>Vorgang</a:t>
          </a:r>
          <a:r>
            <a:rPr lang="pl-PL" sz="1900" kern="1200" dirty="0"/>
            <a:t>, </a:t>
          </a:r>
          <a:r>
            <a:rPr lang="pl-PL" sz="1900" kern="1200" dirty="0" err="1"/>
            <a:t>Zustand</a:t>
          </a:r>
          <a:r>
            <a:rPr lang="pl-PL" sz="1900" kern="1200" dirty="0"/>
            <a:t> </a:t>
          </a:r>
          <a:r>
            <a:rPr lang="pl-PL" sz="1900" kern="1200" dirty="0" err="1"/>
            <a:t>oder</a:t>
          </a:r>
          <a:r>
            <a:rPr lang="pl-PL" sz="1900" kern="1200" dirty="0"/>
            <a:t> </a:t>
          </a:r>
          <a:r>
            <a:rPr lang="pl-PL" sz="1900" kern="1200" dirty="0" err="1"/>
            <a:t>Gegenstand</a:t>
          </a:r>
          <a:r>
            <a:rPr lang="pl-PL" sz="1900" kern="1200" dirty="0"/>
            <a:t> </a:t>
          </a:r>
          <a:r>
            <a:rPr lang="pl-PL" sz="1900" kern="1200" dirty="0" err="1"/>
            <a:t>handeln</a:t>
          </a:r>
          <a:r>
            <a:rPr lang="pl-PL" sz="1900" kern="1200" dirty="0"/>
            <a:t>. </a:t>
          </a:r>
          <a:r>
            <a:rPr lang="pl-PL" sz="1900" kern="1200" dirty="0" err="1"/>
            <a:t>So</a:t>
          </a:r>
          <a:r>
            <a:rPr lang="pl-PL" sz="1900" kern="1200" dirty="0"/>
            <a:t> </a:t>
          </a:r>
          <a:r>
            <a:rPr lang="pl-PL" sz="1900" kern="1200" dirty="0" err="1"/>
            <a:t>unterliegen</a:t>
          </a:r>
          <a:r>
            <a:rPr lang="pl-PL" sz="1900" kern="1200" dirty="0"/>
            <a:t> </a:t>
          </a:r>
          <a:r>
            <a:rPr lang="pl-PL" sz="1900" kern="1200" dirty="0" err="1"/>
            <a:t>z.b</a:t>
          </a:r>
          <a:r>
            <a:rPr lang="pl-PL" sz="1900" kern="1200" dirty="0"/>
            <a:t>. </a:t>
          </a:r>
          <a:r>
            <a:rPr lang="pl-PL" sz="1900" kern="1200" dirty="0" err="1"/>
            <a:t>bei</a:t>
          </a:r>
          <a:r>
            <a:rPr lang="pl-PL" sz="1900" kern="1200" dirty="0"/>
            <a:t> der </a:t>
          </a:r>
          <a:r>
            <a:rPr lang="pl-PL" sz="1900" kern="1200" dirty="0" err="1"/>
            <a:t>Einkommensteuer</a:t>
          </a:r>
          <a:r>
            <a:rPr lang="pl-PL" sz="1900" kern="1200" dirty="0"/>
            <a:t> </a:t>
          </a:r>
          <a:r>
            <a:rPr lang="pl-PL" sz="1900" kern="1200" dirty="0" err="1"/>
            <a:t>bestimmte</a:t>
          </a:r>
          <a:r>
            <a:rPr lang="pl-PL" sz="1900" kern="1200" dirty="0"/>
            <a:t> </a:t>
          </a:r>
          <a:r>
            <a:rPr lang="pl-PL" sz="1900" kern="1200" dirty="0" err="1"/>
            <a:t>Einkünfte</a:t>
          </a:r>
          <a:r>
            <a:rPr lang="pl-PL" sz="1900" kern="1200" dirty="0"/>
            <a:t>, </a:t>
          </a:r>
          <a:r>
            <a:rPr lang="pl-PL" sz="1900" kern="1200" dirty="0" err="1"/>
            <a:t>bei</a:t>
          </a:r>
          <a:r>
            <a:rPr lang="pl-PL" sz="1900" kern="1200" dirty="0"/>
            <a:t> der </a:t>
          </a:r>
          <a:r>
            <a:rPr lang="pl-PL" sz="1900" kern="1200" dirty="0" err="1"/>
            <a:t>Gewerbesteuer</a:t>
          </a:r>
          <a:r>
            <a:rPr lang="pl-PL" sz="1900" kern="1200" dirty="0"/>
            <a:t> </a:t>
          </a:r>
          <a:r>
            <a:rPr lang="pl-PL" sz="1900" kern="1200" dirty="0" err="1"/>
            <a:t>Gewerbebetriebe</a:t>
          </a:r>
          <a:r>
            <a:rPr lang="pl-PL" sz="1900" kern="1200" dirty="0"/>
            <a:t>, </a:t>
          </a:r>
          <a:r>
            <a:rPr lang="pl-PL" sz="1900" kern="1200" dirty="0" err="1"/>
            <a:t>bei</a:t>
          </a:r>
          <a:r>
            <a:rPr lang="pl-PL" sz="1900" kern="1200" dirty="0"/>
            <a:t> der </a:t>
          </a:r>
          <a:r>
            <a:rPr lang="pl-PL" sz="1900" kern="1200" dirty="0" err="1"/>
            <a:t>Kraftfahrzeugsteuer</a:t>
          </a:r>
          <a:r>
            <a:rPr lang="pl-PL" sz="1900" kern="1200" dirty="0"/>
            <a:t> </a:t>
          </a:r>
          <a:r>
            <a:rPr lang="pl-PL" sz="1900" kern="1200" dirty="0" err="1"/>
            <a:t>das</a:t>
          </a:r>
          <a:r>
            <a:rPr lang="pl-PL" sz="1900" kern="1200" dirty="0"/>
            <a:t> </a:t>
          </a:r>
          <a:r>
            <a:rPr lang="pl-PL" sz="1900" kern="1200" dirty="0" err="1"/>
            <a:t>Halten</a:t>
          </a:r>
          <a:r>
            <a:rPr lang="pl-PL" sz="1900" kern="1200" dirty="0"/>
            <a:t> von </a:t>
          </a:r>
          <a:r>
            <a:rPr lang="pl-PL" sz="1900" kern="1200" dirty="0" err="1"/>
            <a:t>Fahrzeugen</a:t>
          </a:r>
          <a:r>
            <a:rPr lang="pl-PL" sz="1900" kern="1200" dirty="0"/>
            <a:t> der </a:t>
          </a:r>
          <a:r>
            <a:rPr lang="pl-PL" sz="1900" kern="1200" dirty="0" err="1"/>
            <a:t>Besteuerung</a:t>
          </a:r>
          <a:r>
            <a:rPr lang="pl-PL" sz="1900" kern="1200" dirty="0"/>
            <a:t>.</a:t>
          </a:r>
          <a:endParaRPr lang="en-US" sz="1900" kern="1200" dirty="0"/>
        </a:p>
      </dsp:txBody>
      <dsp:txXfrm>
        <a:off x="90477" y="4209272"/>
        <a:ext cx="7706543" cy="16724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3AAC0-51CE-49C0-9B0F-0E492C49476F}">
      <dsp:nvSpPr>
        <dsp:cNvPr id="0" name=""/>
        <dsp:cNvSpPr/>
      </dsp:nvSpPr>
      <dsp:spPr>
        <a:xfrm>
          <a:off x="0" y="1054920"/>
          <a:ext cx="3201025" cy="20326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7876B-57D8-48B5-B7E1-9F66A63F9F17}">
      <dsp:nvSpPr>
        <dsp:cNvPr id="0" name=""/>
        <dsp:cNvSpPr/>
      </dsp:nvSpPr>
      <dsp:spPr>
        <a:xfrm>
          <a:off x="355669" y="1392806"/>
          <a:ext cx="3201025" cy="20326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/>
            <a:t>Äquivalenzprinzip</a:t>
          </a:r>
          <a:endParaRPr lang="en-US" sz="2000" kern="1200"/>
        </a:p>
      </dsp:txBody>
      <dsp:txXfrm>
        <a:off x="415203" y="1452340"/>
        <a:ext cx="3081957" cy="1913583"/>
      </dsp:txXfrm>
    </dsp:sp>
    <dsp:sp modelId="{B3776C92-D531-4FAC-986A-28C1C13DB625}">
      <dsp:nvSpPr>
        <dsp:cNvPr id="0" name=""/>
        <dsp:cNvSpPr/>
      </dsp:nvSpPr>
      <dsp:spPr>
        <a:xfrm>
          <a:off x="3912364" y="1054920"/>
          <a:ext cx="3201025" cy="20326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907D6D-0D2E-4DF5-9054-37A2AFF178A8}">
      <dsp:nvSpPr>
        <dsp:cNvPr id="0" name=""/>
        <dsp:cNvSpPr/>
      </dsp:nvSpPr>
      <dsp:spPr>
        <a:xfrm>
          <a:off x="4268033" y="1392806"/>
          <a:ext cx="3201025" cy="20326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/>
            <a:t>Divisionsprinzip</a:t>
          </a:r>
          <a:endParaRPr lang="en-US" sz="2000" kern="1200"/>
        </a:p>
      </dsp:txBody>
      <dsp:txXfrm>
        <a:off x="4327567" y="1452340"/>
        <a:ext cx="3081957" cy="1913583"/>
      </dsp:txXfrm>
    </dsp:sp>
    <dsp:sp modelId="{DB15E674-2CE6-4E56-83CA-BBEB267EFFE7}">
      <dsp:nvSpPr>
        <dsp:cNvPr id="0" name=""/>
        <dsp:cNvSpPr/>
      </dsp:nvSpPr>
      <dsp:spPr>
        <a:xfrm>
          <a:off x="7824728" y="1054920"/>
          <a:ext cx="3201025" cy="20326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553CFD-E94E-4C66-B9E7-2C2AAEAED7F1}">
      <dsp:nvSpPr>
        <dsp:cNvPr id="0" name=""/>
        <dsp:cNvSpPr/>
      </dsp:nvSpPr>
      <dsp:spPr>
        <a:xfrm>
          <a:off x="8180397" y="1392806"/>
          <a:ext cx="3201025" cy="20326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/>
            <a:t>Leistungsfähigkeitsprinzip</a:t>
          </a:r>
          <a:endParaRPr lang="en-US" sz="2000" kern="1200"/>
        </a:p>
      </dsp:txBody>
      <dsp:txXfrm>
        <a:off x="8239931" y="1452340"/>
        <a:ext cx="3081957" cy="1913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="" xmlns:a16="http://schemas.microsoft.com/office/drawing/2014/main" id="{51B01909-73B8-4486-A749-C643B1D7E3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=""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=""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=""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215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="" xmlns:a16="http://schemas.microsoft.com/office/drawing/2014/main" id="{12EF7969-DB38-4989-A65C-9D190A2455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=""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=""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=""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379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="" xmlns:a16="http://schemas.microsoft.com/office/drawing/2014/main" id="{588F505F-2957-41FC-9AAA-962853A671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=""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=""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=""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7591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="" xmlns:a16="http://schemas.microsoft.com/office/drawing/2014/main" id="{AC552FEA-472E-4E74-B31D-531852C190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=""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=""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=""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151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="" xmlns:a16="http://schemas.microsoft.com/office/drawing/2014/main" id="{37B4CDD2-E09A-418A-9131-FBDEE440A1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=""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=""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=""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8453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="" xmlns:a16="http://schemas.microsoft.com/office/drawing/2014/main" id="{0CB61A83-9419-49FC-8074-2AB3D34FA8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=""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=""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=""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9505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5/22/2022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5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5/22/2022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="" xmlns:a16="http://schemas.microsoft.com/office/drawing/2014/main" id="{AC45ECC6-E29C-40EF-A7C9-5A17DAFD42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=""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=""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=""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=""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5841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5/22/2022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="" xmlns:a16="http://schemas.microsoft.com/office/drawing/2014/main" id="{839DB371-B90D-44CB-A4AF-C7BDBFD0A8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=""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=""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=""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8284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="" xmlns:a16="http://schemas.microsoft.com/office/drawing/2014/main" id="{7627CBC2-9DC2-4EE8-A2D5-849E30F22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=""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=""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=""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=""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=""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=""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741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=""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=""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=""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=""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=""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2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ternehmer-gesucht.com/ratgeber/einkommensteuer/" TargetMode="External"/><Relationship Id="rId2" Type="http://schemas.openxmlformats.org/officeDocument/2006/relationships/hyperlink" Target="https://ferenda.de/steuerart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umup.de/rechnungen/lexikon/einkommensteuer/" TargetMode="External"/><Relationship Id="rId4" Type="http://schemas.openxmlformats.org/officeDocument/2006/relationships/hyperlink" Target="https://www.steuerklassen.com/lexikon/einkommensteuersat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="" xmlns:a16="http://schemas.microsoft.com/office/drawing/2014/main" id="{A5D0B0D3-D735-4619-AA45-B57B791E17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209740" y="1122363"/>
            <a:ext cx="5066592" cy="1978346"/>
          </a:xfrm>
        </p:spPr>
        <p:txBody>
          <a:bodyPr>
            <a:normAutofit/>
          </a:bodyPr>
          <a:lstStyle/>
          <a:p>
            <a:r>
              <a:rPr lang="pl-PL" b="1" i="0" cap="all" dirty="0">
                <a:latin typeface="Rockwell Nova Light"/>
                <a:cs typeface="Calibri Light"/>
              </a:rPr>
              <a:t>DIE STEUERN</a:t>
            </a:r>
            <a:r>
              <a:rPr lang="pl-PL" dirty="0">
                <a:cs typeface="Calibri Light"/>
              </a:rPr>
              <a:t/>
            </a:r>
            <a:br>
              <a:rPr lang="pl-PL" dirty="0">
                <a:cs typeface="Calibri Light"/>
              </a:rPr>
            </a:br>
            <a:endParaRPr lang="pl-PL">
              <a:cs typeface="Calibri Ligh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945763" y="4263304"/>
            <a:ext cx="5066592" cy="2146155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algn="r">
              <a:lnSpc>
                <a:spcPct val="125000"/>
              </a:lnSpc>
            </a:pPr>
            <a:r>
              <a:rPr lang="pl-PL" sz="2900" i="1" dirty="0">
                <a:latin typeface="Calibri"/>
                <a:ea typeface="+mn-lt"/>
                <a:cs typeface="+mn-lt"/>
              </a:rPr>
              <a:t>Karolina Jacek </a:t>
            </a:r>
            <a:endParaRPr lang="en-US" sz="2900">
              <a:latin typeface="Calibri"/>
              <a:ea typeface="+mn-lt"/>
              <a:cs typeface="+mn-lt"/>
            </a:endParaRPr>
          </a:p>
          <a:p>
            <a:pPr algn="r">
              <a:lnSpc>
                <a:spcPct val="125000"/>
              </a:lnSpc>
            </a:pPr>
            <a:r>
              <a:rPr lang="pl-PL" sz="2900" dirty="0">
                <a:latin typeface="Calibri"/>
                <a:ea typeface="+mn-lt"/>
                <a:cs typeface="+mn-lt"/>
              </a:rPr>
              <a:t>Indexnummer:</a:t>
            </a:r>
            <a:r>
              <a:rPr lang="pl-PL" sz="2900" i="1" dirty="0">
                <a:latin typeface="Calibri"/>
                <a:ea typeface="+mn-lt"/>
                <a:cs typeface="+mn-lt"/>
              </a:rPr>
              <a:t>116577</a:t>
            </a:r>
            <a:endParaRPr lang="en-US" sz="2900">
              <a:latin typeface="Calibri"/>
              <a:ea typeface="+mn-lt"/>
              <a:cs typeface="+mn-lt"/>
            </a:endParaRPr>
          </a:p>
          <a:p>
            <a:pPr algn="r">
              <a:lnSpc>
                <a:spcPct val="125000"/>
              </a:lnSpc>
            </a:pPr>
            <a:r>
              <a:rPr lang="pl-PL" sz="2900" dirty="0" err="1">
                <a:latin typeface="Calibri"/>
                <a:ea typeface="+mn-lt"/>
                <a:cs typeface="+mn-lt"/>
              </a:rPr>
              <a:t>Forschungsbereich</a:t>
            </a:r>
            <a:r>
              <a:rPr lang="pl-PL" sz="2900" dirty="0">
                <a:latin typeface="Calibri"/>
                <a:ea typeface="+mn-lt"/>
                <a:cs typeface="+mn-lt"/>
              </a:rPr>
              <a:t>: der </a:t>
            </a:r>
            <a:r>
              <a:rPr lang="pl-PL" sz="2900" dirty="0" err="1">
                <a:latin typeface="Calibri"/>
                <a:ea typeface="+mn-lt"/>
                <a:cs typeface="+mn-lt"/>
              </a:rPr>
              <a:t>Ökonomie</a:t>
            </a:r>
            <a:endParaRPr lang="pl-PL" sz="2900" dirty="0">
              <a:latin typeface="Calibri"/>
              <a:ea typeface="+mn-lt"/>
              <a:cs typeface="+mn-lt"/>
            </a:endParaRPr>
          </a:p>
          <a:p>
            <a:pPr algn="r">
              <a:lnSpc>
                <a:spcPct val="125000"/>
              </a:lnSpc>
            </a:pPr>
            <a:r>
              <a:rPr lang="pl-PL" sz="2900" dirty="0" err="1">
                <a:latin typeface="Calibri"/>
                <a:ea typeface="+mn-lt"/>
                <a:cs typeface="+mn-lt"/>
              </a:rPr>
              <a:t>Universität</a:t>
            </a:r>
            <a:r>
              <a:rPr lang="pl-PL" sz="2900" dirty="0">
                <a:latin typeface="Calibri"/>
                <a:ea typeface="+mn-lt"/>
                <a:cs typeface="+mn-lt"/>
              </a:rPr>
              <a:t> Rzeszów</a:t>
            </a:r>
          </a:p>
          <a:p>
            <a:pPr algn="r">
              <a:lnSpc>
                <a:spcPct val="125000"/>
              </a:lnSpc>
            </a:pPr>
            <a:r>
              <a:rPr lang="pl-PL" sz="2800" i="1" dirty="0">
                <a:latin typeface="Calibri"/>
                <a:ea typeface="+mn-lt"/>
                <a:cs typeface="+mn-lt"/>
              </a:rPr>
              <a:t>26.05.2022</a:t>
            </a:r>
            <a:r>
              <a:rPr lang="pl-PL" i="1" dirty="0">
                <a:latin typeface="Calibri"/>
                <a:ea typeface="+mn-lt"/>
                <a:cs typeface="+mn-lt"/>
              </a:rPr>
              <a:t/>
            </a:r>
            <a:br>
              <a:rPr lang="pl-PL" i="1" dirty="0">
                <a:latin typeface="Calibri"/>
                <a:ea typeface="+mn-lt"/>
                <a:cs typeface="+mn-lt"/>
              </a:rPr>
            </a:br>
            <a:endParaRPr lang="pl-PL" dirty="0">
              <a:ea typeface="+mn-lt"/>
              <a:cs typeface="+mn-lt"/>
            </a:endParaRPr>
          </a:p>
          <a:p>
            <a:pPr algn="r">
              <a:lnSpc>
                <a:spcPct val="125000"/>
              </a:lnSpc>
            </a:pPr>
            <a:endParaRPr lang="pl-PL" dirty="0">
              <a:ea typeface="+mn-lt"/>
              <a:cs typeface="+mn-lt"/>
            </a:endParaRPr>
          </a:p>
          <a:p>
            <a:endParaRPr lang="pl-PL" dirty="0"/>
          </a:p>
        </p:txBody>
      </p:sp>
      <p:pic>
        <p:nvPicPr>
          <p:cNvPr id="29" name="Picture 3" descr="Ołówek na papierze z drukowanym wykresem liniowym">
            <a:extLst>
              <a:ext uri="{FF2B5EF4-FFF2-40B4-BE49-F238E27FC236}">
                <a16:creationId xmlns="" xmlns:a16="http://schemas.microsoft.com/office/drawing/2014/main" id="{9DAA50B9-86FD-1A27-3600-03EC4FBD19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" r="44116" b="-3"/>
          <a:stretch/>
        </p:blipFill>
        <p:spPr>
          <a:xfrm>
            <a:off x="6824" y="10"/>
            <a:ext cx="5669280" cy="6857990"/>
          </a:xfrm>
          <a:prstGeom prst="rect">
            <a:avLst/>
          </a:prstGeom>
        </p:spPr>
      </p:pic>
      <p:sp>
        <p:nvSpPr>
          <p:cNvPr id="30" name="Freeform: Shape 10">
            <a:extLst>
              <a:ext uri="{FF2B5EF4-FFF2-40B4-BE49-F238E27FC236}">
                <a16:creationId xmlns="" xmlns:a16="http://schemas.microsoft.com/office/drawing/2014/main" id="{3D505D40-32E9-4C48-81F8-AD80433BE6B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-2" y="2838"/>
            <a:ext cx="3342291" cy="960875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C507BF36-B92B-4CAC-BCA7-8364B51E1F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 flipH="1" flipV="1">
            <a:off x="1701611" y="28555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2276237E-3A6D-452F-879C-FB8C77A18D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38BC9243-F4BF-48A7-89AE-DFA5B37DE64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5DE414EC-F3DF-412E-9B22-5328DAA99C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7" name="Graphic 12">
              <a:extLst>
                <a:ext uri="{FF2B5EF4-FFF2-40B4-BE49-F238E27FC236}">
                  <a16:creationId xmlns="" xmlns:a16="http://schemas.microsoft.com/office/drawing/2014/main" id="{039C06B1-FDEA-47B1-8222-7D622CD72F9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Graphic 15">
              <a:extLst>
                <a:ext uri="{FF2B5EF4-FFF2-40B4-BE49-F238E27FC236}">
                  <a16:creationId xmlns="" xmlns:a16="http://schemas.microsoft.com/office/drawing/2014/main" id="{B834C8C1-9BD1-4635-8E5B-65815F90178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Graphic 15">
              <a:extLst>
                <a:ext uri="{FF2B5EF4-FFF2-40B4-BE49-F238E27FC236}">
                  <a16:creationId xmlns="" xmlns:a16="http://schemas.microsoft.com/office/drawing/2014/main" id="{2963D456-B3F4-4EDC-827E-645741F64D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73A58845-EFFB-4806-BC6D-47418C1555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Graphic 78">
            <a:extLst>
              <a:ext uri="{FF2B5EF4-FFF2-40B4-BE49-F238E27FC236}">
                <a16:creationId xmlns="" xmlns:a16="http://schemas.microsoft.com/office/drawing/2014/main" id="{DBBA0A0D-8F6A-400A-9E49-8C008E2C7D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6209740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23" name="Graphic 78">
              <a:extLst>
                <a:ext uri="{FF2B5EF4-FFF2-40B4-BE49-F238E27FC236}">
                  <a16:creationId xmlns="" xmlns:a16="http://schemas.microsoft.com/office/drawing/2014/main" id="{A5DD701E-4BC9-48E3-AF4F-013B52D63D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aphic 78">
              <a:extLst>
                <a:ext uri="{FF2B5EF4-FFF2-40B4-BE49-F238E27FC236}">
                  <a16:creationId xmlns="" xmlns:a16="http://schemas.microsoft.com/office/drawing/2014/main" id="{FB658B62-664D-4B3B-BBDA-235666290B4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25" name="Graphic 78">
                <a:extLst>
                  <a:ext uri="{FF2B5EF4-FFF2-40B4-BE49-F238E27FC236}">
                    <a16:creationId xmlns="" xmlns:a16="http://schemas.microsoft.com/office/drawing/2014/main" id="{B11F9D25-67B1-4BDB-A290-97B93A19DFAE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Graphic 78">
                <a:extLst>
                  <a:ext uri="{FF2B5EF4-FFF2-40B4-BE49-F238E27FC236}">
                    <a16:creationId xmlns="" xmlns:a16="http://schemas.microsoft.com/office/drawing/2014/main" id="{B9D5C40A-1B1B-4C25-9707-E8F1CF6EEC9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Graphic 78">
                <a:extLst>
                  <a:ext uri="{FF2B5EF4-FFF2-40B4-BE49-F238E27FC236}">
                    <a16:creationId xmlns="" xmlns:a16="http://schemas.microsoft.com/office/drawing/2014/main" id="{2DD0C1D6-FF64-45AB-8775-83AB3C470B8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Graphic 78">
                <a:extLst>
                  <a:ext uri="{FF2B5EF4-FFF2-40B4-BE49-F238E27FC236}">
                    <a16:creationId xmlns="" xmlns:a16="http://schemas.microsoft.com/office/drawing/2014/main" id="{15AFBB84-8485-4329-89FC-04663D985BA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2E23CAC-3990-BCA6-9ABF-D88F760D9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0" dirty="0" err="1">
                <a:ea typeface="+mj-lt"/>
                <a:cs typeface="+mj-lt"/>
              </a:rPr>
              <a:t>Einkommensteuer</a:t>
            </a:r>
            <a:endParaRPr lang="pl-PL" dirty="0" err="1">
              <a:ea typeface="+mj-lt"/>
              <a:cs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8111C79-C44D-ACE0-9BFF-1C85FBCD2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 err="1">
                <a:ea typeface="+mn-lt"/>
                <a:cs typeface="+mn-lt"/>
              </a:rPr>
              <a:t>Die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wichtigste</a:t>
            </a:r>
            <a:r>
              <a:rPr lang="pl-PL" dirty="0">
                <a:ea typeface="+mn-lt"/>
                <a:cs typeface="+mn-lt"/>
              </a:rPr>
              <a:t> Steuer </a:t>
            </a:r>
            <a:r>
              <a:rPr lang="pl-PL" dirty="0" err="1">
                <a:ea typeface="+mn-lt"/>
                <a:cs typeface="+mn-lt"/>
              </a:rPr>
              <a:t>für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Arbeitnehmerinnen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und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Arbeitnehmer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ist</a:t>
            </a:r>
            <a:r>
              <a:rPr lang="pl-PL" dirty="0">
                <a:ea typeface="+mn-lt"/>
                <a:cs typeface="+mn-lt"/>
              </a:rPr>
              <a:t> in </a:t>
            </a:r>
            <a:r>
              <a:rPr lang="pl-PL" dirty="0" err="1">
                <a:ea typeface="+mn-lt"/>
                <a:cs typeface="+mn-lt"/>
              </a:rPr>
              <a:t>Deutschland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die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 err="1">
                <a:ea typeface="+mn-lt"/>
                <a:cs typeface="+mn-lt"/>
              </a:rPr>
              <a:t>Einkommensteuer</a:t>
            </a:r>
            <a:r>
              <a:rPr lang="pl-PL" dirty="0">
                <a:ea typeface="+mn-lt"/>
                <a:cs typeface="+mn-lt"/>
              </a:rPr>
              <a:t>. Wie der </a:t>
            </a:r>
            <a:r>
              <a:rPr lang="pl-PL" dirty="0" err="1">
                <a:ea typeface="+mn-lt"/>
                <a:cs typeface="+mn-lt"/>
              </a:rPr>
              <a:t>Name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schon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sagt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wird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durch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die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Einkommensteuer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das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 err="1">
                <a:ea typeface="+mn-lt"/>
                <a:cs typeface="+mn-lt"/>
              </a:rPr>
              <a:t>Einkommen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besteuert</a:t>
            </a:r>
            <a:r>
              <a:rPr lang="pl-PL" dirty="0">
                <a:ea typeface="+mn-lt"/>
                <a:cs typeface="+mn-lt"/>
              </a:rPr>
              <a:t>. Es </a:t>
            </a:r>
            <a:r>
              <a:rPr lang="pl-PL" dirty="0" err="1">
                <a:ea typeface="+mn-lt"/>
                <a:cs typeface="+mn-lt"/>
              </a:rPr>
              <a:t>handelt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sich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um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eine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 err="1">
                <a:ea typeface="+mn-lt"/>
                <a:cs typeface="+mn-lt"/>
              </a:rPr>
              <a:t>direkte</a:t>
            </a:r>
            <a:r>
              <a:rPr lang="pl-PL" dirty="0">
                <a:ea typeface="+mn-lt"/>
                <a:cs typeface="+mn-lt"/>
              </a:rPr>
              <a:t> Steuer, </a:t>
            </a:r>
            <a:r>
              <a:rPr lang="pl-PL" dirty="0" err="1">
                <a:ea typeface="+mn-lt"/>
                <a:cs typeface="+mn-lt"/>
              </a:rPr>
              <a:t>die</a:t>
            </a:r>
            <a:r>
              <a:rPr lang="pl-PL" dirty="0">
                <a:ea typeface="+mn-lt"/>
                <a:cs typeface="+mn-lt"/>
              </a:rPr>
              <a:t> in </a:t>
            </a:r>
            <a:r>
              <a:rPr lang="pl-PL" dirty="0" err="1">
                <a:ea typeface="+mn-lt"/>
                <a:cs typeface="+mn-lt"/>
              </a:rPr>
              <a:t>Deutschland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 err="1">
                <a:ea typeface="+mn-lt"/>
                <a:cs typeface="+mn-lt"/>
              </a:rPr>
              <a:t>alle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natürlichen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Personen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 err="1">
                <a:ea typeface="+mn-lt"/>
                <a:cs typeface="+mn-lt"/>
              </a:rPr>
              <a:t>an</a:t>
            </a:r>
            <a:r>
              <a:rPr lang="pl-PL" dirty="0">
                <a:ea typeface="+mn-lt"/>
                <a:cs typeface="+mn-lt"/>
              </a:rPr>
              <a:t> den </a:t>
            </a:r>
            <a:r>
              <a:rPr lang="pl-PL" dirty="0" err="1">
                <a:ea typeface="+mn-lt"/>
                <a:cs typeface="+mn-lt"/>
              </a:rPr>
              <a:t>deutschen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Staat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zahlen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müssen</a:t>
            </a:r>
            <a:r>
              <a:rPr lang="pl-PL" dirty="0">
                <a:ea typeface="+mn-lt"/>
                <a:cs typeface="+mn-lt"/>
              </a:rPr>
              <a:t>. </a:t>
            </a:r>
            <a:r>
              <a:rPr lang="pl-PL" dirty="0" err="1">
                <a:ea typeface="+mn-lt"/>
                <a:cs typeface="+mn-lt"/>
              </a:rPr>
              <a:t>Welche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Höhe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die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zu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entrichtenden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Einkommenssteuern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haben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hängt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davon</a:t>
            </a:r>
            <a:r>
              <a:rPr lang="pl-PL" dirty="0">
                <a:ea typeface="+mn-lt"/>
                <a:cs typeface="+mn-lt"/>
              </a:rPr>
              <a:t> ab, wie </a:t>
            </a:r>
            <a:r>
              <a:rPr lang="pl-PL" dirty="0" err="1">
                <a:ea typeface="+mn-lt"/>
                <a:cs typeface="+mn-lt"/>
              </a:rPr>
              <a:t>hoch</a:t>
            </a:r>
            <a:r>
              <a:rPr lang="pl-PL" dirty="0">
                <a:ea typeface="+mn-lt"/>
                <a:cs typeface="+mn-lt"/>
              </a:rPr>
              <a:t> der </a:t>
            </a:r>
            <a:r>
              <a:rPr lang="pl-PL" dirty="0" err="1">
                <a:ea typeface="+mn-lt"/>
                <a:cs typeface="+mn-lt"/>
              </a:rPr>
              <a:t>persönliche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Einkommensteuersatz</a:t>
            </a:r>
            <a:r>
              <a:rPr lang="pl-PL" dirty="0">
                <a:ea typeface="+mn-lt"/>
                <a:cs typeface="+mn-lt"/>
              </a:rPr>
              <a:t> des </a:t>
            </a:r>
            <a:r>
              <a:rPr lang="pl-PL" dirty="0" err="1">
                <a:ea typeface="+mn-lt"/>
                <a:cs typeface="+mn-lt"/>
              </a:rPr>
              <a:t>Steuerpflichtigen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ist</a:t>
            </a:r>
            <a:r>
              <a:rPr lang="pl-PL" dirty="0">
                <a:ea typeface="+mn-lt"/>
                <a:cs typeface="+mn-lt"/>
              </a:rPr>
              <a:t>. </a:t>
            </a:r>
            <a:r>
              <a:rPr lang="pl-PL" dirty="0" err="1">
                <a:ea typeface="+mn-lt"/>
                <a:cs typeface="+mn-lt"/>
              </a:rPr>
              <a:t>Dieser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hängt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wiederum</a:t>
            </a:r>
            <a:r>
              <a:rPr lang="pl-PL" dirty="0">
                <a:ea typeface="+mn-lt"/>
                <a:cs typeface="+mn-lt"/>
              </a:rPr>
              <a:t> von der </a:t>
            </a:r>
            <a:r>
              <a:rPr lang="pl-PL" dirty="0" err="1">
                <a:ea typeface="+mn-lt"/>
                <a:cs typeface="+mn-lt"/>
              </a:rPr>
              <a:t>Höhe</a:t>
            </a:r>
            <a:r>
              <a:rPr lang="pl-PL" dirty="0">
                <a:ea typeface="+mn-lt"/>
                <a:cs typeface="+mn-lt"/>
              </a:rPr>
              <a:t> des </a:t>
            </a:r>
            <a:r>
              <a:rPr lang="pl-PL" dirty="0" err="1">
                <a:ea typeface="+mn-lt"/>
                <a:cs typeface="+mn-lt"/>
              </a:rPr>
              <a:t>erzielten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Einkommens</a:t>
            </a:r>
            <a:r>
              <a:rPr lang="pl-PL" dirty="0">
                <a:ea typeface="+mn-lt"/>
                <a:cs typeface="+mn-lt"/>
              </a:rPr>
              <a:t> ab.</a:t>
            </a:r>
            <a:endParaRPr lang="pl-PL" dirty="0" err="1"/>
          </a:p>
        </p:txBody>
      </p:sp>
    </p:spTree>
    <p:extLst>
      <p:ext uri="{BB962C8B-B14F-4D97-AF65-F5344CB8AC3E}">
        <p14:creationId xmlns:p14="http://schemas.microsoft.com/office/powerpoint/2010/main" val="4074619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CD979A0-7C87-2671-F1EE-EE5211C05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-355933"/>
            <a:ext cx="10072922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Wörterbuch</a:t>
            </a:r>
            <a:r>
              <a:rPr lang="en-US" dirty="0"/>
              <a:t> - </a:t>
            </a:r>
            <a:r>
              <a:rPr lang="en-US" dirty="0" err="1"/>
              <a:t>słownik</a:t>
            </a:r>
            <a:r>
              <a:rPr lang="en-US" dirty="0"/>
              <a:t> 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027EE08-FE38-58F2-483A-C2F786645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3352" y="1088856"/>
            <a:ext cx="5065520" cy="559119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 die Steuer – </a:t>
            </a:r>
            <a:r>
              <a:rPr lang="en-US" sz="1600" dirty="0" err="1">
                <a:latin typeface="Calibri"/>
                <a:cs typeface="Calibri"/>
              </a:rPr>
              <a:t>podatek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 </a:t>
            </a:r>
            <a:r>
              <a:rPr lang="pl-PL" sz="1600" dirty="0" err="1" smtClean="0">
                <a:latin typeface="Calibri"/>
                <a:cs typeface="Calibri"/>
              </a:rPr>
              <a:t>die</a:t>
            </a:r>
            <a:r>
              <a:rPr lang="pl-PL" sz="1600" dirty="0" smtClean="0">
                <a:latin typeface="Calibri"/>
                <a:cs typeface="Calibri"/>
              </a:rPr>
              <a:t> </a:t>
            </a:r>
            <a:r>
              <a:rPr lang="en-US" sz="1600" dirty="0" err="1" smtClean="0">
                <a:latin typeface="Calibri"/>
                <a:cs typeface="Calibri"/>
              </a:rPr>
              <a:t>Geldleistung</a:t>
            </a:r>
            <a:r>
              <a:rPr lang="en-US" sz="1600" dirty="0">
                <a:latin typeface="Calibri"/>
                <a:cs typeface="Calibri"/>
              </a:rPr>
              <a:t> - </a:t>
            </a:r>
            <a:r>
              <a:rPr lang="en-US" sz="1600" dirty="0" err="1">
                <a:latin typeface="Calibri"/>
                <a:cs typeface="Calibri"/>
              </a:rPr>
              <a:t>świadczenie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pieniężne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der </a:t>
            </a:r>
            <a:r>
              <a:rPr lang="en-US" sz="1600" dirty="0" err="1">
                <a:latin typeface="Calibri"/>
                <a:cs typeface="Calibri"/>
              </a:rPr>
              <a:t>Tatbestand</a:t>
            </a:r>
            <a:r>
              <a:rPr lang="en-US" sz="1600" dirty="0">
                <a:latin typeface="Calibri"/>
                <a:cs typeface="Calibri"/>
              </a:rPr>
              <a:t> – stan </a:t>
            </a:r>
            <a:r>
              <a:rPr lang="en-US" sz="1600" dirty="0" err="1">
                <a:latin typeface="Calibri"/>
                <a:cs typeface="Calibri"/>
              </a:rPr>
              <a:t>faktyczny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 </a:t>
            </a:r>
            <a:r>
              <a:rPr lang="en-US" sz="1600" dirty="0" smtClean="0">
                <a:latin typeface="Calibri"/>
                <a:cs typeface="Calibri"/>
              </a:rPr>
              <a:t>d</a:t>
            </a:r>
            <a:r>
              <a:rPr lang="pl-PL" sz="1600" dirty="0" err="1" smtClean="0">
                <a:latin typeface="Calibri"/>
                <a:cs typeface="Calibri"/>
              </a:rPr>
              <a:t>ie</a:t>
            </a:r>
            <a:r>
              <a:rPr lang="en-US" sz="1600" dirty="0">
                <a:latin typeface="Calibri"/>
                <a:cs typeface="Calibri"/>
              </a:rPr>
              <a:t> </a:t>
            </a:r>
            <a:r>
              <a:rPr lang="en-US" sz="1600" dirty="0" err="1">
                <a:latin typeface="Calibri"/>
                <a:cs typeface="Calibri"/>
              </a:rPr>
              <a:t>Steuerpflicht</a:t>
            </a:r>
            <a:r>
              <a:rPr lang="en-US" sz="1600" dirty="0">
                <a:latin typeface="Calibri"/>
                <a:cs typeface="Calibri"/>
              </a:rPr>
              <a:t> - </a:t>
            </a:r>
            <a:r>
              <a:rPr lang="en-US" sz="1600" dirty="0" err="1">
                <a:latin typeface="Calibri"/>
                <a:cs typeface="Calibri"/>
              </a:rPr>
              <a:t>zobowiązanie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podatkowe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 </a:t>
            </a:r>
            <a:r>
              <a:rPr lang="en-US" sz="1600" dirty="0" err="1">
                <a:latin typeface="Calibri"/>
                <a:cs typeface="Calibri"/>
              </a:rPr>
              <a:t>auferlegt</a:t>
            </a:r>
            <a:r>
              <a:rPr lang="en-US" sz="1600" dirty="0">
                <a:latin typeface="Calibri"/>
                <a:cs typeface="Calibri"/>
              </a:rPr>
              <a:t> - </a:t>
            </a:r>
            <a:r>
              <a:rPr lang="en-US" sz="1600" dirty="0" err="1">
                <a:latin typeface="Calibri"/>
                <a:cs typeface="Calibri"/>
              </a:rPr>
              <a:t>nałożony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 </a:t>
            </a:r>
            <a:r>
              <a:rPr lang="en-US" sz="1600" dirty="0" err="1">
                <a:latin typeface="Calibri"/>
                <a:cs typeface="Calibri"/>
              </a:rPr>
              <a:t>direkte</a:t>
            </a:r>
            <a:r>
              <a:rPr lang="en-US" sz="1600" dirty="0">
                <a:latin typeface="Calibri"/>
                <a:cs typeface="Calibri"/>
              </a:rPr>
              <a:t> - </a:t>
            </a:r>
            <a:r>
              <a:rPr lang="en-US" sz="1600" dirty="0" err="1">
                <a:latin typeface="Calibri"/>
                <a:cs typeface="Calibri"/>
              </a:rPr>
              <a:t>bezpośredni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 </a:t>
            </a:r>
            <a:r>
              <a:rPr lang="en-US" sz="1600" dirty="0" err="1">
                <a:latin typeface="Calibri"/>
                <a:cs typeface="Calibri"/>
              </a:rPr>
              <a:t>indirekte</a:t>
            </a:r>
            <a:r>
              <a:rPr lang="en-US" sz="1600" dirty="0">
                <a:latin typeface="Calibri"/>
                <a:cs typeface="Calibri"/>
              </a:rPr>
              <a:t> - </a:t>
            </a:r>
            <a:r>
              <a:rPr lang="en-US" sz="1600" dirty="0" err="1">
                <a:latin typeface="Calibri"/>
                <a:cs typeface="Calibri"/>
              </a:rPr>
              <a:t>pośredni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die </a:t>
            </a:r>
            <a:r>
              <a:rPr lang="en-US" sz="1600" dirty="0" err="1">
                <a:latin typeface="Calibri"/>
                <a:cs typeface="Calibri"/>
              </a:rPr>
              <a:t>Personensteuer</a:t>
            </a:r>
            <a:r>
              <a:rPr lang="en-US" sz="1600" dirty="0">
                <a:latin typeface="Calibri"/>
                <a:cs typeface="Calibri"/>
              </a:rPr>
              <a:t> – </a:t>
            </a:r>
            <a:r>
              <a:rPr lang="en-US" sz="1600" dirty="0" err="1">
                <a:latin typeface="Calibri"/>
                <a:cs typeface="Calibri"/>
              </a:rPr>
              <a:t>podatek</a:t>
            </a:r>
            <a:r>
              <a:rPr lang="en-US" sz="1600" dirty="0">
                <a:latin typeface="Calibri"/>
                <a:cs typeface="Calibri"/>
              </a:rPr>
              <a:t> od </a:t>
            </a:r>
            <a:r>
              <a:rPr lang="en-US" sz="1600" dirty="0" err="1">
                <a:latin typeface="Calibri"/>
                <a:cs typeface="Calibri"/>
              </a:rPr>
              <a:t>osób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fizycznych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die </a:t>
            </a:r>
            <a:r>
              <a:rPr lang="en-US" sz="1600" dirty="0" err="1" smtClean="0">
                <a:latin typeface="Calibri"/>
                <a:cs typeface="Calibri"/>
              </a:rPr>
              <a:t>Sachsteuer</a:t>
            </a:r>
            <a:r>
              <a:rPr lang="en-US" sz="1600" dirty="0" smtClean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– </a:t>
            </a:r>
            <a:r>
              <a:rPr lang="en-US" sz="1600" dirty="0" err="1">
                <a:latin typeface="Calibri"/>
                <a:cs typeface="Calibri"/>
              </a:rPr>
              <a:t>podatki</a:t>
            </a:r>
            <a:r>
              <a:rPr lang="en-US" sz="1600" dirty="0">
                <a:latin typeface="Calibri"/>
                <a:cs typeface="Calibri"/>
              </a:rPr>
              <a:t> od </a:t>
            </a:r>
            <a:r>
              <a:rPr lang="en-US" sz="1600" dirty="0" err="1">
                <a:latin typeface="Calibri"/>
                <a:cs typeface="Calibri"/>
              </a:rPr>
              <a:t>nieruchomości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die </a:t>
            </a:r>
            <a:r>
              <a:rPr lang="en-US" sz="1600" dirty="0" err="1" smtClean="0">
                <a:latin typeface="Calibri"/>
                <a:cs typeface="Calibri"/>
              </a:rPr>
              <a:t>Gewerbesteuer</a:t>
            </a:r>
            <a:r>
              <a:rPr lang="en-US" sz="1600" dirty="0" smtClean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– </a:t>
            </a:r>
            <a:r>
              <a:rPr lang="en-US" sz="1600" dirty="0" err="1">
                <a:latin typeface="Calibri"/>
                <a:cs typeface="Calibri"/>
              </a:rPr>
              <a:t>podatek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handlowy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die </a:t>
            </a:r>
            <a:r>
              <a:rPr lang="en-US" sz="1600" smtClean="0">
                <a:latin typeface="Calibri"/>
                <a:cs typeface="Calibri"/>
              </a:rPr>
              <a:t>Grundsteuer </a:t>
            </a:r>
            <a:r>
              <a:rPr lang="en-US" sz="1600" dirty="0">
                <a:latin typeface="Calibri"/>
                <a:cs typeface="Calibri"/>
              </a:rPr>
              <a:t>– </a:t>
            </a:r>
            <a:r>
              <a:rPr lang="en-US" sz="1600" dirty="0" err="1">
                <a:latin typeface="Calibri"/>
                <a:cs typeface="Calibri"/>
              </a:rPr>
              <a:t>podatek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własnościowy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die </a:t>
            </a:r>
            <a:r>
              <a:rPr lang="en-US" sz="1600" dirty="0" err="1">
                <a:latin typeface="Calibri"/>
                <a:cs typeface="Calibri"/>
              </a:rPr>
              <a:t>Einkommensteuer</a:t>
            </a:r>
            <a:r>
              <a:rPr lang="en-US" sz="1600" dirty="0">
                <a:latin typeface="Calibri"/>
                <a:cs typeface="Calibri"/>
              </a:rPr>
              <a:t> – </a:t>
            </a:r>
            <a:r>
              <a:rPr lang="en-US" sz="1600" dirty="0" err="1">
                <a:latin typeface="Calibri"/>
                <a:cs typeface="Calibri"/>
              </a:rPr>
              <a:t>podatek</a:t>
            </a:r>
            <a:r>
              <a:rPr lang="en-US" sz="1600" dirty="0">
                <a:latin typeface="Calibri"/>
                <a:cs typeface="Calibri"/>
              </a:rPr>
              <a:t> </a:t>
            </a:r>
            <a:r>
              <a:rPr lang="en-US" sz="1600" dirty="0" err="1">
                <a:latin typeface="Calibri"/>
                <a:cs typeface="Calibri"/>
              </a:rPr>
              <a:t>dochodowy</a:t>
            </a:r>
            <a:r>
              <a:rPr lang="en-US" sz="16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</a:t>
            </a:r>
            <a:r>
              <a:rPr lang="en-US" sz="1600" dirty="0">
                <a:latin typeface="Calibri"/>
                <a:ea typeface="+mn-lt"/>
                <a:cs typeface="+mn-lt"/>
              </a:rPr>
              <a:t>die </a:t>
            </a:r>
            <a:r>
              <a:rPr lang="en-US" sz="1600" dirty="0" err="1">
                <a:latin typeface="Calibri"/>
                <a:ea typeface="+mn-lt"/>
                <a:cs typeface="+mn-lt"/>
              </a:rPr>
              <a:t>Körperschaftssteuer</a:t>
            </a:r>
            <a:r>
              <a:rPr lang="en-US" sz="1600" dirty="0">
                <a:latin typeface="Calibri"/>
                <a:ea typeface="+mn-lt"/>
                <a:cs typeface="+mn-lt"/>
              </a:rPr>
              <a:t> - </a:t>
            </a:r>
            <a:r>
              <a:rPr lang="en-US" sz="1600" dirty="0" err="1">
                <a:latin typeface="Calibri"/>
                <a:ea typeface="+mn-lt"/>
                <a:cs typeface="+mn-lt"/>
              </a:rPr>
              <a:t>podatek</a:t>
            </a:r>
            <a:r>
              <a:rPr lang="en-US" sz="1600" dirty="0">
                <a:latin typeface="Calibri"/>
                <a:ea typeface="+mn-lt"/>
                <a:cs typeface="+mn-lt"/>
              </a:rPr>
              <a:t> </a:t>
            </a:r>
            <a:r>
              <a:rPr lang="en-US" sz="1600" dirty="0" err="1">
                <a:latin typeface="Calibri"/>
                <a:ea typeface="+mn-lt"/>
                <a:cs typeface="+mn-lt"/>
              </a:rPr>
              <a:t>dochodowy</a:t>
            </a:r>
            <a:r>
              <a:rPr lang="en-US" sz="1600" dirty="0">
                <a:latin typeface="Calibri"/>
                <a:ea typeface="+mn-lt"/>
                <a:cs typeface="+mn-lt"/>
              </a:rPr>
              <a:t> od </a:t>
            </a:r>
            <a:r>
              <a:rPr lang="en-US" sz="1600" dirty="0" err="1">
                <a:latin typeface="Calibri"/>
                <a:ea typeface="+mn-lt"/>
                <a:cs typeface="+mn-lt"/>
              </a:rPr>
              <a:t>osób</a:t>
            </a:r>
            <a:r>
              <a:rPr lang="en-US" sz="1600" dirty="0">
                <a:latin typeface="Calibri"/>
                <a:ea typeface="+mn-lt"/>
                <a:cs typeface="+mn-lt"/>
              </a:rPr>
              <a:t> </a:t>
            </a:r>
            <a:r>
              <a:rPr lang="en-US" sz="1600" dirty="0" err="1">
                <a:latin typeface="Calibri"/>
                <a:ea typeface="+mn-lt"/>
                <a:cs typeface="+mn-lt"/>
              </a:rPr>
              <a:t>prawnych</a:t>
            </a:r>
            <a:r>
              <a:rPr lang="en-US" sz="1600" dirty="0">
                <a:latin typeface="Calibri"/>
                <a:ea typeface="+mn-lt"/>
                <a:cs typeface="+mn-lt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- die</a:t>
            </a:r>
            <a:r>
              <a:rPr lang="en-US" sz="1600" dirty="0">
                <a:latin typeface="Calibri"/>
                <a:ea typeface="+mn-lt"/>
                <a:cs typeface="+mn-lt"/>
              </a:rPr>
              <a:t> </a:t>
            </a:r>
            <a:r>
              <a:rPr lang="en-US" sz="1600" dirty="0" err="1">
                <a:latin typeface="Calibri"/>
                <a:ea typeface="+mn-lt"/>
                <a:cs typeface="+mn-lt"/>
              </a:rPr>
              <a:t>Erbschaftssteuer</a:t>
            </a:r>
            <a:r>
              <a:rPr lang="en-US" sz="1600" dirty="0">
                <a:latin typeface="Calibri"/>
                <a:ea typeface="+mn-lt"/>
                <a:cs typeface="+mn-lt"/>
              </a:rPr>
              <a:t> – </a:t>
            </a:r>
            <a:r>
              <a:rPr lang="en-US" sz="1600" dirty="0" err="1">
                <a:latin typeface="Calibri"/>
                <a:ea typeface="+mn-lt"/>
                <a:cs typeface="+mn-lt"/>
              </a:rPr>
              <a:t>podatek</a:t>
            </a:r>
            <a:r>
              <a:rPr lang="en-US" sz="1600" dirty="0">
                <a:latin typeface="Calibri"/>
                <a:ea typeface="+mn-lt"/>
                <a:cs typeface="+mn-lt"/>
              </a:rPr>
              <a:t> </a:t>
            </a:r>
            <a:r>
              <a:rPr lang="en-US" sz="1600" dirty="0" err="1">
                <a:latin typeface="Calibri"/>
                <a:ea typeface="+mn-lt"/>
                <a:cs typeface="+mn-lt"/>
              </a:rPr>
              <a:t>spadkowy</a:t>
            </a:r>
            <a:r>
              <a:rPr lang="en-US" sz="1600" dirty="0">
                <a:latin typeface="Calibri"/>
                <a:ea typeface="+mn-lt"/>
                <a:cs typeface="+mn-lt"/>
              </a:rPr>
              <a:t> </a:t>
            </a:r>
          </a:p>
          <a:p>
            <a:pPr>
              <a:lnSpc>
                <a:spcPct val="100000"/>
              </a:lnSpc>
            </a:pPr>
            <a:endParaRPr lang="en-US" sz="1400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="" xmlns:a16="http://schemas.microsoft.com/office/drawing/2014/main" id="{14C4E0BC-2833-7894-1367-4FD403115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8092" y="1088857"/>
            <a:ext cx="4869249" cy="532026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die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Verkehrsteuern</a:t>
            </a:r>
            <a:r>
              <a:rPr lang="pl-PL" sz="1600" dirty="0">
                <a:latin typeface="Calibri"/>
                <a:ea typeface="+mn-lt"/>
                <a:cs typeface="+mn-lt"/>
              </a:rPr>
              <a:t> - podatki drogowe</a:t>
            </a:r>
            <a:endParaRPr lang="en-US" sz="1600" dirty="0">
              <a:latin typeface="Calibri"/>
              <a:ea typeface="+mn-lt"/>
              <a:cs typeface="+mn-lt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die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Verbrauchssteuer</a:t>
            </a:r>
            <a:r>
              <a:rPr lang="pl-PL" sz="1600" dirty="0">
                <a:latin typeface="Calibri"/>
                <a:ea typeface="+mn-lt"/>
                <a:cs typeface="+mn-lt"/>
              </a:rPr>
              <a:t> - podatek akcyzowy</a:t>
            </a:r>
            <a:endParaRPr lang="en-US" sz="1600" dirty="0">
              <a:latin typeface="Calibri"/>
              <a:ea typeface="+mn-lt"/>
              <a:cs typeface="+mn-lt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die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Umsatzsteuer</a:t>
            </a:r>
            <a:r>
              <a:rPr lang="pl-PL" sz="1600" dirty="0">
                <a:latin typeface="Calibri"/>
                <a:ea typeface="+mn-lt"/>
                <a:cs typeface="+mn-lt"/>
              </a:rPr>
              <a:t> - podatek od wartości dodanej </a:t>
            </a:r>
            <a:endParaRPr lang="en-US" sz="1600" dirty="0">
              <a:latin typeface="Calibri"/>
              <a:ea typeface="+mn-lt"/>
              <a:cs typeface="+mn-lt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die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Vermögenssteuer</a:t>
            </a:r>
            <a:r>
              <a:rPr lang="pl-PL" sz="1600" dirty="0">
                <a:latin typeface="Calibri"/>
                <a:ea typeface="+mn-lt"/>
                <a:cs typeface="+mn-lt"/>
              </a:rPr>
              <a:t> - podatek od nieruchomości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cs typeface="Calibri"/>
              </a:rPr>
              <a:t>- der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Steuerpflichtiger</a:t>
            </a:r>
            <a:r>
              <a:rPr lang="pl-PL" sz="1600" dirty="0">
                <a:latin typeface="Calibri"/>
                <a:ea typeface="+mn-lt"/>
                <a:cs typeface="+mn-lt"/>
              </a:rPr>
              <a:t> – podatnik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 der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Steuerschuldner</a:t>
            </a:r>
            <a:r>
              <a:rPr lang="pl-PL" sz="1600" dirty="0">
                <a:latin typeface="Calibri"/>
                <a:ea typeface="+mn-lt"/>
                <a:cs typeface="+mn-lt"/>
              </a:rPr>
              <a:t> - dłużnik podatkowy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 </a:t>
            </a:r>
            <a:r>
              <a:rPr lang="pl-PL" sz="1600" dirty="0" err="1" smtClean="0">
                <a:latin typeface="Calibri"/>
                <a:ea typeface="+mn-lt"/>
                <a:cs typeface="+mn-lt"/>
              </a:rPr>
              <a:t>das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Steuerobjekt</a:t>
            </a:r>
            <a:r>
              <a:rPr lang="pl-PL" sz="1600" dirty="0">
                <a:latin typeface="Calibri"/>
                <a:ea typeface="+mn-lt"/>
                <a:cs typeface="+mn-lt"/>
              </a:rPr>
              <a:t> – przedmiot opodatkowania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 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das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Äquivalenzprinzip</a:t>
            </a:r>
            <a:r>
              <a:rPr lang="pl-PL" sz="1600" dirty="0">
                <a:latin typeface="Calibri"/>
                <a:ea typeface="+mn-lt"/>
                <a:cs typeface="+mn-lt"/>
              </a:rPr>
              <a:t> - zasada równoważności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 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die</a:t>
            </a:r>
            <a:r>
              <a:rPr lang="pl-PL" sz="1600" dirty="0">
                <a:latin typeface="Calibri"/>
                <a:ea typeface="+mn-lt"/>
                <a:cs typeface="+mn-lt"/>
              </a:rPr>
              <a:t> </a:t>
            </a:r>
            <a:r>
              <a:rPr lang="pl-PL" sz="1600" dirty="0" err="1">
                <a:latin typeface="Calibri"/>
                <a:ea typeface="+mn-lt"/>
                <a:cs typeface="+mn-lt"/>
              </a:rPr>
              <a:t>Mineralölsteuer</a:t>
            </a:r>
            <a:r>
              <a:rPr lang="pl-PL" sz="1600" dirty="0">
                <a:latin typeface="Calibri"/>
                <a:ea typeface="+mn-lt"/>
                <a:cs typeface="+mn-lt"/>
              </a:rPr>
              <a:t> - podatek paliwowy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das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Divisionsprinzip</a:t>
            </a:r>
            <a:r>
              <a:rPr lang="pl-PL" sz="1600" dirty="0">
                <a:latin typeface="Calibri"/>
                <a:ea typeface="+mn-lt"/>
                <a:cs typeface="+mn-lt"/>
              </a:rPr>
              <a:t> - zasada podziału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das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Ergebnis</a:t>
            </a:r>
            <a:r>
              <a:rPr lang="pl-PL" sz="1600" dirty="0">
                <a:latin typeface="Calibri"/>
                <a:ea typeface="+mn-lt"/>
                <a:cs typeface="+mn-lt"/>
              </a:rPr>
              <a:t> – wynik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 </a:t>
            </a:r>
            <a:r>
              <a:rPr lang="pl-PL" sz="1600" dirty="0" err="1" smtClean="0">
                <a:latin typeface="Calibri"/>
                <a:ea typeface="+mn-lt"/>
                <a:cs typeface="+mn-lt"/>
              </a:rPr>
              <a:t>steuerpflichtig</a:t>
            </a:r>
            <a:r>
              <a:rPr lang="pl-PL" sz="1600" dirty="0" smtClean="0">
                <a:latin typeface="Calibri"/>
                <a:ea typeface="+mn-lt"/>
                <a:cs typeface="+mn-lt"/>
              </a:rPr>
              <a:t> </a:t>
            </a:r>
            <a:r>
              <a:rPr lang="pl-PL" sz="1600" dirty="0">
                <a:latin typeface="Calibri"/>
                <a:ea typeface="+mn-lt"/>
                <a:cs typeface="+mn-lt"/>
              </a:rPr>
              <a:t>- podlegający opodatkowaniu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600" dirty="0">
                <a:latin typeface="Calibri"/>
                <a:ea typeface="+mn-lt"/>
                <a:cs typeface="+mn-lt"/>
              </a:rPr>
              <a:t>- </a:t>
            </a:r>
            <a:r>
              <a:rPr lang="pl-PL" sz="1600" dirty="0" err="1">
                <a:latin typeface="Calibri"/>
                <a:ea typeface="+mn-lt"/>
                <a:cs typeface="+mn-lt"/>
              </a:rPr>
              <a:t>das</a:t>
            </a:r>
            <a:r>
              <a:rPr lang="pl-PL" sz="1600" dirty="0">
                <a:latin typeface="Calibri"/>
                <a:ea typeface="+mn-lt"/>
                <a:cs typeface="+mn-lt"/>
              </a:rPr>
              <a:t> </a:t>
            </a:r>
            <a:r>
              <a:rPr lang="pl-PL" sz="1600" dirty="0" err="1">
                <a:latin typeface="Calibri"/>
                <a:ea typeface="+mn-lt"/>
                <a:cs typeface="+mn-lt"/>
              </a:rPr>
              <a:t>Leistungsfähigkeitsprinzip</a:t>
            </a:r>
            <a:r>
              <a:rPr lang="pl-PL" sz="1600" dirty="0">
                <a:latin typeface="Calibri"/>
                <a:ea typeface="+mn-lt"/>
                <a:cs typeface="+mn-lt"/>
              </a:rPr>
              <a:t> - zasada wydajności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l-PL" sz="1400" dirty="0">
              <a:latin typeface="Calibri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3925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4840B16-1F4F-8DAD-1E74-AC13297C9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 err="1">
                <a:ea typeface="+mj-lt"/>
                <a:cs typeface="+mj-lt"/>
              </a:rPr>
              <a:t>Literaturverzeichnis</a:t>
            </a:r>
            <a:endParaRPr lang="pl-PL" dirty="0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6A844E8C-6A76-A4CD-9A4F-9D5959B7C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ea typeface="+mn-lt"/>
                <a:cs typeface="+mn-lt"/>
                <a:hlinkClick r:id=""/>
              </a:rPr>
              <a:t>https://de.wikipedia.org/wiki/Steuer</a:t>
            </a:r>
          </a:p>
          <a:p>
            <a:r>
              <a:rPr lang="pl-PL" dirty="0">
                <a:ea typeface="+mn-lt"/>
                <a:cs typeface="+mn-lt"/>
                <a:hlinkClick r:id="rId2"/>
              </a:rPr>
              <a:t>https://ferenda.de/steuerarten/</a:t>
            </a:r>
            <a:endParaRPr lang="pl-PL">
              <a:ea typeface="+mn-lt"/>
              <a:cs typeface="+mn-lt"/>
            </a:endParaRPr>
          </a:p>
          <a:p>
            <a:r>
              <a:rPr lang="pl-PL" dirty="0">
                <a:ea typeface="+mn-lt"/>
                <a:cs typeface="+mn-lt"/>
                <a:hlinkClick r:id="rId3"/>
              </a:rPr>
              <a:t>https://www.unternehmer-gesucht.com/ratgeber/einkommensteuer/</a:t>
            </a:r>
            <a:endParaRPr lang="pl-PL">
              <a:ea typeface="+mn-lt"/>
              <a:cs typeface="+mn-lt"/>
            </a:endParaRPr>
          </a:p>
          <a:p>
            <a:r>
              <a:rPr lang="pl-PL" dirty="0">
                <a:ea typeface="+mn-lt"/>
                <a:cs typeface="+mn-lt"/>
                <a:hlinkClick r:id="rId4"/>
              </a:rPr>
              <a:t>https://www.steuerklassen.com/lexikon/einkommensteuersatz/</a:t>
            </a:r>
            <a:endParaRPr lang="pl-PL">
              <a:ea typeface="+mn-lt"/>
              <a:cs typeface="+mn-lt"/>
            </a:endParaRPr>
          </a:p>
          <a:p>
            <a:r>
              <a:rPr lang="pl-PL" dirty="0">
                <a:ea typeface="+mn-lt"/>
                <a:cs typeface="+mn-lt"/>
                <a:hlinkClick r:id="rId5"/>
              </a:rPr>
              <a:t>https://sumup.de/rechnungen/lexikon/einkommensteuer/</a:t>
            </a:r>
            <a:endParaRPr lang="pl-PL">
              <a:ea typeface="+mn-lt"/>
              <a:cs typeface="+mn-lt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6143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Freeform: Shape 118">
            <a:extLst>
              <a:ext uri="{FF2B5EF4-FFF2-40B4-BE49-F238E27FC236}">
                <a16:creationId xmlns="" xmlns:a16="http://schemas.microsoft.com/office/drawing/2014/main" id="{435959F4-53DA-47FF-BC24-1E5B75C698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41" name="Group 120">
            <a:extLst>
              <a:ext uri="{FF2B5EF4-FFF2-40B4-BE49-F238E27FC236}">
                <a16:creationId xmlns="" xmlns:a16="http://schemas.microsoft.com/office/drawing/2014/main" id="{A7CF83E8-F6F0-41E3-B580-7412A04DDF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22" name="Freeform: Shape 121">
              <a:extLst>
                <a:ext uri="{FF2B5EF4-FFF2-40B4-BE49-F238E27FC236}">
                  <a16:creationId xmlns="" xmlns:a16="http://schemas.microsoft.com/office/drawing/2014/main" id="{1A0B6DBB-705D-48D0-842C-F9DFA7684D1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="" xmlns:a16="http://schemas.microsoft.com/office/drawing/2014/main" id="{C194A764-16E1-4D0D-9357-76F80E6086C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="" xmlns:a16="http://schemas.microsoft.com/office/drawing/2014/main" id="{115B7F3F-A40D-4F24-8536-E2420B4332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5" name="Graphic 12">
              <a:extLst>
                <a:ext uri="{FF2B5EF4-FFF2-40B4-BE49-F238E27FC236}">
                  <a16:creationId xmlns="" xmlns:a16="http://schemas.microsoft.com/office/drawing/2014/main" id="{CEF42844-A829-4ED2-A360-63BB2A7C45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Graphic 15">
              <a:extLst>
                <a:ext uri="{FF2B5EF4-FFF2-40B4-BE49-F238E27FC236}">
                  <a16:creationId xmlns="" xmlns:a16="http://schemas.microsoft.com/office/drawing/2014/main" id="{57B23B52-A1C3-44EF-BC11-9094A0DA11A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Graphic 15">
              <a:extLst>
                <a:ext uri="{FF2B5EF4-FFF2-40B4-BE49-F238E27FC236}">
                  <a16:creationId xmlns="" xmlns:a16="http://schemas.microsoft.com/office/drawing/2014/main" id="{064E08E5-DA92-4CF2-A0BF-E341800227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="" xmlns:a16="http://schemas.microsoft.com/office/drawing/2014/main" id="{7A222560-E657-4CAE-B667-7BE9E224B24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9" name="Freeform: Shape 129">
            <a:extLst>
              <a:ext uri="{FF2B5EF4-FFF2-40B4-BE49-F238E27FC236}">
                <a16:creationId xmlns="" xmlns:a16="http://schemas.microsoft.com/office/drawing/2014/main" id="{59226104-0061-4319-8237-9C001BF85D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2" name="Graphic 78">
            <a:extLst>
              <a:ext uri="{FF2B5EF4-FFF2-40B4-BE49-F238E27FC236}">
                <a16:creationId xmlns="" xmlns:a16="http://schemas.microsoft.com/office/drawing/2014/main" id="{51B01909-73B8-4486-A749-C643B1D7E3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33" name="Graphic 78">
              <a:extLst>
                <a:ext uri="{FF2B5EF4-FFF2-40B4-BE49-F238E27FC236}">
                  <a16:creationId xmlns="" xmlns:a16="http://schemas.microsoft.com/office/drawing/2014/main" id="{5E279D86-4533-45F1-B0AA-D237399A5ED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4" name="Graphic 78">
              <a:extLst>
                <a:ext uri="{FF2B5EF4-FFF2-40B4-BE49-F238E27FC236}">
                  <a16:creationId xmlns="" xmlns:a16="http://schemas.microsoft.com/office/drawing/2014/main" id="{764FD722-CB31-4326-ADD8-CBA52FD1FF5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35" name="Graphic 78">
                <a:extLst>
                  <a:ext uri="{FF2B5EF4-FFF2-40B4-BE49-F238E27FC236}">
                    <a16:creationId xmlns="" xmlns:a16="http://schemas.microsoft.com/office/drawing/2014/main" id="{24E4BCEC-8B0A-444E-8509-1B3BB0449E5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Graphic 78">
                <a:extLst>
                  <a:ext uri="{FF2B5EF4-FFF2-40B4-BE49-F238E27FC236}">
                    <a16:creationId xmlns="" xmlns:a16="http://schemas.microsoft.com/office/drawing/2014/main" id="{9DB36622-1DC7-4B17-8984-588BA8999FF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Graphic 78">
                <a:extLst>
                  <a:ext uri="{FF2B5EF4-FFF2-40B4-BE49-F238E27FC236}">
                    <a16:creationId xmlns="" xmlns:a16="http://schemas.microsoft.com/office/drawing/2014/main" id="{51B97AF0-1974-42B9-B5FC-A332C52E827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Graphic 78">
                <a:extLst>
                  <a:ext uri="{FF2B5EF4-FFF2-40B4-BE49-F238E27FC236}">
                    <a16:creationId xmlns="" xmlns:a16="http://schemas.microsoft.com/office/drawing/2014/main" id="{95A298AD-BE5D-4BE1-8CDF-DBFB42D63FE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 useBgFill="1">
        <p:nvSpPr>
          <p:cNvPr id="140" name="Rectangle 139">
            <a:extLst>
              <a:ext uri="{FF2B5EF4-FFF2-40B4-BE49-F238E27FC236}">
                <a16:creationId xmlns="" xmlns:a16="http://schemas.microsoft.com/office/drawing/2014/main" id="{E20BB609-EF92-42DB-836C-0699A590B5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1E4AEBC-AA4E-B072-58FA-18C852663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452" y="971398"/>
            <a:ext cx="5577547" cy="15843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/>
              <a:t>Präsentationsplan</a:t>
            </a:r>
          </a:p>
        </p:txBody>
      </p:sp>
      <p:grpSp>
        <p:nvGrpSpPr>
          <p:cNvPr id="142" name="Graphic 78">
            <a:extLst>
              <a:ext uri="{FF2B5EF4-FFF2-40B4-BE49-F238E27FC236}">
                <a16:creationId xmlns="" xmlns:a16="http://schemas.microsoft.com/office/drawing/2014/main" id="{674FBD09-398F-4886-8D52-3CCAB16ED1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6657952" y="972489"/>
            <a:ext cx="972165" cy="41353"/>
            <a:chOff x="4886325" y="3374517"/>
            <a:chExt cx="2418302" cy="102869"/>
          </a:xfrm>
          <a:solidFill>
            <a:schemeClr val="accent1"/>
          </a:solidFill>
        </p:grpSpPr>
        <p:sp>
          <p:nvSpPr>
            <p:cNvPr id="143" name="Graphic 78">
              <a:extLst>
                <a:ext uri="{FF2B5EF4-FFF2-40B4-BE49-F238E27FC236}">
                  <a16:creationId xmlns="" xmlns:a16="http://schemas.microsoft.com/office/drawing/2014/main" id="{794E9BAB-B9ED-4E72-B558-1E4B87537E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4" name="Graphic 78">
              <a:extLst>
                <a:ext uri="{FF2B5EF4-FFF2-40B4-BE49-F238E27FC236}">
                  <a16:creationId xmlns="" xmlns:a16="http://schemas.microsoft.com/office/drawing/2014/main" id="{809A1029-A1BA-4EF8-959B-2AF852A34D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4895088" y="3374517"/>
              <a:ext cx="2400490" cy="102869"/>
              <a:chOff x="4895088" y="3374517"/>
              <a:chExt cx="2400490" cy="102869"/>
            </a:xfrm>
            <a:grpFill/>
          </p:grpSpPr>
          <p:sp>
            <p:nvSpPr>
              <p:cNvPr id="145" name="Graphic 78">
                <a:extLst>
                  <a:ext uri="{FF2B5EF4-FFF2-40B4-BE49-F238E27FC236}">
                    <a16:creationId xmlns="" xmlns:a16="http://schemas.microsoft.com/office/drawing/2014/main" id="{1618CAAA-B087-4302-8144-EFDD1D9FDB5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Graphic 78">
                <a:extLst>
                  <a:ext uri="{FF2B5EF4-FFF2-40B4-BE49-F238E27FC236}">
                    <a16:creationId xmlns="" xmlns:a16="http://schemas.microsoft.com/office/drawing/2014/main" id="{D71D93E1-AEA4-4F92-BA99-24786C8A11BC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Graphic 78">
                <a:extLst>
                  <a:ext uri="{FF2B5EF4-FFF2-40B4-BE49-F238E27FC236}">
                    <a16:creationId xmlns="" xmlns:a16="http://schemas.microsoft.com/office/drawing/2014/main" id="{CE7112A6-6EAE-4620-B089-30D687AA0AF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50" name="Freeform: Shape 149">
            <a:extLst>
              <a:ext uri="{FF2B5EF4-FFF2-40B4-BE49-F238E27FC236}">
                <a16:creationId xmlns="" xmlns:a16="http://schemas.microsoft.com/office/drawing/2014/main" id="{11E84B46-9597-410B-A51F-E2E0F2FAFB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2" name="Group 151">
            <a:extLst>
              <a:ext uri="{FF2B5EF4-FFF2-40B4-BE49-F238E27FC236}">
                <a16:creationId xmlns="" xmlns:a16="http://schemas.microsoft.com/office/drawing/2014/main" id="{3D4FD378-E29E-4996-A8B0-11E2368A6E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 flipV="1">
            <a:off x="10732601" y="535113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53" name="Freeform: Shape 152">
              <a:extLst>
                <a:ext uri="{FF2B5EF4-FFF2-40B4-BE49-F238E27FC236}">
                  <a16:creationId xmlns="" xmlns:a16="http://schemas.microsoft.com/office/drawing/2014/main" id="{7BA59DF4-225D-4521-9655-5F0DF52E48D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="" xmlns:a16="http://schemas.microsoft.com/office/drawing/2014/main" id="{C5295146-5EA5-417D-AAEE-F59000BC6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="" xmlns:a16="http://schemas.microsoft.com/office/drawing/2014/main" id="{3768FE2E-63BB-4E2F-8744-A188E6C6117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56" name="Graphic 12">
              <a:extLst>
                <a:ext uri="{FF2B5EF4-FFF2-40B4-BE49-F238E27FC236}">
                  <a16:creationId xmlns="" xmlns:a16="http://schemas.microsoft.com/office/drawing/2014/main" id="{4641D6CE-B3E9-440C-BAAE-6F6968AAAD8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Graphic 15">
              <a:extLst>
                <a:ext uri="{FF2B5EF4-FFF2-40B4-BE49-F238E27FC236}">
                  <a16:creationId xmlns="" xmlns:a16="http://schemas.microsoft.com/office/drawing/2014/main" id="{8D02F1DC-8FDC-4424-8750-42EE6CB9FB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Graphic 15">
              <a:extLst>
                <a:ext uri="{FF2B5EF4-FFF2-40B4-BE49-F238E27FC236}">
                  <a16:creationId xmlns="" xmlns:a16="http://schemas.microsoft.com/office/drawing/2014/main" id="{2BB6A551-D864-43F8-B270-809C68AE31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="" xmlns:a16="http://schemas.microsoft.com/office/drawing/2014/main" id="{B57277C8-A482-4AA3-AFA6-7F211CE35C4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0" name="Symbol zastępczy zawartości 2">
            <a:extLst>
              <a:ext uri="{FF2B5EF4-FFF2-40B4-BE49-F238E27FC236}">
                <a16:creationId xmlns="" xmlns:a16="http://schemas.microsoft.com/office/drawing/2014/main" id="{E6CE442F-F6B7-08BA-BAFB-CDA0F69631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026709"/>
              </p:ext>
            </p:extLst>
          </p:nvPr>
        </p:nvGraphicFramePr>
        <p:xfrm>
          <a:off x="525463" y="2522538"/>
          <a:ext cx="10077450" cy="354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631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121EBB8-88E1-75E8-2082-E5C404D55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i="0" dirty="0">
                <a:ea typeface="+mj-lt"/>
                <a:cs typeface="+mj-lt"/>
              </a:rPr>
              <a:t>Was </a:t>
            </a:r>
            <a:r>
              <a:rPr lang="pl-PL" sz="4400" i="0" dirty="0" err="1">
                <a:ea typeface="+mj-lt"/>
                <a:cs typeface="+mj-lt"/>
              </a:rPr>
              <a:t>ist</a:t>
            </a:r>
            <a:r>
              <a:rPr lang="pl-PL" sz="4400" i="0" dirty="0">
                <a:ea typeface="+mj-lt"/>
                <a:cs typeface="+mj-lt"/>
              </a:rPr>
              <a:t> Steuer?</a:t>
            </a:r>
            <a:endParaRPr lang="pl-PL" sz="440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D705B3C-AC18-B4B9-BF4E-2358B1ACE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pl-PL" sz="2800" dirty="0" err="1">
                <a:ea typeface="+mn-lt"/>
                <a:cs typeface="+mn-lt"/>
              </a:rPr>
              <a:t>Als</a:t>
            </a:r>
            <a:r>
              <a:rPr lang="pl-PL" sz="2800" dirty="0">
                <a:ea typeface="+mn-lt"/>
                <a:cs typeface="+mn-lt"/>
              </a:rPr>
              <a:t> Steuer (</a:t>
            </a:r>
            <a:r>
              <a:rPr lang="pl-PL" sz="2800" dirty="0" err="1">
                <a:ea typeface="+mn-lt"/>
                <a:cs typeface="+mn-lt"/>
              </a:rPr>
              <a:t>früher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auch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Taxe</a:t>
            </a:r>
            <a:r>
              <a:rPr lang="pl-PL" sz="2800" dirty="0">
                <a:ea typeface="+mn-lt"/>
                <a:cs typeface="+mn-lt"/>
              </a:rPr>
              <a:t>) </a:t>
            </a:r>
            <a:r>
              <a:rPr lang="pl-PL" sz="2800" dirty="0" err="1">
                <a:ea typeface="+mn-lt"/>
                <a:cs typeface="+mn-lt"/>
              </a:rPr>
              <a:t>wird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Geldleistung</a:t>
            </a:r>
            <a:r>
              <a:rPr lang="pl-PL" sz="2800" dirty="0">
                <a:ea typeface="+mn-lt"/>
                <a:cs typeface="+mn-lt"/>
              </a:rPr>
              <a:t> , </a:t>
            </a:r>
            <a:r>
              <a:rPr lang="pl-PL" sz="2800" dirty="0" err="1">
                <a:ea typeface="+mn-lt"/>
                <a:cs typeface="+mn-lt"/>
              </a:rPr>
              <a:t>die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öffentlich-rechtliches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Gemeinwesen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zur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Erzielung</a:t>
            </a:r>
            <a:r>
              <a:rPr lang="pl-PL" sz="2800" dirty="0">
                <a:ea typeface="+mn-lt"/>
                <a:cs typeface="+mn-lt"/>
              </a:rPr>
              <a:t> von </a:t>
            </a:r>
            <a:r>
              <a:rPr lang="pl-PL" sz="2800" dirty="0" err="1">
                <a:ea typeface="+mn-lt"/>
                <a:cs typeface="+mn-lt"/>
              </a:rPr>
              <a:t>Einnahmen</a:t>
            </a:r>
            <a:r>
              <a:rPr lang="pl-PL" sz="2800" dirty="0">
                <a:ea typeface="+mn-lt"/>
                <a:cs typeface="+mn-lt"/>
              </a:rPr>
              <a:t> allen </a:t>
            </a:r>
            <a:r>
              <a:rPr lang="pl-PL" sz="2800" dirty="0" err="1">
                <a:ea typeface="+mn-lt"/>
                <a:cs typeface="+mn-lt"/>
              </a:rPr>
              <a:t>steuerpflichtigen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Personen</a:t>
            </a:r>
            <a:r>
              <a:rPr lang="pl-PL" sz="2800" dirty="0">
                <a:ea typeface="+mn-lt"/>
                <a:cs typeface="+mn-lt"/>
              </a:rPr>
              <a:t> – was </a:t>
            </a:r>
            <a:r>
              <a:rPr lang="pl-PL" sz="2800" dirty="0" err="1">
                <a:ea typeface="+mn-lt"/>
                <a:cs typeface="+mn-lt"/>
              </a:rPr>
              <a:t>sowohl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natürliche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als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auch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juristische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Personen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einschließt</a:t>
            </a:r>
            <a:r>
              <a:rPr lang="pl-PL" sz="2800" dirty="0">
                <a:ea typeface="+mn-lt"/>
                <a:cs typeface="+mn-lt"/>
              </a:rPr>
              <a:t> – </a:t>
            </a:r>
            <a:r>
              <a:rPr lang="pl-PL" sz="2800" dirty="0" err="1">
                <a:ea typeface="+mn-lt"/>
                <a:cs typeface="+mn-lt"/>
              </a:rPr>
              <a:t>auferlegt</a:t>
            </a:r>
            <a:r>
              <a:rPr lang="pl-PL" sz="2800" dirty="0">
                <a:ea typeface="+mn-lt"/>
                <a:cs typeface="+mn-lt"/>
              </a:rPr>
              <a:t>. </a:t>
            </a:r>
            <a:r>
              <a:rPr lang="pl-PL" sz="2800" dirty="0" err="1">
                <a:ea typeface="+mn-lt"/>
                <a:cs typeface="+mn-lt"/>
              </a:rPr>
              <a:t>Damit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sind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Steuern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öffentlich-rechtliche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Abgaben</a:t>
            </a:r>
            <a:r>
              <a:rPr lang="pl-PL" sz="2800" dirty="0">
                <a:ea typeface="+mn-lt"/>
                <a:cs typeface="+mn-lt"/>
              </a:rPr>
              <a:t>, </a:t>
            </a:r>
            <a:r>
              <a:rPr lang="pl-PL" sz="2800" dirty="0" err="1">
                <a:ea typeface="+mn-lt"/>
                <a:cs typeface="+mn-lt"/>
              </a:rPr>
              <a:t>die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zur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Deckung</a:t>
            </a:r>
            <a:r>
              <a:rPr lang="pl-PL" sz="2800" dirty="0">
                <a:ea typeface="+mn-lt"/>
                <a:cs typeface="+mn-lt"/>
              </a:rPr>
              <a:t> des </a:t>
            </a:r>
            <a:r>
              <a:rPr lang="pl-PL" sz="2800" dirty="0" err="1">
                <a:ea typeface="+mn-lt"/>
                <a:cs typeface="+mn-lt"/>
              </a:rPr>
              <a:t>allgemeinen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Finanzbedarfs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alle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zahlen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müssen</a:t>
            </a:r>
            <a:r>
              <a:rPr lang="pl-PL" sz="2800" dirty="0">
                <a:ea typeface="+mn-lt"/>
                <a:cs typeface="+mn-lt"/>
              </a:rPr>
              <a:t>, </a:t>
            </a:r>
            <a:r>
              <a:rPr lang="pl-PL" sz="2800" dirty="0" err="1">
                <a:ea typeface="+mn-lt"/>
                <a:cs typeface="+mn-lt"/>
              </a:rPr>
              <a:t>die</a:t>
            </a:r>
            <a:r>
              <a:rPr lang="pl-PL" sz="2800" dirty="0">
                <a:ea typeface="+mn-lt"/>
                <a:cs typeface="+mn-lt"/>
              </a:rPr>
              <a:t> den </a:t>
            </a:r>
            <a:r>
              <a:rPr lang="pl-PL" sz="2800" dirty="0" err="1">
                <a:ea typeface="+mn-lt"/>
                <a:cs typeface="+mn-lt"/>
              </a:rPr>
              <a:t>Tatbestand</a:t>
            </a:r>
            <a:r>
              <a:rPr lang="pl-PL" sz="2800" dirty="0">
                <a:ea typeface="+mn-lt"/>
                <a:cs typeface="+mn-lt"/>
              </a:rPr>
              <a:t> der </a:t>
            </a:r>
            <a:r>
              <a:rPr lang="pl-PL" sz="2800" dirty="0" err="1">
                <a:ea typeface="+mn-lt"/>
                <a:cs typeface="+mn-lt"/>
              </a:rPr>
              <a:t>Steuerpflicht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erfüllen</a:t>
            </a:r>
            <a:r>
              <a:rPr lang="pl-PL" sz="2800" dirty="0">
                <a:ea typeface="+mn-lt"/>
                <a:cs typeface="+mn-lt"/>
              </a:rPr>
              <a:t>.</a:t>
            </a:r>
            <a:endParaRPr lang="pl-PL" sz="280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6141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062D2D5-0D6D-E24C-6A5B-E5549E972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012" y="-381909"/>
            <a:ext cx="10077557" cy="1325563"/>
          </a:xfrm>
        </p:spPr>
        <p:txBody>
          <a:bodyPr/>
          <a:lstStyle/>
          <a:p>
            <a:pPr algn="ctr"/>
            <a:r>
              <a:rPr lang="pl-PL" i="0" dirty="0" err="1">
                <a:ea typeface="+mj-lt"/>
                <a:cs typeface="+mj-lt"/>
              </a:rPr>
              <a:t>Arten</a:t>
            </a:r>
            <a:r>
              <a:rPr lang="pl-PL" i="0" dirty="0">
                <a:ea typeface="+mj-lt"/>
                <a:cs typeface="+mj-lt"/>
              </a:rPr>
              <a:t> von </a:t>
            </a:r>
            <a:r>
              <a:rPr lang="pl-PL" i="0" dirty="0" err="1">
                <a:ea typeface="+mj-lt"/>
                <a:cs typeface="+mj-lt"/>
              </a:rPr>
              <a:t>Steuern</a:t>
            </a:r>
            <a:endParaRPr lang="pl-PL" dirty="0" err="1"/>
          </a:p>
        </p:txBody>
      </p:sp>
      <p:pic>
        <p:nvPicPr>
          <p:cNvPr id="4" name="Obraz 4">
            <a:extLst>
              <a:ext uri="{FF2B5EF4-FFF2-40B4-BE49-F238E27FC236}">
                <a16:creationId xmlns="" xmlns:a16="http://schemas.microsoft.com/office/drawing/2014/main" id="{C2DA815E-4E1B-61AF-9CF0-5B0EC97183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11" y="2090"/>
            <a:ext cx="12195480" cy="6856817"/>
          </a:xfrm>
        </p:spPr>
      </p:pic>
    </p:spTree>
    <p:extLst>
      <p:ext uri="{BB962C8B-B14F-4D97-AF65-F5344CB8AC3E}">
        <p14:creationId xmlns:p14="http://schemas.microsoft.com/office/powerpoint/2010/main" val="275787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142D98E1-37D2-4470-BF74-845E897954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6770E43-11C1-9B57-9427-CCAACE61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19" y="976842"/>
            <a:ext cx="3640011" cy="2641636"/>
          </a:xfrm>
        </p:spPr>
        <p:txBody>
          <a:bodyPr anchor="b">
            <a:normAutofit/>
          </a:bodyPr>
          <a:lstStyle/>
          <a:p>
            <a:r>
              <a:rPr lang="pl-PL" i="0" dirty="0" err="1">
                <a:ea typeface="+mj-lt"/>
                <a:cs typeface="+mj-lt"/>
              </a:rPr>
              <a:t>Grundbegriffe</a:t>
            </a:r>
            <a:r>
              <a:rPr lang="pl-PL" i="0" dirty="0">
                <a:ea typeface="+mj-lt"/>
                <a:cs typeface="+mj-lt"/>
              </a:rPr>
              <a:t> der </a:t>
            </a:r>
            <a:r>
              <a:rPr lang="pl-PL" i="0" dirty="0" err="1">
                <a:ea typeface="+mj-lt"/>
                <a:cs typeface="+mj-lt"/>
              </a:rPr>
              <a:t>Besteuerung</a:t>
            </a:r>
            <a:endParaRPr lang="pl-PL" dirty="0" err="1"/>
          </a:p>
        </p:txBody>
      </p:sp>
      <p:grpSp>
        <p:nvGrpSpPr>
          <p:cNvPr id="11" name="Graphic 78">
            <a:extLst>
              <a:ext uri="{FF2B5EF4-FFF2-40B4-BE49-F238E27FC236}">
                <a16:creationId xmlns="" xmlns:a16="http://schemas.microsoft.com/office/drawing/2014/main" id="{91868ACA-CC8C-4FA4-8E32-6DB1C7DA9E2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530225" y="3695859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2" name="Graphic 78">
              <a:extLst>
                <a:ext uri="{FF2B5EF4-FFF2-40B4-BE49-F238E27FC236}">
                  <a16:creationId xmlns="" xmlns:a16="http://schemas.microsoft.com/office/drawing/2014/main" id="{7C343158-D3CD-4482-AAA0-375D2E6667A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aphic 78">
              <a:extLst>
                <a:ext uri="{FF2B5EF4-FFF2-40B4-BE49-F238E27FC236}">
                  <a16:creationId xmlns="" xmlns:a16="http://schemas.microsoft.com/office/drawing/2014/main" id="{12BFE3E3-92EC-47DC-8E6A-6E77132C2D8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4" name="Graphic 78">
                <a:extLst>
                  <a:ext uri="{FF2B5EF4-FFF2-40B4-BE49-F238E27FC236}">
                    <a16:creationId xmlns="" xmlns:a16="http://schemas.microsoft.com/office/drawing/2014/main" id="{1F0F2188-9504-4EAD-A8A2-B1779FB86B5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raphic 78">
                <a:extLst>
                  <a:ext uri="{FF2B5EF4-FFF2-40B4-BE49-F238E27FC236}">
                    <a16:creationId xmlns="" xmlns:a16="http://schemas.microsoft.com/office/drawing/2014/main" id="{14602C7D-08A5-44A5-B005-E79603849E8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Graphic 78">
                <a:extLst>
                  <a:ext uri="{FF2B5EF4-FFF2-40B4-BE49-F238E27FC236}">
                    <a16:creationId xmlns="" xmlns:a16="http://schemas.microsoft.com/office/drawing/2014/main" id="{099F2E62-E605-487B-AC3C-11052444D83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="" xmlns:a16="http://schemas.microsoft.com/office/drawing/2014/main" id="{02A21D38-C00D-4E35-8B0F-3E63C4B3767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80DFD901-658C-B1EC-428C-6EA5F18794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357106"/>
              </p:ext>
            </p:extLst>
          </p:nvPr>
        </p:nvGraphicFramePr>
        <p:xfrm>
          <a:off x="3666954" y="260666"/>
          <a:ext cx="7887497" cy="6274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39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D687414-B41A-C9D2-4F1B-B0E08D8FE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 err="1"/>
              <a:t>Besteuerungsprinzipien</a:t>
            </a:r>
            <a:endParaRPr lang="pl-PL" dirty="0" err="1"/>
          </a:p>
          <a:p>
            <a:endParaRPr lang="pl-PL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39E0A702-1A47-CA1B-F34C-E283913C7E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589274"/>
              </p:ext>
            </p:extLst>
          </p:nvPr>
        </p:nvGraphicFramePr>
        <p:xfrm>
          <a:off x="339450" y="1742952"/>
          <a:ext cx="11381423" cy="4480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2807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8">
            <a:extLst>
              <a:ext uri="{FF2B5EF4-FFF2-40B4-BE49-F238E27FC236}">
                <a16:creationId xmlns="" xmlns:a16="http://schemas.microsoft.com/office/drawing/2014/main" id="{2F9C493A-9F03-49B4-B3FB-19CE5AC115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4641CCD-51C0-C043-2056-1B31B8FF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pl-PL" sz="4800" i="0" err="1">
                <a:ea typeface="+mj-lt"/>
                <a:cs typeface="+mj-lt"/>
              </a:rPr>
              <a:t>Äquivalenzprinzip</a:t>
            </a:r>
            <a:endParaRPr lang="pl-PL" sz="4800" err="1"/>
          </a:p>
          <a:p>
            <a:endParaRPr lang="pl-PL" i="0" dirty="0"/>
          </a:p>
        </p:txBody>
      </p:sp>
      <p:sp>
        <p:nvSpPr>
          <p:cNvPr id="33" name="Freeform: Shape 10">
            <a:extLst>
              <a:ext uri="{FF2B5EF4-FFF2-40B4-BE49-F238E27FC236}">
                <a16:creationId xmlns="" xmlns:a16="http://schemas.microsoft.com/office/drawing/2014/main" id="{90A46C7D-C1BB-49B8-8D37-39742820E9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aphic 78">
            <a:extLst>
              <a:ext uri="{FF2B5EF4-FFF2-40B4-BE49-F238E27FC236}">
                <a16:creationId xmlns="" xmlns:a16="http://schemas.microsoft.com/office/drawing/2014/main" id="{61BBAB6F-65E6-4E2B-B363-6AB27C84E0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500471" y="1865444"/>
            <a:ext cx="997410" cy="762131"/>
            <a:chOff x="4823526" y="1581511"/>
            <a:chExt cx="2481101" cy="1895875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="" xmlns:a16="http://schemas.microsoft.com/office/drawing/2014/main" id="{6DA3BBB2-E620-4C13-98C9-FE1EF7D2ED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="" xmlns:a16="http://schemas.microsoft.com/office/drawing/2014/main" id="{ADC9AB5D-88A1-4FA9-B467-E8EF8FFE5B5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4823526" y="1581511"/>
              <a:ext cx="2472052" cy="1895875"/>
              <a:chOff x="4823526" y="1581511"/>
              <a:chExt cx="2472052" cy="1895875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="" xmlns:a16="http://schemas.microsoft.com/office/drawing/2014/main" id="{0867B8E5-4535-4743-8235-6612FEA410C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="" xmlns:a16="http://schemas.microsoft.com/office/drawing/2014/main" id="{BE48FEA7-5915-4751-8090-63F3094324A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="" xmlns:a16="http://schemas.microsoft.com/office/drawing/2014/main" id="{32B378CE-44FD-4120-B9ED-7828D4EE9AE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="" xmlns:a16="http://schemas.microsoft.com/office/drawing/2014/main" id="{40FA43D3-D34B-4BC7-80D0-F3E75A222AC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23526" y="1581511"/>
                <a:ext cx="2418107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6BE4F517-0093-2967-B515-038DE1A6F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3" y="2110627"/>
            <a:ext cx="6429862" cy="38587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z="2800" dirty="0">
                <a:ea typeface="+mn-lt"/>
                <a:cs typeface="+mn-lt"/>
              </a:rPr>
              <a:t>Das </a:t>
            </a:r>
            <a:r>
              <a:rPr lang="pl-PL" sz="2800" dirty="0" err="1">
                <a:ea typeface="+mn-lt"/>
                <a:cs typeface="+mn-lt"/>
              </a:rPr>
              <a:t>Äquivalenzprinzip</a:t>
            </a:r>
            <a:r>
              <a:rPr lang="pl-PL" sz="2800" dirty="0">
                <a:ea typeface="+mn-lt"/>
                <a:cs typeface="+mn-lt"/>
              </a:rPr>
              <a:t> im </a:t>
            </a:r>
            <a:r>
              <a:rPr lang="pl-PL" sz="2800" dirty="0" err="1">
                <a:ea typeface="+mn-lt"/>
                <a:cs typeface="+mn-lt"/>
              </a:rPr>
              <a:t>Steuerrecht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beruht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auf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einem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Ausgleich</a:t>
            </a:r>
            <a:r>
              <a:rPr lang="pl-PL" sz="2800" dirty="0">
                <a:ea typeface="+mn-lt"/>
                <a:cs typeface="+mn-lt"/>
              </a:rPr>
              <a:t> von </a:t>
            </a:r>
            <a:r>
              <a:rPr lang="pl-PL" sz="2800" dirty="0" err="1">
                <a:ea typeface="+mn-lt"/>
                <a:cs typeface="+mn-lt"/>
              </a:rPr>
              <a:t>Leistung</a:t>
            </a:r>
            <a:r>
              <a:rPr lang="pl-PL" sz="2800" dirty="0">
                <a:ea typeface="+mn-lt"/>
                <a:cs typeface="+mn-lt"/>
              </a:rPr>
              <a:t> des </a:t>
            </a:r>
            <a:r>
              <a:rPr lang="pl-PL" sz="2800" dirty="0" err="1">
                <a:ea typeface="+mn-lt"/>
                <a:cs typeface="+mn-lt"/>
              </a:rPr>
              <a:t>Bürgers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und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Gegenleistung</a:t>
            </a:r>
            <a:r>
              <a:rPr lang="pl-PL" sz="2800" dirty="0">
                <a:ea typeface="+mn-lt"/>
                <a:cs typeface="+mn-lt"/>
              </a:rPr>
              <a:t> des </a:t>
            </a:r>
            <a:r>
              <a:rPr lang="pl-PL" sz="2800" dirty="0" err="1">
                <a:ea typeface="+mn-lt"/>
                <a:cs typeface="+mn-lt"/>
              </a:rPr>
              <a:t>Staates</a:t>
            </a:r>
            <a:r>
              <a:rPr lang="pl-PL" sz="2800" dirty="0">
                <a:ea typeface="+mn-lt"/>
                <a:cs typeface="+mn-lt"/>
              </a:rPr>
              <a:t>. </a:t>
            </a:r>
            <a:r>
              <a:rPr lang="pl-PL" sz="2800" dirty="0" err="1">
                <a:ea typeface="+mn-lt"/>
                <a:cs typeface="+mn-lt"/>
              </a:rPr>
              <a:t>Ein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anschauliches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Beispiel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sind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die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Kfz</a:t>
            </a:r>
            <a:r>
              <a:rPr lang="pl-PL" sz="2800" dirty="0">
                <a:ea typeface="+mn-lt"/>
                <a:cs typeface="+mn-lt"/>
              </a:rPr>
              <a:t>- </a:t>
            </a:r>
            <a:r>
              <a:rPr lang="pl-PL" sz="2800" dirty="0" err="1">
                <a:ea typeface="+mn-lt"/>
                <a:cs typeface="+mn-lt"/>
              </a:rPr>
              <a:t>und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Mineralölsteuer</a:t>
            </a:r>
            <a:r>
              <a:rPr lang="pl-PL" sz="2800" dirty="0">
                <a:ea typeface="+mn-lt"/>
                <a:cs typeface="+mn-lt"/>
              </a:rPr>
              <a:t>. Mit den </a:t>
            </a:r>
            <a:r>
              <a:rPr lang="pl-PL" sz="2800" dirty="0" err="1">
                <a:ea typeface="+mn-lt"/>
                <a:cs typeface="+mn-lt"/>
              </a:rPr>
              <a:t>erzielten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Einnahmen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finanziert</a:t>
            </a:r>
            <a:r>
              <a:rPr lang="pl-PL" sz="2800" dirty="0">
                <a:ea typeface="+mn-lt"/>
                <a:cs typeface="+mn-lt"/>
              </a:rPr>
              <a:t> der </a:t>
            </a:r>
            <a:r>
              <a:rPr lang="pl-PL" sz="2800" dirty="0" err="1">
                <a:ea typeface="+mn-lt"/>
                <a:cs typeface="+mn-lt"/>
              </a:rPr>
              <a:t>Staat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teilweise</a:t>
            </a:r>
            <a:r>
              <a:rPr lang="pl-PL" sz="2800" dirty="0">
                <a:ea typeface="+mn-lt"/>
                <a:cs typeface="+mn-lt"/>
              </a:rPr>
              <a:t> den </a:t>
            </a:r>
            <a:r>
              <a:rPr lang="pl-PL" sz="2800" dirty="0" err="1">
                <a:ea typeface="+mn-lt"/>
                <a:cs typeface="+mn-lt"/>
              </a:rPr>
              <a:t>Bau</a:t>
            </a:r>
            <a:r>
              <a:rPr lang="pl-PL" sz="2800" dirty="0">
                <a:ea typeface="+mn-lt"/>
                <a:cs typeface="+mn-lt"/>
              </a:rPr>
              <a:t> von </a:t>
            </a:r>
            <a:r>
              <a:rPr lang="pl-PL" sz="2800" dirty="0" err="1">
                <a:ea typeface="+mn-lt"/>
                <a:cs typeface="+mn-lt"/>
              </a:rPr>
              <a:t>Straßen</a:t>
            </a:r>
            <a:r>
              <a:rPr lang="pl-PL" sz="2800" dirty="0">
                <a:ea typeface="+mn-lt"/>
                <a:cs typeface="+mn-lt"/>
              </a:rPr>
              <a:t> in </a:t>
            </a:r>
            <a:r>
              <a:rPr lang="pl-PL" sz="2800" dirty="0" err="1">
                <a:ea typeface="+mn-lt"/>
                <a:cs typeface="+mn-lt"/>
              </a:rPr>
              <a:t>Deutschland</a:t>
            </a:r>
            <a:r>
              <a:rPr lang="pl-PL" sz="2800" dirty="0">
                <a:ea typeface="+mn-lt"/>
                <a:cs typeface="+mn-lt"/>
              </a:rPr>
              <a:t>.</a:t>
            </a:r>
            <a:endParaRPr lang="pl-PL" sz="2800" dirty="0"/>
          </a:p>
        </p:txBody>
      </p:sp>
      <p:pic>
        <p:nvPicPr>
          <p:cNvPr id="35" name="Picture 4" descr="Rechner, Stift, POST, Geld und ein Papier mit Grafiken, die darauf gedruckt werden">
            <a:extLst>
              <a:ext uri="{FF2B5EF4-FFF2-40B4-BE49-F238E27FC236}">
                <a16:creationId xmlns="" xmlns:a16="http://schemas.microsoft.com/office/drawing/2014/main" id="{8F013CF7-9DB6-090C-D5D1-7186E94B70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745" r="24448" b="8"/>
          <a:stretch/>
        </p:blipFill>
        <p:spPr>
          <a:xfrm>
            <a:off x="7073655" y="10"/>
            <a:ext cx="5109878" cy="6857990"/>
          </a:xfrm>
          <a:prstGeom prst="rect">
            <a:avLst/>
          </a:prstGeom>
        </p:spPr>
      </p:pic>
      <p:sp>
        <p:nvSpPr>
          <p:cNvPr id="36" name="Freeform: Shape 20">
            <a:extLst>
              <a:ext uri="{FF2B5EF4-FFF2-40B4-BE49-F238E27FC236}">
                <a16:creationId xmlns="" xmlns:a16="http://schemas.microsoft.com/office/drawing/2014/main" id="{55820E42-2F9D-41EF-B67F-522A133B33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7" name="Group 22">
            <a:extLst>
              <a:ext uri="{FF2B5EF4-FFF2-40B4-BE49-F238E27FC236}">
                <a16:creationId xmlns="" xmlns:a16="http://schemas.microsoft.com/office/drawing/2014/main" id="{13D9BC31-B57D-4933-AD83-94F462D4C2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D84AFEA3-A055-41AE-96F3-34BA5814244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9028771F-62FA-4349-B7A8-CE1682D2CE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319CDEE6-CB2F-49F0-B237-2A26A3D1DC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="" xmlns:a16="http://schemas.microsoft.com/office/drawing/2014/main" id="{3DD82286-02D2-4210-A797-5D502D44A3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="" xmlns:a16="http://schemas.microsoft.com/office/drawing/2014/main" id="{735449F4-80DA-4E06-B3B6-B9F519F4A6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="" xmlns:a16="http://schemas.microsoft.com/office/drawing/2014/main" id="{61FABA3B-05B6-433C-90F9-8D9691A840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E1FEBA45-D0A3-4091-9956-161EDA21A0D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5773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2F9C493A-9F03-49B4-B3FB-19CE5AC115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E693A05-BE7C-F2FE-0D39-888749862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50" y="312935"/>
            <a:ext cx="5566263" cy="1455091"/>
          </a:xfrm>
        </p:spPr>
        <p:txBody>
          <a:bodyPr>
            <a:normAutofit/>
          </a:bodyPr>
          <a:lstStyle/>
          <a:p>
            <a:r>
              <a:rPr lang="pl-PL" sz="4800" i="0" dirty="0" err="1">
                <a:ea typeface="+mj-lt"/>
                <a:cs typeface="+mj-lt"/>
              </a:rPr>
              <a:t>Divisionsprinzip</a:t>
            </a:r>
            <a:endParaRPr lang="pl-PL" sz="4400" dirty="0" err="1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90A46C7D-C1BB-49B8-8D37-39742820E9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6" name="Graphic 78">
            <a:extLst>
              <a:ext uri="{FF2B5EF4-FFF2-40B4-BE49-F238E27FC236}">
                <a16:creationId xmlns="" xmlns:a16="http://schemas.microsoft.com/office/drawing/2014/main" id="{61BBAB6F-65E6-4E2B-B363-6AB27C84E0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314204" y="1772311"/>
            <a:ext cx="1183677" cy="855264"/>
            <a:chOff x="4360178" y="1349834"/>
            <a:chExt cx="2944449" cy="2127552"/>
          </a:xfrm>
          <a:solidFill>
            <a:schemeClr val="accent1"/>
          </a:solidFill>
        </p:grpSpPr>
        <p:sp>
          <p:nvSpPr>
            <p:cNvPr id="17" name="Graphic 78">
              <a:extLst>
                <a:ext uri="{FF2B5EF4-FFF2-40B4-BE49-F238E27FC236}">
                  <a16:creationId xmlns="" xmlns:a16="http://schemas.microsoft.com/office/drawing/2014/main" id="{6DA3BBB2-E620-4C13-98C9-FE1EF7D2ED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aphic 78">
              <a:extLst>
                <a:ext uri="{FF2B5EF4-FFF2-40B4-BE49-F238E27FC236}">
                  <a16:creationId xmlns="" xmlns:a16="http://schemas.microsoft.com/office/drawing/2014/main" id="{ADC9AB5D-88A1-4FA9-B467-E8EF8FFE5B5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4360178" y="1349834"/>
              <a:ext cx="2935400" cy="2127552"/>
              <a:chOff x="4360178" y="1349834"/>
              <a:chExt cx="2935400" cy="2127552"/>
            </a:xfrm>
            <a:grpFill/>
          </p:grpSpPr>
          <p:sp>
            <p:nvSpPr>
              <p:cNvPr id="19" name="Graphic 78">
                <a:extLst>
                  <a:ext uri="{FF2B5EF4-FFF2-40B4-BE49-F238E27FC236}">
                    <a16:creationId xmlns="" xmlns:a16="http://schemas.microsoft.com/office/drawing/2014/main" id="{0867B8E5-4535-4743-8235-6612FEA410C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Graphic 78">
                <a:extLst>
                  <a:ext uri="{FF2B5EF4-FFF2-40B4-BE49-F238E27FC236}">
                    <a16:creationId xmlns="" xmlns:a16="http://schemas.microsoft.com/office/drawing/2014/main" id="{BE48FEA7-5915-4751-8090-63F3094324A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Graphic 78">
                <a:extLst>
                  <a:ext uri="{FF2B5EF4-FFF2-40B4-BE49-F238E27FC236}">
                    <a16:creationId xmlns="" xmlns:a16="http://schemas.microsoft.com/office/drawing/2014/main" id="{32B378CE-44FD-4120-B9ED-7828D4EE9AE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Graphic 78">
                <a:extLst>
                  <a:ext uri="{FF2B5EF4-FFF2-40B4-BE49-F238E27FC236}">
                    <a16:creationId xmlns="" xmlns:a16="http://schemas.microsoft.com/office/drawing/2014/main" id="{40FA43D3-D34B-4BC7-80D0-F3E75A222AC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360178" y="134983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2C0F7B6-B4C5-F4FB-4A7D-9EA8D9B27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584" y="1831227"/>
            <a:ext cx="6768529" cy="45953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z="2800" dirty="0">
                <a:ea typeface="+mn-lt"/>
                <a:cs typeface="+mn-lt"/>
              </a:rPr>
              <a:t>Das </a:t>
            </a:r>
            <a:r>
              <a:rPr lang="pl-PL" sz="2800" dirty="0" err="1">
                <a:ea typeface="+mn-lt"/>
                <a:cs typeface="+mn-lt"/>
              </a:rPr>
              <a:t>Divisionsprinzip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dem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Grundsatz</a:t>
            </a:r>
            <a:r>
              <a:rPr lang="pl-PL" sz="2800" dirty="0">
                <a:ea typeface="+mn-lt"/>
                <a:cs typeface="+mn-lt"/>
              </a:rPr>
              <a:t>, </a:t>
            </a:r>
            <a:r>
              <a:rPr lang="pl-PL" sz="2800" dirty="0" err="1">
                <a:ea typeface="+mn-lt"/>
                <a:cs typeface="+mn-lt"/>
              </a:rPr>
              <a:t>dass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Steueraufkommen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durch</a:t>
            </a:r>
            <a:r>
              <a:rPr lang="pl-PL" sz="2800" dirty="0">
                <a:ea typeface="+mn-lt"/>
                <a:cs typeface="+mn-lt"/>
              </a:rPr>
              <a:t> den </a:t>
            </a:r>
            <a:r>
              <a:rPr lang="pl-PL" sz="2800" dirty="0" err="1">
                <a:ea typeface="+mn-lt"/>
                <a:cs typeface="+mn-lt"/>
              </a:rPr>
              <a:t>Staat</a:t>
            </a:r>
            <a:r>
              <a:rPr lang="pl-PL" sz="2800" dirty="0">
                <a:ea typeface="+mn-lt"/>
                <a:cs typeface="+mn-lt"/>
              </a:rPr>
              <a:t> fest </a:t>
            </a:r>
            <a:r>
              <a:rPr lang="pl-PL" sz="2800" dirty="0" err="1">
                <a:ea typeface="+mn-lt"/>
                <a:cs typeface="+mn-lt"/>
              </a:rPr>
              <a:t>eingeplant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wird</a:t>
            </a:r>
            <a:r>
              <a:rPr lang="pl-PL" sz="2800" dirty="0">
                <a:ea typeface="+mn-lt"/>
                <a:cs typeface="+mn-lt"/>
              </a:rPr>
              <a:t>. </a:t>
            </a:r>
            <a:r>
              <a:rPr lang="pl-PL" sz="2800" dirty="0" err="1">
                <a:ea typeface="+mn-lt"/>
                <a:cs typeface="+mn-lt"/>
              </a:rPr>
              <a:t>Anschließend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teilt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man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das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Ergebnis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durch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die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Anzahl</a:t>
            </a:r>
            <a:r>
              <a:rPr lang="pl-PL" sz="2800" dirty="0">
                <a:ea typeface="+mn-lt"/>
                <a:cs typeface="+mn-lt"/>
              </a:rPr>
              <a:t> der </a:t>
            </a:r>
            <a:r>
              <a:rPr lang="pl-PL" sz="2800" dirty="0" err="1">
                <a:ea typeface="+mn-lt"/>
                <a:cs typeface="+mn-lt"/>
              </a:rPr>
              <a:t>steuerpflichtigen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Personen</a:t>
            </a:r>
            <a:r>
              <a:rPr lang="pl-PL" sz="2800" dirty="0">
                <a:ea typeface="+mn-lt"/>
                <a:cs typeface="+mn-lt"/>
              </a:rPr>
              <a:t>. </a:t>
            </a:r>
            <a:r>
              <a:rPr lang="pl-PL" sz="2800" dirty="0" err="1">
                <a:ea typeface="+mn-lt"/>
                <a:cs typeface="+mn-lt"/>
              </a:rPr>
              <a:t>Dies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ergibt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eine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sogenannte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Kopfsteuer</a:t>
            </a:r>
            <a:r>
              <a:rPr lang="pl-PL" sz="2800" dirty="0">
                <a:ea typeface="+mn-lt"/>
                <a:cs typeface="+mn-lt"/>
              </a:rPr>
              <a:t>. </a:t>
            </a:r>
            <a:r>
              <a:rPr lang="pl-PL" sz="2800" dirty="0" err="1">
                <a:ea typeface="+mn-lt"/>
                <a:cs typeface="+mn-lt"/>
              </a:rPr>
              <a:t>Dadurch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wird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jeder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Steuerpflichtige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vom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Betrag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her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gleichmäßig</a:t>
            </a:r>
            <a:r>
              <a:rPr lang="pl-PL" sz="2800" dirty="0">
                <a:ea typeface="+mn-lt"/>
                <a:cs typeface="+mn-lt"/>
              </a:rPr>
              <a:t> </a:t>
            </a:r>
            <a:r>
              <a:rPr lang="pl-PL" sz="2800" dirty="0" err="1">
                <a:ea typeface="+mn-lt"/>
                <a:cs typeface="+mn-lt"/>
              </a:rPr>
              <a:t>belastet</a:t>
            </a:r>
            <a:r>
              <a:rPr lang="pl-PL" sz="2800" dirty="0">
                <a:ea typeface="+mn-lt"/>
                <a:cs typeface="+mn-lt"/>
              </a:rPr>
              <a:t>.</a:t>
            </a:r>
            <a:endParaRPr lang="pl-PL" sz="2800" dirty="0"/>
          </a:p>
        </p:txBody>
      </p:sp>
      <p:pic>
        <p:nvPicPr>
          <p:cNvPr id="7" name="Picture 4" descr="Rechner, Stift, POST, Geld und ein Papier mit Grafiken, die darauf gedruckt werden">
            <a:extLst>
              <a:ext uri="{FF2B5EF4-FFF2-40B4-BE49-F238E27FC236}">
                <a16:creationId xmlns="" xmlns:a16="http://schemas.microsoft.com/office/drawing/2014/main" id="{A0098B58-D153-CF4A-CA50-1416EF9AF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50" r="23423" b="-1"/>
          <a:stretch/>
        </p:blipFill>
        <p:spPr>
          <a:xfrm>
            <a:off x="6955122" y="10"/>
            <a:ext cx="5236878" cy="6857990"/>
          </a:xfrm>
          <a:prstGeom prst="rect">
            <a:avLst/>
          </a:prstGeom>
        </p:spPr>
      </p:pic>
      <p:sp>
        <p:nvSpPr>
          <p:cNvPr id="24" name="Freeform: Shape 23">
            <a:extLst>
              <a:ext uri="{FF2B5EF4-FFF2-40B4-BE49-F238E27FC236}">
                <a16:creationId xmlns="" xmlns:a16="http://schemas.microsoft.com/office/drawing/2014/main" id="{55820E42-2F9D-41EF-B67F-522A133B33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13D9BC31-B57D-4933-AD83-94F462D4C2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D84AFEA3-A055-41AE-96F3-34BA5814244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9028771F-62FA-4349-B7A8-CE1682D2CE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319CDEE6-CB2F-49F0-B237-2A26A3D1DC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0" name="Graphic 12">
              <a:extLst>
                <a:ext uri="{FF2B5EF4-FFF2-40B4-BE49-F238E27FC236}">
                  <a16:creationId xmlns="" xmlns:a16="http://schemas.microsoft.com/office/drawing/2014/main" id="{3DD82286-02D2-4210-A797-5D502D44A3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Graphic 15">
              <a:extLst>
                <a:ext uri="{FF2B5EF4-FFF2-40B4-BE49-F238E27FC236}">
                  <a16:creationId xmlns="" xmlns:a16="http://schemas.microsoft.com/office/drawing/2014/main" id="{735449F4-80DA-4E06-B3B6-B9F519F4A6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Graphic 15">
              <a:extLst>
                <a:ext uri="{FF2B5EF4-FFF2-40B4-BE49-F238E27FC236}">
                  <a16:creationId xmlns="" xmlns:a16="http://schemas.microsoft.com/office/drawing/2014/main" id="{61FABA3B-05B6-433C-90F9-8D9691A840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E1FEBA45-D0A3-4091-9956-161EDA21A0D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87566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2F9C493A-9F03-49B4-B3FB-19CE5AC115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9C327C7-40A6-1113-B6A4-E558D4D22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0" y="321401"/>
            <a:ext cx="6700796" cy="1455091"/>
          </a:xfrm>
        </p:spPr>
        <p:txBody>
          <a:bodyPr>
            <a:normAutofit/>
          </a:bodyPr>
          <a:lstStyle/>
          <a:p>
            <a:r>
              <a:rPr lang="pl-PL" sz="4000" i="0">
                <a:ea typeface="+mj-lt"/>
                <a:cs typeface="+mj-lt"/>
              </a:rPr>
              <a:t>Leistungsfähigkeitsprinzip</a:t>
            </a:r>
            <a:endParaRPr lang="pl-PL" sz="4000">
              <a:ea typeface="+mj-lt"/>
              <a:cs typeface="+mj-lt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90A46C7D-C1BB-49B8-8D37-39742820E9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="" xmlns:a16="http://schemas.microsoft.com/office/drawing/2014/main" id="{61BBAB6F-65E6-4E2B-B363-6AB27C84E0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53338" y="1831578"/>
            <a:ext cx="1344543" cy="795996"/>
            <a:chOff x="3960017" y="1497267"/>
            <a:chExt cx="3344610" cy="1980119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="" xmlns:a16="http://schemas.microsoft.com/office/drawing/2014/main" id="{6DA3BBB2-E620-4C13-98C9-FE1EF7D2ED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="" xmlns:a16="http://schemas.microsoft.com/office/drawing/2014/main" id="{ADC9AB5D-88A1-4FA9-B467-E8EF8FFE5B5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3960017" y="1497267"/>
              <a:ext cx="3335561" cy="1980119"/>
              <a:chOff x="3960017" y="1497267"/>
              <a:chExt cx="3335561" cy="1980119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="" xmlns:a16="http://schemas.microsoft.com/office/drawing/2014/main" id="{0867B8E5-4535-4743-8235-6612FEA410C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="" xmlns:a16="http://schemas.microsoft.com/office/drawing/2014/main" id="{BE48FEA7-5915-4751-8090-63F3094324A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="" xmlns:a16="http://schemas.microsoft.com/office/drawing/2014/main" id="{32B378CE-44FD-4120-B9ED-7828D4EE9AE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="" xmlns:a16="http://schemas.microsoft.com/office/drawing/2014/main" id="{40FA43D3-D34B-4BC7-80D0-F3E75A222AC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3960017" y="1497267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D11E646-EB60-DEB1-5FCB-15A58F8C9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17" y="2009027"/>
            <a:ext cx="6997129" cy="440903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400" dirty="0">
                <a:ea typeface="+mn-lt"/>
                <a:cs typeface="+mn-lt"/>
              </a:rPr>
              <a:t>Im </a:t>
            </a:r>
            <a:r>
              <a:rPr lang="pl-PL" sz="2400" dirty="0" err="1">
                <a:ea typeface="+mn-lt"/>
                <a:cs typeface="+mn-lt"/>
              </a:rPr>
              <a:t>Rahmen</a:t>
            </a:r>
            <a:r>
              <a:rPr lang="pl-PL" sz="2400" dirty="0">
                <a:ea typeface="+mn-lt"/>
                <a:cs typeface="+mn-lt"/>
              </a:rPr>
              <a:t> der </a:t>
            </a:r>
            <a:r>
              <a:rPr lang="pl-PL" sz="2400" dirty="0" err="1">
                <a:ea typeface="+mn-lt"/>
                <a:cs typeface="+mn-lt"/>
              </a:rPr>
              <a:t>Steuern</a:t>
            </a:r>
            <a:r>
              <a:rPr lang="pl-PL" sz="2400" dirty="0">
                <a:ea typeface="+mn-lt"/>
                <a:cs typeface="+mn-lt"/>
              </a:rPr>
              <a:t> in </a:t>
            </a:r>
            <a:r>
              <a:rPr lang="pl-PL" sz="2400" dirty="0" err="1">
                <a:ea typeface="+mn-lt"/>
                <a:cs typeface="+mn-lt"/>
              </a:rPr>
              <a:t>Deutschland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folgen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bedeutsame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Abgaben</a:t>
            </a:r>
            <a:r>
              <a:rPr lang="pl-PL" sz="2400" dirty="0">
                <a:ea typeface="+mn-lt"/>
                <a:cs typeface="+mn-lt"/>
              </a:rPr>
              <a:t> wie </a:t>
            </a:r>
            <a:r>
              <a:rPr lang="pl-PL" sz="2400" dirty="0" err="1">
                <a:ea typeface="+mn-lt"/>
                <a:cs typeface="+mn-lt"/>
              </a:rPr>
              <a:t>etwa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die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Einkommensteuer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dem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Leistungsfähigkeitsprinzip</a:t>
            </a:r>
            <a:r>
              <a:rPr lang="pl-PL" sz="2400" dirty="0">
                <a:ea typeface="+mn-lt"/>
                <a:cs typeface="+mn-lt"/>
              </a:rPr>
              <a:t>. </a:t>
            </a:r>
            <a:r>
              <a:rPr lang="pl-PL" sz="2400" dirty="0" err="1">
                <a:ea typeface="+mn-lt"/>
                <a:cs typeface="+mn-lt"/>
              </a:rPr>
              <a:t>Grundlage</a:t>
            </a:r>
            <a:r>
              <a:rPr lang="pl-PL" sz="2400" dirty="0">
                <a:ea typeface="+mn-lt"/>
                <a:cs typeface="+mn-lt"/>
              </a:rPr>
              <a:t> der </a:t>
            </a:r>
            <a:r>
              <a:rPr lang="pl-PL" sz="2400" dirty="0" err="1">
                <a:ea typeface="+mn-lt"/>
                <a:cs typeface="+mn-lt"/>
              </a:rPr>
              <a:t>Besteuerung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ist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die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wirtschaftliche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Leistungsfähigkeit</a:t>
            </a:r>
            <a:r>
              <a:rPr lang="pl-PL" sz="2400" dirty="0">
                <a:ea typeface="+mn-lt"/>
                <a:cs typeface="+mn-lt"/>
              </a:rPr>
              <a:t> </a:t>
            </a:r>
            <a:r>
              <a:rPr lang="pl-PL" sz="2400" dirty="0" err="1">
                <a:ea typeface="+mn-lt"/>
                <a:cs typeface="+mn-lt"/>
              </a:rPr>
              <a:t>jedes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einzelnen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Steuerpflichtigen</a:t>
            </a:r>
            <a:r>
              <a:rPr lang="pl-PL" sz="2400" dirty="0">
                <a:ea typeface="+mn-lt"/>
                <a:cs typeface="+mn-lt"/>
              </a:rPr>
              <a:t>. Wer nur </a:t>
            </a:r>
            <a:r>
              <a:rPr lang="pl-PL" sz="2400" dirty="0" err="1">
                <a:ea typeface="+mn-lt"/>
                <a:cs typeface="+mn-lt"/>
              </a:rPr>
              <a:t>über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ein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geringes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Einkommen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verfügt</a:t>
            </a:r>
            <a:r>
              <a:rPr lang="pl-PL" sz="2400" dirty="0">
                <a:ea typeface="+mn-lt"/>
                <a:cs typeface="+mn-lt"/>
              </a:rPr>
              <a:t>, </a:t>
            </a:r>
            <a:r>
              <a:rPr lang="pl-PL" sz="2400" dirty="0" err="1">
                <a:ea typeface="+mn-lt"/>
                <a:cs typeface="+mn-lt"/>
              </a:rPr>
              <a:t>zahlt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weniger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Steuern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als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die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Spitzenverdiener</a:t>
            </a:r>
            <a:r>
              <a:rPr lang="pl-PL" sz="2400" dirty="0">
                <a:ea typeface="+mn-lt"/>
                <a:cs typeface="+mn-lt"/>
              </a:rPr>
              <a:t> der </a:t>
            </a:r>
            <a:r>
              <a:rPr lang="pl-PL" sz="2400" dirty="0" err="1">
                <a:ea typeface="+mn-lt"/>
                <a:cs typeface="+mn-lt"/>
              </a:rPr>
              <a:t>Gesellschaft</a:t>
            </a:r>
            <a:r>
              <a:rPr lang="pl-PL" sz="2400" dirty="0">
                <a:ea typeface="+mn-lt"/>
                <a:cs typeface="+mn-lt"/>
              </a:rPr>
              <a:t>. Der </a:t>
            </a:r>
            <a:r>
              <a:rPr lang="pl-PL" sz="2400" dirty="0" err="1">
                <a:ea typeface="+mn-lt"/>
                <a:cs typeface="+mn-lt"/>
              </a:rPr>
              <a:t>Steuertarif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steigt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daher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bei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besser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Verdienenden</a:t>
            </a:r>
            <a:r>
              <a:rPr lang="pl-PL" sz="2400" dirty="0">
                <a:ea typeface="+mn-lt"/>
                <a:cs typeface="+mn-lt"/>
              </a:rPr>
              <a:t> im </a:t>
            </a:r>
            <a:r>
              <a:rPr lang="pl-PL" sz="2400" dirty="0" err="1">
                <a:ea typeface="+mn-lt"/>
                <a:cs typeface="+mn-lt"/>
              </a:rPr>
              <a:t>Rahmen</a:t>
            </a:r>
            <a:r>
              <a:rPr lang="pl-PL" sz="2400" dirty="0">
                <a:ea typeface="+mn-lt"/>
                <a:cs typeface="+mn-lt"/>
              </a:rPr>
              <a:t> der </a:t>
            </a:r>
            <a:r>
              <a:rPr lang="pl-PL" sz="2400" dirty="0" err="1">
                <a:ea typeface="+mn-lt"/>
                <a:cs typeface="+mn-lt"/>
              </a:rPr>
              <a:t>Steuerprogression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prozentual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und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betragsmäßig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an</a:t>
            </a:r>
            <a:r>
              <a:rPr lang="pl-PL" sz="2400" dirty="0">
                <a:ea typeface="+mn-lt"/>
                <a:cs typeface="+mn-lt"/>
              </a:rPr>
              <a:t>.</a:t>
            </a:r>
            <a:endParaRPr lang="pl-PL" sz="2400"/>
          </a:p>
        </p:txBody>
      </p:sp>
      <p:pic>
        <p:nvPicPr>
          <p:cNvPr id="5" name="Picture 4" descr="Rechner, Stift, POST, Geld und ein Papier mit Grafiken, die darauf gedruckt werden">
            <a:extLst>
              <a:ext uri="{FF2B5EF4-FFF2-40B4-BE49-F238E27FC236}">
                <a16:creationId xmlns="" xmlns:a16="http://schemas.microsoft.com/office/drawing/2014/main" id="{C770119B-8F34-7B10-A1F4-81CB25CF9D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745" r="24448" b="8"/>
          <a:stretch/>
        </p:blipFill>
        <p:spPr>
          <a:xfrm>
            <a:off x="7226055" y="10"/>
            <a:ext cx="4965945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="" xmlns:a16="http://schemas.microsoft.com/office/drawing/2014/main" id="{55820E42-2F9D-41EF-B67F-522A133B33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13D9BC31-B57D-4933-AD83-94F462D4C2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D84AFEA3-A055-41AE-96F3-34BA5814244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9028771F-62FA-4349-B7A8-CE1682D2CE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319CDEE6-CB2F-49F0-B237-2A26A3D1DC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="" xmlns:a16="http://schemas.microsoft.com/office/drawing/2014/main" id="{3DD82286-02D2-4210-A797-5D502D44A38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="" xmlns:a16="http://schemas.microsoft.com/office/drawing/2014/main" id="{735449F4-80DA-4E06-B3B6-B9F519F4A6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="" xmlns:a16="http://schemas.microsoft.com/office/drawing/2014/main" id="{61FABA3B-05B6-433C-90F9-8D9691A840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E1FEBA45-D0A3-4091-9956-161EDA21A0D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71308482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AnalogousFromLightSeedRightStep">
      <a:dk1>
        <a:srgbClr val="000000"/>
      </a:dk1>
      <a:lt1>
        <a:srgbClr val="FFFFFF"/>
      </a:lt1>
      <a:dk2>
        <a:srgbClr val="413224"/>
      </a:dk2>
      <a:lt2>
        <a:srgbClr val="E2E6E8"/>
      </a:lt2>
      <a:accent1>
        <a:srgbClr val="BF9988"/>
      </a:accent1>
      <a:accent2>
        <a:srgbClr val="AFA077"/>
      </a:accent2>
      <a:accent3>
        <a:srgbClr val="A1A77E"/>
      </a:accent3>
      <a:accent4>
        <a:srgbClr val="8CAB74"/>
      </a:accent4>
      <a:accent5>
        <a:srgbClr val="82AC81"/>
      </a:accent5>
      <a:accent6>
        <a:srgbClr val="77AE8D"/>
      </a:accent6>
      <a:hlink>
        <a:srgbClr val="5E899D"/>
      </a:hlink>
      <a:folHlink>
        <a:srgbClr val="7F7F7F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333</Words>
  <Application>Microsoft Office PowerPoint</Application>
  <PresentationFormat>Niestandardowy</PresentationFormat>
  <Paragraphs>66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RocaVTI</vt:lpstr>
      <vt:lpstr>DIE STEUERN </vt:lpstr>
      <vt:lpstr>Präsentationsplan</vt:lpstr>
      <vt:lpstr>Was ist Steuer?</vt:lpstr>
      <vt:lpstr>Arten von Steuern</vt:lpstr>
      <vt:lpstr>Grundbegriffe der Besteuerung</vt:lpstr>
      <vt:lpstr>Besteuerungsprinzipien </vt:lpstr>
      <vt:lpstr>Äquivalenzprinzip </vt:lpstr>
      <vt:lpstr>Divisionsprinzip</vt:lpstr>
      <vt:lpstr>Leistungsfähigkeitsprinzip</vt:lpstr>
      <vt:lpstr>Einkommensteuer</vt:lpstr>
      <vt:lpstr>Wörterbuch - słownik </vt:lpstr>
      <vt:lpstr>Literaturverzeichnis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Oem</cp:lastModifiedBy>
  <cp:revision>506</cp:revision>
  <dcterms:created xsi:type="dcterms:W3CDTF">2022-05-22T14:58:25Z</dcterms:created>
  <dcterms:modified xsi:type="dcterms:W3CDTF">2022-05-22T21:35:43Z</dcterms:modified>
</cp:coreProperties>
</file>