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70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2" r:id="rId18"/>
    <p:sldId id="271" r:id="rId19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17" autoAdjust="0"/>
    <p:restoredTop sz="94660"/>
  </p:normalViewPr>
  <p:slideViewPr>
    <p:cSldViewPr>
      <p:cViewPr>
        <p:scale>
          <a:sx n="59" d="100"/>
          <a:sy n="59" d="100"/>
        </p:scale>
        <p:origin x="-1032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6C0E2-3E1C-4203-BB13-C0D52A1FD334}" type="datetimeFigureOut">
              <a:rPr lang="pl-PL" smtClean="0"/>
              <a:t>2022-06-24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7AE6-2C3A-4029-9B02-D43FD25D5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84415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6C0E2-3E1C-4203-BB13-C0D52A1FD334}" type="datetimeFigureOut">
              <a:rPr lang="pl-PL" smtClean="0"/>
              <a:t>2022-06-24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7AE6-2C3A-4029-9B02-D43FD25D5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526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6C0E2-3E1C-4203-BB13-C0D52A1FD334}" type="datetimeFigureOut">
              <a:rPr lang="pl-PL" smtClean="0"/>
              <a:t>2022-06-24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7AE6-2C3A-4029-9B02-D43FD25D5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4172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6C0E2-3E1C-4203-BB13-C0D52A1FD334}" type="datetimeFigureOut">
              <a:rPr lang="pl-PL" smtClean="0"/>
              <a:t>2022-06-24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7AE6-2C3A-4029-9B02-D43FD25D5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3000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6C0E2-3E1C-4203-BB13-C0D52A1FD334}" type="datetimeFigureOut">
              <a:rPr lang="pl-PL" smtClean="0"/>
              <a:t>2022-06-24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7AE6-2C3A-4029-9B02-D43FD25D5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239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6C0E2-3E1C-4203-BB13-C0D52A1FD334}" type="datetimeFigureOut">
              <a:rPr lang="pl-PL" smtClean="0"/>
              <a:t>2022-06-24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7AE6-2C3A-4029-9B02-D43FD25D5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6331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6C0E2-3E1C-4203-BB13-C0D52A1FD334}" type="datetimeFigureOut">
              <a:rPr lang="pl-PL" smtClean="0"/>
              <a:t>2022-06-24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7AE6-2C3A-4029-9B02-D43FD25D5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5027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6C0E2-3E1C-4203-BB13-C0D52A1FD334}" type="datetimeFigureOut">
              <a:rPr lang="pl-PL" smtClean="0"/>
              <a:t>2022-06-24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7AE6-2C3A-4029-9B02-D43FD25D5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7928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6C0E2-3E1C-4203-BB13-C0D52A1FD334}" type="datetimeFigureOut">
              <a:rPr lang="pl-PL" smtClean="0"/>
              <a:t>2022-06-24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7AE6-2C3A-4029-9B02-D43FD25D5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6239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6C0E2-3E1C-4203-BB13-C0D52A1FD334}" type="datetimeFigureOut">
              <a:rPr lang="pl-PL" smtClean="0"/>
              <a:t>2022-06-24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7AE6-2C3A-4029-9B02-D43FD25D5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894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6C0E2-3E1C-4203-BB13-C0D52A1FD334}" type="datetimeFigureOut">
              <a:rPr lang="pl-PL" smtClean="0"/>
              <a:t>2022-06-24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27AE6-2C3A-4029-9B02-D43FD25D5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2124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6C0E2-3E1C-4203-BB13-C0D52A1FD334}" type="datetimeFigureOut">
              <a:rPr lang="pl-PL" smtClean="0"/>
              <a:t>2022-06-24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27AE6-2C3A-4029-9B02-D43FD25D526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51771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pl.wikipedia.org/wiki/Akt_normatywny_powszechnie_obowi%C4%85zuj%C4%85cy" TargetMode="External"/><Relationship Id="rId2" Type="http://schemas.openxmlformats.org/officeDocument/2006/relationships/hyperlink" Target="https://poradnikprzedsiebiorcy.pl/-akt-normatywny-co-powinien-wiedziec-przedsiebiorc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bryadwokat.pl/artykul/jaka-jest-hierarchia-aktow-prawnych-w-polsce,96" TargetMode="External"/><Relationship Id="rId5" Type="http://schemas.openxmlformats.org/officeDocument/2006/relationships/hyperlink" Target="https://bezprawnik.pl/hierarchia-prawa-w-polsce/" TargetMode="External"/><Relationship Id="rId4" Type="http://schemas.openxmlformats.org/officeDocument/2006/relationships/hyperlink" Target="https://koss.ceo.org.pl/sites/koss.ceo.org.pl/files/akty_normatywne_lekcja_3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4000"/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sz="7200" dirty="0" smtClean="0"/>
              <a:t>Hierarchie der </a:t>
            </a:r>
            <a:r>
              <a:rPr lang="pl-PL" sz="7200" dirty="0" err="1" smtClean="0"/>
              <a:t>Rechtsnormen</a:t>
            </a:r>
            <a:endParaRPr lang="pl-PL" sz="72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483768" y="4437112"/>
            <a:ext cx="6400800" cy="1752600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pl-PL" dirty="0" err="1" smtClean="0"/>
              <a:t>Bearbeitet</a:t>
            </a:r>
            <a:r>
              <a:rPr lang="pl-PL" dirty="0" smtClean="0"/>
              <a:t> von Aleksandra </a:t>
            </a:r>
            <a:r>
              <a:rPr lang="pl-PL" dirty="0" err="1" smtClean="0"/>
              <a:t>Skorzypek</a:t>
            </a:r>
            <a:endParaRPr lang="pl-PL" dirty="0" smtClean="0"/>
          </a:p>
          <a:p>
            <a:pPr algn="r"/>
            <a:r>
              <a:rPr lang="pl-PL" dirty="0" err="1" smtClean="0"/>
              <a:t>Studentin</a:t>
            </a:r>
            <a:r>
              <a:rPr lang="pl-PL" dirty="0" smtClean="0"/>
              <a:t> des 3. </a:t>
            </a:r>
            <a:r>
              <a:rPr lang="pl-PL" dirty="0" err="1" smtClean="0"/>
              <a:t>Studienjahres</a:t>
            </a:r>
            <a:r>
              <a:rPr lang="pl-PL" dirty="0" smtClean="0"/>
              <a:t> </a:t>
            </a:r>
          </a:p>
          <a:p>
            <a:pPr algn="r"/>
            <a:r>
              <a:rPr lang="pl-PL" dirty="0" err="1" smtClean="0"/>
              <a:t>Fakult</a:t>
            </a:r>
            <a:r>
              <a:rPr lang="de-DE" dirty="0" err="1" smtClean="0"/>
              <a:t>ät</a:t>
            </a:r>
            <a:r>
              <a:rPr lang="de-DE" dirty="0" smtClean="0"/>
              <a:t> für Rechtswissenschaften und Verwaltungslehre  </a:t>
            </a:r>
          </a:p>
          <a:p>
            <a:pPr algn="r"/>
            <a:r>
              <a:rPr lang="de-DE" dirty="0" err="1" smtClean="0"/>
              <a:t>Rzeszower</a:t>
            </a:r>
            <a:r>
              <a:rPr lang="de-DE" dirty="0" smtClean="0"/>
              <a:t> Universität</a:t>
            </a:r>
            <a:r>
              <a:rPr lang="pl-PL" dirty="0" smtClean="0"/>
              <a:t> </a:t>
            </a:r>
            <a:endParaRPr lang="de-DE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046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Die Akte sind unterteilt in: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pl-PL" dirty="0" err="1" smtClean="0"/>
              <a:t>Allgemein</a:t>
            </a:r>
            <a:r>
              <a:rPr lang="pl-PL" dirty="0" smtClean="0"/>
              <a:t> </a:t>
            </a:r>
            <a:r>
              <a:rPr lang="pl-PL" dirty="0" err="1" smtClean="0"/>
              <a:t>geltende</a:t>
            </a:r>
            <a:r>
              <a:rPr lang="pl-PL" dirty="0" smtClean="0"/>
              <a:t> </a:t>
            </a:r>
            <a:r>
              <a:rPr lang="pl-PL" dirty="0" err="1" smtClean="0"/>
              <a:t>Rechtsakte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de-DE" dirty="0" smtClean="0"/>
              <a:t>Verfassung</a:t>
            </a:r>
          </a:p>
          <a:p>
            <a:r>
              <a:rPr lang="de-DE" dirty="0" smtClean="0"/>
              <a:t>Ratifizierte internationale Abkommen</a:t>
            </a:r>
          </a:p>
          <a:p>
            <a:r>
              <a:rPr lang="de-DE" dirty="0" smtClean="0"/>
              <a:t>Gesetze</a:t>
            </a:r>
          </a:p>
          <a:p>
            <a:r>
              <a:rPr lang="de-DE" dirty="0" smtClean="0"/>
              <a:t>Verordnungen</a:t>
            </a:r>
          </a:p>
          <a:p>
            <a:r>
              <a:rPr lang="de-DE" dirty="0" smtClean="0"/>
              <a:t>Gesetzliche Anordnungen</a:t>
            </a:r>
          </a:p>
          <a:p>
            <a:r>
              <a:rPr lang="de-DE" dirty="0" smtClean="0"/>
              <a:t>Lokale Rechtsakte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 err="1" smtClean="0"/>
              <a:t>Interne</a:t>
            </a:r>
            <a:r>
              <a:rPr lang="pl-PL" dirty="0" smtClean="0"/>
              <a:t> </a:t>
            </a:r>
            <a:r>
              <a:rPr lang="pl-PL" dirty="0" err="1" smtClean="0"/>
              <a:t>Rechtsakte</a:t>
            </a:r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Unmittelbar verbindliche Rechtsakte betreffen nur einen begrenzten Adressatenkreis. Nur Personen, die in einem besonderen Organisationsverhältnis stehen, wie z. B. im Falle eines Arbeitsverhältnisses, sind zu ihrer Einhaltung verpflichtet.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925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Verfassung, auch bekannt als das Grundgesetz</a:t>
            </a:r>
            <a:endParaRPr lang="pl-PL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Die höchste Stufe in der Hierarchie der Rechtsakte ist die Verfassung. </a:t>
            </a:r>
            <a:endParaRPr lang="de-DE" dirty="0" smtClean="0"/>
          </a:p>
          <a:p>
            <a:r>
              <a:rPr lang="de-DE" dirty="0" smtClean="0"/>
              <a:t>Ihre </a:t>
            </a:r>
            <a:r>
              <a:rPr lang="de-DE" dirty="0" smtClean="0"/>
              <a:t>Aufgabe ist es, die Form des politischen, sozialen und wirtschaftlichen Systems sowie die Struktur und die Zuständigkeiten der einzelnen staatlichen Organe und die Rechte der Bürger festzulegen. </a:t>
            </a:r>
            <a:endParaRPr lang="de-DE" dirty="0" smtClean="0"/>
          </a:p>
          <a:p>
            <a:r>
              <a:rPr lang="de-DE" dirty="0" smtClean="0"/>
              <a:t>Sie </a:t>
            </a:r>
            <a:r>
              <a:rPr lang="de-DE" dirty="0" smtClean="0"/>
              <a:t>hat die höchste Rechtskraft im Staat.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61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Ratifizierte</a:t>
            </a:r>
            <a:r>
              <a:rPr lang="pl-PL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internationale</a:t>
            </a:r>
            <a:r>
              <a:rPr lang="pl-PL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Abkommen</a:t>
            </a:r>
            <a:endParaRPr lang="pl-PL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e-DE" dirty="0" smtClean="0"/>
              <a:t>Nachdem das Parlament zugestimmt hat, wird das Abkommen vom Präsidenten ratifiziert. Der letzte und notwendige Schritt ist die Veröffentlichung des Abkommens im Gesetzblatt. Sie betreffen Fragen im Zusammenhang </a:t>
            </a:r>
            <a:r>
              <a:rPr lang="de-DE" dirty="0" err="1" smtClean="0"/>
              <a:t>mit:Abschluss</a:t>
            </a:r>
            <a:r>
              <a:rPr lang="de-DE" dirty="0" smtClean="0"/>
              <a:t> von Friedens-, politischen und militärischen Vereinbarungen und Bündnissen,-eine erhebliche finanzielle Belastung für den Staat,-die Mitgliedschaft Polens in internationalen Organisationen. In Polen ist ein Beispiel für ein solches Abkommen der Beitrittsvertrag vom 16. April 2003 über die Aufnahme Polens in die Europäische Union.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5758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Gesetz</a:t>
            </a:r>
            <a:endParaRPr lang="pl-PL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dirty="0" smtClean="0"/>
              <a:t>Das Gesetz ist normativ, allgemein und abstrakt</a:t>
            </a:r>
          </a:p>
          <a:p>
            <a:pPr marL="0" indent="0">
              <a:buNone/>
            </a:pPr>
            <a:r>
              <a:rPr lang="de-DE" dirty="0" smtClean="0"/>
              <a:t>-vom Parlament verabschiedet</a:t>
            </a:r>
          </a:p>
          <a:p>
            <a:pPr marL="0" indent="0">
              <a:buNone/>
            </a:pPr>
            <a:r>
              <a:rPr lang="de-DE" dirty="0" smtClean="0"/>
              <a:t>-ist die Grundform des normativen Akts, in dem das Recht erlassen wird</a:t>
            </a:r>
          </a:p>
          <a:p>
            <a:pPr marL="0" indent="0">
              <a:buNone/>
            </a:pPr>
            <a:r>
              <a:rPr lang="de-DE" dirty="0" smtClean="0"/>
              <a:t>-Gesetze regeln das Verhältnis zwischen Behörden</a:t>
            </a:r>
          </a:p>
          <a:p>
            <a:pPr marL="0" indent="0">
              <a:buNone/>
            </a:pPr>
            <a:r>
              <a:rPr lang="de-DE" dirty="0" smtClean="0"/>
              <a:t>-Gesetze werden im Rahmen eines Gesetzgebungsverfahrens eingeführt und müssen verkündet werden.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904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Verordnungen</a:t>
            </a:r>
            <a:r>
              <a:rPr lang="pl-PL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mit </a:t>
            </a:r>
            <a:r>
              <a:rPr lang="pl-PL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Gesetzeskraft</a:t>
            </a:r>
            <a:endParaRPr lang="pl-PL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Diese Art von Gesetzgebung hat die Befugnis, bestehende Gesetze zu ändern oder sie ganz aufzuheben.</a:t>
            </a:r>
          </a:p>
          <a:p>
            <a:r>
              <a:rPr lang="de-DE" dirty="0" smtClean="0"/>
              <a:t>Gesetzgebungsakte können nur während des Kriegsrechts erlassen werden</a:t>
            </a:r>
          </a:p>
          <a:p>
            <a:r>
              <a:rPr lang="de-DE" dirty="0" smtClean="0"/>
              <a:t>Der Präsident erlässt sie auf Antrag des Ministerrats, wenn der Parlament nicht zusammentreten kann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383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Verordnung</a:t>
            </a:r>
            <a:endParaRPr lang="pl-PL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 smtClean="0"/>
              <a:t>Verordnung ist ein normative Akt, der auf der Grundlage einer in einem Gesetz enthaltenen Ermächtigung erlassen wird.</a:t>
            </a:r>
          </a:p>
          <a:p>
            <a:r>
              <a:rPr lang="de-DE" dirty="0" smtClean="0"/>
              <a:t>Verordnungen können erlassen werden von:</a:t>
            </a:r>
          </a:p>
          <a:p>
            <a:r>
              <a:rPr lang="de-DE" dirty="0" smtClean="0"/>
              <a:t>-Der Präsident,</a:t>
            </a:r>
          </a:p>
          <a:p>
            <a:r>
              <a:rPr lang="de-DE" dirty="0" smtClean="0"/>
              <a:t>-Rat der Minister,</a:t>
            </a:r>
          </a:p>
          <a:p>
            <a:r>
              <a:rPr lang="de-DE" dirty="0" smtClean="0"/>
              <a:t>-Der Präsident des Ministerrats,</a:t>
            </a:r>
          </a:p>
          <a:p>
            <a:r>
              <a:rPr lang="de-DE" dirty="0" smtClean="0"/>
              <a:t>-Der Minister, der die Tätigkeit der Regierungsverwaltung leitet,</a:t>
            </a:r>
          </a:p>
          <a:p>
            <a:r>
              <a:rPr lang="de-DE" dirty="0" smtClean="0"/>
              <a:t>-Der Nationale Rundfunkrat,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53789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Örtliche</a:t>
            </a:r>
            <a:r>
              <a:rPr lang="pl-PL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Rechtsakte</a:t>
            </a:r>
            <a:endParaRPr lang="pl-PL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Sie gelten nur für den Tätigkeitsbereich der Behörde, die sie ausstellt.</a:t>
            </a:r>
            <a:endParaRPr lang="pl-PL" dirty="0" smtClean="0"/>
          </a:p>
          <a:p>
            <a:r>
              <a:rPr lang="de-DE" dirty="0" smtClean="0"/>
              <a:t>Diese Behörden sind staatliche oder lokale Regierungsstellen:</a:t>
            </a:r>
          </a:p>
          <a:p>
            <a:r>
              <a:rPr lang="de-DE" dirty="0" smtClean="0"/>
              <a:t>-Provinzversammlungen</a:t>
            </a:r>
          </a:p>
          <a:p>
            <a:r>
              <a:rPr lang="de-DE" dirty="0" smtClean="0"/>
              <a:t>-Gemeinderäte</a:t>
            </a:r>
          </a:p>
          <a:p>
            <a:r>
              <a:rPr lang="de-DE" dirty="0" smtClean="0"/>
              <a:t>-Woiwode, </a:t>
            </a:r>
            <a:r>
              <a:rPr lang="de-DE" dirty="0" err="1" smtClean="0"/>
              <a:t>Woiwodschaftsvorstand</a:t>
            </a:r>
            <a:r>
              <a:rPr lang="de-DE" dirty="0" smtClean="0"/>
              <a:t>, Kreisvorstand, Gemeindevorsteher, Bürgermeister, Stadtpräsident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80072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0" r="-5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sz="9600" dirty="0" err="1" smtClean="0"/>
              <a:t>Vielen</a:t>
            </a:r>
            <a:r>
              <a:rPr lang="pl-PL" sz="9600" dirty="0" smtClean="0"/>
              <a:t> </a:t>
            </a:r>
            <a:r>
              <a:rPr lang="pl-PL" sz="9600" dirty="0" err="1" smtClean="0"/>
              <a:t>Dank</a:t>
            </a:r>
            <a:r>
              <a:rPr lang="pl-PL" sz="9600" dirty="0" smtClean="0"/>
              <a:t>!</a:t>
            </a:r>
            <a:endParaRPr lang="pl-PL" sz="96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5877272"/>
            <a:ext cx="7772400" cy="980728"/>
          </a:xfrm>
        </p:spPr>
        <p:txBody>
          <a:bodyPr/>
          <a:lstStyle/>
          <a:p>
            <a:r>
              <a:rPr lang="pl-PL" dirty="0" smtClean="0"/>
              <a:t>Skrzypek Aleksandra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3185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Quellen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l-PL" sz="2000" dirty="0" smtClean="0"/>
              <a:t>Banaszak B., Prawo konstytucyjne</a:t>
            </a:r>
          </a:p>
          <a:p>
            <a:pPr marL="514350" indent="-514350">
              <a:buFont typeface="+mj-lt"/>
              <a:buAutoNum type="arabicPeriod"/>
            </a:pPr>
            <a:r>
              <a:rPr lang="pl-PL" sz="2000" dirty="0" smtClean="0">
                <a:hlinkClick r:id="rId2"/>
              </a:rPr>
              <a:t>https://poradnikprzedsiebiorcy.pl/-akt-normatywny-co-powinien-wiedziec-przedsiebiorca</a:t>
            </a:r>
            <a:endParaRPr lang="pl-PL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pl-PL" sz="2000" dirty="0" smtClean="0">
                <a:hlinkClick r:id="rId3"/>
              </a:rPr>
              <a:t>https://pl.wikipedia.org/wiki/Akt_normatywny_powszechnie_obowi%C4%85zuj%C4%85cy</a:t>
            </a:r>
            <a:endParaRPr lang="pl-PL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pl-PL" sz="2000" dirty="0" smtClean="0">
                <a:hlinkClick r:id="rId4"/>
              </a:rPr>
              <a:t>https://koss.ceo.org.pl/sites/koss.ceo.org.pl/files/akty_normatywne_lekcja_3.pdf</a:t>
            </a:r>
            <a:endParaRPr lang="pl-PL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pl-PL" sz="2000" dirty="0" smtClean="0">
                <a:hlinkClick r:id="rId5"/>
              </a:rPr>
              <a:t>https://bezprawnik.pl/hierarchia-prawa-w-polsce/</a:t>
            </a:r>
            <a:endParaRPr lang="pl-PL" sz="2000" dirty="0"/>
          </a:p>
          <a:p>
            <a:pPr marL="514350" indent="-514350">
              <a:buFont typeface="+mj-lt"/>
              <a:buAutoNum type="arabicPeriod"/>
            </a:pPr>
            <a:r>
              <a:rPr lang="pl-PL" sz="2000" dirty="0" smtClean="0">
                <a:hlinkClick r:id="rId6"/>
              </a:rPr>
              <a:t>https://dobryadwokat.pl/artykul/jaka-jest-hierarchia-aktow-prawnych-w-polsce,96</a:t>
            </a:r>
            <a:endParaRPr lang="pl-PL" sz="2000" dirty="0" smtClean="0"/>
          </a:p>
          <a:p>
            <a:pPr marL="0" indent="0">
              <a:buNone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94848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Agenda</a:t>
            </a:r>
            <a:endParaRPr lang="pl-PL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Einführung</a:t>
            </a:r>
          </a:p>
          <a:p>
            <a:r>
              <a:rPr lang="pl-PL" b="1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Rechtsnorm</a:t>
            </a:r>
            <a:endParaRPr lang="de-DE" b="1" i="1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Rechtsakt- Begriffserklärung</a:t>
            </a:r>
          </a:p>
          <a:p>
            <a:r>
              <a:rPr lang="pl-PL" b="1" i="1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Erstellung</a:t>
            </a:r>
            <a:r>
              <a:rPr lang="pl-PL" b="1" i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von </a:t>
            </a:r>
            <a:r>
              <a:rPr lang="pl-PL" b="1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Rechtsakten</a:t>
            </a:r>
            <a:endParaRPr lang="de-DE" b="1" i="1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Einteilung der Rechtsakten</a:t>
            </a:r>
          </a:p>
          <a:p>
            <a:r>
              <a:rPr lang="de-DE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Verfassung als die höchste Stufe des Rechtsaktes</a:t>
            </a:r>
          </a:p>
          <a:p>
            <a:r>
              <a:rPr lang="pl-PL" b="1" i="1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Ratifizierte</a:t>
            </a:r>
            <a:r>
              <a:rPr lang="pl-PL" b="1" i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i="1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internationale</a:t>
            </a:r>
            <a:r>
              <a:rPr lang="pl-PL" b="1" i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b="1" i="1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Abkommen</a:t>
            </a:r>
            <a:endParaRPr lang="de-DE" b="1" i="1" dirty="0" smtClean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de-DE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Gesetze und Verordnungen</a:t>
            </a:r>
          </a:p>
          <a:p>
            <a:r>
              <a:rPr lang="de-DE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Örtliche Rechtsakte</a:t>
            </a:r>
            <a:endParaRPr lang="de-DE" b="1" i="1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9676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Einführung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DE" dirty="0" smtClean="0"/>
              <a:t>Das polnische Recht ist Satzungsrecht. Das bedeutet, dass es von der Legislative, also dem polnischen Parlament, verabschiedet wird. Die Gesetzesinitiative kommt von</a:t>
            </a:r>
            <a:r>
              <a:rPr lang="de-DE" dirty="0" smtClean="0"/>
              <a:t>:</a:t>
            </a:r>
          </a:p>
          <a:p>
            <a:r>
              <a:rPr lang="de-DE" dirty="0" smtClean="0"/>
              <a:t>dem Präsidenten</a:t>
            </a:r>
            <a:endParaRPr lang="pl-PL" dirty="0" smtClean="0"/>
          </a:p>
          <a:p>
            <a:r>
              <a:rPr lang="de-DE" dirty="0" smtClean="0"/>
              <a:t>einer </a:t>
            </a:r>
            <a:r>
              <a:rPr lang="de-DE" dirty="0" smtClean="0"/>
              <a:t>Gruppe von mindestens 15 Parlamentsmitgliedern oder ein Parlamentsausschuss,</a:t>
            </a:r>
            <a:r>
              <a:rPr lang="pl-PL" dirty="0" smtClean="0"/>
              <a:t> </a:t>
            </a:r>
          </a:p>
          <a:p>
            <a:r>
              <a:rPr lang="de-DE" dirty="0" smtClean="0"/>
              <a:t>Senat,</a:t>
            </a:r>
            <a:endParaRPr lang="pl-PL" dirty="0" smtClean="0"/>
          </a:p>
          <a:p>
            <a:r>
              <a:rPr lang="de-DE" dirty="0" smtClean="0"/>
              <a:t>dem </a:t>
            </a:r>
            <a:r>
              <a:rPr lang="de-DE" dirty="0" smtClean="0"/>
              <a:t>Ministerrat,</a:t>
            </a:r>
            <a:endParaRPr lang="pl-PL" dirty="0" smtClean="0"/>
          </a:p>
          <a:p>
            <a:r>
              <a:rPr lang="de-DE" dirty="0" smtClean="0"/>
              <a:t>100.000 Bürger mit dem Recht zu wählen</a:t>
            </a:r>
            <a:endParaRPr lang="pl-PL" dirty="0" smtClean="0"/>
          </a:p>
          <a:p>
            <a:r>
              <a:rPr lang="de-DE" dirty="0" smtClean="0"/>
              <a:t>Eines der Merkmale des verfassungsmäßigen Rechts ist die Hierarchie der Rechtsakte, eine hierarchische Ordnung der Rechtsakte in Abhängigkeit von dem Staatsorgan, das sie geschaffen hat.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6802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i="1" dirty="0" err="1" smtClean="0">
                <a:solidFill>
                  <a:schemeClr val="accent2">
                    <a:lumMod val="75000"/>
                  </a:schemeClr>
                </a:solidFill>
              </a:rPr>
              <a:t>Rechtsnorm</a:t>
            </a:r>
            <a:endParaRPr lang="pl-PL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Eine Rechtsnorm ist ein Text, der Rechtsnormen enthält, die in der Rechtssprache formuliert und in Form von Bestimmungen abgefasst sind. </a:t>
            </a:r>
            <a:endParaRPr lang="de-DE" dirty="0" smtClean="0"/>
          </a:p>
          <a:p>
            <a:r>
              <a:rPr lang="de-DE" dirty="0" smtClean="0"/>
              <a:t>Diese </a:t>
            </a:r>
            <a:r>
              <a:rPr lang="de-DE" dirty="0" smtClean="0"/>
              <a:t>Normen sind in der Regel allgemeiner und abstrakter Natur. </a:t>
            </a:r>
            <a:endParaRPr lang="de-DE" dirty="0" smtClean="0"/>
          </a:p>
          <a:p>
            <a:r>
              <a:rPr lang="de-DE" dirty="0" smtClean="0"/>
              <a:t>Manchmal </a:t>
            </a:r>
            <a:r>
              <a:rPr lang="de-DE" dirty="0" smtClean="0"/>
              <a:t>wird der Begriff auch als ein Text verstanden, der Verhaltensnormen formuliert.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3428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83968" y="1340768"/>
            <a:ext cx="4402832" cy="4320480"/>
          </a:xfrm>
        </p:spPr>
        <p:txBody>
          <a:bodyPr>
            <a:normAutofit fontScale="90000"/>
          </a:bodyPr>
          <a:lstStyle/>
          <a:p>
            <a:r>
              <a:rPr lang="pl-PL" b="1" dirty="0" smtClean="0">
                <a:solidFill>
                  <a:schemeClr val="accent3">
                    <a:lumMod val="75000"/>
                  </a:schemeClr>
                </a:solidFill>
              </a:rPr>
              <a:t>1.Unartikulierte </a:t>
            </a:r>
            <a:r>
              <a:rPr lang="pl-PL" b="1" dirty="0" err="1" smtClean="0">
                <a:solidFill>
                  <a:schemeClr val="accent3">
                    <a:lumMod val="75000"/>
                  </a:schemeClr>
                </a:solidFill>
              </a:rPr>
              <a:t>Teil</a:t>
            </a:r>
            <a:r>
              <a:rPr lang="pl-PL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pl-PL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pl-PL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pl-PL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pl-PL" b="1" dirty="0" smtClean="0">
                <a:solidFill>
                  <a:schemeClr val="accent3">
                    <a:lumMod val="75000"/>
                  </a:schemeClr>
                </a:solidFill>
              </a:rPr>
              <a:t>2. </a:t>
            </a:r>
            <a:r>
              <a:rPr lang="pl-PL" b="1" dirty="0" err="1" smtClean="0">
                <a:solidFill>
                  <a:schemeClr val="accent3">
                    <a:lumMod val="75000"/>
                  </a:schemeClr>
                </a:solidFill>
              </a:rPr>
              <a:t>artikulierte</a:t>
            </a:r>
            <a:r>
              <a:rPr lang="pl-PL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pl-PL" b="1" dirty="0" err="1" smtClean="0">
                <a:solidFill>
                  <a:schemeClr val="accent3">
                    <a:lumMod val="75000"/>
                  </a:schemeClr>
                </a:solidFill>
              </a:rPr>
              <a:t>Teil</a:t>
            </a:r>
            <a:r>
              <a:rPr lang="pl-PL" b="1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pl-PL" b="1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pl-PL" b="1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pl-PL" b="1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404664"/>
            <a:ext cx="3682752" cy="5400600"/>
          </a:xfrm>
        </p:spPr>
        <p:txBody>
          <a:bodyPr>
            <a:normAutofit/>
          </a:bodyPr>
          <a:lstStyle/>
          <a:p>
            <a:r>
              <a:rPr lang="de-DE" sz="4000" dirty="0" smtClean="0"/>
              <a:t>Ein normativer Akt besteht aus zwei Teilen, von denen jeder in seine eigenen Elemente unterteilt ist.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290770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Der unartikulierte Teil besteht aus: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de-DE" dirty="0" smtClean="0"/>
              <a:t>Bestimmung der Art der Handlung</a:t>
            </a:r>
            <a:endParaRPr lang="pl-PL" dirty="0" smtClean="0"/>
          </a:p>
          <a:p>
            <a:pPr>
              <a:buFont typeface="Wingdings" pitchFamily="2" charset="2"/>
              <a:buChar char="Ø"/>
            </a:pPr>
            <a:r>
              <a:rPr lang="de-DE" dirty="0" smtClean="0"/>
              <a:t>Datum der Annahme des Rechtsakts</a:t>
            </a:r>
            <a:endParaRPr lang="pl-PL" dirty="0" smtClean="0"/>
          </a:p>
          <a:p>
            <a:pPr>
              <a:buFont typeface="Wingdings" pitchFamily="2" charset="2"/>
              <a:buChar char="Ø"/>
            </a:pPr>
            <a:r>
              <a:rPr lang="de-DE" dirty="0" smtClean="0"/>
              <a:t>Name und Titel des Rechtsakts</a:t>
            </a:r>
            <a:endParaRPr lang="pl-PL" dirty="0" smtClean="0"/>
          </a:p>
          <a:p>
            <a:pPr>
              <a:buFont typeface="Wingdings" pitchFamily="2" charset="2"/>
              <a:buChar char="Ø"/>
            </a:pPr>
            <a:r>
              <a:rPr lang="de-DE" dirty="0" smtClean="0"/>
              <a:t>Präambeln (nur für Gesetze von besonderer Bedeutung, z. B. die Verfassung)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0811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</a:t>
            </a:r>
            <a:r>
              <a:rPr lang="de-DE" dirty="0" smtClean="0"/>
              <a:t>er</a:t>
            </a:r>
            <a:r>
              <a:rPr lang="pl-PL" dirty="0" smtClean="0"/>
              <a:t> </a:t>
            </a:r>
            <a:r>
              <a:rPr lang="pl-PL" dirty="0" err="1" smtClean="0"/>
              <a:t>artikulierte</a:t>
            </a:r>
            <a:r>
              <a:rPr lang="pl-PL" dirty="0" smtClean="0"/>
              <a:t> </a:t>
            </a:r>
            <a:r>
              <a:rPr lang="de-DE" dirty="0" err="1"/>
              <a:t>T</a:t>
            </a:r>
            <a:r>
              <a:rPr lang="pl-PL" dirty="0" err="1" smtClean="0"/>
              <a:t>eil</a:t>
            </a:r>
            <a:r>
              <a:rPr lang="pl-PL" dirty="0" smtClean="0"/>
              <a:t> </a:t>
            </a:r>
            <a:r>
              <a:rPr lang="pl-PL" dirty="0" err="1" smtClean="0"/>
              <a:t>enthält</a:t>
            </a:r>
            <a:r>
              <a:rPr lang="pl-PL" dirty="0" smtClean="0"/>
              <a:t>: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pl-PL" dirty="0" err="1" smtClean="0"/>
              <a:t>Allgemeine</a:t>
            </a:r>
            <a:r>
              <a:rPr lang="pl-PL" dirty="0" smtClean="0"/>
              <a:t> </a:t>
            </a:r>
            <a:r>
              <a:rPr lang="pl-PL" dirty="0" err="1" smtClean="0"/>
              <a:t>Bestimmungen</a:t>
            </a:r>
            <a:endParaRPr lang="pl-PL" dirty="0" smtClean="0"/>
          </a:p>
          <a:p>
            <a:pPr>
              <a:buFont typeface="Wingdings" pitchFamily="2" charset="2"/>
              <a:buChar char="Ø"/>
            </a:pPr>
            <a:r>
              <a:rPr lang="pl-PL" dirty="0" err="1" smtClean="0"/>
              <a:t>konkrete</a:t>
            </a:r>
            <a:r>
              <a:rPr lang="pl-PL" dirty="0" smtClean="0"/>
              <a:t> </a:t>
            </a:r>
            <a:r>
              <a:rPr lang="pl-PL" dirty="0" err="1" smtClean="0"/>
              <a:t>Bestimmungen</a:t>
            </a:r>
            <a:endParaRPr lang="pl-PL" dirty="0" smtClean="0"/>
          </a:p>
          <a:p>
            <a:pPr>
              <a:buFont typeface="Wingdings" pitchFamily="2" charset="2"/>
              <a:buChar char="Ø"/>
            </a:pPr>
            <a:r>
              <a:rPr lang="pl-PL" dirty="0" err="1" smtClean="0"/>
              <a:t>Übergangs</a:t>
            </a:r>
            <a:r>
              <a:rPr lang="pl-PL" dirty="0" smtClean="0"/>
              <a:t>- </a:t>
            </a:r>
            <a:r>
              <a:rPr lang="pl-PL" dirty="0" err="1" smtClean="0"/>
              <a:t>und</a:t>
            </a:r>
            <a:r>
              <a:rPr lang="pl-PL" dirty="0" smtClean="0"/>
              <a:t> </a:t>
            </a:r>
            <a:r>
              <a:rPr lang="pl-PL" dirty="0" err="1" smtClean="0"/>
              <a:t>Anpassungsbestimmungen</a:t>
            </a:r>
            <a:endParaRPr lang="pl-PL" dirty="0" smtClean="0"/>
          </a:p>
          <a:p>
            <a:pPr>
              <a:buFont typeface="Wingdings" pitchFamily="2" charset="2"/>
              <a:buChar char="Ø"/>
            </a:pPr>
            <a:r>
              <a:rPr lang="pl-PL" dirty="0" err="1" smtClean="0"/>
              <a:t>Schlussbestimmungen</a:t>
            </a:r>
            <a:endParaRPr lang="pl-PL" dirty="0" smtClean="0"/>
          </a:p>
          <a:p>
            <a:pPr>
              <a:buFont typeface="Wingdings" pitchFamily="2" charset="2"/>
              <a:buChar char="Ø"/>
            </a:pPr>
            <a:r>
              <a:rPr lang="de-DE" dirty="0" smtClean="0"/>
              <a:t>Unterschrift der Person, die für den Erlass des Rechtsakts zuständig ist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510895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i="1" dirty="0" err="1" smtClean="0">
                <a:solidFill>
                  <a:schemeClr val="accent2"/>
                </a:solidFill>
              </a:rPr>
              <a:t>Erstellung</a:t>
            </a:r>
            <a:r>
              <a:rPr lang="pl-PL" b="1" i="1" dirty="0" smtClean="0">
                <a:solidFill>
                  <a:schemeClr val="accent2"/>
                </a:solidFill>
              </a:rPr>
              <a:t> von </a:t>
            </a:r>
            <a:r>
              <a:rPr lang="pl-PL" b="1" i="1" dirty="0" err="1" smtClean="0">
                <a:solidFill>
                  <a:schemeClr val="accent2"/>
                </a:solidFill>
              </a:rPr>
              <a:t>Rechtsakten</a:t>
            </a:r>
            <a:endParaRPr lang="pl-PL" b="1" i="1" dirty="0">
              <a:solidFill>
                <a:schemeClr val="accent2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Das Verfahren und die zur Schaffung normativer Rechtsakte befugten Stellen sind in der Verfassung festgelegt. </a:t>
            </a:r>
            <a:endParaRPr lang="de-DE" dirty="0" smtClean="0"/>
          </a:p>
          <a:p>
            <a:r>
              <a:rPr lang="de-DE" dirty="0" smtClean="0"/>
              <a:t>Es </a:t>
            </a:r>
            <a:r>
              <a:rPr lang="de-DE" dirty="0" smtClean="0"/>
              <a:t>gibt auch an, welche Formen diese Rechtsakte annehmen können (z. B. Gesetz, Verordnung). </a:t>
            </a:r>
            <a:endParaRPr lang="de-DE" dirty="0" smtClean="0"/>
          </a:p>
          <a:p>
            <a:r>
              <a:rPr lang="de-DE" dirty="0" smtClean="0"/>
              <a:t>Neben </a:t>
            </a:r>
            <a:r>
              <a:rPr lang="de-DE" dirty="0" smtClean="0"/>
              <a:t>den Rechtsakten des internen Rechts gibt es auch Rechtsakte des internationalen und europäischen Rechts.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3309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i="1" dirty="0" err="1" smtClean="0">
                <a:solidFill>
                  <a:schemeClr val="accent2"/>
                </a:solidFill>
              </a:rPr>
              <a:t>Verkündigung</a:t>
            </a:r>
            <a:r>
              <a:rPr lang="pl-PL" b="1" i="1" dirty="0" smtClean="0">
                <a:solidFill>
                  <a:schemeClr val="accent2"/>
                </a:solidFill>
              </a:rPr>
              <a:t> des </a:t>
            </a:r>
            <a:r>
              <a:rPr lang="pl-PL" b="1" i="1" dirty="0" err="1" smtClean="0">
                <a:solidFill>
                  <a:schemeClr val="accent2"/>
                </a:solidFill>
              </a:rPr>
              <a:t>Rechtsakts</a:t>
            </a:r>
            <a:endParaRPr lang="pl-PL" b="1" i="1" dirty="0">
              <a:solidFill>
                <a:schemeClr val="accent2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 smtClean="0"/>
              <a:t>Damit ein normativer Akt gültig ist, muss er im Amtsblatt veröffentlicht werden. Dem Inkrafttreten eines normativen Rechtsakts geht in der Regel eine </a:t>
            </a:r>
            <a:r>
              <a:rPr lang="de-DE" dirty="0" err="1" smtClean="0"/>
              <a:t>vacatio</a:t>
            </a:r>
            <a:r>
              <a:rPr lang="de-DE" dirty="0" smtClean="0"/>
              <a:t> </a:t>
            </a:r>
            <a:r>
              <a:rPr lang="de-DE" dirty="0" err="1" smtClean="0"/>
              <a:t>legis</a:t>
            </a:r>
            <a:r>
              <a:rPr lang="de-DE" dirty="0" smtClean="0"/>
              <a:t> voraus (der Zeitraum zwischen der Veröffentlichung eines Rechtsakts und seinem Inkrafttreten).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2076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3126</TotalTime>
  <Words>773</Words>
  <Application>Microsoft Office PowerPoint</Application>
  <PresentationFormat>Pokaz na ekranie (4:3)</PresentationFormat>
  <Paragraphs>95</Paragraphs>
  <Slides>18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18</vt:i4>
      </vt:variant>
    </vt:vector>
  </HeadingPairs>
  <TitlesOfParts>
    <vt:vector size="19" baseType="lpstr">
      <vt:lpstr>Motyw pakietu Office</vt:lpstr>
      <vt:lpstr>Hierarchie der Rechtsnormen</vt:lpstr>
      <vt:lpstr>Agenda</vt:lpstr>
      <vt:lpstr>Einführung</vt:lpstr>
      <vt:lpstr>Rechtsnorm</vt:lpstr>
      <vt:lpstr>1.Unartikulierte Teil  2. artikulierte Teil   </vt:lpstr>
      <vt:lpstr>Der unartikulierte Teil besteht aus:</vt:lpstr>
      <vt:lpstr>Der artikulierte Teil enthält:</vt:lpstr>
      <vt:lpstr>Erstellung von Rechtsakten</vt:lpstr>
      <vt:lpstr>Verkündigung des Rechtsakts</vt:lpstr>
      <vt:lpstr>Die Akte sind unterteilt in:</vt:lpstr>
      <vt:lpstr>Die Verfassung, auch bekannt als das Grundgesetz</vt:lpstr>
      <vt:lpstr>Ratifizierte internationale Abkommen</vt:lpstr>
      <vt:lpstr>Gesetz</vt:lpstr>
      <vt:lpstr>Verordnungen mit Gesetzeskraft</vt:lpstr>
      <vt:lpstr>Verordnung</vt:lpstr>
      <vt:lpstr>Örtliche Rechtsakte</vt:lpstr>
      <vt:lpstr>Vielen Dank!</vt:lpstr>
      <vt:lpstr>Quellen</vt:lpstr>
    </vt:vector>
  </TitlesOfParts>
  <Company>xtg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Hierarchie der Rechtsakte</dc:title>
  <dc:creator>ibm</dc:creator>
  <cp:lastModifiedBy>Oem</cp:lastModifiedBy>
  <cp:revision>14</cp:revision>
  <dcterms:created xsi:type="dcterms:W3CDTF">2022-06-21T17:19:31Z</dcterms:created>
  <dcterms:modified xsi:type="dcterms:W3CDTF">2022-06-24T15:21:57Z</dcterms:modified>
</cp:coreProperties>
</file>