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74" r:id="rId5"/>
    <p:sldId id="259" r:id="rId6"/>
    <p:sldId id="270" r:id="rId7"/>
    <p:sldId id="260" r:id="rId8"/>
    <p:sldId id="261" r:id="rId9"/>
    <p:sldId id="267" r:id="rId10"/>
    <p:sldId id="268" r:id="rId11"/>
    <p:sldId id="269" r:id="rId12"/>
    <p:sldId id="262" r:id="rId13"/>
    <p:sldId id="263" r:id="rId14"/>
    <p:sldId id="271" r:id="rId15"/>
    <p:sldId id="272" r:id="rId16"/>
    <p:sldId id="275" r:id="rId17"/>
    <p:sldId id="264" r:id="rId18"/>
    <p:sldId id="273" r:id="rId19"/>
    <p:sldId id="279" r:id="rId20"/>
    <p:sldId id="265" r:id="rId21"/>
    <p:sldId id="276" r:id="rId22"/>
    <p:sldId id="277"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43" autoAdjust="0"/>
    <p:restoredTop sz="94660"/>
  </p:normalViewPr>
  <p:slideViewPr>
    <p:cSldViewPr snapToGrid="0">
      <p:cViewPr>
        <p:scale>
          <a:sx n="63" d="100"/>
          <a:sy n="63" d="100"/>
        </p:scale>
        <p:origin x="-302"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977CF-9C8F-4A52-9501-080AF6E866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D3204F-DFE4-4926-9133-C3A6FF63D2E9}">
      <dgm:prSet custT="1"/>
      <dgm:spPr/>
      <dgm:t>
        <a:bodyPr/>
        <a:lstStyle/>
        <a:p>
          <a:r>
            <a:rPr lang="pl-PL" sz="2400" dirty="0"/>
            <a:t>Vollständiger </a:t>
          </a:r>
          <a:r>
            <a:rPr lang="pl-PL" sz="2400" dirty="0" err="1"/>
            <a:t>Gesetzestext</a:t>
          </a:r>
          <a:endParaRPr lang="en-US" sz="2400" dirty="0"/>
        </a:p>
      </dgm:t>
    </dgm:pt>
    <dgm:pt modelId="{CEB67B2A-7E39-41ED-8041-537174A1364A}" type="parTrans" cxnId="{007FF0F8-C581-4FF0-A440-A7F51CFBFB60}">
      <dgm:prSet/>
      <dgm:spPr/>
      <dgm:t>
        <a:bodyPr/>
        <a:lstStyle/>
        <a:p>
          <a:endParaRPr lang="en-US"/>
        </a:p>
      </dgm:t>
    </dgm:pt>
    <dgm:pt modelId="{1DF31968-2272-42AD-B054-27AB98046631}" type="sibTrans" cxnId="{007FF0F8-C581-4FF0-A440-A7F51CFBFB60}">
      <dgm:prSet/>
      <dgm:spPr/>
      <dgm:t>
        <a:bodyPr/>
        <a:lstStyle/>
        <a:p>
          <a:endParaRPr lang="en-US"/>
        </a:p>
      </dgm:t>
    </dgm:pt>
    <dgm:pt modelId="{5A8F2F67-8E46-4377-8E09-88C86C1BF156}">
      <dgm:prSet custT="1"/>
      <dgm:spPr/>
      <dgm:t>
        <a:bodyPr/>
        <a:lstStyle/>
        <a:p>
          <a:r>
            <a:rPr lang="pl-PL" sz="2400" dirty="0"/>
            <a:t>Einhaltung des </a:t>
          </a:r>
          <a:r>
            <a:rPr lang="pl-PL" sz="2400" dirty="0" err="1"/>
            <a:t>Grundgesetzes</a:t>
          </a:r>
          <a:endParaRPr lang="en-US" sz="2400" dirty="0"/>
        </a:p>
      </dgm:t>
    </dgm:pt>
    <dgm:pt modelId="{E6A343D6-188E-4A46-A886-C2EAD28D4370}" type="parTrans" cxnId="{1AFC3F14-C5EE-4F02-954F-7875D04B115E}">
      <dgm:prSet/>
      <dgm:spPr/>
      <dgm:t>
        <a:bodyPr/>
        <a:lstStyle/>
        <a:p>
          <a:endParaRPr lang="en-US"/>
        </a:p>
      </dgm:t>
    </dgm:pt>
    <dgm:pt modelId="{88DCABA5-048B-4A97-8B86-B9A2BEAE3FB4}" type="sibTrans" cxnId="{1AFC3F14-C5EE-4F02-954F-7875D04B115E}">
      <dgm:prSet/>
      <dgm:spPr/>
      <dgm:t>
        <a:bodyPr/>
        <a:lstStyle/>
        <a:p>
          <a:endParaRPr lang="en-US"/>
        </a:p>
      </dgm:t>
    </dgm:pt>
    <dgm:pt modelId="{688791E6-F1E0-4CB1-828C-1796C9B4F2FC}">
      <dgm:prSet custT="1"/>
      <dgm:spPr/>
      <dgm:t>
        <a:bodyPr/>
        <a:lstStyle/>
        <a:p>
          <a:r>
            <a:rPr lang="pl-PL" sz="2400" dirty="0"/>
            <a:t>Begründung</a:t>
          </a:r>
          <a:endParaRPr lang="en-US" sz="2400" dirty="0"/>
        </a:p>
      </dgm:t>
    </dgm:pt>
    <dgm:pt modelId="{723EA3A4-6551-442B-872D-A7BB4431358F}" type="parTrans" cxnId="{92D1468E-F462-4292-AD1C-81367EE5BFBE}">
      <dgm:prSet/>
      <dgm:spPr/>
      <dgm:t>
        <a:bodyPr/>
        <a:lstStyle/>
        <a:p>
          <a:endParaRPr lang="en-US"/>
        </a:p>
      </dgm:t>
    </dgm:pt>
    <dgm:pt modelId="{8981613B-68DF-4F20-AC64-65B3B6D29C56}" type="sibTrans" cxnId="{92D1468E-F462-4292-AD1C-81367EE5BFBE}">
      <dgm:prSet/>
      <dgm:spPr/>
      <dgm:t>
        <a:bodyPr/>
        <a:lstStyle/>
        <a:p>
          <a:endParaRPr lang="en-US"/>
        </a:p>
      </dgm:t>
    </dgm:pt>
    <dgm:pt modelId="{90A6F03A-6A62-47EA-87A5-EC8465C17DD9}" type="pres">
      <dgm:prSet presAssocID="{485977CF-9C8F-4A52-9501-080AF6E86667}" presName="root" presStyleCnt="0">
        <dgm:presLayoutVars>
          <dgm:dir/>
          <dgm:resizeHandles val="exact"/>
        </dgm:presLayoutVars>
      </dgm:prSet>
      <dgm:spPr/>
      <dgm:t>
        <a:bodyPr/>
        <a:lstStyle/>
        <a:p>
          <a:endParaRPr lang="pl-PL"/>
        </a:p>
      </dgm:t>
    </dgm:pt>
    <dgm:pt modelId="{A3EAF91C-9DD8-441B-884B-09A974A3DE11}" type="pres">
      <dgm:prSet presAssocID="{7DD3204F-DFE4-4926-9133-C3A6FF63D2E9}" presName="compNode" presStyleCnt="0"/>
      <dgm:spPr/>
    </dgm:pt>
    <dgm:pt modelId="{CF576829-CA17-4E6A-BE99-C7C9F67E2AFB}" type="pres">
      <dgm:prSet presAssocID="{7DD3204F-DFE4-4926-9133-C3A6FF63D2E9}" presName="bgRect" presStyleLbl="bgShp" presStyleIdx="0" presStyleCnt="3"/>
      <dgm:spPr/>
    </dgm:pt>
    <dgm:pt modelId="{92D2B3B6-D9FB-48D9-807F-6E26D747C194}" type="pres">
      <dgm:prSet presAssocID="{7DD3204F-DFE4-4926-9133-C3A6FF63D2E9}"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dgm:spPr>
      <dgm:extLst>
        <a:ext uri="{E40237B7-FDA0-4F09-8148-C483321AD2D9}">
          <dgm14:cNvPr xmlns:dgm14="http://schemas.microsoft.com/office/drawing/2010/diagram" id="0" name="" descr="Dokument kontur"/>
        </a:ext>
      </dgm:extLst>
    </dgm:pt>
    <dgm:pt modelId="{6F128268-7618-49EC-AFB8-08915DE5EA7B}" type="pres">
      <dgm:prSet presAssocID="{7DD3204F-DFE4-4926-9133-C3A6FF63D2E9}" presName="spaceRect" presStyleCnt="0"/>
      <dgm:spPr/>
    </dgm:pt>
    <dgm:pt modelId="{5FC493BA-5762-43AF-AD6C-971C96A3A0A2}" type="pres">
      <dgm:prSet presAssocID="{7DD3204F-DFE4-4926-9133-C3A6FF63D2E9}" presName="parTx" presStyleLbl="revTx" presStyleIdx="0" presStyleCnt="3">
        <dgm:presLayoutVars>
          <dgm:chMax val="0"/>
          <dgm:chPref val="0"/>
        </dgm:presLayoutVars>
      </dgm:prSet>
      <dgm:spPr/>
      <dgm:t>
        <a:bodyPr/>
        <a:lstStyle/>
        <a:p>
          <a:endParaRPr lang="pl-PL"/>
        </a:p>
      </dgm:t>
    </dgm:pt>
    <dgm:pt modelId="{5E503129-1B6E-4A9A-9B08-0107A00B1B82}" type="pres">
      <dgm:prSet presAssocID="{1DF31968-2272-42AD-B054-27AB98046631}" presName="sibTrans" presStyleCnt="0"/>
      <dgm:spPr/>
    </dgm:pt>
    <dgm:pt modelId="{925D2FD7-C096-4888-A569-19AE8F6984F9}" type="pres">
      <dgm:prSet presAssocID="{5A8F2F67-8E46-4377-8E09-88C86C1BF156}" presName="compNode" presStyleCnt="0"/>
      <dgm:spPr/>
    </dgm:pt>
    <dgm:pt modelId="{DA714EE1-746E-4CF3-B2CD-9CA7F1CE692E}" type="pres">
      <dgm:prSet presAssocID="{5A8F2F67-8E46-4377-8E09-88C86C1BF156}" presName="bgRect" presStyleLbl="bgShp" presStyleIdx="1" presStyleCnt="3"/>
      <dgm:spPr/>
    </dgm:pt>
    <dgm:pt modelId="{3276E7F5-074A-4EB3-9C00-C6E2AAA96091}" type="pres">
      <dgm:prSet presAssocID="{5A8F2F67-8E46-4377-8E09-88C86C1BF15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pl-PL"/>
        </a:p>
      </dgm:t>
      <dgm:extLst>
        <a:ext uri="{E40237B7-FDA0-4F09-8148-C483321AD2D9}">
          <dgm14:cNvPr xmlns:dgm14="http://schemas.microsoft.com/office/drawing/2010/diagram" id="0" name="" descr="Lista kontrolna"/>
        </a:ext>
      </dgm:extLst>
    </dgm:pt>
    <dgm:pt modelId="{3B1777C1-662C-4105-A494-C5E2F1F64643}" type="pres">
      <dgm:prSet presAssocID="{5A8F2F67-8E46-4377-8E09-88C86C1BF156}" presName="spaceRect" presStyleCnt="0"/>
      <dgm:spPr/>
    </dgm:pt>
    <dgm:pt modelId="{FA208F36-21B3-4F72-A5D3-9FEDC03CABCE}" type="pres">
      <dgm:prSet presAssocID="{5A8F2F67-8E46-4377-8E09-88C86C1BF156}" presName="parTx" presStyleLbl="revTx" presStyleIdx="1" presStyleCnt="3">
        <dgm:presLayoutVars>
          <dgm:chMax val="0"/>
          <dgm:chPref val="0"/>
        </dgm:presLayoutVars>
      </dgm:prSet>
      <dgm:spPr/>
      <dgm:t>
        <a:bodyPr/>
        <a:lstStyle/>
        <a:p>
          <a:endParaRPr lang="pl-PL"/>
        </a:p>
      </dgm:t>
    </dgm:pt>
    <dgm:pt modelId="{3255ABEC-A259-4C21-ABBA-A15C92523C43}" type="pres">
      <dgm:prSet presAssocID="{88DCABA5-048B-4A97-8B86-B9A2BEAE3FB4}" presName="sibTrans" presStyleCnt="0"/>
      <dgm:spPr/>
    </dgm:pt>
    <dgm:pt modelId="{64B29799-B4BC-4607-867B-B3C6A4071474}" type="pres">
      <dgm:prSet presAssocID="{688791E6-F1E0-4CB1-828C-1796C9B4F2FC}" presName="compNode" presStyleCnt="0"/>
      <dgm:spPr/>
    </dgm:pt>
    <dgm:pt modelId="{1CA9E196-1E57-486C-8014-72D9DD69335E}" type="pres">
      <dgm:prSet presAssocID="{688791E6-F1E0-4CB1-828C-1796C9B4F2FC}" presName="bgRect" presStyleLbl="bgShp" presStyleIdx="2" presStyleCnt="3"/>
      <dgm:spPr/>
    </dgm:pt>
    <dgm:pt modelId="{641CF9DB-6022-405F-931A-A49C4D249D74}" type="pres">
      <dgm:prSet presAssocID="{688791E6-F1E0-4CB1-828C-1796C9B4F2FC}"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pl-PL"/>
        </a:p>
      </dgm:t>
      <dgm:extLst>
        <a:ext uri="{E40237B7-FDA0-4F09-8148-C483321AD2D9}">
          <dgm14:cNvPr xmlns:dgm14="http://schemas.microsoft.com/office/drawing/2010/diagram" id="0" name="" descr="Dymek czatu kontur"/>
        </a:ext>
      </dgm:extLst>
    </dgm:pt>
    <dgm:pt modelId="{151A8251-2D64-4AEA-85D5-0BCA68EFC07B}" type="pres">
      <dgm:prSet presAssocID="{688791E6-F1E0-4CB1-828C-1796C9B4F2FC}" presName="spaceRect" presStyleCnt="0"/>
      <dgm:spPr/>
    </dgm:pt>
    <dgm:pt modelId="{302879CA-869C-467E-A761-27696D67906B}" type="pres">
      <dgm:prSet presAssocID="{688791E6-F1E0-4CB1-828C-1796C9B4F2FC}" presName="parTx" presStyleLbl="revTx" presStyleIdx="2" presStyleCnt="3">
        <dgm:presLayoutVars>
          <dgm:chMax val="0"/>
          <dgm:chPref val="0"/>
        </dgm:presLayoutVars>
      </dgm:prSet>
      <dgm:spPr/>
      <dgm:t>
        <a:bodyPr/>
        <a:lstStyle/>
        <a:p>
          <a:endParaRPr lang="pl-PL"/>
        </a:p>
      </dgm:t>
    </dgm:pt>
  </dgm:ptLst>
  <dgm:cxnLst>
    <dgm:cxn modelId="{9FDC789C-6365-4303-B7D9-FB1E5CB17640}" type="presOf" srcId="{7DD3204F-DFE4-4926-9133-C3A6FF63D2E9}" destId="{5FC493BA-5762-43AF-AD6C-971C96A3A0A2}" srcOrd="0" destOrd="0" presId="urn:microsoft.com/office/officeart/2018/2/layout/IconVerticalSolidList"/>
    <dgm:cxn modelId="{1AFC3F14-C5EE-4F02-954F-7875D04B115E}" srcId="{485977CF-9C8F-4A52-9501-080AF6E86667}" destId="{5A8F2F67-8E46-4377-8E09-88C86C1BF156}" srcOrd="1" destOrd="0" parTransId="{E6A343D6-188E-4A46-A886-C2EAD28D4370}" sibTransId="{88DCABA5-048B-4A97-8B86-B9A2BEAE3FB4}"/>
    <dgm:cxn modelId="{3D91D122-E129-4BA4-A692-6D60B1F1BA75}" type="presOf" srcId="{5A8F2F67-8E46-4377-8E09-88C86C1BF156}" destId="{FA208F36-21B3-4F72-A5D3-9FEDC03CABCE}" srcOrd="0" destOrd="0" presId="urn:microsoft.com/office/officeart/2018/2/layout/IconVerticalSolidList"/>
    <dgm:cxn modelId="{007FF0F8-C581-4FF0-A440-A7F51CFBFB60}" srcId="{485977CF-9C8F-4A52-9501-080AF6E86667}" destId="{7DD3204F-DFE4-4926-9133-C3A6FF63D2E9}" srcOrd="0" destOrd="0" parTransId="{CEB67B2A-7E39-41ED-8041-537174A1364A}" sibTransId="{1DF31968-2272-42AD-B054-27AB98046631}"/>
    <dgm:cxn modelId="{92D1468E-F462-4292-AD1C-81367EE5BFBE}" srcId="{485977CF-9C8F-4A52-9501-080AF6E86667}" destId="{688791E6-F1E0-4CB1-828C-1796C9B4F2FC}" srcOrd="2" destOrd="0" parTransId="{723EA3A4-6551-442B-872D-A7BB4431358F}" sibTransId="{8981613B-68DF-4F20-AC64-65B3B6D29C56}"/>
    <dgm:cxn modelId="{2692A3C4-2F0F-4FBF-B52E-96CDDD6D1019}" type="presOf" srcId="{688791E6-F1E0-4CB1-828C-1796C9B4F2FC}" destId="{302879CA-869C-467E-A761-27696D67906B}" srcOrd="0" destOrd="0" presId="urn:microsoft.com/office/officeart/2018/2/layout/IconVerticalSolidList"/>
    <dgm:cxn modelId="{2216E44F-A546-45F6-BCDD-1E68B7425F32}" type="presOf" srcId="{485977CF-9C8F-4A52-9501-080AF6E86667}" destId="{90A6F03A-6A62-47EA-87A5-EC8465C17DD9}" srcOrd="0" destOrd="0" presId="urn:microsoft.com/office/officeart/2018/2/layout/IconVerticalSolidList"/>
    <dgm:cxn modelId="{CECBD41E-6C98-4BA2-BC60-9998643E0EAD}" type="presParOf" srcId="{90A6F03A-6A62-47EA-87A5-EC8465C17DD9}" destId="{A3EAF91C-9DD8-441B-884B-09A974A3DE11}" srcOrd="0" destOrd="0" presId="urn:microsoft.com/office/officeart/2018/2/layout/IconVerticalSolidList"/>
    <dgm:cxn modelId="{F4235BC8-22AE-4E3E-A6CD-EF8ECAEC1A68}" type="presParOf" srcId="{A3EAF91C-9DD8-441B-884B-09A974A3DE11}" destId="{CF576829-CA17-4E6A-BE99-C7C9F67E2AFB}" srcOrd="0" destOrd="0" presId="urn:microsoft.com/office/officeart/2018/2/layout/IconVerticalSolidList"/>
    <dgm:cxn modelId="{CBD6245B-73F2-4D75-9991-FCC39BFE8C8C}" type="presParOf" srcId="{A3EAF91C-9DD8-441B-884B-09A974A3DE11}" destId="{92D2B3B6-D9FB-48D9-807F-6E26D747C194}" srcOrd="1" destOrd="0" presId="urn:microsoft.com/office/officeart/2018/2/layout/IconVerticalSolidList"/>
    <dgm:cxn modelId="{6D4B2C4D-90C5-4D4F-B6E2-CC6C7CA73CF5}" type="presParOf" srcId="{A3EAF91C-9DD8-441B-884B-09A974A3DE11}" destId="{6F128268-7618-49EC-AFB8-08915DE5EA7B}" srcOrd="2" destOrd="0" presId="urn:microsoft.com/office/officeart/2018/2/layout/IconVerticalSolidList"/>
    <dgm:cxn modelId="{FAE23FD0-949B-4B3A-94AB-B2F294C9FB7C}" type="presParOf" srcId="{A3EAF91C-9DD8-441B-884B-09A974A3DE11}" destId="{5FC493BA-5762-43AF-AD6C-971C96A3A0A2}" srcOrd="3" destOrd="0" presId="urn:microsoft.com/office/officeart/2018/2/layout/IconVerticalSolidList"/>
    <dgm:cxn modelId="{BD672EE7-3044-4CBB-851E-72B391831D6B}" type="presParOf" srcId="{90A6F03A-6A62-47EA-87A5-EC8465C17DD9}" destId="{5E503129-1B6E-4A9A-9B08-0107A00B1B82}" srcOrd="1" destOrd="0" presId="urn:microsoft.com/office/officeart/2018/2/layout/IconVerticalSolidList"/>
    <dgm:cxn modelId="{F7DB885E-78CB-48F7-A2F4-F0B24BEDFF8B}" type="presParOf" srcId="{90A6F03A-6A62-47EA-87A5-EC8465C17DD9}" destId="{925D2FD7-C096-4888-A569-19AE8F6984F9}" srcOrd="2" destOrd="0" presId="urn:microsoft.com/office/officeart/2018/2/layout/IconVerticalSolidList"/>
    <dgm:cxn modelId="{B9E5F4EC-3090-4FCE-9A32-F3CFCD909777}" type="presParOf" srcId="{925D2FD7-C096-4888-A569-19AE8F6984F9}" destId="{DA714EE1-746E-4CF3-B2CD-9CA7F1CE692E}" srcOrd="0" destOrd="0" presId="urn:microsoft.com/office/officeart/2018/2/layout/IconVerticalSolidList"/>
    <dgm:cxn modelId="{7713D27F-D1BD-46A2-BBDD-10FFF37126D4}" type="presParOf" srcId="{925D2FD7-C096-4888-A569-19AE8F6984F9}" destId="{3276E7F5-074A-4EB3-9C00-C6E2AAA96091}" srcOrd="1" destOrd="0" presId="urn:microsoft.com/office/officeart/2018/2/layout/IconVerticalSolidList"/>
    <dgm:cxn modelId="{59B672A5-50A4-47B2-AE30-82A83BE05B10}" type="presParOf" srcId="{925D2FD7-C096-4888-A569-19AE8F6984F9}" destId="{3B1777C1-662C-4105-A494-C5E2F1F64643}" srcOrd="2" destOrd="0" presId="urn:microsoft.com/office/officeart/2018/2/layout/IconVerticalSolidList"/>
    <dgm:cxn modelId="{FB2A3224-FBE6-4294-9CDE-6C8597991ADE}" type="presParOf" srcId="{925D2FD7-C096-4888-A569-19AE8F6984F9}" destId="{FA208F36-21B3-4F72-A5D3-9FEDC03CABCE}" srcOrd="3" destOrd="0" presId="urn:microsoft.com/office/officeart/2018/2/layout/IconVerticalSolidList"/>
    <dgm:cxn modelId="{BF6913C3-5363-4283-B45B-E20E4A632FC3}" type="presParOf" srcId="{90A6F03A-6A62-47EA-87A5-EC8465C17DD9}" destId="{3255ABEC-A259-4C21-ABBA-A15C92523C43}" srcOrd="3" destOrd="0" presId="urn:microsoft.com/office/officeart/2018/2/layout/IconVerticalSolidList"/>
    <dgm:cxn modelId="{EE5DAAC3-FABD-49C6-A87C-8F37757E0A9A}" type="presParOf" srcId="{90A6F03A-6A62-47EA-87A5-EC8465C17DD9}" destId="{64B29799-B4BC-4607-867B-B3C6A4071474}" srcOrd="4" destOrd="0" presId="urn:microsoft.com/office/officeart/2018/2/layout/IconVerticalSolidList"/>
    <dgm:cxn modelId="{4F0DF775-84FC-4C32-835E-480E2C815446}" type="presParOf" srcId="{64B29799-B4BC-4607-867B-B3C6A4071474}" destId="{1CA9E196-1E57-486C-8014-72D9DD69335E}" srcOrd="0" destOrd="0" presId="urn:microsoft.com/office/officeart/2018/2/layout/IconVerticalSolidList"/>
    <dgm:cxn modelId="{F442FD9D-7A1C-4699-800F-D5BBEAE693E2}" type="presParOf" srcId="{64B29799-B4BC-4607-867B-B3C6A4071474}" destId="{641CF9DB-6022-405F-931A-A49C4D249D74}" srcOrd="1" destOrd="0" presId="urn:microsoft.com/office/officeart/2018/2/layout/IconVerticalSolidList"/>
    <dgm:cxn modelId="{9AEA912E-26EC-4647-A8ED-1BA3507812D5}" type="presParOf" srcId="{64B29799-B4BC-4607-867B-B3C6A4071474}" destId="{151A8251-2D64-4AEA-85D5-0BCA68EFC07B}" srcOrd="2" destOrd="0" presId="urn:microsoft.com/office/officeart/2018/2/layout/IconVerticalSolidList"/>
    <dgm:cxn modelId="{800E51DF-0E9A-4606-B556-91CCD13D5E62}" type="presParOf" srcId="{64B29799-B4BC-4607-867B-B3C6A4071474}" destId="{302879CA-869C-467E-A761-27696D67906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76829-CA17-4E6A-BE99-C7C9F67E2AFB}">
      <dsp:nvSpPr>
        <dsp:cNvPr id="0" name=""/>
        <dsp:cNvSpPr/>
      </dsp:nvSpPr>
      <dsp:spPr>
        <a:xfrm>
          <a:off x="0" y="575"/>
          <a:ext cx="6309300" cy="13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2B3B6-D9FB-48D9-807F-6E26D747C194}">
      <dsp:nvSpPr>
        <dsp:cNvPr id="0" name=""/>
        <dsp:cNvSpPr/>
      </dsp:nvSpPr>
      <dsp:spPr>
        <a:xfrm>
          <a:off x="407709" y="303830"/>
          <a:ext cx="741289" cy="741289"/>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C493BA-5762-43AF-AD6C-971C96A3A0A2}">
      <dsp:nvSpPr>
        <dsp:cNvPr id="0" name=""/>
        <dsp:cNvSpPr/>
      </dsp:nvSpPr>
      <dsp:spPr>
        <a:xfrm>
          <a:off x="1556707" y="575"/>
          <a:ext cx="4752592" cy="13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642" tIns="142642" rIns="142642" bIns="142642" numCol="1" spcCol="1270" anchor="ctr" anchorCtr="0">
          <a:noAutofit/>
        </a:bodyPr>
        <a:lstStyle/>
        <a:p>
          <a:pPr lvl="0" algn="l" defTabSz="1066800">
            <a:lnSpc>
              <a:spcPct val="90000"/>
            </a:lnSpc>
            <a:spcBef>
              <a:spcPct val="0"/>
            </a:spcBef>
            <a:spcAft>
              <a:spcPct val="35000"/>
            </a:spcAft>
          </a:pPr>
          <a:r>
            <a:rPr lang="pl-PL" sz="2400" kern="1200" dirty="0"/>
            <a:t>Vollständiger </a:t>
          </a:r>
          <a:r>
            <a:rPr lang="pl-PL" sz="2400" kern="1200" dirty="0" err="1"/>
            <a:t>Gesetzestext</a:t>
          </a:r>
          <a:endParaRPr lang="en-US" sz="2400" kern="1200" dirty="0"/>
        </a:p>
      </dsp:txBody>
      <dsp:txXfrm>
        <a:off x="1556707" y="575"/>
        <a:ext cx="4752592" cy="1347798"/>
      </dsp:txXfrm>
    </dsp:sp>
    <dsp:sp modelId="{DA714EE1-746E-4CF3-B2CD-9CA7F1CE692E}">
      <dsp:nvSpPr>
        <dsp:cNvPr id="0" name=""/>
        <dsp:cNvSpPr/>
      </dsp:nvSpPr>
      <dsp:spPr>
        <a:xfrm>
          <a:off x="0" y="1685324"/>
          <a:ext cx="6309300" cy="13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6E7F5-074A-4EB3-9C00-C6E2AAA96091}">
      <dsp:nvSpPr>
        <dsp:cNvPr id="0" name=""/>
        <dsp:cNvSpPr/>
      </dsp:nvSpPr>
      <dsp:spPr>
        <a:xfrm>
          <a:off x="407709" y="1988579"/>
          <a:ext cx="741289" cy="7412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208F36-21B3-4F72-A5D3-9FEDC03CABCE}">
      <dsp:nvSpPr>
        <dsp:cNvPr id="0" name=""/>
        <dsp:cNvSpPr/>
      </dsp:nvSpPr>
      <dsp:spPr>
        <a:xfrm>
          <a:off x="1556707" y="1685324"/>
          <a:ext cx="4752592" cy="13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642" tIns="142642" rIns="142642" bIns="142642" numCol="1" spcCol="1270" anchor="ctr" anchorCtr="0">
          <a:noAutofit/>
        </a:bodyPr>
        <a:lstStyle/>
        <a:p>
          <a:pPr lvl="0" algn="l" defTabSz="1066800">
            <a:lnSpc>
              <a:spcPct val="90000"/>
            </a:lnSpc>
            <a:spcBef>
              <a:spcPct val="0"/>
            </a:spcBef>
            <a:spcAft>
              <a:spcPct val="35000"/>
            </a:spcAft>
          </a:pPr>
          <a:r>
            <a:rPr lang="pl-PL" sz="2400" kern="1200" dirty="0"/>
            <a:t>Einhaltung des </a:t>
          </a:r>
          <a:r>
            <a:rPr lang="pl-PL" sz="2400" kern="1200" dirty="0" err="1"/>
            <a:t>Grundgesetzes</a:t>
          </a:r>
          <a:endParaRPr lang="en-US" sz="2400" kern="1200" dirty="0"/>
        </a:p>
      </dsp:txBody>
      <dsp:txXfrm>
        <a:off x="1556707" y="1685324"/>
        <a:ext cx="4752592" cy="1347798"/>
      </dsp:txXfrm>
    </dsp:sp>
    <dsp:sp modelId="{1CA9E196-1E57-486C-8014-72D9DD69335E}">
      <dsp:nvSpPr>
        <dsp:cNvPr id="0" name=""/>
        <dsp:cNvSpPr/>
      </dsp:nvSpPr>
      <dsp:spPr>
        <a:xfrm>
          <a:off x="0" y="3370073"/>
          <a:ext cx="6309300" cy="13477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CF9DB-6022-405F-931A-A49C4D249D74}">
      <dsp:nvSpPr>
        <dsp:cNvPr id="0" name=""/>
        <dsp:cNvSpPr/>
      </dsp:nvSpPr>
      <dsp:spPr>
        <a:xfrm>
          <a:off x="407709" y="3673327"/>
          <a:ext cx="741289" cy="7412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2879CA-869C-467E-A761-27696D67906B}">
      <dsp:nvSpPr>
        <dsp:cNvPr id="0" name=""/>
        <dsp:cNvSpPr/>
      </dsp:nvSpPr>
      <dsp:spPr>
        <a:xfrm>
          <a:off x="1556707" y="3370073"/>
          <a:ext cx="4752592" cy="1347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642" tIns="142642" rIns="142642" bIns="142642" numCol="1" spcCol="1270" anchor="ctr" anchorCtr="0">
          <a:noAutofit/>
        </a:bodyPr>
        <a:lstStyle/>
        <a:p>
          <a:pPr lvl="0" algn="l" defTabSz="1066800">
            <a:lnSpc>
              <a:spcPct val="90000"/>
            </a:lnSpc>
            <a:spcBef>
              <a:spcPct val="0"/>
            </a:spcBef>
            <a:spcAft>
              <a:spcPct val="35000"/>
            </a:spcAft>
          </a:pPr>
          <a:r>
            <a:rPr lang="pl-PL" sz="2400" kern="1200" dirty="0"/>
            <a:t>Begründung</a:t>
          </a:r>
          <a:endParaRPr lang="en-US" sz="2400" kern="1200" dirty="0"/>
        </a:p>
      </dsp:txBody>
      <dsp:txXfrm>
        <a:off x="1556707" y="3370073"/>
        <a:ext cx="4752592" cy="13477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pl-PL"/>
              <a:t>Kliknij, aby edytować styl</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AB4DA392-67A7-4E25-8224-957C3A75FA28}" type="datetimeFigureOut">
              <a:rPr lang="pl-PL" smtClean="0"/>
              <a:t>2022-05-05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3268663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pl-PL"/>
              <a:t>Kliknij, aby edytować styl</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422088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194817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878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43018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pl-PL"/>
              <a:t>Kliknij, aby edytować styl</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AB4DA392-67A7-4E25-8224-957C3A75FA28}" type="datetimeFigureOut">
              <a:rPr lang="pl-PL" smtClean="0"/>
              <a:t>2022-05-05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354860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pl-PL"/>
              <a:t>Kliknij, aby edytować styl</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AB4DA392-67A7-4E25-8224-957C3A75FA28}" type="datetimeFigureOut">
              <a:rPr lang="pl-PL" smtClean="0"/>
              <a:t>2022-05-05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63160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B4DA392-67A7-4E25-8224-957C3A75FA28}" type="datetimeFigureOut">
              <a:rPr lang="pl-PL" smtClean="0"/>
              <a:t>2022-05-05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86584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B4DA392-67A7-4E25-8224-957C3A75FA28}" type="datetimeFigureOut">
              <a:rPr lang="pl-PL" smtClean="0"/>
              <a:t>2022-05-05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427223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B4DA392-67A7-4E25-8224-957C3A75FA28}" type="datetimeFigureOut">
              <a:rPr lang="pl-PL" smtClean="0"/>
              <a:t>2022-05-05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103853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B4DA392-67A7-4E25-8224-957C3A75FA28}" type="datetimeFigureOut">
              <a:rPr lang="pl-PL" smtClean="0"/>
              <a:t>2022-05-05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243461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167297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AB4DA392-67A7-4E25-8224-957C3A75FA28}" type="datetimeFigureOut">
              <a:rPr lang="pl-PL" smtClean="0"/>
              <a:t>2022-05-05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371140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AB4DA392-67A7-4E25-8224-957C3A75FA28}" type="datetimeFigureOut">
              <a:rPr lang="pl-PL" smtClean="0"/>
              <a:t>2022-05-05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365514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DA392-67A7-4E25-8224-957C3A75FA28}" type="datetimeFigureOut">
              <a:rPr lang="pl-PL" smtClean="0"/>
              <a:t>2022-05-05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388878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pl-PL"/>
              <a:t>Kliknij, aby edytować styl</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222278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pl-PL"/>
              <a:t>Kliknij, aby edytować styl</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B4DA392-67A7-4E25-8224-957C3A75FA28}" type="datetimeFigureOut">
              <a:rPr lang="pl-PL" smtClean="0"/>
              <a:t>2022-05-05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C6F6398-0452-48E5-BA57-85F26007430C}" type="slidenum">
              <a:rPr lang="pl-PL" smtClean="0"/>
              <a:t>‹#›</a:t>
            </a:fld>
            <a:endParaRPr lang="pl-PL"/>
          </a:p>
        </p:txBody>
      </p:sp>
    </p:spTree>
    <p:extLst>
      <p:ext uri="{BB962C8B-B14F-4D97-AF65-F5344CB8AC3E}">
        <p14:creationId xmlns:p14="http://schemas.microsoft.com/office/powerpoint/2010/main" val="82700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B4DA392-67A7-4E25-8224-957C3A75FA28}" type="datetimeFigureOut">
              <a:rPr lang="pl-PL" smtClean="0"/>
              <a:t>2022-05-05</a:t>
            </a:fld>
            <a:endParaRPr lang="pl-PL"/>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pl-P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C6F6398-0452-48E5-BA57-85F26007430C}" type="slidenum">
              <a:rPr lang="pl-PL" smtClean="0"/>
              <a:t>‹#›</a:t>
            </a:fld>
            <a:endParaRPr lang="pl-PL"/>
          </a:p>
        </p:txBody>
      </p:sp>
    </p:spTree>
    <p:extLst>
      <p:ext uri="{BB962C8B-B14F-4D97-AF65-F5344CB8AC3E}">
        <p14:creationId xmlns:p14="http://schemas.microsoft.com/office/powerpoint/2010/main" val="29258185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8.png"/><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4.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de.wikipedia.org/wiki/Initiativrecht" TargetMode="External"/><Relationship Id="rId3" Type="http://schemas.openxmlformats.org/officeDocument/2006/relationships/image" Target="../media/image4.png"/><Relationship Id="rId7" Type="http://schemas.openxmlformats.org/officeDocument/2006/relationships/hyperlink" Target="https://de.wikipedia.org/wiki/Gesetzgebung"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de.wikipedia.org/wiki/Gesetzgebungsverfahren_(Deutschland)" TargetMode="External"/><Relationship Id="rId5" Type="http://schemas.openxmlformats.org/officeDocument/2006/relationships/hyperlink" Target="https://de.wikipedia.org/wiki/Gesetzentwurf" TargetMode="External"/><Relationship Id="rId4" Type="http://schemas.openxmlformats.org/officeDocument/2006/relationships/hyperlink" Target="https://www.bundestag.de/pl/parlamen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9.png"/><Relationship Id="rId7" Type="http://schemas.openxmlformats.org/officeDocument/2006/relationships/slide" Target="slide1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3.xml"/><Relationship Id="rId9"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210292C-C4C9-4EF9-8997-83E63337117E}"/>
              </a:ext>
            </a:extLst>
          </p:cNvPr>
          <p:cNvSpPr>
            <a:spLocks noGrp="1"/>
          </p:cNvSpPr>
          <p:nvPr>
            <p:ph type="title"/>
          </p:nvPr>
        </p:nvSpPr>
        <p:spPr>
          <a:xfrm>
            <a:off x="919119" y="2943775"/>
            <a:ext cx="10353762" cy="970450"/>
          </a:xfrm>
        </p:spPr>
        <p:txBody>
          <a:bodyPr>
            <a:normAutofit/>
          </a:bodyPr>
          <a:lstStyle/>
          <a:p>
            <a:r>
              <a:rPr lang="pl-PL" sz="4800" dirty="0">
                <a:solidFill>
                  <a:schemeClr val="tx1"/>
                </a:solidFill>
                <a:latin typeface="Times New Roman" panose="02020603050405020304" pitchFamily="18" charset="0"/>
                <a:cs typeface="Times New Roman" panose="02020603050405020304" pitchFamily="18" charset="0"/>
              </a:rPr>
              <a:t>Gesetzgebungsverfahren in </a:t>
            </a:r>
            <a:r>
              <a:rPr lang="pl-PL" sz="4800" dirty="0" err="1">
                <a:solidFill>
                  <a:schemeClr val="tx1"/>
                </a:solidFill>
                <a:latin typeface="Times New Roman" panose="02020603050405020304" pitchFamily="18" charset="0"/>
                <a:cs typeface="Times New Roman" panose="02020603050405020304" pitchFamily="18" charset="0"/>
              </a:rPr>
              <a:t>Deutschland</a:t>
            </a:r>
            <a:endParaRPr lang="pl-PL" sz="4800" dirty="0">
              <a:solidFill>
                <a:schemeClr val="tx1"/>
              </a:solidFill>
              <a:latin typeface="Times New Roman" panose="02020603050405020304" pitchFamily="18" charset="0"/>
              <a:cs typeface="Times New Roman" panose="02020603050405020304" pitchFamily="18" charset="0"/>
            </a:endParaRPr>
          </a:p>
        </p:txBody>
      </p:sp>
      <p:pic>
        <p:nvPicPr>
          <p:cNvPr id="3" name="Obraz 2">
            <a:extLst>
              <a:ext uri="{FF2B5EF4-FFF2-40B4-BE49-F238E27FC236}">
                <a16:creationId xmlns:a16="http://schemas.microsoft.com/office/drawing/2014/main" xmlns="" id="{70E1CE29-526B-4380-933A-B372660EFDBC}"/>
              </a:ext>
            </a:extLst>
          </p:cNvPr>
          <p:cNvPicPr>
            <a:picLocks noChangeAspect="1"/>
          </p:cNvPicPr>
          <p:nvPr/>
        </p:nvPicPr>
        <p:blipFill>
          <a:blip r:embed="rId3"/>
          <a:stretch>
            <a:fillRect/>
          </a:stretch>
        </p:blipFill>
        <p:spPr>
          <a:xfrm>
            <a:off x="1" y="5398583"/>
            <a:ext cx="1446028" cy="1459417"/>
          </a:xfrm>
          <a:prstGeom prst="rect">
            <a:avLst/>
          </a:prstGeom>
        </p:spPr>
      </p:pic>
      <p:sp>
        <p:nvSpPr>
          <p:cNvPr id="5" name="pole tekstowe 4">
            <a:extLst>
              <a:ext uri="{FF2B5EF4-FFF2-40B4-BE49-F238E27FC236}">
                <a16:creationId xmlns:a16="http://schemas.microsoft.com/office/drawing/2014/main" xmlns="" id="{DBC8446E-58CA-45EA-85BE-F0F7B88DA2FF}"/>
              </a:ext>
            </a:extLst>
          </p:cNvPr>
          <p:cNvSpPr txBox="1"/>
          <p:nvPr/>
        </p:nvSpPr>
        <p:spPr>
          <a:xfrm>
            <a:off x="1446029" y="5398583"/>
            <a:ext cx="5231219" cy="1445076"/>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pl-PL"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Bearbeitet von Agnieszka Dobosz</a:t>
            </a:r>
          </a:p>
          <a:p>
            <a:pPr marL="0" marR="0" lvl="0" indent="0" algn="l"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pl-PL"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Studentin</a:t>
            </a:r>
            <a:r>
              <a:rPr kumimoji="0" lang="pl-PL"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des 3. </a:t>
            </a:r>
            <a:r>
              <a:rPr kumimoji="0" lang="pl-PL"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Studienjahres</a:t>
            </a:r>
            <a:r>
              <a:rPr kumimoji="0" lang="pl-PL"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de-DE"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de-DE"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Fakultät für </a:t>
            </a:r>
            <a:r>
              <a:rPr kumimoji="0" lang="pl-PL"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Recht</a:t>
            </a:r>
            <a:r>
              <a:rPr kumimoji="0" lang="de-DE"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swissenschaften</a:t>
            </a:r>
            <a:endParaRPr kumimoji="0" lang="de-DE"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de-DE"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Rzeszower</a:t>
            </a:r>
            <a:r>
              <a:rPr kumimoji="0" lang="de-DE"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Universität</a:t>
            </a:r>
            <a:endParaRPr kumimoji="0" lang="pl-PL"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34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Obraz 3" descr="Obraz zawierający wewnątrz, sala konferencyjna, jadalnia&#10;&#10;Opis wygenerowany automatycznie">
            <a:extLst>
              <a:ext uri="{FF2B5EF4-FFF2-40B4-BE49-F238E27FC236}">
                <a16:creationId xmlns:a16="http://schemas.microsoft.com/office/drawing/2014/main" xmlns="" id="{7E871C95-727D-4D31-BB05-316214BF738F}"/>
              </a:ext>
            </a:extLst>
          </p:cNvPr>
          <p:cNvPicPr>
            <a:picLocks noChangeAspect="1"/>
          </p:cNvPicPr>
          <p:nvPr/>
        </p:nvPicPr>
        <p:blipFill rotWithShape="1">
          <a:blip r:embed="rId3"/>
          <a:srcRect t="14749" b="981"/>
          <a:stretch/>
        </p:blipFill>
        <p:spPr>
          <a:xfrm>
            <a:off x="0" y="10"/>
            <a:ext cx="12192000" cy="6857990"/>
          </a:xfrm>
          <a:prstGeom prst="rect">
            <a:avLst/>
          </a:prstGeom>
        </p:spPr>
      </p:pic>
      <p:sp useBgFill="1">
        <p:nvSpPr>
          <p:cNvPr id="20" name="Freeform 5">
            <a:extLst>
              <a:ext uri="{FF2B5EF4-FFF2-40B4-BE49-F238E27FC236}">
                <a16:creationId xmlns:a16="http://schemas.microsoft.com/office/drawing/2014/main" xmlns="" id="{37D54B6C-87D0-4C03-8335-3955179D2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xmlns="" id="{414F54AB-45CC-49BC-8F0E-22E09C7F4BFF}"/>
              </a:ext>
            </a:extLst>
          </p:cNvPr>
          <p:cNvSpPr>
            <a:spLocks noGrp="1"/>
          </p:cNvSpPr>
          <p:nvPr>
            <p:ph type="title"/>
          </p:nvPr>
        </p:nvSpPr>
        <p:spPr>
          <a:xfrm>
            <a:off x="7762094" y="845389"/>
            <a:ext cx="3596420" cy="979017"/>
          </a:xfrm>
        </p:spPr>
        <p:txBody>
          <a:bodyPr anchor="b">
            <a:normAutofit/>
          </a:bodyPr>
          <a:lstStyle/>
          <a:p>
            <a:r>
              <a:rPr lang="pl-PL" sz="2400" dirty="0">
                <a:latin typeface="Times New Roman" panose="02020603050405020304" pitchFamily="18" charset="0"/>
                <a:cs typeface="Times New Roman" panose="02020603050405020304" pitchFamily="18" charset="0"/>
              </a:rPr>
              <a:t>Gesetzesinitiative des </a:t>
            </a:r>
            <a:r>
              <a:rPr lang="pl-PL" sz="2400" dirty="0" err="1">
                <a:latin typeface="Times New Roman" panose="02020603050405020304" pitchFamily="18" charset="0"/>
                <a:cs typeface="Times New Roman" panose="02020603050405020304" pitchFamily="18" charset="0"/>
              </a:rPr>
              <a:t>Bundesrates</a:t>
            </a:r>
            <a:endParaRPr lang="pl-PL" sz="24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C9191897-7D90-4C3D-9411-8D827144676A}"/>
              </a:ext>
            </a:extLst>
          </p:cNvPr>
          <p:cNvSpPr>
            <a:spLocks noGrp="1"/>
          </p:cNvSpPr>
          <p:nvPr>
            <p:ph idx="1"/>
          </p:nvPr>
        </p:nvSpPr>
        <p:spPr>
          <a:xfrm>
            <a:off x="7677034" y="1953868"/>
            <a:ext cx="3531684" cy="3679189"/>
          </a:xfrm>
        </p:spPr>
        <p:txBody>
          <a:bodyPr anchor="t">
            <a:normAutofit/>
          </a:bodyPr>
          <a:lstStyle/>
          <a:p>
            <a:pPr algn="just"/>
            <a:r>
              <a:rPr lang="de-DE" sz="1600" dirty="0">
                <a:latin typeface="Times New Roman" panose="02020603050405020304" pitchFamily="18" charset="0"/>
                <a:cs typeface="Times New Roman" panose="02020603050405020304" pitchFamily="18" charset="0"/>
              </a:rPr>
              <a:t>Gesetzentwürfe des Bundesrates werden der Regierung zunächst innerhalb von sechs Wochen nach ihrer Verabschiedung vorgelegt. Sobald die Position der Regierung zu einem bestimmten Thema formuliert ist, wird sie dem Bundestag übermittelt.</a:t>
            </a:r>
            <a:endParaRPr lang="pl-PL" sz="1600" dirty="0">
              <a:latin typeface="Times New Roman" panose="02020603050405020304" pitchFamily="18" charset="0"/>
              <a:cs typeface="Times New Roman" panose="02020603050405020304" pitchFamily="18" charset="0"/>
            </a:endParaRPr>
          </a:p>
          <a:p>
            <a:pPr algn="just"/>
            <a:r>
              <a:rPr lang="de-DE" sz="1600" dirty="0">
                <a:latin typeface="Times New Roman" panose="02020603050405020304" pitchFamily="18" charset="0"/>
                <a:cs typeface="Times New Roman" panose="02020603050405020304" pitchFamily="18" charset="0"/>
              </a:rPr>
              <a:t>Die meisten Gesetzentwürfe des Bundesrates gehen auf eine Initiative des Landes oder der Länder zurück.</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69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Obraz 3" descr="Obraz zawierający wewnątrz, osoba, sufit, osoby&#10;&#10;Opis wygenerowany automatycznie">
            <a:extLst>
              <a:ext uri="{FF2B5EF4-FFF2-40B4-BE49-F238E27FC236}">
                <a16:creationId xmlns:a16="http://schemas.microsoft.com/office/drawing/2014/main" xmlns="" id="{0B165CAD-0C1E-4E78-A7EB-0FBD5B1F2066}"/>
              </a:ext>
            </a:extLst>
          </p:cNvPr>
          <p:cNvPicPr>
            <a:picLocks noChangeAspect="1"/>
          </p:cNvPicPr>
          <p:nvPr/>
        </p:nvPicPr>
        <p:blipFill rotWithShape="1">
          <a:blip r:embed="rId3"/>
          <a:srcRect t="15414"/>
          <a:stretch/>
        </p:blipFill>
        <p:spPr>
          <a:xfrm>
            <a:off x="-1" y="0"/>
            <a:ext cx="12192001" cy="6858000"/>
          </a:xfrm>
          <a:prstGeom prst="rect">
            <a:avLst/>
          </a:prstGeom>
        </p:spPr>
      </p:pic>
      <p:sp useBgFill="1">
        <p:nvSpPr>
          <p:cNvPr id="15" name="Freeform 5">
            <a:extLst>
              <a:ext uri="{FF2B5EF4-FFF2-40B4-BE49-F238E27FC236}">
                <a16:creationId xmlns:a16="http://schemas.microsoft.com/office/drawing/2014/main" xmlns="" id="{37D54B6C-87D0-4C03-8335-3955179D2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xmlns="" id="{1A9E3CE6-C1E1-4EE0-A358-CF50CBD6E512}"/>
              </a:ext>
            </a:extLst>
          </p:cNvPr>
          <p:cNvSpPr>
            <a:spLocks noGrp="1"/>
          </p:cNvSpPr>
          <p:nvPr>
            <p:ph type="title"/>
          </p:nvPr>
        </p:nvSpPr>
        <p:spPr>
          <a:xfrm>
            <a:off x="913795" y="845388"/>
            <a:ext cx="3596420" cy="979016"/>
          </a:xfrm>
        </p:spPr>
        <p:txBody>
          <a:bodyPr anchor="b">
            <a:normAutofit/>
          </a:bodyPr>
          <a:lstStyle/>
          <a:p>
            <a:r>
              <a:rPr lang="pl-PL" sz="2400" dirty="0">
                <a:latin typeface="Times New Roman" panose="02020603050405020304" pitchFamily="18" charset="0"/>
                <a:cs typeface="Times New Roman" panose="02020603050405020304" pitchFamily="18" charset="0"/>
              </a:rPr>
              <a:t>Gesetzesinitiative der </a:t>
            </a:r>
            <a:r>
              <a:rPr lang="pl-PL" sz="2400" dirty="0" err="1">
                <a:latin typeface="Times New Roman" panose="02020603050405020304" pitchFamily="18" charset="0"/>
                <a:cs typeface="Times New Roman" panose="02020603050405020304" pitchFamily="18" charset="0"/>
              </a:rPr>
              <a:t>Bundesregierung</a:t>
            </a:r>
            <a:endParaRPr lang="pl-PL" sz="24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F22E3824-4CEF-4C18-9D55-5E9AE1F33932}"/>
              </a:ext>
            </a:extLst>
          </p:cNvPr>
          <p:cNvSpPr>
            <a:spLocks noGrp="1"/>
          </p:cNvSpPr>
          <p:nvPr>
            <p:ph idx="1"/>
          </p:nvPr>
        </p:nvSpPr>
        <p:spPr>
          <a:xfrm>
            <a:off x="796838" y="2002633"/>
            <a:ext cx="3596420" cy="3679189"/>
          </a:xfrm>
        </p:spPr>
        <p:txBody>
          <a:bodyPr anchor="t">
            <a:normAutofit/>
          </a:bodyPr>
          <a:lstStyle/>
          <a:p>
            <a:pPr algn="just"/>
            <a:r>
              <a:rPr lang="de-DE" sz="1600" dirty="0">
                <a:latin typeface="Times New Roman" panose="02020603050405020304" pitchFamily="18" charset="0"/>
                <a:cs typeface="Times New Roman" panose="02020603050405020304" pitchFamily="18" charset="0"/>
              </a:rPr>
              <a:t>Gesetzentwürfe der Bundesregierung werden zunächst vom Bundesrat geprüft, der voraussichtlich innerhalb von sechs Wochen Stellung nehmen wird. Anschließend wird der Entwurf zusammen mit der Stellungnahme des Bundesrates und der Stellungnahme der Regierung zu dieser Stellungnahme an den Bundestagspräsidenten übermittelt.</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74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22D60FC-622B-4BF7-A63B-064BFC0336F2}"/>
              </a:ext>
            </a:extLst>
          </p:cNvPr>
          <p:cNvSpPr>
            <a:spLocks noGrp="1"/>
          </p:cNvSpPr>
          <p:nvPr>
            <p:ph type="title"/>
          </p:nvPr>
        </p:nvSpPr>
        <p:spPr>
          <a:xfrm>
            <a:off x="633743" y="609599"/>
            <a:ext cx="3413156" cy="5273675"/>
          </a:xfrm>
        </p:spPr>
        <p:txBody>
          <a:bodyPr>
            <a:normAutofit/>
          </a:bodyPr>
          <a:lstStyle/>
          <a:p>
            <a:r>
              <a:rPr lang="de-DE" sz="3200" dirty="0">
                <a:latin typeface="Times New Roman" panose="02020603050405020304" pitchFamily="18" charset="0"/>
                <a:cs typeface="Times New Roman" panose="02020603050405020304" pitchFamily="18" charset="0"/>
              </a:rPr>
              <a:t>Bedingungen, die durch den Gesetzentwurf erfüllt werden müssen</a:t>
            </a:r>
            <a:endParaRPr lang="pl-PL" sz="32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B577D423-FE81-4236-89DE-39776B81094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4680641" y="609599"/>
            <a:ext cx="6889687" cy="5273675"/>
          </a:xfrm>
          <a:prstGeom prst="rect">
            <a:avLst/>
          </a:prstGeom>
        </p:spPr>
      </p:pic>
      <p:graphicFrame>
        <p:nvGraphicFramePr>
          <p:cNvPr id="12" name="Symbol zastępczy zawartości 2">
            <a:extLst>
              <a:ext uri="{FF2B5EF4-FFF2-40B4-BE49-F238E27FC236}">
                <a16:creationId xmlns:a16="http://schemas.microsoft.com/office/drawing/2014/main" xmlns="" id="{C9E96D32-90DE-3B72-14AB-4C167185EC7C}"/>
              </a:ext>
            </a:extLst>
          </p:cNvPr>
          <p:cNvGraphicFramePr>
            <a:graphicFrameLocks noGrp="1"/>
          </p:cNvGraphicFramePr>
          <p:nvPr>
            <p:ph idx="1"/>
            <p:extLst>
              <p:ext uri="{D42A27DB-BD31-4B8C-83A1-F6EECF244321}">
                <p14:modId xmlns:p14="http://schemas.microsoft.com/office/powerpoint/2010/main" val="2378023828"/>
              </p:ext>
            </p:extLst>
          </p:nvPr>
        </p:nvGraphicFramePr>
        <p:xfrm>
          <a:off x="4958257" y="887213"/>
          <a:ext cx="6309300" cy="4718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12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5F2E13AE-3643-4595-9F15-FB6D102DA527}"/>
              </a:ext>
            </a:extLst>
          </p:cNvPr>
          <p:cNvSpPr>
            <a:spLocks noGrp="1"/>
          </p:cNvSpPr>
          <p:nvPr>
            <p:ph type="title"/>
          </p:nvPr>
        </p:nvSpPr>
        <p:spPr>
          <a:xfrm>
            <a:off x="913795" y="609600"/>
            <a:ext cx="10353762" cy="1164772"/>
          </a:xfrm>
        </p:spPr>
        <p:txBody>
          <a:bodyPr>
            <a:normAutofit/>
          </a:bodyPr>
          <a:lstStyle/>
          <a:p>
            <a:r>
              <a:rPr lang="pl-PL" dirty="0">
                <a:latin typeface="Times New Roman" panose="02020603050405020304" pitchFamily="18" charset="0"/>
                <a:cs typeface="Times New Roman" panose="02020603050405020304" pitchFamily="18" charset="0"/>
              </a:rPr>
              <a:t>Gesetzgebungsverfahren - </a:t>
            </a:r>
            <a:r>
              <a:rPr lang="pl-PL" dirty="0" err="1">
                <a:latin typeface="Times New Roman" panose="02020603050405020304" pitchFamily="18" charset="0"/>
                <a:cs typeface="Times New Roman" panose="02020603050405020304" pitchFamily="18" charset="0"/>
              </a:rPr>
              <a:t>Etappen</a:t>
            </a:r>
            <a:endParaRPr lang="pl-PL"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Symbol zastępczy zawartości 2">
            <a:extLst>
              <a:ext uri="{FF2B5EF4-FFF2-40B4-BE49-F238E27FC236}">
                <a16:creationId xmlns:a16="http://schemas.microsoft.com/office/drawing/2014/main" xmlns="" id="{238A91B5-43DA-4E6E-8483-675D0FD0F9FC}"/>
              </a:ext>
            </a:extLst>
          </p:cNvPr>
          <p:cNvSpPr>
            <a:spLocks noGrp="1"/>
          </p:cNvSpPr>
          <p:nvPr>
            <p:ph idx="1"/>
          </p:nvPr>
        </p:nvSpPr>
        <p:spPr>
          <a:xfrm>
            <a:off x="1235528" y="2383972"/>
            <a:ext cx="9710296" cy="4120876"/>
          </a:xfrm>
        </p:spPr>
        <p:txBody>
          <a:bodyPr>
            <a:normAutofit/>
          </a:bodyPr>
          <a:lstStyle/>
          <a:p>
            <a:pPr marL="514350" indent="-514350">
              <a:lnSpc>
                <a:spcPct val="90000"/>
              </a:lnSpc>
              <a:buFont typeface="+mj-lt"/>
              <a:buAutoNum type="arabicPeriod"/>
            </a:pPr>
            <a:r>
              <a:rPr lang="pl-PL" dirty="0">
                <a:latin typeface="Times New Roman" panose="02020603050405020304" pitchFamily="18" charset="0"/>
                <a:cs typeface="Times New Roman" panose="02020603050405020304" pitchFamily="18" charset="0"/>
              </a:rPr>
              <a:t>Gesetzentwurf </a:t>
            </a:r>
            <a:r>
              <a:rPr lang="pl-PL" dirty="0" err="1">
                <a:latin typeface="Times New Roman" panose="02020603050405020304" pitchFamily="18" charset="0"/>
                <a:cs typeface="Times New Roman" panose="02020603050405020304" pitchFamily="18" charset="0"/>
              </a:rPr>
              <a:t>mitbringen</a:t>
            </a:r>
            <a:endParaRPr lang="pl-PL" dirty="0">
              <a:latin typeface="Times New Roman" panose="02020603050405020304" pitchFamily="18" charset="0"/>
              <a:cs typeface="Times New Roman" panose="02020603050405020304" pitchFamily="18" charset="0"/>
            </a:endParaRPr>
          </a:p>
          <a:p>
            <a:pPr marL="514350" indent="-514350">
              <a:lnSpc>
                <a:spcPct val="90000"/>
              </a:lnSpc>
              <a:buFont typeface="+mj-lt"/>
              <a:buAutoNum type="arabicPeriod"/>
            </a:pPr>
            <a:r>
              <a:rPr lang="de-DE" dirty="0">
                <a:latin typeface="Times New Roman" panose="02020603050405020304" pitchFamily="18" charset="0"/>
                <a:cs typeface="Times New Roman" panose="02020603050405020304" pitchFamily="18" charset="0"/>
              </a:rPr>
              <a:t>Weiterleitung des Gesetzentwurfs an den Bundestagspräsidenten</a:t>
            </a:r>
            <a:endParaRPr lang="pl-PL" dirty="0">
              <a:latin typeface="Times New Roman" panose="02020603050405020304" pitchFamily="18" charset="0"/>
              <a:cs typeface="Times New Roman" panose="02020603050405020304" pitchFamily="18" charset="0"/>
            </a:endParaRPr>
          </a:p>
          <a:p>
            <a:pPr marL="514350" indent="-514350">
              <a:lnSpc>
                <a:spcPct val="90000"/>
              </a:lnSpc>
              <a:buFont typeface="+mj-lt"/>
              <a:buAutoNum type="arabicPeriod"/>
            </a:pPr>
            <a:r>
              <a:rPr lang="de-DE" dirty="0">
                <a:latin typeface="Times New Roman" panose="02020603050405020304" pitchFamily="18" charset="0"/>
                <a:cs typeface="Times New Roman" panose="02020603050405020304" pitchFamily="18" charset="0"/>
              </a:rPr>
              <a:t>Verteilung des Gesetzentwurfs an alle Ministerien und Parlamentarier</a:t>
            </a:r>
            <a:endParaRPr lang="pl-PL" dirty="0">
              <a:latin typeface="Times New Roman" panose="02020603050405020304" pitchFamily="18" charset="0"/>
              <a:cs typeface="Times New Roman" panose="02020603050405020304" pitchFamily="18" charset="0"/>
            </a:endParaRPr>
          </a:p>
          <a:p>
            <a:pPr marL="514350" indent="-514350">
              <a:lnSpc>
                <a:spcPct val="90000"/>
              </a:lnSpc>
              <a:buFont typeface="+mj-lt"/>
              <a:buAutoNum type="arabicPeriod"/>
            </a:pPr>
            <a:r>
              <a:rPr lang="de-DE" dirty="0">
                <a:latin typeface="Times New Roman" panose="02020603050405020304" pitchFamily="18" charset="0"/>
                <a:cs typeface="Times New Roman" panose="02020603050405020304" pitchFamily="18" charset="0"/>
              </a:rPr>
              <a:t>Prüfung von Gesetzentwürfen in drei Lesungen, getrennt nach Arbeiten in parlamentarischen Ausschüssen:</a:t>
            </a:r>
            <a:endParaRPr lang="pl-PL" dirty="0">
              <a:latin typeface="Times New Roman" panose="02020603050405020304" pitchFamily="18" charset="0"/>
              <a:cs typeface="Times New Roman" panose="02020603050405020304" pitchFamily="18" charset="0"/>
            </a:endParaRPr>
          </a:p>
          <a:p>
            <a:pPr>
              <a:lnSpc>
                <a:spcPct val="90000"/>
              </a:lnSpc>
            </a:pPr>
            <a:r>
              <a:rPr lang="pl-PL" dirty="0">
                <a:latin typeface="Times New Roman" panose="02020603050405020304" pitchFamily="18" charset="0"/>
                <a:cs typeface="Times New Roman" panose="02020603050405020304" pitchFamily="18" charset="0"/>
              </a:rPr>
              <a:t>Erste </a:t>
            </a:r>
            <a:r>
              <a:rPr lang="pl-PL" dirty="0" err="1">
                <a:latin typeface="Times New Roman" panose="02020603050405020304" pitchFamily="18" charset="0"/>
                <a:cs typeface="Times New Roman" panose="02020603050405020304" pitchFamily="18" charset="0"/>
              </a:rPr>
              <a:t>Lesung</a:t>
            </a:r>
            <a:endParaRPr lang="pl-PL" dirty="0">
              <a:latin typeface="Times New Roman" panose="02020603050405020304" pitchFamily="18" charset="0"/>
              <a:cs typeface="Times New Roman" panose="02020603050405020304" pitchFamily="18" charset="0"/>
            </a:endParaRPr>
          </a:p>
          <a:p>
            <a:pPr>
              <a:lnSpc>
                <a:spcPct val="90000"/>
              </a:lnSpc>
            </a:pPr>
            <a:r>
              <a:rPr lang="pl-PL" dirty="0" err="1">
                <a:latin typeface="Times New Roman" panose="02020603050405020304" pitchFamily="18" charset="0"/>
                <a:cs typeface="Times New Roman" panose="02020603050405020304" pitchFamily="18" charset="0"/>
              </a:rPr>
              <a:t>Arbeit</a:t>
            </a:r>
            <a:r>
              <a:rPr lang="pl-PL" dirty="0">
                <a:latin typeface="Times New Roman" panose="02020603050405020304" pitchFamily="18" charset="0"/>
                <a:cs typeface="Times New Roman" panose="02020603050405020304" pitchFamily="18" charset="0"/>
              </a:rPr>
              <a:t> in </a:t>
            </a:r>
            <a:r>
              <a:rPr lang="pl-PL" dirty="0" err="1">
                <a:latin typeface="Times New Roman" panose="02020603050405020304" pitchFamily="18" charset="0"/>
                <a:cs typeface="Times New Roman" panose="02020603050405020304" pitchFamily="18" charset="0"/>
              </a:rPr>
              <a:t>parlamentarischen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Ausschüssen</a:t>
            </a:r>
            <a:endParaRPr lang="pl-PL" dirty="0">
              <a:latin typeface="Times New Roman" panose="02020603050405020304" pitchFamily="18" charset="0"/>
              <a:cs typeface="Times New Roman" panose="02020603050405020304" pitchFamily="18" charset="0"/>
            </a:endParaRPr>
          </a:p>
          <a:p>
            <a:pPr>
              <a:lnSpc>
                <a:spcPct val="90000"/>
              </a:lnSpc>
            </a:pPr>
            <a:r>
              <a:rPr lang="pl-PL" dirty="0" err="1">
                <a:latin typeface="Times New Roman" panose="02020603050405020304" pitchFamily="18" charset="0"/>
                <a:cs typeface="Times New Roman" panose="02020603050405020304" pitchFamily="18" charset="0"/>
              </a:rPr>
              <a:t>Zweite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Lesung</a:t>
            </a:r>
            <a:endParaRPr lang="pl-PL" sz="1700" dirty="0">
              <a:latin typeface="Times New Roman" panose="02020603050405020304" pitchFamily="18" charset="0"/>
              <a:cs typeface="Times New Roman" panose="02020603050405020304" pitchFamily="18" charset="0"/>
            </a:endParaRPr>
          </a:p>
          <a:p>
            <a:pPr>
              <a:lnSpc>
                <a:spcPct val="90000"/>
              </a:lnSpc>
            </a:pPr>
            <a:r>
              <a:rPr lang="pl-PL" dirty="0" err="1">
                <a:latin typeface="Times New Roman" panose="02020603050405020304" pitchFamily="18" charset="0"/>
                <a:cs typeface="Times New Roman" panose="02020603050405020304" pitchFamily="18" charset="0"/>
              </a:rPr>
              <a:t>Dritte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Lesung</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43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7817190A-E4B4-496F-B2A5-8012A6E23023}"/>
              </a:ext>
            </a:extLst>
          </p:cNvPr>
          <p:cNvSpPr>
            <a:spLocks noGrp="1"/>
          </p:cNvSpPr>
          <p:nvPr>
            <p:ph type="title"/>
          </p:nvPr>
        </p:nvSpPr>
        <p:spPr>
          <a:xfrm>
            <a:off x="913795" y="609600"/>
            <a:ext cx="10353762" cy="1164772"/>
          </a:xfrm>
        </p:spPr>
        <p:txBody>
          <a:bodyPr>
            <a:normAutofit/>
          </a:bodyPr>
          <a:lstStyle/>
          <a:p>
            <a:r>
              <a:rPr lang="pl-PL" dirty="0">
                <a:latin typeface="Times New Roman" panose="02020603050405020304" pitchFamily="18" charset="0"/>
                <a:cs typeface="Times New Roman" panose="02020603050405020304" pitchFamily="18" charset="0"/>
              </a:rPr>
              <a:t>Gesetzgebungsverfahren – </a:t>
            </a:r>
            <a:r>
              <a:rPr lang="pl-PL" dirty="0" err="1">
                <a:latin typeface="Times New Roman" panose="02020603050405020304" pitchFamily="18" charset="0"/>
                <a:cs typeface="Times New Roman" panose="02020603050405020304" pitchFamily="18" charset="0"/>
              </a:rPr>
              <a:t>Etappen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Teil</a:t>
            </a:r>
            <a:r>
              <a:rPr lang="pl-PL" dirty="0">
                <a:latin typeface="Times New Roman" panose="02020603050405020304" pitchFamily="18" charset="0"/>
                <a:cs typeface="Times New Roman" panose="02020603050405020304" pitchFamily="18" charset="0"/>
              </a:rPr>
              <a:t> 2</a:t>
            </a:r>
          </a:p>
        </p:txBody>
      </p:sp>
      <p:pic>
        <p:nvPicPr>
          <p:cNvPr id="10" name="Picture 9">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Symbol zastępczy zawartości 2">
            <a:extLst>
              <a:ext uri="{FF2B5EF4-FFF2-40B4-BE49-F238E27FC236}">
                <a16:creationId xmlns:a16="http://schemas.microsoft.com/office/drawing/2014/main" xmlns="" id="{8113CF57-6AF3-407D-B323-F52F160F8467}"/>
              </a:ext>
            </a:extLst>
          </p:cNvPr>
          <p:cNvSpPr>
            <a:spLocks noGrp="1"/>
          </p:cNvSpPr>
          <p:nvPr>
            <p:ph idx="1"/>
          </p:nvPr>
        </p:nvSpPr>
        <p:spPr>
          <a:xfrm>
            <a:off x="1235528" y="2383972"/>
            <a:ext cx="9710296" cy="4125432"/>
          </a:xfrm>
        </p:spPr>
        <p:txBody>
          <a:bodyPr>
            <a:normAutofit/>
          </a:bodyPr>
          <a:lstStyle/>
          <a:p>
            <a:pPr marL="514350" indent="-514350">
              <a:lnSpc>
                <a:spcPct val="90000"/>
              </a:lnSpc>
              <a:buFont typeface="+mj-lt"/>
              <a:buAutoNum type="arabicPeriod" startAt="5"/>
            </a:pPr>
            <a:r>
              <a:rPr lang="de-DE" dirty="0">
                <a:latin typeface="Times New Roman" panose="02020603050405020304" pitchFamily="18" charset="0"/>
                <a:cs typeface="Times New Roman" panose="02020603050405020304" pitchFamily="18" charset="0"/>
              </a:rPr>
              <a:t>Annahme oder Ablehnung </a:t>
            </a:r>
            <a:r>
              <a:rPr lang="pl-PL" dirty="0">
                <a:latin typeface="Times New Roman" panose="02020603050405020304" pitchFamily="18" charset="0"/>
                <a:cs typeface="Times New Roman" panose="02020603050405020304" pitchFamily="18" charset="0"/>
              </a:rPr>
              <a:t>d</a:t>
            </a:r>
            <a:r>
              <a:rPr lang="de-DE" dirty="0">
                <a:latin typeface="Times New Roman" panose="02020603050405020304" pitchFamily="18" charset="0"/>
                <a:cs typeface="Times New Roman" panose="02020603050405020304" pitchFamily="18" charset="0"/>
              </a:rPr>
              <a:t>es Gesetzentwurfs durch den Bundestag</a:t>
            </a:r>
            <a:endParaRPr lang="pl-PL" dirty="0">
              <a:latin typeface="Times New Roman" panose="02020603050405020304" pitchFamily="18" charset="0"/>
              <a:cs typeface="Times New Roman" panose="02020603050405020304" pitchFamily="18" charset="0"/>
            </a:endParaRPr>
          </a:p>
          <a:p>
            <a:pPr marL="514350" indent="-514350">
              <a:lnSpc>
                <a:spcPct val="90000"/>
              </a:lnSpc>
              <a:buFont typeface="+mj-lt"/>
              <a:buAutoNum type="arabicPeriod" startAt="5"/>
            </a:pPr>
            <a:r>
              <a:rPr lang="de-DE" dirty="0">
                <a:latin typeface="Times New Roman" panose="02020603050405020304" pitchFamily="18" charset="0"/>
                <a:cs typeface="Times New Roman" panose="02020603050405020304" pitchFamily="18" charset="0"/>
              </a:rPr>
              <a:t>Weiterleitung des beschlossenen Gesetzes an den Bundesrat</a:t>
            </a:r>
            <a:endParaRPr lang="pl-PL" dirty="0">
              <a:latin typeface="Times New Roman" panose="02020603050405020304" pitchFamily="18" charset="0"/>
              <a:cs typeface="Times New Roman" panose="02020603050405020304" pitchFamily="18" charset="0"/>
            </a:endParaRPr>
          </a:p>
          <a:p>
            <a:pPr marL="514350" indent="-514350">
              <a:lnSpc>
                <a:spcPct val="90000"/>
              </a:lnSpc>
              <a:buFont typeface="+mj-lt"/>
              <a:buAutoNum type="arabicPeriod" startAt="5"/>
            </a:pPr>
            <a:r>
              <a:rPr lang="de-DE" dirty="0">
                <a:latin typeface="Times New Roman" panose="02020603050405020304" pitchFamily="18" charset="0"/>
                <a:cs typeface="Times New Roman" panose="02020603050405020304" pitchFamily="18" charset="0"/>
              </a:rPr>
              <a:t>Gesetzentwurf an den Bund weiterleiten oder Gesetzentwurf erneut bearbeiten:</a:t>
            </a:r>
            <a:endParaRPr lang="pl-PL" dirty="0">
              <a:latin typeface="Times New Roman" panose="02020603050405020304" pitchFamily="18" charset="0"/>
              <a:cs typeface="Times New Roman" panose="02020603050405020304" pitchFamily="18" charset="0"/>
            </a:endParaRPr>
          </a:p>
          <a:p>
            <a:pPr>
              <a:lnSpc>
                <a:spcPct val="90000"/>
              </a:lnSpc>
            </a:pPr>
            <a:r>
              <a:rPr lang="pl-PL" dirty="0" err="1">
                <a:latin typeface="Times New Roman" panose="02020603050405020304" pitchFamily="18" charset="0"/>
                <a:cs typeface="Times New Roman" panose="02020603050405020304" pitchFamily="18" charset="0"/>
              </a:rPr>
              <a:t>Einberufung</a:t>
            </a:r>
            <a:r>
              <a:rPr lang="pl-PL" dirty="0">
                <a:latin typeface="Times New Roman" panose="02020603050405020304" pitchFamily="18" charset="0"/>
                <a:cs typeface="Times New Roman" panose="02020603050405020304" pitchFamily="18" charset="0"/>
              </a:rPr>
              <a:t> des </a:t>
            </a:r>
            <a:r>
              <a:rPr lang="pl-PL" dirty="0" err="1">
                <a:latin typeface="Times New Roman" panose="02020603050405020304" pitchFamily="18" charset="0"/>
                <a:cs typeface="Times New Roman" panose="02020603050405020304" pitchFamily="18" charset="0"/>
              </a:rPr>
              <a:t>Vermittlungsausschusses</a:t>
            </a:r>
            <a:endParaRPr lang="pl-PL" dirty="0">
              <a:latin typeface="Times New Roman" panose="02020603050405020304" pitchFamily="18" charset="0"/>
              <a:cs typeface="Times New Roman" panose="02020603050405020304" pitchFamily="18" charset="0"/>
            </a:endParaRPr>
          </a:p>
          <a:p>
            <a:pPr>
              <a:lnSpc>
                <a:spcPct val="90000"/>
              </a:lnSpc>
            </a:pPr>
            <a:r>
              <a:rPr lang="de-DE" dirty="0">
                <a:latin typeface="Times New Roman" panose="02020603050405020304" pitchFamily="18" charset="0"/>
                <a:cs typeface="Times New Roman" panose="02020603050405020304" pitchFamily="18" charset="0"/>
              </a:rPr>
              <a:t>Annahme des Entwurfs durch den Bundestag</a:t>
            </a:r>
            <a:endParaRPr lang="pl-PL" dirty="0">
              <a:latin typeface="Times New Roman" panose="02020603050405020304" pitchFamily="18" charset="0"/>
              <a:cs typeface="Times New Roman" panose="02020603050405020304" pitchFamily="18" charset="0"/>
            </a:endParaRPr>
          </a:p>
          <a:p>
            <a:pPr>
              <a:lnSpc>
                <a:spcPct val="90000"/>
              </a:lnSpc>
            </a:pPr>
            <a:r>
              <a:rPr lang="de-DE" dirty="0">
                <a:latin typeface="Times New Roman" panose="02020603050405020304" pitchFamily="18" charset="0"/>
                <a:cs typeface="Times New Roman" panose="02020603050405020304" pitchFamily="18" charset="0"/>
              </a:rPr>
              <a:t>Annahme des Entwurfs durch den Bundesrat</a:t>
            </a:r>
            <a:endParaRPr lang="pl-PL" dirty="0">
              <a:latin typeface="Times New Roman" panose="02020603050405020304" pitchFamily="18" charset="0"/>
              <a:cs typeface="Times New Roman" panose="02020603050405020304" pitchFamily="18" charset="0"/>
            </a:endParaRPr>
          </a:p>
          <a:p>
            <a:pPr>
              <a:lnSpc>
                <a:spcPct val="90000"/>
              </a:lnSpc>
            </a:pPr>
            <a:r>
              <a:rPr lang="de-DE" dirty="0">
                <a:latin typeface="Times New Roman" panose="02020603050405020304" pitchFamily="18" charset="0"/>
                <a:cs typeface="Times New Roman" panose="02020603050405020304" pitchFamily="18" charset="0"/>
              </a:rPr>
              <a:t>Erneute Zustimmung des Gesetzentwurfs durch den Bundestag im Falle eines Vetos des Bundesrates</a:t>
            </a:r>
            <a:endParaRPr lang="pl-PL" dirty="0"/>
          </a:p>
          <a:p>
            <a:pPr marL="457200" indent="-457200">
              <a:lnSpc>
                <a:spcPct val="90000"/>
              </a:lnSpc>
              <a:buFont typeface="+mj-lt"/>
              <a:buAutoNum type="arabicPeriod" startAt="8"/>
            </a:pPr>
            <a:r>
              <a:rPr lang="de-DE" dirty="0"/>
              <a:t>Annahme oder Ablehnung </a:t>
            </a:r>
            <a:r>
              <a:rPr lang="pl-PL" dirty="0"/>
              <a:t>d</a:t>
            </a:r>
            <a:r>
              <a:rPr lang="de-DE" dirty="0"/>
              <a:t>es Gesetzentwurfs</a:t>
            </a:r>
            <a:endParaRPr lang="pl-PL" dirty="0"/>
          </a:p>
          <a:p>
            <a:pPr>
              <a:lnSpc>
                <a:spcPct val="90000"/>
              </a:lnSpc>
            </a:pPr>
            <a:endParaRPr lang="pl-PL" sz="1900" dirty="0"/>
          </a:p>
        </p:txBody>
      </p:sp>
    </p:spTree>
    <p:extLst>
      <p:ext uri="{BB962C8B-B14F-4D97-AF65-F5344CB8AC3E}">
        <p14:creationId xmlns:p14="http://schemas.microsoft.com/office/powerpoint/2010/main" val="157149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FBED22B2-2587-4485-8470-C5A8368CE5A4}"/>
              </a:ext>
            </a:extLst>
          </p:cNvPr>
          <p:cNvSpPr>
            <a:spLocks noGrp="1"/>
          </p:cNvSpPr>
          <p:nvPr>
            <p:ph type="title"/>
          </p:nvPr>
        </p:nvSpPr>
        <p:spPr>
          <a:xfrm>
            <a:off x="913795" y="609600"/>
            <a:ext cx="10353762" cy="1164772"/>
          </a:xfrm>
        </p:spPr>
        <p:txBody>
          <a:bodyPr>
            <a:normAutofit/>
          </a:bodyPr>
          <a:lstStyle/>
          <a:p>
            <a:r>
              <a:rPr kumimoji="0" lang="pl-PL" b="0" i="0" u="none" strike="noStrike" kern="1200" cap="none" spc="0" normalizeH="0" baseline="0" noProof="0" dirty="0">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Gesetzgebungsverfahren – </a:t>
            </a:r>
            <a:r>
              <a:rPr kumimoji="0" lang="pl-PL" b="0" i="0" u="none" strike="noStrike" kern="1200" cap="none" spc="0" normalizeH="0" baseline="0" noProof="0" dirty="0" err="1">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Etappen</a:t>
            </a:r>
            <a:r>
              <a:rPr kumimoji="0" lang="pl-PL" b="0" i="0" u="none" strike="noStrike" kern="1200" cap="none" spc="0" normalizeH="0" baseline="0" noProof="0" dirty="0">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 </a:t>
            </a:r>
            <a:r>
              <a:rPr kumimoji="0" lang="pl-PL" b="0" i="0" u="none" strike="noStrike" kern="1200" cap="none" spc="0" normalizeH="0" baseline="0" noProof="0" dirty="0" err="1">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Teil</a:t>
            </a:r>
            <a:r>
              <a:rPr kumimoji="0" lang="pl-PL" b="0" i="0" u="none" strike="noStrike" kern="1200" cap="none" spc="0" normalizeH="0" baseline="0" noProof="0" dirty="0">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 3</a:t>
            </a:r>
            <a:endParaRPr lang="pl-PL"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Symbol zastępczy zawartości 2">
            <a:extLst>
              <a:ext uri="{FF2B5EF4-FFF2-40B4-BE49-F238E27FC236}">
                <a16:creationId xmlns:a16="http://schemas.microsoft.com/office/drawing/2014/main" xmlns="" id="{6C759A6D-29C8-4001-9561-1EA6AD909AB1}"/>
              </a:ext>
            </a:extLst>
          </p:cNvPr>
          <p:cNvSpPr>
            <a:spLocks noGrp="1"/>
          </p:cNvSpPr>
          <p:nvPr>
            <p:ph idx="1"/>
          </p:nvPr>
        </p:nvSpPr>
        <p:spPr>
          <a:xfrm>
            <a:off x="1235528" y="2481943"/>
            <a:ext cx="9710296" cy="3309258"/>
          </a:xfrm>
        </p:spPr>
        <p:txBody>
          <a:bodyPr>
            <a:normAutofit/>
          </a:bodyPr>
          <a:lstStyle/>
          <a:p>
            <a:pPr marL="514350" indent="-514350">
              <a:buFont typeface="+mj-lt"/>
              <a:buAutoNum type="arabicPeriod" startAt="9"/>
            </a:pPr>
            <a:r>
              <a:rPr lang="de-DE" dirty="0">
                <a:latin typeface="Times New Roman" panose="02020603050405020304" pitchFamily="18" charset="0"/>
                <a:cs typeface="Times New Roman" panose="02020603050405020304" pitchFamily="18" charset="0"/>
              </a:rPr>
              <a:t>Gegenzeichnung des Gesetzentwurfs durch den Minister und d</a:t>
            </a:r>
            <a:r>
              <a:rPr lang="pl-PL" dirty="0">
                <a:latin typeface="Times New Roman" panose="02020603050405020304" pitchFamily="18" charset="0"/>
                <a:cs typeface="Times New Roman" panose="02020603050405020304" pitchFamily="18" charset="0"/>
              </a:rPr>
              <a:t>en</a:t>
            </a:r>
            <a:r>
              <a:rPr lang="de-DE" dirty="0">
                <a:latin typeface="Times New Roman" panose="02020603050405020304" pitchFamily="18" charset="0"/>
                <a:cs typeface="Times New Roman" panose="02020603050405020304" pitchFamily="18" charset="0"/>
              </a:rPr>
              <a:t> Bundeskanzler</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de-DE" dirty="0">
                <a:latin typeface="Times New Roman" panose="02020603050405020304" pitchFamily="18" charset="0"/>
                <a:cs typeface="Times New Roman" panose="02020603050405020304" pitchFamily="18" charset="0"/>
              </a:rPr>
              <a:t>Unterschrift des Gesetzentwurfs durch den Bundespräsidenten</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pl-PL" dirty="0">
                <a:latin typeface="Times New Roman" panose="02020603050405020304" pitchFamily="18" charset="0"/>
                <a:cs typeface="Times New Roman" panose="02020603050405020304" pitchFamily="18" charset="0"/>
              </a:rPr>
              <a:t>Veröffentlichung im </a:t>
            </a:r>
            <a:r>
              <a:rPr lang="pl-PL" dirty="0" err="1">
                <a:latin typeface="Times New Roman" panose="02020603050405020304" pitchFamily="18" charset="0"/>
                <a:cs typeface="Times New Roman" panose="02020603050405020304" pitchFamily="18" charset="0"/>
              </a:rPr>
              <a:t>Bundesgesetzblatt</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pl-PL" dirty="0">
                <a:latin typeface="Times New Roman" panose="02020603050405020304" pitchFamily="18" charset="0"/>
                <a:cs typeface="Times New Roman" panose="02020603050405020304" pitchFamily="18" charset="0"/>
              </a:rPr>
              <a:t>Inkrafttreten des </a:t>
            </a:r>
            <a:r>
              <a:rPr lang="pl-PL" dirty="0" err="1">
                <a:latin typeface="Times New Roman" panose="02020603050405020304" pitchFamily="18" charset="0"/>
                <a:cs typeface="Times New Roman" panose="02020603050405020304" pitchFamily="18" charset="0"/>
              </a:rPr>
              <a:t>Gesetzes</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9">
            <a:extLst>
              <a:ext uri="{FF2B5EF4-FFF2-40B4-BE49-F238E27FC236}">
                <a16:creationId xmlns:a16="http://schemas.microsoft.com/office/drawing/2014/main" xmlns=""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DB49AF9-1B56-4F0F-9CB6-38A36BBF011F}"/>
              </a:ext>
            </a:extLst>
          </p:cNvPr>
          <p:cNvSpPr>
            <a:spLocks noGrp="1"/>
          </p:cNvSpPr>
          <p:nvPr>
            <p:ph type="title"/>
          </p:nvPr>
        </p:nvSpPr>
        <p:spPr>
          <a:xfrm>
            <a:off x="566283" y="2458549"/>
            <a:ext cx="3773772" cy="970450"/>
          </a:xfrm>
        </p:spPr>
        <p:txBody>
          <a:bodyPr anchor="b">
            <a:noAutofit/>
          </a:bodyPr>
          <a:lstStyle/>
          <a:p>
            <a:r>
              <a:rPr lang="pl-PL" sz="2800" dirty="0">
                <a:ln>
                  <a:solidFill>
                    <a:srgbClr val="404040">
                      <a:alpha val="10000"/>
                    </a:srgbClr>
                  </a:solidFill>
                </a:ln>
                <a:solidFill>
                  <a:srgbClr val="DADADA"/>
                </a:solidFill>
                <a:latin typeface="Times New Roman" panose="02020603050405020304" pitchFamily="18" charset="0"/>
                <a:cs typeface="Times New Roman" panose="02020603050405020304" pitchFamily="18" charset="0"/>
              </a:rPr>
              <a:t>Gesetzgebungsverfahren</a:t>
            </a:r>
          </a:p>
        </p:txBody>
      </p:sp>
      <p:sp>
        <p:nvSpPr>
          <p:cNvPr id="23" name="Content Placeholder 16">
            <a:extLst>
              <a:ext uri="{FF2B5EF4-FFF2-40B4-BE49-F238E27FC236}">
                <a16:creationId xmlns:a16="http://schemas.microsoft.com/office/drawing/2014/main" xmlns="" id="{008BB983-7075-C677-A409-7572DE4CA9DA}"/>
              </a:ext>
            </a:extLst>
          </p:cNvPr>
          <p:cNvSpPr>
            <a:spLocks noGrp="1"/>
          </p:cNvSpPr>
          <p:nvPr>
            <p:ph idx="1"/>
          </p:nvPr>
        </p:nvSpPr>
        <p:spPr>
          <a:xfrm>
            <a:off x="913795" y="5828490"/>
            <a:ext cx="3078749" cy="419909"/>
          </a:xfrm>
        </p:spPr>
        <p:txBody>
          <a:bodyPr anchor="t">
            <a:normAutofit/>
          </a:bodyPr>
          <a:lstStyle/>
          <a:p>
            <a:endParaRPr lang="en-US" sz="1600" dirty="0">
              <a:ln>
                <a:solidFill>
                  <a:srgbClr val="404040">
                    <a:alpha val="10000"/>
                  </a:srgbClr>
                </a:solidFill>
              </a:ln>
              <a:solidFill>
                <a:srgbClr val="DADADA"/>
              </a:solidFill>
            </a:endParaRPr>
          </a:p>
        </p:txBody>
      </p:sp>
      <p:pic>
        <p:nvPicPr>
          <p:cNvPr id="7" name="Symbol zastępczy zawartości 6">
            <a:extLst>
              <a:ext uri="{FF2B5EF4-FFF2-40B4-BE49-F238E27FC236}">
                <a16:creationId xmlns:a16="http://schemas.microsoft.com/office/drawing/2014/main" xmlns="" id="{C2F94AB4-95AA-4FD9-80DB-2924884A9CE3}"/>
              </a:ext>
            </a:extLst>
          </p:cNvPr>
          <p:cNvPicPr>
            <a:picLocks noChangeAspect="1"/>
          </p:cNvPicPr>
          <p:nvPr/>
        </p:nvPicPr>
        <p:blipFill>
          <a:blip r:embed="rId2"/>
          <a:stretch>
            <a:fillRect/>
          </a:stretch>
        </p:blipFill>
        <p:spPr>
          <a:xfrm>
            <a:off x="4906339" y="1029508"/>
            <a:ext cx="6642193" cy="4798983"/>
          </a:xfrm>
          <a:prstGeom prst="rect">
            <a:avLst/>
          </a:prstGeom>
        </p:spPr>
      </p:pic>
    </p:spTree>
    <p:extLst>
      <p:ext uri="{BB962C8B-B14F-4D97-AF65-F5344CB8AC3E}">
        <p14:creationId xmlns:p14="http://schemas.microsoft.com/office/powerpoint/2010/main" val="419777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2B5BBC5-5603-482B-8D4B-45BFDFB5EFCD}"/>
              </a:ext>
            </a:extLst>
          </p:cNvPr>
          <p:cNvSpPr>
            <a:spLocks noGrp="1"/>
          </p:cNvSpPr>
          <p:nvPr>
            <p:ph type="title"/>
          </p:nvPr>
        </p:nvSpPr>
        <p:spPr>
          <a:xfrm>
            <a:off x="913795" y="609600"/>
            <a:ext cx="10353762" cy="970450"/>
          </a:xfrm>
        </p:spPr>
        <p:txBody>
          <a:bodyPr>
            <a:normAutofit/>
          </a:bodyPr>
          <a:lstStyle/>
          <a:p>
            <a:r>
              <a:rPr lang="pl-PL" dirty="0">
                <a:latin typeface="Times New Roman" panose="02020603050405020304" pitchFamily="18" charset="0"/>
                <a:cs typeface="Times New Roman" panose="02020603050405020304" pitchFamily="18" charset="0"/>
              </a:rPr>
              <a:t>Definition die Verkündigung</a:t>
            </a:r>
          </a:p>
        </p:txBody>
      </p:sp>
      <p:sp>
        <p:nvSpPr>
          <p:cNvPr id="3" name="Symbol zastępczy zawartości 2">
            <a:extLst>
              <a:ext uri="{FF2B5EF4-FFF2-40B4-BE49-F238E27FC236}">
                <a16:creationId xmlns:a16="http://schemas.microsoft.com/office/drawing/2014/main" xmlns="" id="{E9DB6E31-5C30-41DD-9B86-01FDD90465B0}"/>
              </a:ext>
            </a:extLst>
          </p:cNvPr>
          <p:cNvSpPr>
            <a:spLocks noGrp="1"/>
          </p:cNvSpPr>
          <p:nvPr>
            <p:ph idx="1"/>
          </p:nvPr>
        </p:nvSpPr>
        <p:spPr>
          <a:xfrm>
            <a:off x="1158344" y="1732449"/>
            <a:ext cx="5380679" cy="4058751"/>
          </a:xfrm>
        </p:spPr>
        <p:txBody>
          <a:bodyPr anchor="ctr">
            <a:normAutofit/>
          </a:bodyPr>
          <a:lstStyle/>
          <a:p>
            <a:pPr algn="just">
              <a:buClr>
                <a:srgbClr val="E62B28"/>
              </a:buClr>
            </a:pPr>
            <a:r>
              <a:rPr lang="de-DE" dirty="0">
                <a:latin typeface="Times New Roman" panose="02020603050405020304" pitchFamily="18" charset="0"/>
                <a:cs typeface="Times New Roman" panose="02020603050405020304" pitchFamily="18" charset="0"/>
              </a:rPr>
              <a:t>Eine Verkündung ist umgangssprachlich eine Ankündigung einer normativen Handlung.</a:t>
            </a:r>
            <a:endParaRPr lang="pl-PL" dirty="0">
              <a:latin typeface="Times New Roman" panose="02020603050405020304" pitchFamily="18" charset="0"/>
              <a:cs typeface="Times New Roman" panose="02020603050405020304" pitchFamily="18" charset="0"/>
            </a:endParaRPr>
          </a:p>
          <a:p>
            <a:pPr algn="just">
              <a:buClr>
                <a:srgbClr val="E62B28"/>
              </a:buClr>
            </a:pPr>
            <a:r>
              <a:rPr lang="de-DE" dirty="0">
                <a:latin typeface="Times New Roman" panose="02020603050405020304" pitchFamily="18" charset="0"/>
                <a:cs typeface="Times New Roman" panose="02020603050405020304" pitchFamily="18" charset="0"/>
              </a:rPr>
              <a:t>Artikel 82 des Grundgesetzes regelt, wer Gesetze unterzeichnet und veröffentlicht, in welchem ​​Blatt und wann sie in Kraft treten.</a:t>
            </a:r>
          </a:p>
        </p:txBody>
      </p:sp>
      <p:pic>
        <p:nvPicPr>
          <p:cNvPr id="6" name="Obraz 5" descr="Obraz zawierający tekst&#10;&#10;Opis wygenerowany automatycznie">
            <a:extLst>
              <a:ext uri="{FF2B5EF4-FFF2-40B4-BE49-F238E27FC236}">
                <a16:creationId xmlns:a16="http://schemas.microsoft.com/office/drawing/2014/main" xmlns="" id="{F0B2CF4B-D270-424B-A5EA-2C06503219A8}"/>
              </a:ext>
            </a:extLst>
          </p:cNvPr>
          <p:cNvPicPr>
            <a:picLocks noChangeAspect="1"/>
          </p:cNvPicPr>
          <p:nvPr/>
        </p:nvPicPr>
        <p:blipFill>
          <a:blip r:embed="rId3"/>
          <a:stretch>
            <a:fillRect/>
          </a:stretch>
        </p:blipFill>
        <p:spPr>
          <a:xfrm>
            <a:off x="7470289" y="2132822"/>
            <a:ext cx="3258006" cy="3258006"/>
          </a:xfrm>
          <a:prstGeom prst="rect">
            <a:avLst/>
          </a:prstGeom>
        </p:spPr>
      </p:pic>
    </p:spTree>
    <p:extLst>
      <p:ext uri="{BB962C8B-B14F-4D97-AF65-F5344CB8AC3E}">
        <p14:creationId xmlns:p14="http://schemas.microsoft.com/office/powerpoint/2010/main" val="272419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A6C2C86-63BF-47D5-AA3F-905111A23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5E34F3B-64FD-4C49-93BF-AFE810C8B6BF}"/>
              </a:ext>
            </a:extLst>
          </p:cNvPr>
          <p:cNvSpPr>
            <a:spLocks noGrp="1"/>
          </p:cNvSpPr>
          <p:nvPr>
            <p:ph type="title"/>
          </p:nvPr>
        </p:nvSpPr>
        <p:spPr>
          <a:xfrm>
            <a:off x="834013" y="1115568"/>
            <a:ext cx="3487616" cy="4626864"/>
          </a:xfrm>
        </p:spPr>
        <p:txBody>
          <a:bodyPr>
            <a:normAutofit/>
          </a:bodyPr>
          <a:lstStyle/>
          <a:p>
            <a:r>
              <a:rPr lang="pl-PL" sz="3200" dirty="0">
                <a:latin typeface="Times New Roman" panose="02020603050405020304" pitchFamily="18" charset="0"/>
                <a:cs typeface="Times New Roman" panose="02020603050405020304" pitchFamily="18" charset="0"/>
              </a:rPr>
              <a:t>Die </a:t>
            </a:r>
            <a:r>
              <a:rPr kumimoji="0" lang="pl-PL" sz="3200" b="0" i="0" u="none" strike="noStrike" kern="1200" cap="none" spc="0" normalizeH="0" baseline="0" noProof="0" dirty="0">
                <a:ln>
                  <a:solidFill>
                    <a:prstClr val="black">
                      <a:lumMod val="75000"/>
                      <a:lumOff val="25000"/>
                      <a:alpha val="10000"/>
                    </a:prstClr>
                  </a:solidFill>
                </a:ln>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Verkündigung</a:t>
            </a:r>
            <a:endParaRPr lang="pl-PL" sz="32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425A0768-3044-4AA9-A889-D2CAA68C51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4E9AA68E-42AC-4C6B-A131-384B36B28496}"/>
              </a:ext>
            </a:extLst>
          </p:cNvPr>
          <p:cNvSpPr>
            <a:spLocks noGrp="1"/>
          </p:cNvSpPr>
          <p:nvPr>
            <p:ph idx="1"/>
          </p:nvPr>
        </p:nvSpPr>
        <p:spPr>
          <a:xfrm>
            <a:off x="5300627" y="1807535"/>
            <a:ext cx="6245352" cy="4030590"/>
          </a:xfrm>
        </p:spPr>
        <p:txBody>
          <a:bodyPr anchor="ctr">
            <a:normAutofit/>
          </a:bodyPr>
          <a:lstStyle/>
          <a:p>
            <a:pPr marL="514350" indent="-514350">
              <a:buFont typeface="+mj-lt"/>
              <a:buAutoNum type="arabicPeriod" startAt="9"/>
            </a:pPr>
            <a:r>
              <a:rPr lang="de-DE" dirty="0">
                <a:latin typeface="Times New Roman" panose="02020603050405020304" pitchFamily="18" charset="0"/>
                <a:cs typeface="Times New Roman" panose="02020603050405020304" pitchFamily="18" charset="0"/>
              </a:rPr>
              <a:t>Gegenzeichnung des Gesetzentwurfs durch den Minister und d</a:t>
            </a:r>
            <a:r>
              <a:rPr lang="pl-PL" dirty="0">
                <a:latin typeface="Times New Roman" panose="02020603050405020304" pitchFamily="18" charset="0"/>
                <a:cs typeface="Times New Roman" panose="02020603050405020304" pitchFamily="18" charset="0"/>
              </a:rPr>
              <a:t>en</a:t>
            </a:r>
            <a:r>
              <a:rPr lang="de-DE" dirty="0">
                <a:latin typeface="Times New Roman" panose="02020603050405020304" pitchFamily="18" charset="0"/>
                <a:cs typeface="Times New Roman" panose="02020603050405020304" pitchFamily="18" charset="0"/>
              </a:rPr>
              <a:t> Bundeskanzler</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de-DE" dirty="0">
                <a:latin typeface="Times New Roman" panose="02020603050405020304" pitchFamily="18" charset="0"/>
                <a:cs typeface="Times New Roman" panose="02020603050405020304" pitchFamily="18" charset="0"/>
              </a:rPr>
              <a:t>Unterschrift des Gesetzentwurfs durch den Bundespräsidenten</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pl-PL" dirty="0">
                <a:latin typeface="Times New Roman" panose="02020603050405020304" pitchFamily="18" charset="0"/>
                <a:cs typeface="Times New Roman" panose="02020603050405020304" pitchFamily="18" charset="0"/>
              </a:rPr>
              <a:t>Veröffentlichung im </a:t>
            </a:r>
            <a:r>
              <a:rPr lang="pl-PL" dirty="0" err="1">
                <a:latin typeface="Times New Roman" panose="02020603050405020304" pitchFamily="18" charset="0"/>
                <a:cs typeface="Times New Roman" panose="02020603050405020304" pitchFamily="18" charset="0"/>
              </a:rPr>
              <a:t>Bundesgesetzblatt</a:t>
            </a:r>
            <a:endParaRPr lang="pl-PL" dirty="0">
              <a:latin typeface="Times New Roman" panose="02020603050405020304" pitchFamily="18" charset="0"/>
              <a:cs typeface="Times New Roman" panose="02020603050405020304" pitchFamily="18" charset="0"/>
            </a:endParaRPr>
          </a:p>
          <a:p>
            <a:pPr marL="514350" indent="-514350">
              <a:buFont typeface="+mj-lt"/>
              <a:buAutoNum type="arabicPeriod" startAt="9"/>
            </a:pPr>
            <a:r>
              <a:rPr lang="pl-PL" dirty="0">
                <a:latin typeface="Times New Roman" panose="02020603050405020304" pitchFamily="18" charset="0"/>
                <a:cs typeface="Times New Roman" panose="02020603050405020304" pitchFamily="18" charset="0"/>
              </a:rPr>
              <a:t>Inkrafttreten des </a:t>
            </a:r>
            <a:r>
              <a:rPr lang="pl-PL" dirty="0" err="1">
                <a:latin typeface="Times New Roman" panose="02020603050405020304" pitchFamily="18" charset="0"/>
                <a:cs typeface="Times New Roman" panose="02020603050405020304" pitchFamily="18" charset="0"/>
              </a:rPr>
              <a:t>Gesetzes</a:t>
            </a:r>
            <a:endParaRPr lang="pl-PL" dirty="0">
              <a:latin typeface="Times New Roman" panose="02020603050405020304" pitchFamily="18" charset="0"/>
              <a:cs typeface="Times New Roman" panose="02020603050405020304" pitchFamily="18" charset="0"/>
            </a:endParaRPr>
          </a:p>
          <a:p>
            <a:endParaRPr lang="pl-PL" dirty="0"/>
          </a:p>
          <a:p>
            <a:pPr marL="36900" indent="0">
              <a:buNone/>
            </a:pPr>
            <a:endParaRPr lang="pl-PL" dirty="0"/>
          </a:p>
        </p:txBody>
      </p:sp>
    </p:spTree>
    <p:extLst>
      <p:ext uri="{BB962C8B-B14F-4D97-AF65-F5344CB8AC3E}">
        <p14:creationId xmlns:p14="http://schemas.microsoft.com/office/powerpoint/2010/main" val="315139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6DE3575-6CEC-4EAB-B0AD-4EEFB4CD497B}"/>
              </a:ext>
            </a:extLst>
          </p:cNvPr>
          <p:cNvSpPr>
            <a:spLocks noGrp="1"/>
          </p:cNvSpPr>
          <p:nvPr>
            <p:ph type="title"/>
          </p:nvPr>
        </p:nvSpPr>
        <p:spPr>
          <a:xfrm>
            <a:off x="919119" y="428846"/>
            <a:ext cx="10353762" cy="970450"/>
          </a:xfrm>
        </p:spPr>
        <p:txBody>
          <a:bodyPr/>
          <a:lstStyle/>
          <a:p>
            <a:r>
              <a:rPr lang="pl-PL" dirty="0" err="1"/>
              <a:t>Wortschatz</a:t>
            </a:r>
            <a:r>
              <a:rPr lang="pl-PL" dirty="0"/>
              <a:t> </a:t>
            </a:r>
            <a:r>
              <a:rPr lang="pl-PL" dirty="0" err="1"/>
              <a:t>zum</a:t>
            </a:r>
            <a:r>
              <a:rPr lang="pl-PL" dirty="0"/>
              <a:t> </a:t>
            </a:r>
            <a:r>
              <a:rPr lang="pl-PL" dirty="0" err="1"/>
              <a:t>Thema</a:t>
            </a:r>
            <a:endParaRPr lang="pl-PL" dirty="0"/>
          </a:p>
        </p:txBody>
      </p:sp>
      <p:sp>
        <p:nvSpPr>
          <p:cNvPr id="3" name="Symbol zastępczy zawartości 2">
            <a:extLst>
              <a:ext uri="{FF2B5EF4-FFF2-40B4-BE49-F238E27FC236}">
                <a16:creationId xmlns:a16="http://schemas.microsoft.com/office/drawing/2014/main" xmlns="" id="{8D257667-9859-410B-B54C-37946AF19564}"/>
              </a:ext>
            </a:extLst>
          </p:cNvPr>
          <p:cNvSpPr>
            <a:spLocks noGrp="1"/>
          </p:cNvSpPr>
          <p:nvPr>
            <p:ph sz="half" idx="1"/>
          </p:nvPr>
        </p:nvSpPr>
        <p:spPr>
          <a:xfrm>
            <a:off x="753717" y="1580050"/>
            <a:ext cx="5060497" cy="5486399"/>
          </a:xfrm>
        </p:spPr>
        <p:txBody>
          <a:bodyPr>
            <a:normAutofit/>
          </a:bodyPr>
          <a:lstStyle/>
          <a:p>
            <a:r>
              <a:rPr lang="pl-PL" sz="1600" dirty="0" smtClean="0"/>
              <a:t>D</a:t>
            </a:r>
            <a:r>
              <a:rPr lang="de-DE" sz="1600" dirty="0" err="1" smtClean="0"/>
              <a:t>as</a:t>
            </a:r>
            <a:r>
              <a:rPr lang="pl-PL" sz="1600" dirty="0" smtClean="0"/>
              <a:t> </a:t>
            </a:r>
            <a:r>
              <a:rPr lang="pl-PL" sz="1600" dirty="0"/>
              <a:t>Gesetzgebungsverfahren – proces legislacyjny</a:t>
            </a:r>
          </a:p>
          <a:p>
            <a:r>
              <a:rPr lang="pl-PL" sz="1600" dirty="0"/>
              <a:t>Die Gesetzgebende </a:t>
            </a:r>
            <a:r>
              <a:rPr lang="pl-PL" sz="1600" dirty="0" err="1"/>
              <a:t>Gewalt</a:t>
            </a:r>
            <a:r>
              <a:rPr lang="pl-PL" sz="1600" dirty="0"/>
              <a:t> – władza ustawodawcza</a:t>
            </a:r>
          </a:p>
          <a:p>
            <a:r>
              <a:rPr lang="pl-PL" sz="1600" dirty="0" smtClean="0"/>
              <a:t>D</a:t>
            </a:r>
            <a:r>
              <a:rPr lang="de-DE" sz="1600" dirty="0" err="1" smtClean="0"/>
              <a:t>ie</a:t>
            </a:r>
            <a:r>
              <a:rPr lang="pl-PL" sz="1600" dirty="0" smtClean="0"/>
              <a:t> </a:t>
            </a:r>
            <a:r>
              <a:rPr lang="pl-PL" sz="1600" dirty="0" err="1"/>
              <a:t>Vertretung</a:t>
            </a:r>
            <a:r>
              <a:rPr lang="pl-PL" sz="1600" dirty="0"/>
              <a:t> – przedstawicielstwo</a:t>
            </a:r>
          </a:p>
          <a:p>
            <a:r>
              <a:rPr lang="pl-PL" sz="1600" dirty="0"/>
              <a:t>Die </a:t>
            </a:r>
            <a:r>
              <a:rPr lang="pl-PL" sz="1600" dirty="0" err="1"/>
              <a:t>Abgeordneten</a:t>
            </a:r>
            <a:r>
              <a:rPr lang="pl-PL" sz="1600" dirty="0"/>
              <a:t> – posłowie</a:t>
            </a:r>
          </a:p>
          <a:p>
            <a:r>
              <a:rPr lang="pl-PL" sz="1600" dirty="0"/>
              <a:t>Der Gesetzentwurf – projekt ustawy</a:t>
            </a:r>
          </a:p>
          <a:p>
            <a:r>
              <a:rPr lang="pl-PL" sz="1600" dirty="0" smtClean="0"/>
              <a:t>D</a:t>
            </a:r>
            <a:r>
              <a:rPr lang="de-DE" sz="1600" dirty="0" err="1" smtClean="0"/>
              <a:t>ie</a:t>
            </a:r>
            <a:r>
              <a:rPr lang="pl-PL" sz="1600" dirty="0" smtClean="0"/>
              <a:t> </a:t>
            </a:r>
            <a:r>
              <a:rPr lang="pl-PL" sz="1600" dirty="0" err="1" smtClean="0"/>
              <a:t>gesetzgebende</a:t>
            </a:r>
            <a:r>
              <a:rPr lang="pl-PL" sz="1600" dirty="0" smtClean="0"/>
              <a:t> </a:t>
            </a:r>
            <a:r>
              <a:rPr lang="pl-PL" sz="1600" dirty="0" err="1" smtClean="0"/>
              <a:t>Körperschaft</a:t>
            </a:r>
            <a:r>
              <a:rPr lang="pl-PL" sz="1600" dirty="0" smtClean="0"/>
              <a:t> </a:t>
            </a:r>
            <a:r>
              <a:rPr lang="pl-PL" sz="1600" dirty="0"/>
              <a:t>– ustawodawca</a:t>
            </a:r>
          </a:p>
          <a:p>
            <a:r>
              <a:rPr lang="pl-PL" sz="1600" dirty="0"/>
              <a:t>Die </a:t>
            </a:r>
            <a:r>
              <a:rPr lang="pl-PL" sz="1600" dirty="0" err="1"/>
              <a:t>Schlussabstimmung</a:t>
            </a:r>
            <a:r>
              <a:rPr lang="pl-PL" sz="1600" dirty="0"/>
              <a:t> – głosowanie końcowe</a:t>
            </a:r>
          </a:p>
          <a:p>
            <a:r>
              <a:rPr lang="pl-PL" sz="1600" dirty="0"/>
              <a:t>Das </a:t>
            </a:r>
            <a:r>
              <a:rPr lang="pl-PL" sz="1600" dirty="0" err="1"/>
              <a:t>Entscheidungsgremium</a:t>
            </a:r>
            <a:r>
              <a:rPr lang="pl-PL" sz="1600" dirty="0"/>
              <a:t> – organ decyzyjny</a:t>
            </a:r>
          </a:p>
          <a:p>
            <a:r>
              <a:rPr lang="pl-PL" sz="1600" dirty="0"/>
              <a:t>Die </a:t>
            </a:r>
            <a:r>
              <a:rPr lang="pl-PL" sz="1600" dirty="0" err="1"/>
              <a:t>Haushaltseinnahmen</a:t>
            </a:r>
            <a:r>
              <a:rPr lang="pl-PL" sz="1600" dirty="0"/>
              <a:t> – dochody budżetowe</a:t>
            </a:r>
          </a:p>
          <a:p>
            <a:r>
              <a:rPr lang="pl-PL" sz="1600" dirty="0" smtClean="0"/>
              <a:t>D</a:t>
            </a:r>
            <a:r>
              <a:rPr lang="de-DE" sz="1600" dirty="0" err="1" smtClean="0"/>
              <a:t>as</a:t>
            </a:r>
            <a:r>
              <a:rPr lang="pl-PL" sz="1600" dirty="0" smtClean="0"/>
              <a:t> </a:t>
            </a:r>
            <a:r>
              <a:rPr lang="pl-PL" sz="1600" dirty="0"/>
              <a:t>Haushaltsgesetz – ustawa budżetowa</a:t>
            </a:r>
          </a:p>
          <a:p>
            <a:r>
              <a:rPr lang="pl-PL" sz="1600" dirty="0"/>
              <a:t>Die </a:t>
            </a:r>
            <a:r>
              <a:rPr lang="pl-PL" sz="1600" dirty="0" err="1"/>
              <a:t>ausschließliche</a:t>
            </a:r>
            <a:r>
              <a:rPr lang="pl-PL" sz="1600" dirty="0"/>
              <a:t> Gesetzgebung – ustawodawstwo wyłączne</a:t>
            </a:r>
          </a:p>
          <a:p>
            <a:r>
              <a:rPr lang="pl-PL" sz="1600" dirty="0"/>
              <a:t>Die </a:t>
            </a:r>
            <a:r>
              <a:rPr lang="pl-PL" sz="1600" dirty="0" err="1"/>
              <a:t>Bundesebene</a:t>
            </a:r>
            <a:r>
              <a:rPr lang="pl-PL" sz="1600" dirty="0"/>
              <a:t> – szczebel federalny</a:t>
            </a:r>
          </a:p>
          <a:p>
            <a:r>
              <a:rPr lang="de-DE" sz="1600" dirty="0"/>
              <a:t>e</a:t>
            </a:r>
            <a:r>
              <a:rPr lang="pl-PL" sz="1600" dirty="0" err="1" smtClean="0"/>
              <a:t>rforderlich</a:t>
            </a:r>
            <a:r>
              <a:rPr lang="pl-PL" sz="1600" dirty="0" smtClean="0"/>
              <a:t> </a:t>
            </a:r>
            <a:r>
              <a:rPr lang="pl-PL" sz="1600" dirty="0"/>
              <a:t>– konieczny</a:t>
            </a:r>
          </a:p>
          <a:p>
            <a:endParaRPr lang="pl-PL" sz="1600" dirty="0"/>
          </a:p>
          <a:p>
            <a:endParaRPr lang="pl-PL" sz="1600" dirty="0"/>
          </a:p>
          <a:p>
            <a:endParaRPr lang="pl-PL" sz="1600" dirty="0"/>
          </a:p>
          <a:p>
            <a:endParaRPr lang="pl-PL" sz="1600" dirty="0"/>
          </a:p>
          <a:p>
            <a:endParaRPr lang="pl-PL" sz="1600" dirty="0"/>
          </a:p>
          <a:p>
            <a:endParaRPr lang="pl-PL" dirty="0"/>
          </a:p>
          <a:p>
            <a:endParaRPr lang="pl-PL" dirty="0"/>
          </a:p>
          <a:p>
            <a:endParaRPr lang="pl-PL" dirty="0"/>
          </a:p>
          <a:p>
            <a:endParaRPr lang="pl-PL" dirty="0"/>
          </a:p>
          <a:p>
            <a:endParaRPr lang="pl-PL" dirty="0"/>
          </a:p>
          <a:p>
            <a:endParaRPr lang="pl-PL" dirty="0"/>
          </a:p>
        </p:txBody>
      </p:sp>
      <p:sp>
        <p:nvSpPr>
          <p:cNvPr id="4" name="Symbol zastępczy zawartości 3">
            <a:extLst>
              <a:ext uri="{FF2B5EF4-FFF2-40B4-BE49-F238E27FC236}">
                <a16:creationId xmlns:a16="http://schemas.microsoft.com/office/drawing/2014/main" xmlns="" id="{C57FC581-BBC3-4753-9879-FC1F9DC1C955}"/>
              </a:ext>
            </a:extLst>
          </p:cNvPr>
          <p:cNvSpPr>
            <a:spLocks noGrp="1"/>
          </p:cNvSpPr>
          <p:nvPr>
            <p:ph sz="half" idx="2"/>
          </p:nvPr>
        </p:nvSpPr>
        <p:spPr>
          <a:xfrm>
            <a:off x="6319850" y="1580050"/>
            <a:ext cx="5064665" cy="5348176"/>
          </a:xfrm>
        </p:spPr>
        <p:txBody>
          <a:bodyPr>
            <a:normAutofit/>
          </a:bodyPr>
          <a:lstStyle/>
          <a:p>
            <a:r>
              <a:rPr lang="de-DE" sz="1600" dirty="0" err="1"/>
              <a:t>ü</a:t>
            </a:r>
            <a:r>
              <a:rPr lang="pl-PL" sz="1600" dirty="0" err="1" smtClean="0"/>
              <a:t>bermittelt</a:t>
            </a:r>
            <a:r>
              <a:rPr lang="pl-PL" sz="1600" dirty="0" smtClean="0"/>
              <a:t> </a:t>
            </a:r>
            <a:r>
              <a:rPr lang="pl-PL" sz="1600" dirty="0"/>
              <a:t>- </a:t>
            </a:r>
            <a:r>
              <a:rPr lang="pl-PL" sz="1600" dirty="0" err="1" smtClean="0"/>
              <a:t>przekaza</a:t>
            </a:r>
            <a:r>
              <a:rPr lang="de-DE" sz="1600" dirty="0" err="1" smtClean="0"/>
              <a:t>ny</a:t>
            </a:r>
            <a:endParaRPr lang="pl-PL" sz="1600" dirty="0"/>
          </a:p>
          <a:p>
            <a:r>
              <a:rPr lang="de-DE" sz="1600" dirty="0" err="1"/>
              <a:t>y</a:t>
            </a:r>
            <a:r>
              <a:rPr lang="pl-PL" sz="1600" dirty="0" err="1" smtClean="0"/>
              <a:t>unächst</a:t>
            </a:r>
            <a:r>
              <a:rPr lang="pl-PL" sz="1600" dirty="0" smtClean="0"/>
              <a:t> </a:t>
            </a:r>
            <a:r>
              <a:rPr lang="pl-PL" sz="1600" dirty="0"/>
              <a:t>– najpierw</a:t>
            </a:r>
          </a:p>
          <a:p>
            <a:r>
              <a:rPr lang="de-DE" sz="1600" dirty="0"/>
              <a:t>d</a:t>
            </a:r>
            <a:r>
              <a:rPr lang="pl-PL" sz="1600" dirty="0" smtClean="0"/>
              <a:t>er </a:t>
            </a:r>
            <a:r>
              <a:rPr lang="pl-PL" sz="1600" dirty="0" err="1" smtClean="0"/>
              <a:t>vollständigerGesetzestext</a:t>
            </a:r>
            <a:r>
              <a:rPr lang="pl-PL" sz="1600" dirty="0" smtClean="0"/>
              <a:t> </a:t>
            </a:r>
            <a:r>
              <a:rPr lang="pl-PL" sz="1600" dirty="0"/>
              <a:t>– pełny tekst prawny</a:t>
            </a:r>
          </a:p>
          <a:p>
            <a:r>
              <a:rPr lang="pl-PL" sz="1600" dirty="0"/>
              <a:t>Einhaltung des </a:t>
            </a:r>
            <a:r>
              <a:rPr lang="pl-PL" sz="1600" dirty="0" err="1"/>
              <a:t>Grundgesetzes</a:t>
            </a:r>
            <a:r>
              <a:rPr lang="pl-PL" sz="1600" dirty="0"/>
              <a:t> – zgodność z ustawą zasadniczą</a:t>
            </a:r>
          </a:p>
          <a:p>
            <a:r>
              <a:rPr lang="de-DE" sz="1600" dirty="0" smtClean="0"/>
              <a:t>die</a:t>
            </a:r>
            <a:r>
              <a:rPr lang="pl-PL" sz="1600" dirty="0" smtClean="0"/>
              <a:t> </a:t>
            </a:r>
            <a:r>
              <a:rPr lang="pl-PL" sz="1600" dirty="0"/>
              <a:t>Begründung – uzasadnienie</a:t>
            </a:r>
          </a:p>
          <a:p>
            <a:r>
              <a:rPr lang="de-DE" sz="1600" dirty="0"/>
              <a:t>d</a:t>
            </a:r>
            <a:r>
              <a:rPr lang="de-DE" sz="1600" dirty="0" smtClean="0"/>
              <a:t>ie </a:t>
            </a:r>
            <a:r>
              <a:rPr lang="pl-PL" sz="1600" dirty="0" err="1" smtClean="0"/>
              <a:t>Weiterleitung</a:t>
            </a:r>
            <a:r>
              <a:rPr lang="pl-PL" sz="1600" dirty="0" smtClean="0"/>
              <a:t> </a:t>
            </a:r>
            <a:r>
              <a:rPr lang="pl-PL" sz="1600" dirty="0"/>
              <a:t>– przekazać</a:t>
            </a:r>
          </a:p>
          <a:p>
            <a:r>
              <a:rPr lang="de-DE" sz="1600" dirty="0"/>
              <a:t>b</a:t>
            </a:r>
            <a:r>
              <a:rPr lang="de-DE" sz="1600" dirty="0" smtClean="0"/>
              <a:t>eschlossenes Gesetz</a:t>
            </a:r>
            <a:r>
              <a:rPr lang="pl-PL" sz="1600" dirty="0" smtClean="0"/>
              <a:t> </a:t>
            </a:r>
            <a:r>
              <a:rPr lang="pl-PL" sz="1600" dirty="0"/>
              <a:t>– uchwalona ustawa</a:t>
            </a:r>
          </a:p>
          <a:p>
            <a:r>
              <a:rPr lang="de-DE" sz="1600" dirty="0" smtClean="0"/>
              <a:t>(das)Inkrafttreten </a:t>
            </a:r>
            <a:r>
              <a:rPr lang="de-DE" sz="1600" dirty="0"/>
              <a:t>des Gesetzes</a:t>
            </a:r>
            <a:r>
              <a:rPr lang="pl-PL" sz="1600" dirty="0"/>
              <a:t> – wejście w życie</a:t>
            </a:r>
          </a:p>
          <a:p>
            <a:r>
              <a:rPr lang="pl-PL" sz="1600" dirty="0"/>
              <a:t>D</a:t>
            </a:r>
            <a:r>
              <a:rPr lang="de-DE" sz="1600" dirty="0" err="1"/>
              <a:t>ie</a:t>
            </a:r>
            <a:r>
              <a:rPr lang="de-DE" sz="1600" dirty="0"/>
              <a:t> Verkündigung</a:t>
            </a:r>
            <a:r>
              <a:rPr lang="pl-PL" sz="1600" dirty="0"/>
              <a:t> – promulgacja</a:t>
            </a:r>
          </a:p>
          <a:p>
            <a:r>
              <a:rPr lang="de-DE" sz="1600" dirty="0"/>
              <a:t>u</a:t>
            </a:r>
            <a:r>
              <a:rPr lang="de-DE" sz="1600" dirty="0" smtClean="0"/>
              <a:t>mgangssprachlich</a:t>
            </a:r>
            <a:r>
              <a:rPr lang="pl-PL" sz="1600" dirty="0" smtClean="0"/>
              <a:t> </a:t>
            </a:r>
            <a:r>
              <a:rPr lang="pl-PL" sz="1600" dirty="0"/>
              <a:t>– potocznie</a:t>
            </a:r>
          </a:p>
          <a:p>
            <a:r>
              <a:rPr lang="de-DE" sz="1600" dirty="0" err="1"/>
              <a:t>u</a:t>
            </a:r>
            <a:r>
              <a:rPr lang="pl-PL" sz="1600" dirty="0" err="1" smtClean="0"/>
              <a:t>nterzeichnen</a:t>
            </a:r>
            <a:r>
              <a:rPr lang="pl-PL" sz="1600" dirty="0" smtClean="0"/>
              <a:t> </a:t>
            </a:r>
            <a:r>
              <a:rPr lang="pl-PL" sz="1600" dirty="0"/>
              <a:t>– podpisać</a:t>
            </a:r>
          </a:p>
          <a:p>
            <a:r>
              <a:rPr lang="de-DE" sz="1600" dirty="0" err="1"/>
              <a:t>v</a:t>
            </a:r>
            <a:r>
              <a:rPr lang="pl-PL" sz="1600" dirty="0" err="1" smtClean="0"/>
              <a:t>eröffentlichen</a:t>
            </a:r>
            <a:r>
              <a:rPr lang="pl-PL" sz="1600" dirty="0" smtClean="0"/>
              <a:t> </a:t>
            </a:r>
            <a:r>
              <a:rPr lang="pl-PL" sz="1600" dirty="0"/>
              <a:t>– publikować</a:t>
            </a:r>
          </a:p>
          <a:p>
            <a:endParaRPr lang="pl-PL" sz="1600" dirty="0"/>
          </a:p>
          <a:p>
            <a:endParaRPr lang="pl-PL" sz="1600" dirty="0"/>
          </a:p>
          <a:p>
            <a:endParaRPr lang="de-DE" sz="1600" dirty="0"/>
          </a:p>
          <a:p>
            <a:endParaRPr lang="de-DE" sz="1600" dirty="0"/>
          </a:p>
          <a:p>
            <a:endParaRPr lang="pl-PL" sz="1600" dirty="0"/>
          </a:p>
          <a:p>
            <a:endParaRPr lang="pl-PL" sz="1600" dirty="0"/>
          </a:p>
          <a:p>
            <a:endParaRPr lang="pl-PL" sz="1600" dirty="0"/>
          </a:p>
          <a:p>
            <a:endParaRPr lang="pl-PL" sz="1600" dirty="0"/>
          </a:p>
          <a:p>
            <a:endParaRPr lang="pl-PL" sz="1600" dirty="0"/>
          </a:p>
          <a:p>
            <a:endParaRPr lang="pl-PL" sz="1600" dirty="0"/>
          </a:p>
        </p:txBody>
      </p:sp>
    </p:spTree>
    <p:extLst>
      <p:ext uri="{BB962C8B-B14F-4D97-AF65-F5344CB8AC3E}">
        <p14:creationId xmlns:p14="http://schemas.microsoft.com/office/powerpoint/2010/main" val="41182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500"/>
                                        <p:tgtEl>
                                          <p:spTgt spid="3">
                                            <p:txEl>
                                              <p:pRg st="12" end="12"/>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500"/>
                                        <p:tgtEl>
                                          <p:spTgt spid="4">
                                            <p:txEl>
                                              <p:pRg st="0" end="0"/>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Effect transition="in" filter="fade">
                                      <p:cBhvr>
                                        <p:cTn id="67" dur="500"/>
                                        <p:tgtEl>
                                          <p:spTgt spid="4">
                                            <p:txEl>
                                              <p:pRg st="1" end="1"/>
                                            </p:tx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4">
                                            <p:txEl>
                                              <p:pRg st="2" end="2"/>
                                            </p:txEl>
                                          </p:spTgt>
                                        </p:tgtEl>
                                        <p:attrNameLst>
                                          <p:attrName>style.visibility</p:attrName>
                                        </p:attrNameLst>
                                      </p:cBhvr>
                                      <p:to>
                                        <p:strVal val="visible"/>
                                      </p:to>
                                    </p:set>
                                    <p:animEffect transition="in" filter="fade">
                                      <p:cBhvr>
                                        <p:cTn id="71" dur="500"/>
                                        <p:tgtEl>
                                          <p:spTgt spid="4">
                                            <p:txEl>
                                              <p:pRg st="2" end="2"/>
                                            </p:tx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Effect transition="in" filter="fade">
                                      <p:cBhvr>
                                        <p:cTn id="75" dur="500"/>
                                        <p:tgtEl>
                                          <p:spTgt spid="4">
                                            <p:txEl>
                                              <p:pRg st="3" end="3"/>
                                            </p:tx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fade">
                                      <p:cBhvr>
                                        <p:cTn id="79" dur="500"/>
                                        <p:tgtEl>
                                          <p:spTgt spid="4">
                                            <p:txEl>
                                              <p:pRg st="4" end="4"/>
                                            </p:tx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
                                            <p:txEl>
                                              <p:pRg st="5" end="5"/>
                                            </p:txEl>
                                          </p:spTgt>
                                        </p:tgtEl>
                                        <p:attrNameLst>
                                          <p:attrName>style.visibility</p:attrName>
                                        </p:attrNameLst>
                                      </p:cBhvr>
                                      <p:to>
                                        <p:strVal val="visible"/>
                                      </p:to>
                                    </p:set>
                                    <p:animEffect transition="in" filter="fade">
                                      <p:cBhvr>
                                        <p:cTn id="83" dur="500"/>
                                        <p:tgtEl>
                                          <p:spTgt spid="4">
                                            <p:txEl>
                                              <p:pRg st="5" end="5"/>
                                            </p:tx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500"/>
                                        <p:tgtEl>
                                          <p:spTgt spid="4">
                                            <p:txEl>
                                              <p:pRg st="6" end="6"/>
                                            </p:tx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Effect transition="in" filter="fade">
                                      <p:cBhvr>
                                        <p:cTn id="91" dur="500"/>
                                        <p:tgtEl>
                                          <p:spTgt spid="4">
                                            <p:txEl>
                                              <p:pRg st="7" end="7"/>
                                            </p:tx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4">
                                            <p:txEl>
                                              <p:pRg st="8" end="8"/>
                                            </p:txEl>
                                          </p:spTgt>
                                        </p:tgtEl>
                                        <p:attrNameLst>
                                          <p:attrName>style.visibility</p:attrName>
                                        </p:attrNameLst>
                                      </p:cBhvr>
                                      <p:to>
                                        <p:strVal val="visible"/>
                                      </p:to>
                                    </p:set>
                                    <p:animEffect transition="in" filter="fade">
                                      <p:cBhvr>
                                        <p:cTn id="95" dur="500"/>
                                        <p:tgtEl>
                                          <p:spTgt spid="4">
                                            <p:txEl>
                                              <p:pRg st="8" end="8"/>
                                            </p:txEl>
                                          </p:spTgt>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4">
                                            <p:txEl>
                                              <p:pRg st="9" end="9"/>
                                            </p:txEl>
                                          </p:spTgt>
                                        </p:tgtEl>
                                        <p:attrNameLst>
                                          <p:attrName>style.visibility</p:attrName>
                                        </p:attrNameLst>
                                      </p:cBhvr>
                                      <p:to>
                                        <p:strVal val="visible"/>
                                      </p:to>
                                    </p:set>
                                    <p:animEffect transition="in" filter="fade">
                                      <p:cBhvr>
                                        <p:cTn id="99" dur="500"/>
                                        <p:tgtEl>
                                          <p:spTgt spid="4">
                                            <p:txEl>
                                              <p:pRg st="9" end="9"/>
                                            </p:txEl>
                                          </p:spTgt>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4">
                                            <p:txEl>
                                              <p:pRg st="10" end="10"/>
                                            </p:txEl>
                                          </p:spTgt>
                                        </p:tgtEl>
                                        <p:attrNameLst>
                                          <p:attrName>style.visibility</p:attrName>
                                        </p:attrNameLst>
                                      </p:cBhvr>
                                      <p:to>
                                        <p:strVal val="visible"/>
                                      </p:to>
                                    </p:set>
                                    <p:animEffect transition="in" filter="fade">
                                      <p:cBhvr>
                                        <p:cTn id="103" dur="500"/>
                                        <p:tgtEl>
                                          <p:spTgt spid="4">
                                            <p:txEl>
                                              <p:pRg st="10" end="10"/>
                                            </p:txEl>
                                          </p:spTgt>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4">
                                            <p:txEl>
                                              <p:pRg st="11" end="11"/>
                                            </p:txEl>
                                          </p:spTgt>
                                        </p:tgtEl>
                                        <p:attrNameLst>
                                          <p:attrName>style.visibility</p:attrName>
                                        </p:attrNameLst>
                                      </p:cBhvr>
                                      <p:to>
                                        <p:strVal val="visible"/>
                                      </p:to>
                                    </p:set>
                                    <p:animEffect transition="in" filter="fade">
                                      <p:cBhvr>
                                        <p:cTn id="10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A6C2C86-63BF-47D5-AA3F-905111A23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pic>
        <p:nvPicPr>
          <p:cNvPr id="4" name="Obraz 3">
            <a:extLst>
              <a:ext uri="{FF2B5EF4-FFF2-40B4-BE49-F238E27FC236}">
                <a16:creationId xmlns:a16="http://schemas.microsoft.com/office/drawing/2014/main" xmlns="" id="{85654893-1978-4FEC-A576-BD69E5334088}"/>
              </a:ext>
            </a:extLst>
          </p:cNvPr>
          <p:cNvPicPr>
            <a:picLocks noChangeAspect="1"/>
          </p:cNvPicPr>
          <p:nvPr/>
        </p:nvPicPr>
        <p:blipFill>
          <a:blip r:embed="rId3">
            <a:alphaModFix amt="40000"/>
          </a:blip>
          <a:stretch>
            <a:fillRect/>
          </a:stretch>
        </p:blipFill>
        <p:spPr>
          <a:xfrm>
            <a:off x="0" y="1"/>
            <a:ext cx="12192000" cy="6858000"/>
          </a:xfrm>
          <a:prstGeom prst="rect">
            <a:avLst/>
          </a:prstGeom>
        </p:spPr>
      </p:pic>
      <p:sp>
        <p:nvSpPr>
          <p:cNvPr id="2" name="Tytuł 1">
            <a:extLst>
              <a:ext uri="{FF2B5EF4-FFF2-40B4-BE49-F238E27FC236}">
                <a16:creationId xmlns:a16="http://schemas.microsoft.com/office/drawing/2014/main" xmlns="" id="{7171A6D5-CC76-447C-89D7-E4743DB25E96}"/>
              </a:ext>
            </a:extLst>
          </p:cNvPr>
          <p:cNvSpPr>
            <a:spLocks noGrp="1"/>
          </p:cNvSpPr>
          <p:nvPr>
            <p:ph type="title"/>
          </p:nvPr>
        </p:nvSpPr>
        <p:spPr>
          <a:xfrm>
            <a:off x="834013" y="1115568"/>
            <a:ext cx="3487616" cy="4626864"/>
          </a:xfrm>
        </p:spPr>
        <p:txBody>
          <a:bodyPr>
            <a:normAutofit/>
          </a:bodyPr>
          <a:lstStyle/>
          <a:p>
            <a:r>
              <a:rPr lang="pl-PL" dirty="0">
                <a:latin typeface="Times New Roman" panose="02020603050405020304" pitchFamily="18" charset="0"/>
                <a:cs typeface="Times New Roman" panose="02020603050405020304" pitchFamily="18" charset="0"/>
              </a:rPr>
              <a:t>Agenda</a:t>
            </a:r>
          </a:p>
        </p:txBody>
      </p:sp>
      <p:cxnSp>
        <p:nvCxnSpPr>
          <p:cNvPr id="10" name="Straight Connector 9">
            <a:extLst>
              <a:ext uri="{FF2B5EF4-FFF2-40B4-BE49-F238E27FC236}">
                <a16:creationId xmlns:a16="http://schemas.microsoft.com/office/drawing/2014/main" xmlns="" id="{425A0768-3044-4AA9-A889-D2CAA68C51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7772A4F6-A441-4D33-965A-70D810F69CB2}"/>
              </a:ext>
            </a:extLst>
          </p:cNvPr>
          <p:cNvSpPr>
            <a:spLocks noGrp="1"/>
          </p:cNvSpPr>
          <p:nvPr>
            <p:ph idx="1"/>
          </p:nvPr>
        </p:nvSpPr>
        <p:spPr>
          <a:xfrm>
            <a:off x="5300627" y="1275056"/>
            <a:ext cx="6245352" cy="4626864"/>
          </a:xfrm>
        </p:spPr>
        <p:txBody>
          <a:bodyPr anchor="ctr">
            <a:normAutofit/>
          </a:bodyPr>
          <a:lstStyle/>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xmlns="" val="tx"/>
                    </a:ext>
                  </a:extLst>
                </a:hlinkClick>
              </a:rPr>
              <a:t>Gesetzgebende </a:t>
            </a:r>
            <a:r>
              <a:rPr lang="pl-PL" dirty="0" err="1">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xmlns="" val="tx"/>
                    </a:ext>
                  </a:extLst>
                </a:hlinkClick>
              </a:rPr>
              <a:t>Gewalt</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rPr>
              <a:t>Definition der </a:t>
            </a:r>
            <a:r>
              <a:rPr lang="de-DE" dirty="0" err="1" smtClean="0">
                <a:latin typeface="Times New Roman" panose="02020603050405020304" pitchFamily="18" charset="0"/>
                <a:cs typeface="Times New Roman" panose="02020603050405020304" pitchFamily="18" charset="0"/>
              </a:rPr>
              <a:t>Gesetzenentwürfe</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de-DE" smtClean="0">
                <a:latin typeface="Times New Roman" panose="02020603050405020304" pitchFamily="18" charset="0"/>
                <a:cs typeface="Times New Roman" panose="02020603050405020304" pitchFamily="18" charset="0"/>
              </a:rPr>
              <a:t>Gesetzenentwurf</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xmlns="" val="tx"/>
                    </a:ext>
                  </a:extLst>
                </a:hlinkClick>
              </a:rPr>
              <a:t>Arten von </a:t>
            </a:r>
            <a:r>
              <a:rPr lang="de-DE" dirty="0" err="1" smtClean="0">
                <a:latin typeface="Times New Roman" panose="02020603050405020304" pitchFamily="18" charset="0"/>
                <a:cs typeface="Times New Roman" panose="02020603050405020304" pitchFamily="18" charset="0"/>
              </a:rPr>
              <a:t>Gesetzenentwürfen</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xmlns="" val="tx"/>
                    </a:ext>
                  </a:extLst>
                </a:hlinkClick>
              </a:rPr>
              <a:t>Definition der Gesetzgebungsinitiative</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xmlns="" val="tx"/>
                    </a:ext>
                  </a:extLst>
                </a:hlinkClick>
              </a:rPr>
              <a:t>Gesetzesinitiative des </a:t>
            </a:r>
            <a:r>
              <a:rPr lang="pl-PL" dirty="0" err="1">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xmlns="" val="tx"/>
                    </a:ext>
                  </a:extLst>
                </a:hlinkClick>
              </a:rPr>
              <a:t>Bundestages</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xmlns="" val="tx"/>
                    </a:ext>
                  </a:extLst>
                </a:hlinkClick>
              </a:rPr>
              <a:t>Gesetzesinitiative des </a:t>
            </a:r>
            <a:r>
              <a:rPr lang="pl-PL" dirty="0" err="1">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xmlns="" val="tx"/>
                    </a:ext>
                  </a:extLst>
                </a:hlinkClick>
              </a:rPr>
              <a:t>Bundesrates</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pl-PL" dirty="0">
                <a:latin typeface="Times New Roman" panose="02020603050405020304" pitchFamily="18" charset="0"/>
                <a:cs typeface="Times New Roman" panose="02020603050405020304" pitchFamily="18" charset="0"/>
                <a:hlinkClick r:id="rId9" action="ppaction://hlinksldjump">
                  <a:extLst>
                    <a:ext uri="{A12FA001-AC4F-418D-AE19-62706E023703}">
                      <ahyp:hlinkClr xmlns:ahyp="http://schemas.microsoft.com/office/drawing/2018/hyperlinkcolor" xmlns="" val="tx"/>
                    </a:ext>
                  </a:extLst>
                </a:hlinkClick>
              </a:rPr>
              <a:t>Gesetzesinitiative der </a:t>
            </a:r>
            <a:r>
              <a:rPr lang="pl-PL" dirty="0" err="1">
                <a:latin typeface="Times New Roman" panose="02020603050405020304" pitchFamily="18" charset="0"/>
                <a:cs typeface="Times New Roman" panose="02020603050405020304" pitchFamily="18" charset="0"/>
                <a:hlinkClick r:id="rId9" action="ppaction://hlinksldjump">
                  <a:extLst>
                    <a:ext uri="{A12FA001-AC4F-418D-AE19-62706E023703}">
                      <ahyp:hlinkClr xmlns:ahyp="http://schemas.microsoft.com/office/drawing/2018/hyperlinkcolor" xmlns="" val="tx"/>
                    </a:ext>
                  </a:extLst>
                </a:hlinkClick>
              </a:rPr>
              <a:t>Bundesregierung</a:t>
            </a:r>
            <a:endParaRPr lang="pl-PL"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pl-PL" dirty="0"/>
          </a:p>
        </p:txBody>
      </p:sp>
    </p:spTree>
    <p:extLst>
      <p:ext uri="{BB962C8B-B14F-4D97-AF65-F5344CB8AC3E}">
        <p14:creationId xmlns:p14="http://schemas.microsoft.com/office/powerpoint/2010/main" val="22597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F3C20606-5D77-4A01-B10B-53B51E14F3B6}"/>
              </a:ext>
            </a:extLst>
          </p:cNvPr>
          <p:cNvSpPr>
            <a:spLocks noGrp="1"/>
          </p:cNvSpPr>
          <p:nvPr>
            <p:ph type="title"/>
          </p:nvPr>
        </p:nvSpPr>
        <p:spPr>
          <a:xfrm>
            <a:off x="913794" y="974525"/>
            <a:ext cx="10353762" cy="932246"/>
          </a:xfrm>
        </p:spPr>
        <p:txBody>
          <a:bodyPr>
            <a:normAutofit fontScale="90000"/>
          </a:bodyPr>
          <a:lstStyle/>
          <a:p>
            <a:pPr>
              <a:lnSpc>
                <a:spcPct val="90000"/>
              </a:lnSpc>
            </a:pPr>
            <a:r>
              <a:rPr lang="pl-PL" sz="4400" dirty="0">
                <a:latin typeface="Times New Roman" panose="02020603050405020304" pitchFamily="18" charset="0"/>
                <a:cs typeface="Times New Roman" panose="02020603050405020304" pitchFamily="18" charset="0"/>
              </a:rPr>
              <a:t>Literatur- </a:t>
            </a:r>
            <a:r>
              <a:rPr lang="pl-PL" sz="4400" dirty="0" err="1">
                <a:latin typeface="Times New Roman" panose="02020603050405020304" pitchFamily="18" charset="0"/>
                <a:cs typeface="Times New Roman" panose="02020603050405020304" pitchFamily="18" charset="0"/>
              </a:rPr>
              <a:t>und</a:t>
            </a:r>
            <a:r>
              <a:rPr lang="pl-PL" sz="4400" dirty="0">
                <a:latin typeface="Times New Roman" panose="02020603050405020304" pitchFamily="18" charset="0"/>
                <a:cs typeface="Times New Roman" panose="02020603050405020304" pitchFamily="18" charset="0"/>
              </a:rPr>
              <a:t> </a:t>
            </a:r>
            <a:r>
              <a:rPr lang="pl-PL" sz="4400" dirty="0" err="1">
                <a:latin typeface="Times New Roman" panose="02020603050405020304" pitchFamily="18" charset="0"/>
                <a:cs typeface="Times New Roman" panose="02020603050405020304" pitchFamily="18" charset="0"/>
              </a:rPr>
              <a:t>Rechtsaktverzeichnis</a:t>
            </a:r>
            <a:r>
              <a:rPr lang="pl-PL" sz="3700" dirty="0">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Symbol zastępczy zawartości 2">
            <a:extLst>
              <a:ext uri="{FF2B5EF4-FFF2-40B4-BE49-F238E27FC236}">
                <a16:creationId xmlns:a16="http://schemas.microsoft.com/office/drawing/2014/main" xmlns="" id="{0DAA02AD-6288-4BE6-A004-C5711FDE4EB3}"/>
              </a:ext>
            </a:extLst>
          </p:cNvPr>
          <p:cNvSpPr>
            <a:spLocks noGrp="1"/>
          </p:cNvSpPr>
          <p:nvPr>
            <p:ph idx="1"/>
          </p:nvPr>
        </p:nvSpPr>
        <p:spPr>
          <a:xfrm>
            <a:off x="1461272" y="2438398"/>
            <a:ext cx="9258807" cy="3887974"/>
          </a:xfrm>
        </p:spPr>
        <p:txBody>
          <a:bodyPr>
            <a:normAutofit/>
          </a:bodyPr>
          <a:lstStyle/>
          <a:p>
            <a:pPr algn="just">
              <a:lnSpc>
                <a:spcPct val="90000"/>
              </a:lnSpc>
            </a:pPr>
            <a:r>
              <a:rPr lang="pl-PL" dirty="0">
                <a:latin typeface="Times New Roman" panose="02020603050405020304" pitchFamily="18" charset="0"/>
                <a:cs typeface="Times New Roman" panose="02020603050405020304" pitchFamily="18" charset="0"/>
              </a:rPr>
              <a:t>Garlicki L.: Ustrój polityczny Republiki Federalnej Niemiec. Warszawa, 1985.</a:t>
            </a:r>
          </a:p>
          <a:p>
            <a:pPr algn="just">
              <a:lnSpc>
                <a:spcPct val="90000"/>
              </a:lnSpc>
            </a:pPr>
            <a:r>
              <a:rPr lang="pl-PL" dirty="0">
                <a:latin typeface="Times New Roman" panose="02020603050405020304" pitchFamily="18" charset="0"/>
                <a:cs typeface="Times New Roman" panose="02020603050405020304" pitchFamily="18" charset="0"/>
              </a:rPr>
              <a:t>Wojtaszczyk K.A.: Bundestag i Bundesrat w Republice Federalnej Niemiec. Wyd. 2 . Warszawa, 1993.</a:t>
            </a:r>
          </a:p>
          <a:p>
            <a:pPr algn="just">
              <a:lnSpc>
                <a:spcPct val="90000"/>
              </a:lnSpc>
            </a:pPr>
            <a:r>
              <a:rPr lang="pl-PL" dirty="0" err="1">
                <a:latin typeface="Times New Roman" panose="02020603050405020304" pitchFamily="18" charset="0"/>
                <a:cs typeface="Times New Roman" panose="02020603050405020304" pitchFamily="18" charset="0"/>
              </a:rPr>
              <a:t>Isensee</a:t>
            </a:r>
            <a:r>
              <a:rPr lang="pl-PL" dirty="0">
                <a:latin typeface="Times New Roman" panose="02020603050405020304" pitchFamily="18" charset="0"/>
                <a:cs typeface="Times New Roman" panose="02020603050405020304" pitchFamily="18" charset="0"/>
              </a:rPr>
              <a:t> J., </a:t>
            </a:r>
            <a:r>
              <a:rPr lang="pl-PL" dirty="0" err="1">
                <a:latin typeface="Times New Roman" panose="02020603050405020304" pitchFamily="18" charset="0"/>
                <a:cs typeface="Times New Roman" panose="02020603050405020304" pitchFamily="18" charset="0"/>
              </a:rPr>
              <a:t>Kirchhof</a:t>
            </a:r>
            <a:r>
              <a:rPr lang="pl-PL" dirty="0">
                <a:latin typeface="Times New Roman" panose="02020603050405020304" pitchFamily="18" charset="0"/>
                <a:cs typeface="Times New Roman" panose="02020603050405020304" pitchFamily="18" charset="0"/>
              </a:rPr>
              <a:t> P., przełożył Banaszak B.: Parlament Republiki Federalnej Niemiec. Warszawa, 1995. </a:t>
            </a:r>
          </a:p>
          <a:p>
            <a:pPr algn="just">
              <a:lnSpc>
                <a:spcPct val="90000"/>
              </a:lnSpc>
            </a:pPr>
            <a:r>
              <a:rPr lang="pl-PL" dirty="0">
                <a:latin typeface="Times New Roman" panose="02020603050405020304" pitchFamily="18" charset="0"/>
                <a:cs typeface="Times New Roman" panose="02020603050405020304" pitchFamily="18" charset="0"/>
              </a:rPr>
              <a:t>Jagusiak B.: Systemy polityczne państw sąsiedzkich Polski. Warszawa, 2011.</a:t>
            </a:r>
          </a:p>
          <a:p>
            <a:pPr algn="just">
              <a:lnSpc>
                <a:spcPct val="90000"/>
              </a:lnSpc>
            </a:pPr>
            <a:r>
              <a:rPr lang="pl-PL" dirty="0">
                <a:latin typeface="Times New Roman" panose="02020603050405020304" pitchFamily="18" charset="0"/>
                <a:cs typeface="Times New Roman" panose="02020603050405020304" pitchFamily="18" charset="0"/>
              </a:rPr>
              <a:t>Ustawa Zasadnicza Republiki Federalnej Niemiec</a:t>
            </a:r>
          </a:p>
          <a:p>
            <a:pPr algn="just">
              <a:lnSpc>
                <a:spcPct val="90000"/>
              </a:lnSpc>
            </a:pPr>
            <a:r>
              <a:rPr lang="pl-PL" dirty="0">
                <a:latin typeface="Times New Roman" panose="02020603050405020304" pitchFamily="18" charset="0"/>
                <a:cs typeface="Times New Roman" panose="02020603050405020304" pitchFamily="18" charset="0"/>
              </a:rPr>
              <a:t>Regulamin Bundestagu </a:t>
            </a:r>
          </a:p>
          <a:p>
            <a:pPr algn="just">
              <a:lnSpc>
                <a:spcPct val="90000"/>
              </a:lnSpc>
            </a:pPr>
            <a:r>
              <a:rPr lang="pl-PL" dirty="0">
                <a:latin typeface="Times New Roman" panose="02020603050405020304" pitchFamily="18" charset="0"/>
                <a:cs typeface="Times New Roman" panose="02020603050405020304" pitchFamily="18" charset="0"/>
              </a:rPr>
              <a:t>Regulamin Bundesratu</a:t>
            </a:r>
          </a:p>
        </p:txBody>
      </p:sp>
    </p:spTree>
    <p:extLst>
      <p:ext uri="{BB962C8B-B14F-4D97-AF65-F5344CB8AC3E}">
        <p14:creationId xmlns:p14="http://schemas.microsoft.com/office/powerpoint/2010/main" val="39306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DB26AFF-F442-4074-8584-F3002CB9A412}"/>
              </a:ext>
            </a:extLst>
          </p:cNvPr>
          <p:cNvSpPr>
            <a:spLocks noGrp="1"/>
          </p:cNvSpPr>
          <p:nvPr>
            <p:ph type="title"/>
          </p:nvPr>
        </p:nvSpPr>
        <p:spPr>
          <a:xfrm>
            <a:off x="913795" y="576940"/>
            <a:ext cx="10353762" cy="1164772"/>
          </a:xfrm>
        </p:spPr>
        <p:txBody>
          <a:bodyPr>
            <a:normAutofit/>
          </a:bodyPr>
          <a:lstStyle/>
          <a:p>
            <a:r>
              <a:rPr kumimoji="0" lang="pl-PL"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Literatur- </a:t>
            </a:r>
            <a:r>
              <a:rPr kumimoji="0" lang="pl-PL" sz="4000" b="0" i="0" u="none" strike="noStrike" kern="1200" cap="none" spc="0" normalizeH="0" baseline="0" noProof="0" dirty="0" err="1">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und</a:t>
            </a:r>
            <a:r>
              <a:rPr kumimoji="0" lang="pl-PL"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 </a:t>
            </a:r>
            <a:r>
              <a:rPr kumimoji="0" lang="pl-PL" sz="4000" b="0" i="0" u="none" strike="noStrike" kern="1200" cap="none" spc="0" normalizeH="0" baseline="0" noProof="0" dirty="0" err="1">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Times New Roman" panose="02020603050405020304" pitchFamily="18" charset="0"/>
                <a:ea typeface="+mj-ea"/>
                <a:cs typeface="Times New Roman" panose="02020603050405020304" pitchFamily="18" charset="0"/>
              </a:rPr>
              <a:t>Rechtsaktverzeichnis</a:t>
            </a:r>
            <a:endParaRPr lang="pl-PL"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Symbol zastępczy zawartości 2">
            <a:extLst>
              <a:ext uri="{FF2B5EF4-FFF2-40B4-BE49-F238E27FC236}">
                <a16:creationId xmlns:a16="http://schemas.microsoft.com/office/drawing/2014/main" xmlns="" id="{EEC34629-61B7-4DBD-AEBB-10050C9D7CF8}"/>
              </a:ext>
            </a:extLst>
          </p:cNvPr>
          <p:cNvSpPr>
            <a:spLocks noGrp="1"/>
          </p:cNvSpPr>
          <p:nvPr>
            <p:ph idx="1"/>
          </p:nvPr>
        </p:nvSpPr>
        <p:spPr>
          <a:xfrm>
            <a:off x="1370896" y="2389416"/>
            <a:ext cx="9439560" cy="3309258"/>
          </a:xfrm>
        </p:spPr>
        <p:txBody>
          <a:bodyPr>
            <a:normAutofit/>
          </a:bodyPr>
          <a:lstStyle/>
          <a:p>
            <a:r>
              <a:rPr lang="pl-PL" dirty="0">
                <a:latin typeface="Times New Roman" panose="02020603050405020304" pitchFamily="18" charset="0"/>
                <a:cs typeface="Times New Roman" panose="02020603050405020304" pitchFamily="18" charset="0"/>
                <a:hlinkClick r:id="rId4"/>
              </a:rPr>
              <a:t>https://www.bundestag.de/pl/parlament</a:t>
            </a:r>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hlinkClick r:id="rId5"/>
              </a:rPr>
              <a:t>https://de.wikipedia.org/wiki/Gesetzentwurf</a:t>
            </a:r>
            <a:endParaRPr lang="pl-PL" dirty="0">
              <a:latin typeface="Times New Roman" panose="02020603050405020304" pitchFamily="18" charset="0"/>
              <a:cs typeface="Times New Roman" panose="02020603050405020304" pitchFamily="18" charset="0"/>
            </a:endParaRPr>
          </a:p>
          <a:p>
            <a:r>
              <a:rPr lang="pl-PL" dirty="0">
                <a:hlinkClick r:id="rId6"/>
              </a:rPr>
              <a:t>https://de.wikipedia.org/wiki/Gesetzgebungsverfahren_(Deutschland)</a:t>
            </a:r>
            <a:endParaRPr lang="pl-PL" dirty="0"/>
          </a:p>
          <a:p>
            <a:r>
              <a:rPr lang="pl-PL" dirty="0">
                <a:hlinkClick r:id="rId7"/>
              </a:rPr>
              <a:t>https://de.wikipedia.org/wiki/Gesetzgebung</a:t>
            </a:r>
            <a:endParaRPr lang="pl-PL" dirty="0"/>
          </a:p>
          <a:p>
            <a:r>
              <a:rPr lang="pl-PL" dirty="0">
                <a:hlinkClick r:id="rId8"/>
              </a:rPr>
              <a:t>https://de.wikipedia.org/wiki/Initiativrecht</a:t>
            </a:r>
            <a:endParaRPr lang="pl-PL" dirty="0"/>
          </a:p>
          <a:p>
            <a:endParaRPr lang="pl-PL" dirty="0"/>
          </a:p>
        </p:txBody>
      </p:sp>
    </p:spTree>
    <p:extLst>
      <p:ext uri="{BB962C8B-B14F-4D97-AF65-F5344CB8AC3E}">
        <p14:creationId xmlns:p14="http://schemas.microsoft.com/office/powerpoint/2010/main" val="34756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A7BE364-45F7-4BB8-B634-8113E106ECF5}"/>
              </a:ext>
            </a:extLst>
          </p:cNvPr>
          <p:cNvSpPr>
            <a:spLocks noGrp="1"/>
          </p:cNvSpPr>
          <p:nvPr>
            <p:ph type="title"/>
          </p:nvPr>
        </p:nvSpPr>
        <p:spPr>
          <a:xfrm>
            <a:off x="924444" y="1359350"/>
            <a:ext cx="10353762" cy="3534344"/>
          </a:xfrm>
        </p:spPr>
        <p:txBody>
          <a:bodyPr>
            <a:normAutofit/>
          </a:bodyPr>
          <a:lstStyle/>
          <a:p>
            <a:r>
              <a:rPr lang="de-DE" sz="4000" dirty="0">
                <a:latin typeface="Times New Roman" panose="02020603050405020304" pitchFamily="18" charset="0"/>
                <a:cs typeface="Times New Roman" panose="02020603050405020304" pitchFamily="18" charset="0"/>
              </a:rPr>
              <a:t>Vielen Dank für Ihre Aufmerksamkeit</a:t>
            </a:r>
            <a:r>
              <a:rPr lang="pl-PL" sz="4000" dirty="0">
                <a:latin typeface="Times New Roman" panose="02020603050405020304" pitchFamily="18" charset="0"/>
                <a:cs typeface="Times New Roman" panose="02020603050405020304" pitchFamily="18" charset="0"/>
              </a:rPr>
              <a:t> </a:t>
            </a:r>
            <a:r>
              <a:rPr lang="pl-PL" sz="4000" dirty="0">
                <a:latin typeface="Times New Roman" panose="02020603050405020304" pitchFamily="18" charset="0"/>
                <a:cs typeface="Times New Roman" panose="02020603050405020304" pitchFamily="18" charset="0"/>
                <a:sym typeface="Wingdings" panose="05000000000000000000" pitchFamily="2" charset="2"/>
              </a:rPr>
              <a:t></a:t>
            </a:r>
            <a:endParaRPr lang="pl-PL" sz="40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96DBC16F-69CA-482C-9CAD-21BAA25B7534}"/>
              </a:ext>
            </a:extLst>
          </p:cNvPr>
          <p:cNvSpPr>
            <a:spLocks noGrp="1"/>
          </p:cNvSpPr>
          <p:nvPr>
            <p:ph type="body" sz="half" idx="2"/>
          </p:nvPr>
        </p:nvSpPr>
        <p:spPr>
          <a:xfrm>
            <a:off x="924443" y="3391868"/>
            <a:ext cx="10353763" cy="1501826"/>
          </a:xfrm>
        </p:spPr>
        <p:txBody>
          <a:bodyPr>
            <a:normAutofit/>
          </a:bodyPr>
          <a:lstStyle/>
          <a:p>
            <a:pPr marL="0" indent="0" algn="ctr">
              <a:buNone/>
            </a:pPr>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12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A6C2C86-63BF-47D5-AA3F-905111A238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pic>
        <p:nvPicPr>
          <p:cNvPr id="4" name="Obraz 3">
            <a:extLst>
              <a:ext uri="{FF2B5EF4-FFF2-40B4-BE49-F238E27FC236}">
                <a16:creationId xmlns:a16="http://schemas.microsoft.com/office/drawing/2014/main" xmlns="" id="{C327AA04-9D50-4508-9510-F0F97FC0B2C4}"/>
              </a:ext>
            </a:extLst>
          </p:cNvPr>
          <p:cNvPicPr>
            <a:picLocks noChangeAspect="1"/>
          </p:cNvPicPr>
          <p:nvPr/>
        </p:nvPicPr>
        <p:blipFill>
          <a:blip r:embed="rId3"/>
          <a:stretch>
            <a:fillRect/>
          </a:stretch>
        </p:blipFill>
        <p:spPr>
          <a:xfrm>
            <a:off x="0" y="0"/>
            <a:ext cx="12192000" cy="6857999"/>
          </a:xfrm>
          <a:prstGeom prst="rect">
            <a:avLst/>
          </a:prstGeom>
        </p:spPr>
      </p:pic>
      <p:sp>
        <p:nvSpPr>
          <p:cNvPr id="2" name="Tytuł 1">
            <a:extLst>
              <a:ext uri="{FF2B5EF4-FFF2-40B4-BE49-F238E27FC236}">
                <a16:creationId xmlns:a16="http://schemas.microsoft.com/office/drawing/2014/main" xmlns="" id="{0D9EC68C-982C-4AA6-811F-BD0009BEBF92}"/>
              </a:ext>
            </a:extLst>
          </p:cNvPr>
          <p:cNvSpPr>
            <a:spLocks noGrp="1"/>
          </p:cNvSpPr>
          <p:nvPr>
            <p:ph type="title"/>
          </p:nvPr>
        </p:nvSpPr>
        <p:spPr>
          <a:xfrm>
            <a:off x="834013" y="1115568"/>
            <a:ext cx="3487616" cy="4626864"/>
          </a:xfrm>
        </p:spPr>
        <p:txBody>
          <a:bodyPr>
            <a:normAutofit/>
          </a:bodyPr>
          <a:lstStyle/>
          <a:p>
            <a:r>
              <a:rPr lang="pl-PL" dirty="0">
                <a:latin typeface="Times New Roman" panose="02020603050405020304" pitchFamily="18" charset="0"/>
                <a:cs typeface="Times New Roman" panose="02020603050405020304" pitchFamily="18" charset="0"/>
              </a:rPr>
              <a:t>Agenda</a:t>
            </a:r>
          </a:p>
        </p:txBody>
      </p:sp>
      <p:cxnSp>
        <p:nvCxnSpPr>
          <p:cNvPr id="10" name="Straight Connector 9">
            <a:extLst>
              <a:ext uri="{FF2B5EF4-FFF2-40B4-BE49-F238E27FC236}">
                <a16:creationId xmlns:a16="http://schemas.microsoft.com/office/drawing/2014/main" xmlns="" id="{425A0768-3044-4AA9-A889-D2CAA68C51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86E3EA3E-8194-4AC6-9EB8-F82DDF6C0D61}"/>
              </a:ext>
            </a:extLst>
          </p:cNvPr>
          <p:cNvSpPr>
            <a:spLocks noGrp="1"/>
          </p:cNvSpPr>
          <p:nvPr>
            <p:ph idx="1"/>
          </p:nvPr>
        </p:nvSpPr>
        <p:spPr>
          <a:xfrm>
            <a:off x="5155642" y="1115567"/>
            <a:ext cx="6245352" cy="4626864"/>
          </a:xfrm>
        </p:spPr>
        <p:txBody>
          <a:bodyPr anchor="ctr">
            <a:normAutofit/>
          </a:bodyPr>
          <a:lstStyle/>
          <a:p>
            <a:pPr marL="494100" indent="-457200">
              <a:buFont typeface="+mj-lt"/>
              <a:buAutoNum type="arabicPeriod" startAt="9"/>
            </a:pPr>
            <a:r>
              <a:rPr lang="de-DE" dirty="0"/>
              <a:t>Bedingungen, die durch den Gesetzentwurf erfüllt werden </a:t>
            </a:r>
            <a:r>
              <a:rPr lang="de-DE" dirty="0" smtClean="0"/>
              <a:t>müssen </a:t>
            </a:r>
            <a:endParaRPr lang="pl-PL" dirty="0"/>
          </a:p>
          <a:p>
            <a:pPr marL="494100" indent="-457200">
              <a:buFont typeface="+mj-lt"/>
              <a:buAutoNum type="arabicPeriod" startAt="9"/>
            </a:pPr>
            <a:r>
              <a:rPr lang="pl-PL" dirty="0">
                <a:hlinkClick r:id="rId4" action="ppaction://hlinksldjump">
                  <a:extLst>
                    <a:ext uri="{A12FA001-AC4F-418D-AE19-62706E023703}">
                      <ahyp:hlinkClr xmlns:ahyp="http://schemas.microsoft.com/office/drawing/2018/hyperlinkcolor" xmlns="" val="tx"/>
                    </a:ext>
                  </a:extLst>
                </a:hlinkClick>
              </a:rPr>
              <a:t>Gesetzgebungsverfahren – </a:t>
            </a:r>
            <a:r>
              <a:rPr lang="pl-PL" dirty="0" err="1">
                <a:hlinkClick r:id="rId4" action="ppaction://hlinksldjump">
                  <a:extLst>
                    <a:ext uri="{A12FA001-AC4F-418D-AE19-62706E023703}">
                      <ahyp:hlinkClr xmlns:ahyp="http://schemas.microsoft.com/office/drawing/2018/hyperlinkcolor" xmlns="" val="tx"/>
                    </a:ext>
                  </a:extLst>
                </a:hlinkClick>
              </a:rPr>
              <a:t>Etappen</a:t>
            </a:r>
            <a:endParaRPr lang="pl-PL" dirty="0"/>
          </a:p>
          <a:p>
            <a:pPr marL="494100" indent="-457200">
              <a:buFont typeface="+mj-lt"/>
              <a:buAutoNum type="arabicPeriod" startAt="9"/>
            </a:pPr>
            <a:r>
              <a:rPr lang="pl-PL" dirty="0">
                <a:hlinkClick r:id="rId5" action="ppaction://hlinksldjump">
                  <a:extLst>
                    <a:ext uri="{A12FA001-AC4F-418D-AE19-62706E023703}">
                      <ahyp:hlinkClr xmlns:ahyp="http://schemas.microsoft.com/office/drawing/2018/hyperlinkcolor" xmlns="" val="tx"/>
                    </a:ext>
                  </a:extLst>
                </a:hlinkClick>
              </a:rPr>
              <a:t>Gesetzgebungsverfahren</a:t>
            </a:r>
            <a:endParaRPr lang="pl-PL" dirty="0"/>
          </a:p>
          <a:p>
            <a:pPr marL="494100" indent="-457200">
              <a:buFont typeface="+mj-lt"/>
              <a:buAutoNum type="arabicPeriod" startAt="9"/>
            </a:pPr>
            <a:r>
              <a:rPr lang="pl-PL" dirty="0">
                <a:hlinkClick r:id="rId6" action="ppaction://hlinksldjump">
                  <a:extLst>
                    <a:ext uri="{A12FA001-AC4F-418D-AE19-62706E023703}">
                      <ahyp:hlinkClr xmlns:ahyp="http://schemas.microsoft.com/office/drawing/2018/hyperlinkcolor" xmlns="" val="tx"/>
                    </a:ext>
                  </a:extLst>
                </a:hlinkClick>
              </a:rPr>
              <a:t>Definition die Verkündigung</a:t>
            </a:r>
            <a:endParaRPr lang="pl-PL" dirty="0"/>
          </a:p>
          <a:p>
            <a:pPr marL="494100" indent="-457200">
              <a:buFont typeface="+mj-lt"/>
              <a:buAutoNum type="arabicPeriod" startAt="9"/>
            </a:pPr>
            <a:r>
              <a:rPr lang="pl-PL" dirty="0">
                <a:hlinkClick r:id="rId7" action="ppaction://hlinksldjump">
                  <a:extLst>
                    <a:ext uri="{A12FA001-AC4F-418D-AE19-62706E023703}">
                      <ahyp:hlinkClr xmlns:ahyp="http://schemas.microsoft.com/office/drawing/2018/hyperlinkcolor" xmlns="" val="tx"/>
                    </a:ext>
                  </a:extLst>
                </a:hlinkClick>
              </a:rPr>
              <a:t>Die Verkündigung</a:t>
            </a:r>
            <a:endParaRPr lang="pl-PL" dirty="0"/>
          </a:p>
          <a:p>
            <a:pPr marL="494100" indent="-457200">
              <a:buFont typeface="+mj-lt"/>
              <a:buAutoNum type="arabicPeriod" startAt="9"/>
            </a:pPr>
            <a:r>
              <a:rPr lang="pl-PL" dirty="0" err="1">
                <a:hlinkClick r:id="rId8" action="ppaction://hlinksldjump">
                  <a:extLst>
                    <a:ext uri="{A12FA001-AC4F-418D-AE19-62706E023703}">
                      <ahyp:hlinkClr xmlns:ahyp="http://schemas.microsoft.com/office/drawing/2018/hyperlinkcolor" xmlns="" val="tx"/>
                    </a:ext>
                  </a:extLst>
                </a:hlinkClick>
              </a:rPr>
              <a:t>Wortschatz</a:t>
            </a:r>
            <a:r>
              <a:rPr lang="pl-PL" dirty="0">
                <a:hlinkClick r:id="rId8" action="ppaction://hlinksldjump">
                  <a:extLst>
                    <a:ext uri="{A12FA001-AC4F-418D-AE19-62706E023703}">
                      <ahyp:hlinkClr xmlns:ahyp="http://schemas.microsoft.com/office/drawing/2018/hyperlinkcolor" xmlns="" val="tx"/>
                    </a:ext>
                  </a:extLst>
                </a:hlinkClick>
              </a:rPr>
              <a:t> </a:t>
            </a:r>
            <a:r>
              <a:rPr lang="pl-PL" dirty="0" err="1">
                <a:hlinkClick r:id="rId8" action="ppaction://hlinksldjump">
                  <a:extLst>
                    <a:ext uri="{A12FA001-AC4F-418D-AE19-62706E023703}">
                      <ahyp:hlinkClr xmlns:ahyp="http://schemas.microsoft.com/office/drawing/2018/hyperlinkcolor" xmlns="" val="tx"/>
                    </a:ext>
                  </a:extLst>
                </a:hlinkClick>
              </a:rPr>
              <a:t>zum</a:t>
            </a:r>
            <a:r>
              <a:rPr lang="pl-PL" dirty="0">
                <a:hlinkClick r:id="rId8" action="ppaction://hlinksldjump">
                  <a:extLst>
                    <a:ext uri="{A12FA001-AC4F-418D-AE19-62706E023703}">
                      <ahyp:hlinkClr xmlns:ahyp="http://schemas.microsoft.com/office/drawing/2018/hyperlinkcolor" xmlns="" val="tx"/>
                    </a:ext>
                  </a:extLst>
                </a:hlinkClick>
              </a:rPr>
              <a:t> </a:t>
            </a:r>
            <a:r>
              <a:rPr lang="pl-PL" dirty="0" err="1">
                <a:hlinkClick r:id="rId8" action="ppaction://hlinksldjump">
                  <a:extLst>
                    <a:ext uri="{A12FA001-AC4F-418D-AE19-62706E023703}">
                      <ahyp:hlinkClr xmlns:ahyp="http://schemas.microsoft.com/office/drawing/2018/hyperlinkcolor" xmlns="" val="tx"/>
                    </a:ext>
                  </a:extLst>
                </a:hlinkClick>
              </a:rPr>
              <a:t>Thema</a:t>
            </a:r>
            <a:endParaRPr lang="pl-PL" dirty="0"/>
          </a:p>
          <a:p>
            <a:pPr marL="494100" indent="-457200">
              <a:buFont typeface="+mj-lt"/>
              <a:buAutoNum type="arabicPeriod" startAt="9"/>
            </a:pPr>
            <a:r>
              <a:rPr lang="pl-PL" dirty="0">
                <a:hlinkClick r:id="rId9" action="ppaction://hlinksldjump">
                  <a:extLst>
                    <a:ext uri="{A12FA001-AC4F-418D-AE19-62706E023703}">
                      <ahyp:hlinkClr xmlns:ahyp="http://schemas.microsoft.com/office/drawing/2018/hyperlinkcolor" xmlns="" val="tx"/>
                    </a:ext>
                  </a:extLst>
                </a:hlinkClick>
              </a:rPr>
              <a:t>Literatur- </a:t>
            </a:r>
            <a:r>
              <a:rPr lang="pl-PL" dirty="0" err="1">
                <a:hlinkClick r:id="rId9" action="ppaction://hlinksldjump">
                  <a:extLst>
                    <a:ext uri="{A12FA001-AC4F-418D-AE19-62706E023703}">
                      <ahyp:hlinkClr xmlns:ahyp="http://schemas.microsoft.com/office/drawing/2018/hyperlinkcolor" xmlns="" val="tx"/>
                    </a:ext>
                  </a:extLst>
                </a:hlinkClick>
              </a:rPr>
              <a:t>und</a:t>
            </a:r>
            <a:r>
              <a:rPr lang="pl-PL" dirty="0">
                <a:hlinkClick r:id="rId9" action="ppaction://hlinksldjump">
                  <a:extLst>
                    <a:ext uri="{A12FA001-AC4F-418D-AE19-62706E023703}">
                      <ahyp:hlinkClr xmlns:ahyp="http://schemas.microsoft.com/office/drawing/2018/hyperlinkcolor" xmlns="" val="tx"/>
                    </a:ext>
                  </a:extLst>
                </a:hlinkClick>
              </a:rPr>
              <a:t> </a:t>
            </a:r>
            <a:r>
              <a:rPr lang="pl-PL" dirty="0" err="1">
                <a:hlinkClick r:id="rId9" action="ppaction://hlinksldjump">
                  <a:extLst>
                    <a:ext uri="{A12FA001-AC4F-418D-AE19-62706E023703}">
                      <ahyp:hlinkClr xmlns:ahyp="http://schemas.microsoft.com/office/drawing/2018/hyperlinkcolor" xmlns="" val="tx"/>
                    </a:ext>
                  </a:extLst>
                </a:hlinkClick>
              </a:rPr>
              <a:t>Rechtsaktverzeichnis</a:t>
            </a:r>
            <a:endParaRPr lang="pl-PL" dirty="0"/>
          </a:p>
        </p:txBody>
      </p:sp>
    </p:spTree>
    <p:extLst>
      <p:ext uri="{BB962C8B-B14F-4D97-AF65-F5344CB8AC3E}">
        <p14:creationId xmlns:p14="http://schemas.microsoft.com/office/powerpoint/2010/main" val="415851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5EA1A07-95CC-4DCB-883A-E8F7FB105666}"/>
              </a:ext>
            </a:extLst>
          </p:cNvPr>
          <p:cNvSpPr>
            <a:spLocks noGrp="1"/>
          </p:cNvSpPr>
          <p:nvPr>
            <p:ph type="title"/>
          </p:nvPr>
        </p:nvSpPr>
        <p:spPr>
          <a:xfrm>
            <a:off x="818102" y="876072"/>
            <a:ext cx="5978072" cy="970450"/>
          </a:xfrm>
        </p:spPr>
        <p:txBody>
          <a:bodyPr>
            <a:normAutofit/>
          </a:bodyPr>
          <a:lstStyle/>
          <a:p>
            <a:r>
              <a:rPr lang="pl-PL" sz="3600" dirty="0">
                <a:latin typeface="Times New Roman" panose="02020603050405020304" pitchFamily="18" charset="0"/>
                <a:cs typeface="Times New Roman" panose="02020603050405020304" pitchFamily="18" charset="0"/>
              </a:rPr>
              <a:t>Gesetzgebende </a:t>
            </a:r>
            <a:r>
              <a:rPr lang="pl-PL" sz="3600" dirty="0" err="1">
                <a:latin typeface="Times New Roman" panose="02020603050405020304" pitchFamily="18" charset="0"/>
                <a:cs typeface="Times New Roman" panose="02020603050405020304" pitchFamily="18" charset="0"/>
              </a:rPr>
              <a:t>Gewalt</a:t>
            </a:r>
            <a:endParaRPr lang="pl-PL" sz="36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4B989E32-7D57-4C33-89B1-4731BB7E8140}"/>
              </a:ext>
            </a:extLst>
          </p:cNvPr>
          <p:cNvSpPr>
            <a:spLocks noGrp="1"/>
          </p:cNvSpPr>
          <p:nvPr>
            <p:ph idx="1"/>
          </p:nvPr>
        </p:nvSpPr>
        <p:spPr>
          <a:xfrm>
            <a:off x="743674" y="2115880"/>
            <a:ext cx="5978072" cy="3866048"/>
          </a:xfrm>
        </p:spPr>
        <p:txBody>
          <a:bodyPr anchor="ctr">
            <a:normAutofit/>
          </a:bodyPr>
          <a:lstStyle/>
          <a:p>
            <a:pPr algn="just">
              <a:buClr>
                <a:srgbClr val="63A3F8"/>
              </a:buClr>
            </a:pPr>
            <a:r>
              <a:rPr lang="de-DE" sz="1800" dirty="0">
                <a:latin typeface="Times New Roman" panose="02020603050405020304" pitchFamily="18" charset="0"/>
                <a:cs typeface="Times New Roman" panose="02020603050405020304" pitchFamily="18" charset="0"/>
              </a:rPr>
              <a:t>Zweikammersystem – im Deutschen Bundestag gibt es zwei Kammern: den unteren (Bundestag) und den oberen (Bundesrat).</a:t>
            </a:r>
            <a:endParaRPr lang="pl-PL" sz="1800" dirty="0">
              <a:latin typeface="Times New Roman" panose="02020603050405020304" pitchFamily="18" charset="0"/>
              <a:cs typeface="Times New Roman" panose="02020603050405020304" pitchFamily="18" charset="0"/>
            </a:endParaRPr>
          </a:p>
          <a:p>
            <a:pPr algn="just">
              <a:buClr>
                <a:srgbClr val="63A3F8"/>
              </a:buClr>
            </a:pPr>
            <a:r>
              <a:rPr lang="de-DE" sz="1800" dirty="0">
                <a:latin typeface="Times New Roman" panose="02020603050405020304" pitchFamily="18" charset="0"/>
                <a:cs typeface="Times New Roman" panose="02020603050405020304" pitchFamily="18" charset="0"/>
              </a:rPr>
              <a:t>Der Bundestag – </a:t>
            </a:r>
            <a:r>
              <a:rPr lang="pl-PL" sz="1800" dirty="0">
                <a:latin typeface="Times New Roman" panose="02020603050405020304" pitchFamily="18" charset="0"/>
                <a:cs typeface="Times New Roman" panose="02020603050405020304" pitchFamily="18" charset="0"/>
              </a:rPr>
              <a:t>ist </a:t>
            </a:r>
            <a:r>
              <a:rPr lang="de-DE" sz="1800" dirty="0">
                <a:latin typeface="Times New Roman" panose="02020603050405020304" pitchFamily="18" charset="0"/>
                <a:cs typeface="Times New Roman" panose="02020603050405020304" pitchFamily="18" charset="0"/>
              </a:rPr>
              <a:t>eine Kammer, die eine landesweite Vertretung ist, besteht aus Abgeordneten, die bei Wahlen im ganzen Land gewählt werden.</a:t>
            </a:r>
            <a:endParaRPr lang="pl-PL" sz="1800" dirty="0">
              <a:latin typeface="Times New Roman" panose="02020603050405020304" pitchFamily="18" charset="0"/>
              <a:cs typeface="Times New Roman" panose="02020603050405020304" pitchFamily="18" charset="0"/>
            </a:endParaRPr>
          </a:p>
          <a:p>
            <a:pPr algn="just">
              <a:buClr>
                <a:srgbClr val="63A3F8"/>
              </a:buClr>
            </a:pPr>
            <a:r>
              <a:rPr lang="de-DE" sz="1800" dirty="0">
                <a:latin typeface="Times New Roman" panose="02020603050405020304" pitchFamily="18" charset="0"/>
                <a:cs typeface="Times New Roman" panose="02020603050405020304" pitchFamily="18" charset="0"/>
              </a:rPr>
              <a:t>Der Bundesrat </a:t>
            </a:r>
            <a:r>
              <a:rPr lang="pl-PL" sz="1800"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ist eine Kammer, die sich aus Delegierten der Regierungen der einzelnen Bundesländer zusammensetzt.</a:t>
            </a:r>
            <a:endParaRPr lang="pl-PL" sz="1800" dirty="0">
              <a:latin typeface="Times New Roman" panose="02020603050405020304" pitchFamily="18" charset="0"/>
              <a:cs typeface="Times New Roman" panose="02020603050405020304" pitchFamily="18" charset="0"/>
            </a:endParaRPr>
          </a:p>
          <a:p>
            <a:pPr marL="0" indent="0">
              <a:buClr>
                <a:srgbClr val="63A3F8"/>
              </a:buClr>
              <a:buNone/>
            </a:pPr>
            <a:endParaRPr lang="pl-PL" dirty="0"/>
          </a:p>
          <a:p>
            <a:pPr>
              <a:buClr>
                <a:srgbClr val="63A3F8"/>
              </a:buClr>
            </a:pPr>
            <a:endParaRPr lang="pl-PL" dirty="0"/>
          </a:p>
        </p:txBody>
      </p:sp>
      <p:pic>
        <p:nvPicPr>
          <p:cNvPr id="5" name="Obraz 4">
            <a:extLst>
              <a:ext uri="{FF2B5EF4-FFF2-40B4-BE49-F238E27FC236}">
                <a16:creationId xmlns:a16="http://schemas.microsoft.com/office/drawing/2014/main" xmlns="" id="{E48DD1EC-75D0-4142-BA55-7D50CD7C48CE}"/>
              </a:ext>
            </a:extLst>
          </p:cNvPr>
          <p:cNvPicPr>
            <a:picLocks noChangeAspect="1"/>
          </p:cNvPicPr>
          <p:nvPr/>
        </p:nvPicPr>
        <p:blipFill rotWithShape="1">
          <a:blip r:embed="rId3"/>
          <a:srcRect l="18010" r="10311"/>
          <a:stretch/>
        </p:blipFill>
        <p:spPr>
          <a:xfrm>
            <a:off x="7501469" y="10"/>
            <a:ext cx="4690532" cy="6857990"/>
          </a:xfrm>
          <a:prstGeom prst="rect">
            <a:avLst/>
          </a:prstGeom>
        </p:spPr>
      </p:pic>
      <p:pic>
        <p:nvPicPr>
          <p:cNvPr id="20" name="Picture 19">
            <a:extLst>
              <a:ext uri="{FF2B5EF4-FFF2-40B4-BE49-F238E27FC236}">
                <a16:creationId xmlns:a16="http://schemas.microsoft.com/office/drawing/2014/main" xmlns="" id="{E0BE7827-5B1A-4F37-BF70-19F7C5C6BDE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79770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EEC91A3-FCF2-4458-8A6A-3A484C4EBBA2}"/>
              </a:ext>
            </a:extLst>
          </p:cNvPr>
          <p:cNvSpPr>
            <a:spLocks noGrp="1"/>
          </p:cNvSpPr>
          <p:nvPr>
            <p:ph type="title"/>
          </p:nvPr>
        </p:nvSpPr>
        <p:spPr>
          <a:xfrm>
            <a:off x="913795" y="609600"/>
            <a:ext cx="10353762" cy="970450"/>
          </a:xfrm>
        </p:spPr>
        <p:txBody>
          <a:bodyPr>
            <a:normAutofit/>
          </a:bodyPr>
          <a:lstStyle/>
          <a:p>
            <a:r>
              <a:rPr lang="pl-PL" dirty="0">
                <a:latin typeface="Times New Roman" panose="02020603050405020304" pitchFamily="18" charset="0"/>
                <a:cs typeface="Times New Roman" panose="02020603050405020304" pitchFamily="18" charset="0"/>
              </a:rPr>
              <a:t>Definition der </a:t>
            </a:r>
            <a:r>
              <a:rPr lang="pl-PL" dirty="0" err="1" smtClean="0">
                <a:latin typeface="Times New Roman" panose="02020603050405020304" pitchFamily="18" charset="0"/>
                <a:cs typeface="Times New Roman" panose="02020603050405020304" pitchFamily="18" charset="0"/>
              </a:rPr>
              <a:t>Gesetzentw</a:t>
            </a:r>
            <a:r>
              <a:rPr lang="de-DE" dirty="0" smtClean="0">
                <a:latin typeface="Times New Roman" panose="02020603050405020304" pitchFamily="18" charset="0"/>
                <a:cs typeface="Times New Roman" panose="02020603050405020304" pitchFamily="18" charset="0"/>
              </a:rPr>
              <a:t>ü</a:t>
            </a:r>
            <a:r>
              <a:rPr lang="pl-PL" dirty="0" err="1" smtClean="0">
                <a:latin typeface="Times New Roman" panose="02020603050405020304" pitchFamily="18" charset="0"/>
                <a:cs typeface="Times New Roman" panose="02020603050405020304" pitchFamily="18" charset="0"/>
              </a:rPr>
              <a:t>rf</a:t>
            </a:r>
            <a:r>
              <a:rPr lang="de-DE" dirty="0" smtClean="0">
                <a:latin typeface="Times New Roman" panose="02020603050405020304" pitchFamily="18" charset="0"/>
                <a:cs typeface="Times New Roman" panose="02020603050405020304" pitchFamily="18" charset="0"/>
              </a:rPr>
              <a:t>e</a:t>
            </a:r>
            <a:r>
              <a:rPr lang="pl-PL" dirty="0" smtClean="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1EBD2F6E-1CD4-467A-96AD-48362C1DEEF1}"/>
              </a:ext>
            </a:extLst>
          </p:cNvPr>
          <p:cNvSpPr>
            <a:spLocks noGrp="1"/>
          </p:cNvSpPr>
          <p:nvPr>
            <p:ph idx="1"/>
          </p:nvPr>
        </p:nvSpPr>
        <p:spPr>
          <a:xfrm>
            <a:off x="1041387" y="1732449"/>
            <a:ext cx="5182205" cy="4058751"/>
          </a:xfrm>
        </p:spPr>
        <p:txBody>
          <a:bodyPr anchor="ctr">
            <a:normAutofit/>
          </a:bodyPr>
          <a:lstStyle/>
          <a:p>
            <a:pPr algn="just">
              <a:buClr>
                <a:srgbClr val="EF2C2C"/>
              </a:buClr>
            </a:pPr>
            <a:r>
              <a:rPr lang="de-DE" dirty="0">
                <a:latin typeface="Times New Roman" panose="02020603050405020304" pitchFamily="18" charset="0"/>
                <a:cs typeface="Times New Roman" panose="02020603050405020304" pitchFamily="18" charset="0"/>
              </a:rPr>
              <a:t>Ein Gesetzentwurf</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ist ein vollständig formulierter Rechtstext (Entwurf), der den gesetzgebenden Körperschaften zur Konsultation und Abstimmung vorgelegt wird. Bis zur Schlussabstimmung heißt der Titel des Gesetzestextes "Gesetzentwurf...".</a:t>
            </a:r>
            <a:endParaRPr lang="pl-PL" dirty="0">
              <a:latin typeface="Times New Roman" panose="02020603050405020304" pitchFamily="18" charset="0"/>
              <a:cs typeface="Times New Roman" panose="02020603050405020304" pitchFamily="18" charset="0"/>
            </a:endParaRPr>
          </a:p>
          <a:p>
            <a:pPr algn="just">
              <a:buClr>
                <a:srgbClr val="EF2C2C"/>
              </a:buClr>
            </a:pPr>
            <a:r>
              <a:rPr lang="de-DE" dirty="0">
                <a:latin typeface="Times New Roman" panose="02020603050405020304" pitchFamily="18" charset="0"/>
                <a:cs typeface="Times New Roman" panose="02020603050405020304" pitchFamily="18" charset="0"/>
              </a:rPr>
              <a:t>Artikel 76 des Grundgesetzes bestimmt, dass Gesetzentwurf</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von der Bundesregierung, einer Abgeordnetengruppe oder dem Bundesrat eingebracht werden können.</a:t>
            </a:r>
            <a:endParaRPr lang="pl-PL" dirty="0">
              <a:latin typeface="Times New Roman" panose="02020603050405020304" pitchFamily="18" charset="0"/>
              <a:cs typeface="Times New Roman" panose="02020603050405020304" pitchFamily="18" charset="0"/>
            </a:endParaRPr>
          </a:p>
        </p:txBody>
      </p:sp>
      <p:pic>
        <p:nvPicPr>
          <p:cNvPr id="4" name="Obraz 3">
            <a:extLst>
              <a:ext uri="{FF2B5EF4-FFF2-40B4-BE49-F238E27FC236}">
                <a16:creationId xmlns:a16="http://schemas.microsoft.com/office/drawing/2014/main" xmlns="" id="{B173ACB2-41A8-4EEB-B0B6-9B8711D48CA1}"/>
              </a:ext>
            </a:extLst>
          </p:cNvPr>
          <p:cNvPicPr>
            <a:picLocks noChangeAspect="1"/>
          </p:cNvPicPr>
          <p:nvPr/>
        </p:nvPicPr>
        <p:blipFill>
          <a:blip r:embed="rId3"/>
          <a:stretch>
            <a:fillRect/>
          </a:stretch>
        </p:blipFill>
        <p:spPr>
          <a:xfrm>
            <a:off x="7470289" y="2132822"/>
            <a:ext cx="3258006" cy="3258006"/>
          </a:xfrm>
          <a:prstGeom prst="rect">
            <a:avLst/>
          </a:prstGeom>
        </p:spPr>
      </p:pic>
    </p:spTree>
    <p:extLst>
      <p:ext uri="{BB962C8B-B14F-4D97-AF65-F5344CB8AC3E}">
        <p14:creationId xmlns:p14="http://schemas.microsoft.com/office/powerpoint/2010/main" val="5192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21E005D-E4F6-47F9-B709-4279DC25C559}"/>
              </a:ext>
            </a:extLst>
          </p:cNvPr>
          <p:cNvSpPr>
            <a:spLocks noGrp="1"/>
          </p:cNvSpPr>
          <p:nvPr>
            <p:ph type="title"/>
          </p:nvPr>
        </p:nvSpPr>
        <p:spPr>
          <a:xfrm>
            <a:off x="5544680" y="999402"/>
            <a:ext cx="5978072" cy="970450"/>
          </a:xfrm>
        </p:spPr>
        <p:txBody>
          <a:bodyPr>
            <a:normAutofit/>
          </a:bodyPr>
          <a:lstStyle/>
          <a:p>
            <a:r>
              <a:rPr lang="pl-PL" sz="3600" dirty="0">
                <a:latin typeface="Times New Roman" panose="02020603050405020304" pitchFamily="18" charset="0"/>
                <a:cs typeface="Times New Roman" panose="02020603050405020304" pitchFamily="18" charset="0"/>
              </a:rPr>
              <a:t>Gesetzentwurf</a:t>
            </a:r>
          </a:p>
        </p:txBody>
      </p:sp>
      <p:pic>
        <p:nvPicPr>
          <p:cNvPr id="4" name="Obraz 3" descr="Obraz zawierający tekst, wizytówka&#10;&#10;Opis wygenerowany automatycznie">
            <a:extLst>
              <a:ext uri="{FF2B5EF4-FFF2-40B4-BE49-F238E27FC236}">
                <a16:creationId xmlns:a16="http://schemas.microsoft.com/office/drawing/2014/main" xmlns="" id="{1E1405E7-0699-4E1D-A9D2-45B3D599E5CA}"/>
              </a:ext>
            </a:extLst>
          </p:cNvPr>
          <p:cNvPicPr>
            <a:picLocks noChangeAspect="1"/>
          </p:cNvPicPr>
          <p:nvPr/>
        </p:nvPicPr>
        <p:blipFill rotWithShape="1">
          <a:blip r:embed="rId3"/>
          <a:srcRect l="29919" r="25751"/>
          <a:stretch/>
        </p:blipFill>
        <p:spPr>
          <a:xfrm>
            <a:off x="-10649" y="1"/>
            <a:ext cx="4690532" cy="6858000"/>
          </a:xfrm>
          <a:prstGeom prst="rect">
            <a:avLst/>
          </a:prstGeom>
        </p:spPr>
      </p:pic>
      <p:sp>
        <p:nvSpPr>
          <p:cNvPr id="3" name="Symbol zastępczy zawartości 2">
            <a:extLst>
              <a:ext uri="{FF2B5EF4-FFF2-40B4-BE49-F238E27FC236}">
                <a16:creationId xmlns:a16="http://schemas.microsoft.com/office/drawing/2014/main" xmlns="" id="{363CAABC-942A-42DD-BE32-5B70CA7BF330}"/>
              </a:ext>
            </a:extLst>
          </p:cNvPr>
          <p:cNvSpPr>
            <a:spLocks noGrp="1"/>
          </p:cNvSpPr>
          <p:nvPr>
            <p:ph idx="1"/>
          </p:nvPr>
        </p:nvSpPr>
        <p:spPr>
          <a:xfrm>
            <a:off x="5417089" y="1778465"/>
            <a:ext cx="5978072" cy="3866048"/>
          </a:xfrm>
        </p:spPr>
        <p:txBody>
          <a:bodyPr anchor="ctr">
            <a:normAutofit/>
          </a:bodyPr>
          <a:lstStyle/>
          <a:p>
            <a:pPr algn="just">
              <a:buClr>
                <a:srgbClr val="FAA215"/>
              </a:buClr>
            </a:pPr>
            <a:r>
              <a:rPr lang="de-DE" sz="1800" dirty="0">
                <a:latin typeface="Times New Roman" panose="02020603050405020304" pitchFamily="18" charset="0"/>
                <a:cs typeface="Times New Roman" panose="02020603050405020304" pitchFamily="18" charset="0"/>
              </a:rPr>
              <a:t>Bei allen Gesetzesinitiativen ist der Bundestag das erste Entscheidungsgremium, das ein Gesetz verabschiedet.</a:t>
            </a:r>
            <a:endParaRPr lang="pl-PL" sz="1800" dirty="0">
              <a:latin typeface="Times New Roman" panose="02020603050405020304" pitchFamily="18" charset="0"/>
              <a:cs typeface="Times New Roman" panose="02020603050405020304" pitchFamily="18" charset="0"/>
            </a:endParaRPr>
          </a:p>
          <a:p>
            <a:pPr algn="just">
              <a:buClr>
                <a:srgbClr val="FAA215"/>
              </a:buClr>
            </a:pPr>
            <a:r>
              <a:rPr lang="de-DE" sz="1800" dirty="0"/>
              <a:t>Gesetzentwurf werden von Bundesministerien oder von Dritten erarbeitet.</a:t>
            </a:r>
            <a:endParaRPr lang="pl-PL" sz="1800" dirty="0"/>
          </a:p>
          <a:p>
            <a:pPr algn="just">
              <a:buClr>
                <a:srgbClr val="FAA215"/>
              </a:buClr>
            </a:pPr>
            <a:r>
              <a:rPr lang="de-DE" sz="1800" dirty="0"/>
              <a:t>Sie werden der Nationalen Normenkontrollstelle vorgelegt, um den durch das Gesetz verursachten bürokratischen Aufwand zu bewerten und Stellungnahmen zu den für das Vorhaben zuständigen Gremien einzuholen.</a:t>
            </a:r>
            <a:endParaRPr lang="pl-PL" sz="1800" dirty="0"/>
          </a:p>
        </p:txBody>
      </p:sp>
      <p:pic>
        <p:nvPicPr>
          <p:cNvPr id="20" name="Picture 19">
            <a:extLst>
              <a:ext uri="{FF2B5EF4-FFF2-40B4-BE49-F238E27FC236}">
                <a16:creationId xmlns:a16="http://schemas.microsoft.com/office/drawing/2014/main" xmlns="" id="{559DF61F-9058-49C9-8F75-DC501F983B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0950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3701F4-0B83-48EC-A6C9-4E36C6B53103}"/>
              </a:ext>
            </a:extLst>
          </p:cNvPr>
          <p:cNvSpPr>
            <a:spLocks noGrp="1"/>
          </p:cNvSpPr>
          <p:nvPr>
            <p:ph type="title"/>
          </p:nvPr>
        </p:nvSpPr>
        <p:spPr>
          <a:xfrm>
            <a:off x="913795" y="609600"/>
            <a:ext cx="5978072" cy="970450"/>
          </a:xfrm>
        </p:spPr>
        <p:txBody>
          <a:bodyPr>
            <a:normAutofit/>
          </a:bodyPr>
          <a:lstStyle/>
          <a:p>
            <a:r>
              <a:rPr lang="pl-PL" sz="3600" dirty="0">
                <a:latin typeface="Times New Roman" panose="02020603050405020304" pitchFamily="18" charset="0"/>
                <a:cs typeface="Times New Roman" panose="02020603050405020304" pitchFamily="18" charset="0"/>
              </a:rPr>
              <a:t>Arten von </a:t>
            </a:r>
            <a:r>
              <a:rPr lang="pl-PL" sz="3600" dirty="0" err="1" smtClean="0">
                <a:latin typeface="Times New Roman" panose="02020603050405020304" pitchFamily="18" charset="0"/>
                <a:cs typeface="Times New Roman" panose="02020603050405020304" pitchFamily="18" charset="0"/>
              </a:rPr>
              <a:t>Gesetzentw</a:t>
            </a:r>
            <a:r>
              <a:rPr lang="de-DE" sz="3600" dirty="0" smtClean="0">
                <a:latin typeface="Times New Roman" panose="02020603050405020304" pitchFamily="18" charset="0"/>
                <a:cs typeface="Times New Roman" panose="02020603050405020304" pitchFamily="18" charset="0"/>
              </a:rPr>
              <a:t>ü</a:t>
            </a:r>
            <a:r>
              <a:rPr lang="pl-PL" sz="3600" dirty="0" err="1" smtClean="0">
                <a:latin typeface="Times New Roman" panose="02020603050405020304" pitchFamily="18" charset="0"/>
                <a:cs typeface="Times New Roman" panose="02020603050405020304" pitchFamily="18" charset="0"/>
              </a:rPr>
              <a:t>rf</a:t>
            </a:r>
            <a:r>
              <a:rPr lang="de-DE" sz="3600" dirty="0" smtClean="0">
                <a:latin typeface="Times New Roman" panose="02020603050405020304" pitchFamily="18" charset="0"/>
                <a:cs typeface="Times New Roman" panose="02020603050405020304" pitchFamily="18" charset="0"/>
              </a:rPr>
              <a:t>en</a:t>
            </a:r>
            <a:endParaRPr lang="pl-PL" sz="36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1AF70838-85E9-40E4-87EC-AB7D75AD2595}"/>
              </a:ext>
            </a:extLst>
          </p:cNvPr>
          <p:cNvSpPr>
            <a:spLocks noGrp="1"/>
          </p:cNvSpPr>
          <p:nvPr>
            <p:ph idx="1"/>
          </p:nvPr>
        </p:nvSpPr>
        <p:spPr>
          <a:xfrm>
            <a:off x="913795" y="1818168"/>
            <a:ext cx="5978072" cy="3866048"/>
          </a:xfrm>
        </p:spPr>
        <p:txBody>
          <a:bodyPr anchor="ctr">
            <a:normAutofit/>
          </a:bodyPr>
          <a:lstStyle/>
          <a:p>
            <a:pPr marL="514350" indent="-514350">
              <a:buClr>
                <a:srgbClr val="FDA922"/>
              </a:buClr>
              <a:buAutoNum type="arabicPeriod"/>
            </a:pPr>
            <a:r>
              <a:rPr lang="pl-PL" sz="1800" dirty="0">
                <a:latin typeface="Times New Roman" panose="02020603050405020304" pitchFamily="18" charset="0"/>
                <a:cs typeface="Times New Roman" panose="02020603050405020304" pitchFamily="18" charset="0"/>
              </a:rPr>
              <a:t>Neues </a:t>
            </a:r>
            <a:r>
              <a:rPr lang="pl-PL" sz="1800" dirty="0" err="1">
                <a:latin typeface="Times New Roman" panose="02020603050405020304" pitchFamily="18" charset="0"/>
                <a:cs typeface="Times New Roman" panose="02020603050405020304" pitchFamily="18" charset="0"/>
              </a:rPr>
              <a:t>Gesetz</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de-DE" sz="1800" dirty="0">
                <a:latin typeface="Times New Roman" panose="02020603050405020304" pitchFamily="18" charset="0"/>
                <a:cs typeface="Times New Roman" panose="02020603050405020304" pitchFamily="18" charset="0"/>
              </a:rPr>
              <a:t>Gesetz zur Änderung des Gesetzes</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de-DE" sz="1800" dirty="0">
                <a:latin typeface="Times New Roman" panose="02020603050405020304" pitchFamily="18" charset="0"/>
                <a:cs typeface="Times New Roman" panose="02020603050405020304" pitchFamily="18" charset="0"/>
              </a:rPr>
              <a:t>Gesetz über die Aufhebung eines anderen Gesetzes</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de-DE" sz="1800" dirty="0">
                <a:latin typeface="Times New Roman" panose="02020603050405020304" pitchFamily="18" charset="0"/>
                <a:cs typeface="Times New Roman" panose="02020603050405020304" pitchFamily="18" charset="0"/>
              </a:rPr>
              <a:t>Gesetze zur Änderung des Grundgesetzes</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de-DE" sz="1800" dirty="0">
                <a:latin typeface="Times New Roman" panose="02020603050405020304" pitchFamily="18" charset="0"/>
                <a:cs typeface="Times New Roman" panose="02020603050405020304" pitchFamily="18" charset="0"/>
              </a:rPr>
              <a:t>Gesetze, die Haushaltseinnahmen der Länder betreffen </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pl-PL" sz="1800" dirty="0">
                <a:latin typeface="Times New Roman" panose="02020603050405020304" pitchFamily="18" charset="0"/>
                <a:cs typeface="Times New Roman" panose="02020603050405020304" pitchFamily="18" charset="0"/>
              </a:rPr>
              <a:t>Haushaltsgesetz</a:t>
            </a:r>
          </a:p>
          <a:p>
            <a:pPr marL="514350" indent="-514350">
              <a:buClr>
                <a:srgbClr val="FDA922"/>
              </a:buClr>
              <a:buAutoNum type="arabicPeriod"/>
            </a:pPr>
            <a:r>
              <a:rPr lang="pl-PL" sz="1800" dirty="0">
                <a:latin typeface="Times New Roman" panose="02020603050405020304" pitchFamily="18" charset="0"/>
                <a:cs typeface="Times New Roman" panose="02020603050405020304" pitchFamily="18" charset="0"/>
              </a:rPr>
              <a:t>Ausschließliche Gesetzgebung</a:t>
            </a:r>
          </a:p>
          <a:p>
            <a:pPr marL="514350" indent="-514350">
              <a:buClr>
                <a:srgbClr val="FDA922"/>
              </a:buClr>
              <a:buAutoNum type="arabicPeriod"/>
            </a:pPr>
            <a:r>
              <a:rPr lang="pl-PL" sz="1800" dirty="0" err="1">
                <a:latin typeface="Times New Roman" panose="02020603050405020304" pitchFamily="18" charset="0"/>
                <a:cs typeface="Times New Roman" panose="02020603050405020304" pitchFamily="18" charset="0"/>
              </a:rPr>
              <a:t>Bundesgesetzgebung</a:t>
            </a:r>
            <a:endParaRPr lang="pl-PL" sz="1800" dirty="0">
              <a:latin typeface="Times New Roman" panose="02020603050405020304" pitchFamily="18" charset="0"/>
              <a:cs typeface="Times New Roman" panose="02020603050405020304" pitchFamily="18" charset="0"/>
            </a:endParaRPr>
          </a:p>
          <a:p>
            <a:pPr marL="514350" indent="-514350">
              <a:buClr>
                <a:srgbClr val="FDA922"/>
              </a:buClr>
              <a:buAutoNum type="arabicPeriod"/>
            </a:pPr>
            <a:r>
              <a:rPr lang="pl-PL" sz="1800" dirty="0">
                <a:latin typeface="Times New Roman" panose="02020603050405020304" pitchFamily="18" charset="0"/>
                <a:cs typeface="Times New Roman" panose="02020603050405020304" pitchFamily="18" charset="0"/>
              </a:rPr>
              <a:t>Konkurrierende Gesetzgebung</a:t>
            </a:r>
          </a:p>
          <a:p>
            <a:pPr marL="514350" indent="-514350">
              <a:buClr>
                <a:srgbClr val="FDA922"/>
              </a:buClr>
              <a:buAutoNum type="arabicPeriod"/>
            </a:pPr>
            <a:endParaRPr lang="pl-PL" sz="1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1CF706DA-13E8-4A4F-9260-551FB8127BD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Obraz 3" descr="Obraz zawierający tekst&#10;&#10;Opis wygenerowany automatycznie">
            <a:extLst>
              <a:ext uri="{FF2B5EF4-FFF2-40B4-BE49-F238E27FC236}">
                <a16:creationId xmlns:a16="http://schemas.microsoft.com/office/drawing/2014/main" xmlns="" id="{2D7770F2-7087-4708-BD3D-46CBB7CBA1B2}"/>
              </a:ext>
            </a:extLst>
          </p:cNvPr>
          <p:cNvPicPr>
            <a:picLocks noChangeAspect="1"/>
          </p:cNvPicPr>
          <p:nvPr/>
        </p:nvPicPr>
        <p:blipFill rotWithShape="1">
          <a:blip r:embed="rId4"/>
          <a:srcRect l="10267" r="14479" b="-2"/>
          <a:stretch/>
        </p:blipFill>
        <p:spPr>
          <a:xfrm>
            <a:off x="7714656" y="877314"/>
            <a:ext cx="3995592" cy="5103372"/>
          </a:xfrm>
          <a:prstGeom prst="rect">
            <a:avLst/>
          </a:prstGeom>
        </p:spPr>
      </p:pic>
    </p:spTree>
    <p:extLst>
      <p:ext uri="{BB962C8B-B14F-4D97-AF65-F5344CB8AC3E}">
        <p14:creationId xmlns:p14="http://schemas.microsoft.com/office/powerpoint/2010/main" val="296665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769960A3-4EE1-43D2-ABFC-C7A03ED21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xmlns="" id="{C0E4C31D-2197-4A89-9B3C-A37BECA5596F}"/>
              </a:ext>
            </a:extLst>
          </p:cNvPr>
          <p:cNvPicPr>
            <a:picLocks noChangeAspect="1"/>
          </p:cNvPicPr>
          <p:nvPr/>
        </p:nvPicPr>
        <p:blipFill>
          <a:blip r:embed="rId3">
            <a:alphaModFix amt="30000"/>
          </a:blip>
          <a:stretch>
            <a:fillRect/>
          </a:stretch>
        </p:blipFill>
        <p:spPr>
          <a:xfrm>
            <a:off x="-2" y="1"/>
            <a:ext cx="12192002" cy="6857999"/>
          </a:xfrm>
          <a:prstGeom prst="rect">
            <a:avLst/>
          </a:prstGeom>
        </p:spPr>
      </p:pic>
      <p:sp>
        <p:nvSpPr>
          <p:cNvPr id="2" name="Tytuł 1">
            <a:extLst>
              <a:ext uri="{FF2B5EF4-FFF2-40B4-BE49-F238E27FC236}">
                <a16:creationId xmlns:a16="http://schemas.microsoft.com/office/drawing/2014/main" xmlns="" id="{EA6560A9-BBBF-4D45-92AD-1EDBE2B04122}"/>
              </a:ext>
            </a:extLst>
          </p:cNvPr>
          <p:cNvSpPr>
            <a:spLocks noGrp="1"/>
          </p:cNvSpPr>
          <p:nvPr>
            <p:ph type="title"/>
          </p:nvPr>
        </p:nvSpPr>
        <p:spPr>
          <a:xfrm>
            <a:off x="919118" y="702504"/>
            <a:ext cx="10353762" cy="1164772"/>
          </a:xfrm>
        </p:spPr>
        <p:txBody>
          <a:bodyPr>
            <a:normAutofit/>
          </a:bodyPr>
          <a:lstStyle/>
          <a:p>
            <a:r>
              <a:rPr lang="pl-PL" dirty="0">
                <a:latin typeface="Times New Roman" panose="02020603050405020304" pitchFamily="18" charset="0"/>
                <a:cs typeface="Times New Roman" panose="02020603050405020304" pitchFamily="18" charset="0"/>
              </a:rPr>
              <a:t>Definition der Gesetzgebungsinitiative</a:t>
            </a:r>
          </a:p>
        </p:txBody>
      </p:sp>
      <p:sp>
        <p:nvSpPr>
          <p:cNvPr id="3" name="Symbol zastępczy zawartości 2">
            <a:extLst>
              <a:ext uri="{FF2B5EF4-FFF2-40B4-BE49-F238E27FC236}">
                <a16:creationId xmlns:a16="http://schemas.microsoft.com/office/drawing/2014/main" xmlns="" id="{D8415A71-0D80-4A54-91FC-FA110B4EEA88}"/>
              </a:ext>
            </a:extLst>
          </p:cNvPr>
          <p:cNvSpPr>
            <a:spLocks noGrp="1"/>
          </p:cNvSpPr>
          <p:nvPr>
            <p:ph idx="1"/>
          </p:nvPr>
        </p:nvSpPr>
        <p:spPr>
          <a:xfrm>
            <a:off x="1280526" y="2404990"/>
            <a:ext cx="9630946" cy="3309258"/>
          </a:xfrm>
        </p:spPr>
        <p:txBody>
          <a:bodyPr>
            <a:normAutofit/>
          </a:bodyPr>
          <a:lstStyle/>
          <a:p>
            <a:pPr algn="just"/>
            <a:r>
              <a:rPr lang="de-DE" dirty="0">
                <a:latin typeface="Times New Roman" panose="02020603050405020304" pitchFamily="18" charset="0"/>
                <a:cs typeface="Times New Roman" panose="02020603050405020304" pitchFamily="18" charset="0"/>
              </a:rPr>
              <a:t>Gesetzgeberische Initiative ist das Recht, dem Gesetzgeber Entwürfe normativer Akte vorzulegen.</a:t>
            </a:r>
            <a:endParaRPr lang="pl-PL" dirty="0">
              <a:latin typeface="Times New Roman" panose="02020603050405020304" pitchFamily="18" charset="0"/>
              <a:cs typeface="Times New Roman" panose="02020603050405020304" pitchFamily="18" charset="0"/>
            </a:endParaRPr>
          </a:p>
          <a:p>
            <a:pPr algn="just"/>
            <a:r>
              <a:rPr lang="de-DE" dirty="0">
                <a:latin typeface="Times New Roman" panose="02020603050405020304" pitchFamily="18" charset="0"/>
                <a:cs typeface="Times New Roman" panose="02020603050405020304" pitchFamily="18" charset="0"/>
              </a:rPr>
              <a:t>In Deutschland liegt das Initiativrecht auf Bundesebene beim Bundestag, Bundesrat und der Bundesregierung. Das Gesetzgebungsverfahren richtet sich nach dem Grundgesetz, der Bundestagsordnung und der Bundesratsordnung.</a:t>
            </a:r>
            <a:endParaRPr lang="pl-PL" dirty="0">
              <a:latin typeface="Times New Roman" panose="02020603050405020304" pitchFamily="18" charset="0"/>
              <a:cs typeface="Times New Roman" panose="02020603050405020304" pitchFamily="18" charset="0"/>
            </a:endParaRPr>
          </a:p>
          <a:p>
            <a:pPr algn="just"/>
            <a:r>
              <a:rPr lang="de-DE" dirty="0">
                <a:latin typeface="Times New Roman" panose="02020603050405020304" pitchFamily="18" charset="0"/>
                <a:cs typeface="Times New Roman" panose="02020603050405020304" pitchFamily="18" charset="0"/>
              </a:rPr>
              <a:t>In Deutschland liegt das Initiativrecht auf nationaler Ebene beim Parlament und der Landesregierung. Jedes Land erlässt seine eigenen Gesetze, die das Gesetzgebungsverfahren regeln.</a:t>
            </a:r>
            <a:endParaRPr lang="pl-PL"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16ABCF9F-46A6-4370-8EC8-B1EDB4510B54}"/>
              </a:ext>
              <a:ext uri="{C183D7F6-B498-43B3-948B-1728B52AA6E4}">
                <adec:decorative xmlns:adec="http://schemas.microsoft.com/office/drawing/2017/decorative" xmlns=""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27831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Obraz 4" descr="Obraz zawierający wewnątrz, liniowany&#10;&#10;Opis wygenerowany automatycznie">
            <a:extLst>
              <a:ext uri="{FF2B5EF4-FFF2-40B4-BE49-F238E27FC236}">
                <a16:creationId xmlns:a16="http://schemas.microsoft.com/office/drawing/2014/main" xmlns="" id="{20E74910-B4F1-440E-9418-A5E05CC6804F}"/>
              </a:ext>
            </a:extLst>
          </p:cNvPr>
          <p:cNvPicPr>
            <a:picLocks noChangeAspect="1"/>
          </p:cNvPicPr>
          <p:nvPr/>
        </p:nvPicPr>
        <p:blipFill rotWithShape="1">
          <a:blip r:embed="rId3"/>
          <a:srcRect/>
          <a:stretch/>
        </p:blipFill>
        <p:spPr>
          <a:xfrm>
            <a:off x="1" y="10"/>
            <a:ext cx="12192000" cy="6857990"/>
          </a:xfrm>
          <a:prstGeom prst="rect">
            <a:avLst/>
          </a:prstGeom>
        </p:spPr>
      </p:pic>
      <p:sp useBgFill="1">
        <p:nvSpPr>
          <p:cNvPr id="20" name="Freeform 5">
            <a:extLst>
              <a:ext uri="{FF2B5EF4-FFF2-40B4-BE49-F238E27FC236}">
                <a16:creationId xmlns:a16="http://schemas.microsoft.com/office/drawing/2014/main" xmlns="" id="{37D54B6C-87D0-4C03-8335-3955179D2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xmlns="" id="{0F6259A8-5F9F-40C4-BFD3-8F66AD1490CC}"/>
              </a:ext>
            </a:extLst>
          </p:cNvPr>
          <p:cNvSpPr>
            <a:spLocks noGrp="1"/>
          </p:cNvSpPr>
          <p:nvPr>
            <p:ph type="title"/>
          </p:nvPr>
        </p:nvSpPr>
        <p:spPr>
          <a:xfrm>
            <a:off x="967963" y="854753"/>
            <a:ext cx="3596420" cy="979016"/>
          </a:xfrm>
        </p:spPr>
        <p:txBody>
          <a:bodyPr anchor="b">
            <a:normAutofit/>
          </a:bodyPr>
          <a:lstStyle/>
          <a:p>
            <a:r>
              <a:rPr lang="pl-PL" sz="2400" dirty="0">
                <a:latin typeface="Times New Roman" panose="02020603050405020304" pitchFamily="18" charset="0"/>
                <a:cs typeface="Times New Roman" panose="02020603050405020304" pitchFamily="18" charset="0"/>
              </a:rPr>
              <a:t>Gesetzesinitiative des </a:t>
            </a:r>
            <a:r>
              <a:rPr lang="pl-PL" sz="2400" dirty="0" err="1">
                <a:latin typeface="Times New Roman" panose="02020603050405020304" pitchFamily="18" charset="0"/>
                <a:cs typeface="Times New Roman" panose="02020603050405020304" pitchFamily="18" charset="0"/>
              </a:rPr>
              <a:t>Bundestages</a:t>
            </a:r>
            <a:endParaRPr lang="pl-PL" sz="24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xmlns="" id="{932BFE9A-17C5-4FC6-91B9-860D76F70366}"/>
              </a:ext>
            </a:extLst>
          </p:cNvPr>
          <p:cNvSpPr>
            <a:spLocks noGrp="1"/>
          </p:cNvSpPr>
          <p:nvPr>
            <p:ph idx="1"/>
          </p:nvPr>
        </p:nvSpPr>
        <p:spPr>
          <a:xfrm>
            <a:off x="872270" y="1978870"/>
            <a:ext cx="3488084" cy="3679189"/>
          </a:xfrm>
        </p:spPr>
        <p:txBody>
          <a:bodyPr anchor="t">
            <a:normAutofit/>
          </a:bodyPr>
          <a:lstStyle/>
          <a:p>
            <a:pPr algn="just"/>
            <a:r>
              <a:rPr lang="de-DE" sz="1600" dirty="0">
                <a:latin typeface="Times New Roman" panose="02020603050405020304" pitchFamily="18" charset="0"/>
                <a:cs typeface="Times New Roman" panose="02020603050405020304" pitchFamily="18" charset="0"/>
              </a:rPr>
              <a:t>Gesetzentwürfe werden von einer Fraktion oder der zur Bildung einer Fraktion erforderlichen Zahl von Abgeordneten (5 % der gesetzlichen Abgeordnetenzahl) direkt beim Vorsitzenden des Bundestages eingebracht.</a:t>
            </a:r>
            <a:endParaRPr lang="pl-PL" sz="1600" dirty="0">
              <a:latin typeface="Times New Roman" panose="02020603050405020304" pitchFamily="18" charset="0"/>
              <a:cs typeface="Times New Roman" panose="02020603050405020304" pitchFamily="18" charset="0"/>
            </a:endParaRPr>
          </a:p>
          <a:p>
            <a:pPr algn="just"/>
            <a:r>
              <a:rPr lang="de-DE" sz="1600" dirty="0">
                <a:latin typeface="Times New Roman" panose="02020603050405020304" pitchFamily="18" charset="0"/>
                <a:cs typeface="Times New Roman" panose="02020603050405020304" pitchFamily="18" charset="0"/>
              </a:rPr>
              <a:t>Häufig gibt es gemeinsame, fraktionsübergreifende Initiativen.</a:t>
            </a:r>
            <a:endParaRPr lang="pl-PL" sz="1600" dirty="0">
              <a:latin typeface="Times New Roman" panose="02020603050405020304" pitchFamily="18" charset="0"/>
              <a:cs typeface="Times New Roman" panose="02020603050405020304" pitchFamily="18" charset="0"/>
            </a:endParaRPr>
          </a:p>
          <a:p>
            <a:pPr algn="just"/>
            <a:r>
              <a:rPr lang="de-DE" sz="1600" dirty="0">
                <a:latin typeface="Times New Roman" panose="02020603050405020304" pitchFamily="18" charset="0"/>
                <a:cs typeface="Times New Roman" panose="02020603050405020304" pitchFamily="18" charset="0"/>
              </a:rPr>
              <a:t>Rechnungen können eine kurze Erklärung haben, warum sie gebracht wurden.</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07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Łupek">
  <a:themeElements>
    <a:clrScheme name="Łupek">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Łupek">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Łupek">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otalTime>2782</TotalTime>
  <Words>949</Words>
  <Application>Microsoft Office PowerPoint</Application>
  <PresentationFormat>Niestandardowy</PresentationFormat>
  <Paragraphs>150</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Łupek</vt:lpstr>
      <vt:lpstr>Gesetzgebungsverfahren in Deutschland</vt:lpstr>
      <vt:lpstr>Agenda</vt:lpstr>
      <vt:lpstr>Agenda</vt:lpstr>
      <vt:lpstr>Gesetzgebende Gewalt</vt:lpstr>
      <vt:lpstr>Definition der Gesetzentwürfe </vt:lpstr>
      <vt:lpstr>Gesetzentwurf</vt:lpstr>
      <vt:lpstr>Arten von Gesetzentwürfen</vt:lpstr>
      <vt:lpstr>Definition der Gesetzgebungsinitiative</vt:lpstr>
      <vt:lpstr>Gesetzesinitiative des Bundestages</vt:lpstr>
      <vt:lpstr>Gesetzesinitiative des Bundesrates</vt:lpstr>
      <vt:lpstr>Gesetzesinitiative der Bundesregierung</vt:lpstr>
      <vt:lpstr>Bedingungen, die durch den Gesetzentwurf erfüllt werden müssen</vt:lpstr>
      <vt:lpstr>Gesetzgebungsverfahren - Etappen</vt:lpstr>
      <vt:lpstr>Gesetzgebungsverfahren – Etappen Teil 2</vt:lpstr>
      <vt:lpstr>Gesetzgebungsverfahren – Etappen Teil 3</vt:lpstr>
      <vt:lpstr>Gesetzgebungsverfahren</vt:lpstr>
      <vt:lpstr>Definition die Verkündigung</vt:lpstr>
      <vt:lpstr>Die Verkündigung</vt:lpstr>
      <vt:lpstr>Wortschatz zum Thema</vt:lpstr>
      <vt:lpstr>Literatur- und Rechtsaktverzeichnis
</vt:lpstr>
      <vt:lpstr>Literatur- und Rechtsaktverzeichnis</vt:lpstr>
      <vt:lpstr>Vielen Dank für Ihre Aufmerksamkeit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Gesetzgebungsverfahren in Deutschland</dc:title>
  <dc:creator>Dobosz  Agnieszka</dc:creator>
  <cp:lastModifiedBy>Oem</cp:lastModifiedBy>
  <cp:revision>9</cp:revision>
  <dcterms:created xsi:type="dcterms:W3CDTF">2022-04-15T20:26:37Z</dcterms:created>
  <dcterms:modified xsi:type="dcterms:W3CDTF">2022-05-05T05:43:44Z</dcterms:modified>
</cp:coreProperties>
</file>