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59" r:id="rId18"/>
    <p:sldId id="275" r:id="rId19"/>
    <p:sldId id="27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6" autoAdjust="0"/>
    <p:restoredTop sz="94660"/>
  </p:normalViewPr>
  <p:slideViewPr>
    <p:cSldViewPr snapToGrid="0">
      <p:cViewPr>
        <p:scale>
          <a:sx n="71" d="100"/>
          <a:sy n="71" d="100"/>
        </p:scale>
        <p:origin x="-58" y="2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44D71EB-EADC-8B91-3449-2E3665DAED62}"/>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74D1F485-154D-9A64-A5A9-30A0E67957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E94DB063-E3A8-2305-D5B2-CB7746ACF1C0}"/>
              </a:ext>
            </a:extLst>
          </p:cNvPr>
          <p:cNvSpPr>
            <a:spLocks noGrp="1"/>
          </p:cNvSpPr>
          <p:nvPr>
            <p:ph type="dt" sz="half" idx="10"/>
          </p:nvPr>
        </p:nvSpPr>
        <p:spPr/>
        <p:txBody>
          <a:bodyPr/>
          <a:lstStyle/>
          <a:p>
            <a:fld id="{8978A418-E24C-4D11-992B-3C32970B1219}" type="datetimeFigureOut">
              <a:rPr lang="pl-PL" smtClean="0"/>
              <a:t>2022-05-02</a:t>
            </a:fld>
            <a:endParaRPr lang="pl-PL"/>
          </a:p>
        </p:txBody>
      </p:sp>
      <p:sp>
        <p:nvSpPr>
          <p:cNvPr id="5" name="Symbol zastępczy stopki 4">
            <a:extLst>
              <a:ext uri="{FF2B5EF4-FFF2-40B4-BE49-F238E27FC236}">
                <a16:creationId xmlns:a16="http://schemas.microsoft.com/office/drawing/2014/main" xmlns="" id="{32F8B0C5-BB30-B466-912E-5D1F881B94E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91E05996-FA2C-57F4-33D9-6FE48FBA1A08}"/>
              </a:ext>
            </a:extLst>
          </p:cNvPr>
          <p:cNvSpPr>
            <a:spLocks noGrp="1"/>
          </p:cNvSpPr>
          <p:nvPr>
            <p:ph type="sldNum" sz="quarter" idx="12"/>
          </p:nvPr>
        </p:nvSpPr>
        <p:spPr/>
        <p:txBody>
          <a:bodyPr/>
          <a:lstStyle/>
          <a:p>
            <a:fld id="{3E17BE7A-6FB9-45E0-AB2A-8F19AED7D59C}" type="slidenum">
              <a:rPr lang="pl-PL" smtClean="0"/>
              <a:t>‹#›</a:t>
            </a:fld>
            <a:endParaRPr lang="pl-PL"/>
          </a:p>
        </p:txBody>
      </p:sp>
    </p:spTree>
    <p:extLst>
      <p:ext uri="{BB962C8B-B14F-4D97-AF65-F5344CB8AC3E}">
        <p14:creationId xmlns:p14="http://schemas.microsoft.com/office/powerpoint/2010/main" val="41726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78A77F3-0426-5E35-C6DB-3798366CDBC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1720F8A3-355C-C39A-67A4-1C91908CE63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9909CE46-AE96-4D47-3958-8506450B1579}"/>
              </a:ext>
            </a:extLst>
          </p:cNvPr>
          <p:cNvSpPr>
            <a:spLocks noGrp="1"/>
          </p:cNvSpPr>
          <p:nvPr>
            <p:ph type="dt" sz="half" idx="10"/>
          </p:nvPr>
        </p:nvSpPr>
        <p:spPr/>
        <p:txBody>
          <a:bodyPr/>
          <a:lstStyle/>
          <a:p>
            <a:fld id="{8978A418-E24C-4D11-992B-3C32970B1219}" type="datetimeFigureOut">
              <a:rPr lang="pl-PL" smtClean="0"/>
              <a:t>2022-05-02</a:t>
            </a:fld>
            <a:endParaRPr lang="pl-PL"/>
          </a:p>
        </p:txBody>
      </p:sp>
      <p:sp>
        <p:nvSpPr>
          <p:cNvPr id="5" name="Symbol zastępczy stopki 4">
            <a:extLst>
              <a:ext uri="{FF2B5EF4-FFF2-40B4-BE49-F238E27FC236}">
                <a16:creationId xmlns:a16="http://schemas.microsoft.com/office/drawing/2014/main" xmlns="" id="{8EE4C4CF-0AE0-034D-BA9C-5FBEE19F127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FD0ED1BB-27C3-7D98-9B79-586D0A22A174}"/>
              </a:ext>
            </a:extLst>
          </p:cNvPr>
          <p:cNvSpPr>
            <a:spLocks noGrp="1"/>
          </p:cNvSpPr>
          <p:nvPr>
            <p:ph type="sldNum" sz="quarter" idx="12"/>
          </p:nvPr>
        </p:nvSpPr>
        <p:spPr/>
        <p:txBody>
          <a:bodyPr/>
          <a:lstStyle/>
          <a:p>
            <a:fld id="{3E17BE7A-6FB9-45E0-AB2A-8F19AED7D59C}" type="slidenum">
              <a:rPr lang="pl-PL" smtClean="0"/>
              <a:t>‹#›</a:t>
            </a:fld>
            <a:endParaRPr lang="pl-PL"/>
          </a:p>
        </p:txBody>
      </p:sp>
    </p:spTree>
    <p:extLst>
      <p:ext uri="{BB962C8B-B14F-4D97-AF65-F5344CB8AC3E}">
        <p14:creationId xmlns:p14="http://schemas.microsoft.com/office/powerpoint/2010/main" val="232388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02C3A035-D0B5-ED96-E2EE-0C58AFFC1FD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354BB804-95A7-6FBD-9C7C-8B27A5207C4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55F33D39-E6F9-F54F-71CE-1D0794CC0E2B}"/>
              </a:ext>
            </a:extLst>
          </p:cNvPr>
          <p:cNvSpPr>
            <a:spLocks noGrp="1"/>
          </p:cNvSpPr>
          <p:nvPr>
            <p:ph type="dt" sz="half" idx="10"/>
          </p:nvPr>
        </p:nvSpPr>
        <p:spPr/>
        <p:txBody>
          <a:bodyPr/>
          <a:lstStyle/>
          <a:p>
            <a:fld id="{8978A418-E24C-4D11-992B-3C32970B1219}" type="datetimeFigureOut">
              <a:rPr lang="pl-PL" smtClean="0"/>
              <a:t>2022-05-02</a:t>
            </a:fld>
            <a:endParaRPr lang="pl-PL"/>
          </a:p>
        </p:txBody>
      </p:sp>
      <p:sp>
        <p:nvSpPr>
          <p:cNvPr id="5" name="Symbol zastępczy stopki 4">
            <a:extLst>
              <a:ext uri="{FF2B5EF4-FFF2-40B4-BE49-F238E27FC236}">
                <a16:creationId xmlns:a16="http://schemas.microsoft.com/office/drawing/2014/main" xmlns="" id="{7FA18391-C2EB-058F-A047-E07ADBA1150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52417613-B2E2-C381-B278-B750DE577654}"/>
              </a:ext>
            </a:extLst>
          </p:cNvPr>
          <p:cNvSpPr>
            <a:spLocks noGrp="1"/>
          </p:cNvSpPr>
          <p:nvPr>
            <p:ph type="sldNum" sz="quarter" idx="12"/>
          </p:nvPr>
        </p:nvSpPr>
        <p:spPr/>
        <p:txBody>
          <a:bodyPr/>
          <a:lstStyle/>
          <a:p>
            <a:fld id="{3E17BE7A-6FB9-45E0-AB2A-8F19AED7D59C}" type="slidenum">
              <a:rPr lang="pl-PL" smtClean="0"/>
              <a:t>‹#›</a:t>
            </a:fld>
            <a:endParaRPr lang="pl-PL"/>
          </a:p>
        </p:txBody>
      </p:sp>
    </p:spTree>
    <p:extLst>
      <p:ext uri="{BB962C8B-B14F-4D97-AF65-F5344CB8AC3E}">
        <p14:creationId xmlns:p14="http://schemas.microsoft.com/office/powerpoint/2010/main" val="408811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2628D4F-AA3B-79A2-F451-6A48ABC43E4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7420C09D-E021-536F-CED3-E35E2DCE9F16}"/>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27FCB6F5-4B53-2700-4A87-75585F741169}"/>
              </a:ext>
            </a:extLst>
          </p:cNvPr>
          <p:cNvSpPr>
            <a:spLocks noGrp="1"/>
          </p:cNvSpPr>
          <p:nvPr>
            <p:ph type="dt" sz="half" idx="10"/>
          </p:nvPr>
        </p:nvSpPr>
        <p:spPr/>
        <p:txBody>
          <a:bodyPr/>
          <a:lstStyle/>
          <a:p>
            <a:fld id="{8978A418-E24C-4D11-992B-3C32970B1219}" type="datetimeFigureOut">
              <a:rPr lang="pl-PL" smtClean="0"/>
              <a:t>2022-05-02</a:t>
            </a:fld>
            <a:endParaRPr lang="pl-PL"/>
          </a:p>
        </p:txBody>
      </p:sp>
      <p:sp>
        <p:nvSpPr>
          <p:cNvPr id="5" name="Symbol zastępczy stopki 4">
            <a:extLst>
              <a:ext uri="{FF2B5EF4-FFF2-40B4-BE49-F238E27FC236}">
                <a16:creationId xmlns:a16="http://schemas.microsoft.com/office/drawing/2014/main" xmlns="" id="{C0DAB2BD-8650-3437-1E7E-7DB86D6840D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9BFEE7A7-45EE-2DD3-1C81-EC1E451F5148}"/>
              </a:ext>
            </a:extLst>
          </p:cNvPr>
          <p:cNvSpPr>
            <a:spLocks noGrp="1"/>
          </p:cNvSpPr>
          <p:nvPr>
            <p:ph type="sldNum" sz="quarter" idx="12"/>
          </p:nvPr>
        </p:nvSpPr>
        <p:spPr/>
        <p:txBody>
          <a:bodyPr/>
          <a:lstStyle/>
          <a:p>
            <a:fld id="{3E17BE7A-6FB9-45E0-AB2A-8F19AED7D59C}" type="slidenum">
              <a:rPr lang="pl-PL" smtClean="0"/>
              <a:t>‹#›</a:t>
            </a:fld>
            <a:endParaRPr lang="pl-PL"/>
          </a:p>
        </p:txBody>
      </p:sp>
    </p:spTree>
    <p:extLst>
      <p:ext uri="{BB962C8B-B14F-4D97-AF65-F5344CB8AC3E}">
        <p14:creationId xmlns:p14="http://schemas.microsoft.com/office/powerpoint/2010/main" val="221894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98D1630-9B90-352A-E631-3A039DBE9A6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E9F1B47A-699A-6B1A-0C4C-D39625488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456D6F18-0F2D-52AC-F703-CCED133CCEE8}"/>
              </a:ext>
            </a:extLst>
          </p:cNvPr>
          <p:cNvSpPr>
            <a:spLocks noGrp="1"/>
          </p:cNvSpPr>
          <p:nvPr>
            <p:ph type="dt" sz="half" idx="10"/>
          </p:nvPr>
        </p:nvSpPr>
        <p:spPr/>
        <p:txBody>
          <a:bodyPr/>
          <a:lstStyle/>
          <a:p>
            <a:fld id="{8978A418-E24C-4D11-992B-3C32970B1219}" type="datetimeFigureOut">
              <a:rPr lang="pl-PL" smtClean="0"/>
              <a:t>2022-05-02</a:t>
            </a:fld>
            <a:endParaRPr lang="pl-PL"/>
          </a:p>
        </p:txBody>
      </p:sp>
      <p:sp>
        <p:nvSpPr>
          <p:cNvPr id="5" name="Symbol zastępczy stopki 4">
            <a:extLst>
              <a:ext uri="{FF2B5EF4-FFF2-40B4-BE49-F238E27FC236}">
                <a16:creationId xmlns:a16="http://schemas.microsoft.com/office/drawing/2014/main" xmlns="" id="{27135809-553D-9916-30B8-829B9C8418D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6D616744-32DA-B0D0-D544-1A492CE64B10}"/>
              </a:ext>
            </a:extLst>
          </p:cNvPr>
          <p:cNvSpPr>
            <a:spLocks noGrp="1"/>
          </p:cNvSpPr>
          <p:nvPr>
            <p:ph type="sldNum" sz="quarter" idx="12"/>
          </p:nvPr>
        </p:nvSpPr>
        <p:spPr/>
        <p:txBody>
          <a:bodyPr/>
          <a:lstStyle/>
          <a:p>
            <a:fld id="{3E17BE7A-6FB9-45E0-AB2A-8F19AED7D59C}" type="slidenum">
              <a:rPr lang="pl-PL" smtClean="0"/>
              <a:t>‹#›</a:t>
            </a:fld>
            <a:endParaRPr lang="pl-PL"/>
          </a:p>
        </p:txBody>
      </p:sp>
    </p:spTree>
    <p:extLst>
      <p:ext uri="{BB962C8B-B14F-4D97-AF65-F5344CB8AC3E}">
        <p14:creationId xmlns:p14="http://schemas.microsoft.com/office/powerpoint/2010/main" val="149363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5F6C0A7-61CD-E0C6-BE3D-70240B89E8D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C8CDD09F-CE05-8F28-31B7-E47A22C67E1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701A9B86-33D3-F202-277E-C9D30F5DC187}"/>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F5FE7BC2-929F-E268-E8A9-BB45E1879C03}"/>
              </a:ext>
            </a:extLst>
          </p:cNvPr>
          <p:cNvSpPr>
            <a:spLocks noGrp="1"/>
          </p:cNvSpPr>
          <p:nvPr>
            <p:ph type="dt" sz="half" idx="10"/>
          </p:nvPr>
        </p:nvSpPr>
        <p:spPr/>
        <p:txBody>
          <a:bodyPr/>
          <a:lstStyle/>
          <a:p>
            <a:fld id="{8978A418-E24C-4D11-992B-3C32970B1219}" type="datetimeFigureOut">
              <a:rPr lang="pl-PL" smtClean="0"/>
              <a:t>2022-05-02</a:t>
            </a:fld>
            <a:endParaRPr lang="pl-PL"/>
          </a:p>
        </p:txBody>
      </p:sp>
      <p:sp>
        <p:nvSpPr>
          <p:cNvPr id="6" name="Symbol zastępczy stopki 5">
            <a:extLst>
              <a:ext uri="{FF2B5EF4-FFF2-40B4-BE49-F238E27FC236}">
                <a16:creationId xmlns:a16="http://schemas.microsoft.com/office/drawing/2014/main" xmlns="" id="{E032F952-2F21-0761-815B-C695997B557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89D63904-B469-F801-B07D-54E4F19848FD}"/>
              </a:ext>
            </a:extLst>
          </p:cNvPr>
          <p:cNvSpPr>
            <a:spLocks noGrp="1"/>
          </p:cNvSpPr>
          <p:nvPr>
            <p:ph type="sldNum" sz="quarter" idx="12"/>
          </p:nvPr>
        </p:nvSpPr>
        <p:spPr/>
        <p:txBody>
          <a:bodyPr/>
          <a:lstStyle/>
          <a:p>
            <a:fld id="{3E17BE7A-6FB9-45E0-AB2A-8F19AED7D59C}" type="slidenum">
              <a:rPr lang="pl-PL" smtClean="0"/>
              <a:t>‹#›</a:t>
            </a:fld>
            <a:endParaRPr lang="pl-PL"/>
          </a:p>
        </p:txBody>
      </p:sp>
    </p:spTree>
    <p:extLst>
      <p:ext uri="{BB962C8B-B14F-4D97-AF65-F5344CB8AC3E}">
        <p14:creationId xmlns:p14="http://schemas.microsoft.com/office/powerpoint/2010/main" val="146034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595F1ED-7451-20DF-23BF-4C4573626D29}"/>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CD08C9BC-F0F5-012C-C465-438DA6AEA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74EF8646-5056-63EF-4C43-356C02555C2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11B0733F-526C-4703-FA20-E113F4F15B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F9088FEA-68A1-07A9-136A-56402C07FC5B}"/>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458CBCFE-81ED-CA1D-1787-6612A196B6F6}"/>
              </a:ext>
            </a:extLst>
          </p:cNvPr>
          <p:cNvSpPr>
            <a:spLocks noGrp="1"/>
          </p:cNvSpPr>
          <p:nvPr>
            <p:ph type="dt" sz="half" idx="10"/>
          </p:nvPr>
        </p:nvSpPr>
        <p:spPr/>
        <p:txBody>
          <a:bodyPr/>
          <a:lstStyle/>
          <a:p>
            <a:fld id="{8978A418-E24C-4D11-992B-3C32970B1219}" type="datetimeFigureOut">
              <a:rPr lang="pl-PL" smtClean="0"/>
              <a:t>2022-05-02</a:t>
            </a:fld>
            <a:endParaRPr lang="pl-PL"/>
          </a:p>
        </p:txBody>
      </p:sp>
      <p:sp>
        <p:nvSpPr>
          <p:cNvPr id="8" name="Symbol zastępczy stopki 7">
            <a:extLst>
              <a:ext uri="{FF2B5EF4-FFF2-40B4-BE49-F238E27FC236}">
                <a16:creationId xmlns:a16="http://schemas.microsoft.com/office/drawing/2014/main" xmlns="" id="{008FD29A-1219-0EDC-2608-6BFF3215A25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DD87509E-9781-ECA3-1873-F9F8F831E943}"/>
              </a:ext>
            </a:extLst>
          </p:cNvPr>
          <p:cNvSpPr>
            <a:spLocks noGrp="1"/>
          </p:cNvSpPr>
          <p:nvPr>
            <p:ph type="sldNum" sz="quarter" idx="12"/>
          </p:nvPr>
        </p:nvSpPr>
        <p:spPr/>
        <p:txBody>
          <a:bodyPr/>
          <a:lstStyle/>
          <a:p>
            <a:fld id="{3E17BE7A-6FB9-45E0-AB2A-8F19AED7D59C}" type="slidenum">
              <a:rPr lang="pl-PL" smtClean="0"/>
              <a:t>‹#›</a:t>
            </a:fld>
            <a:endParaRPr lang="pl-PL"/>
          </a:p>
        </p:txBody>
      </p:sp>
    </p:spTree>
    <p:extLst>
      <p:ext uri="{BB962C8B-B14F-4D97-AF65-F5344CB8AC3E}">
        <p14:creationId xmlns:p14="http://schemas.microsoft.com/office/powerpoint/2010/main" val="141416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1FF3CA7-F94B-2436-C7D2-19F3B6D1C09A}"/>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1F3299C3-A6C9-5DEA-5A7E-ED5B71077B5C}"/>
              </a:ext>
            </a:extLst>
          </p:cNvPr>
          <p:cNvSpPr>
            <a:spLocks noGrp="1"/>
          </p:cNvSpPr>
          <p:nvPr>
            <p:ph type="dt" sz="half" idx="10"/>
          </p:nvPr>
        </p:nvSpPr>
        <p:spPr/>
        <p:txBody>
          <a:bodyPr/>
          <a:lstStyle/>
          <a:p>
            <a:fld id="{8978A418-E24C-4D11-992B-3C32970B1219}" type="datetimeFigureOut">
              <a:rPr lang="pl-PL" smtClean="0"/>
              <a:t>2022-05-02</a:t>
            </a:fld>
            <a:endParaRPr lang="pl-PL"/>
          </a:p>
        </p:txBody>
      </p:sp>
      <p:sp>
        <p:nvSpPr>
          <p:cNvPr id="4" name="Symbol zastępczy stopki 3">
            <a:extLst>
              <a:ext uri="{FF2B5EF4-FFF2-40B4-BE49-F238E27FC236}">
                <a16:creationId xmlns:a16="http://schemas.microsoft.com/office/drawing/2014/main" xmlns="" id="{A22BAC1B-46DD-F7B9-C44E-276D4287582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687FB25E-FA76-A69B-00A2-5027B6ED42CA}"/>
              </a:ext>
            </a:extLst>
          </p:cNvPr>
          <p:cNvSpPr>
            <a:spLocks noGrp="1"/>
          </p:cNvSpPr>
          <p:nvPr>
            <p:ph type="sldNum" sz="quarter" idx="12"/>
          </p:nvPr>
        </p:nvSpPr>
        <p:spPr/>
        <p:txBody>
          <a:bodyPr/>
          <a:lstStyle/>
          <a:p>
            <a:fld id="{3E17BE7A-6FB9-45E0-AB2A-8F19AED7D59C}" type="slidenum">
              <a:rPr lang="pl-PL" smtClean="0"/>
              <a:t>‹#›</a:t>
            </a:fld>
            <a:endParaRPr lang="pl-PL"/>
          </a:p>
        </p:txBody>
      </p:sp>
    </p:spTree>
    <p:extLst>
      <p:ext uri="{BB962C8B-B14F-4D97-AF65-F5344CB8AC3E}">
        <p14:creationId xmlns:p14="http://schemas.microsoft.com/office/powerpoint/2010/main" val="39423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0D8F3B95-AFA3-BC17-F8DF-E54E698FDA5B}"/>
              </a:ext>
            </a:extLst>
          </p:cNvPr>
          <p:cNvSpPr>
            <a:spLocks noGrp="1"/>
          </p:cNvSpPr>
          <p:nvPr>
            <p:ph type="dt" sz="half" idx="10"/>
          </p:nvPr>
        </p:nvSpPr>
        <p:spPr/>
        <p:txBody>
          <a:bodyPr/>
          <a:lstStyle/>
          <a:p>
            <a:fld id="{8978A418-E24C-4D11-992B-3C32970B1219}" type="datetimeFigureOut">
              <a:rPr lang="pl-PL" smtClean="0"/>
              <a:t>2022-05-02</a:t>
            </a:fld>
            <a:endParaRPr lang="pl-PL"/>
          </a:p>
        </p:txBody>
      </p:sp>
      <p:sp>
        <p:nvSpPr>
          <p:cNvPr id="3" name="Symbol zastępczy stopki 2">
            <a:extLst>
              <a:ext uri="{FF2B5EF4-FFF2-40B4-BE49-F238E27FC236}">
                <a16:creationId xmlns:a16="http://schemas.microsoft.com/office/drawing/2014/main" xmlns="" id="{AC74727E-E27A-8D79-6FE8-A164841FEC7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C38B8A1F-1AF9-7FDC-977A-67337282916B}"/>
              </a:ext>
            </a:extLst>
          </p:cNvPr>
          <p:cNvSpPr>
            <a:spLocks noGrp="1"/>
          </p:cNvSpPr>
          <p:nvPr>
            <p:ph type="sldNum" sz="quarter" idx="12"/>
          </p:nvPr>
        </p:nvSpPr>
        <p:spPr/>
        <p:txBody>
          <a:bodyPr/>
          <a:lstStyle/>
          <a:p>
            <a:fld id="{3E17BE7A-6FB9-45E0-AB2A-8F19AED7D59C}" type="slidenum">
              <a:rPr lang="pl-PL" smtClean="0"/>
              <a:t>‹#›</a:t>
            </a:fld>
            <a:endParaRPr lang="pl-PL"/>
          </a:p>
        </p:txBody>
      </p:sp>
    </p:spTree>
    <p:extLst>
      <p:ext uri="{BB962C8B-B14F-4D97-AF65-F5344CB8AC3E}">
        <p14:creationId xmlns:p14="http://schemas.microsoft.com/office/powerpoint/2010/main" val="39884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8EDD99F-E705-3859-D9A8-68AA1087382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0C2CFFEE-8F2A-4963-5112-64B14A08D7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18AA2046-4E96-10D0-003D-2A1617807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17667952-BEDB-9D9A-E354-30166C3D3DBF}"/>
              </a:ext>
            </a:extLst>
          </p:cNvPr>
          <p:cNvSpPr>
            <a:spLocks noGrp="1"/>
          </p:cNvSpPr>
          <p:nvPr>
            <p:ph type="dt" sz="half" idx="10"/>
          </p:nvPr>
        </p:nvSpPr>
        <p:spPr/>
        <p:txBody>
          <a:bodyPr/>
          <a:lstStyle/>
          <a:p>
            <a:fld id="{8978A418-E24C-4D11-992B-3C32970B1219}" type="datetimeFigureOut">
              <a:rPr lang="pl-PL" smtClean="0"/>
              <a:t>2022-05-02</a:t>
            </a:fld>
            <a:endParaRPr lang="pl-PL"/>
          </a:p>
        </p:txBody>
      </p:sp>
      <p:sp>
        <p:nvSpPr>
          <p:cNvPr id="6" name="Symbol zastępczy stopki 5">
            <a:extLst>
              <a:ext uri="{FF2B5EF4-FFF2-40B4-BE49-F238E27FC236}">
                <a16:creationId xmlns:a16="http://schemas.microsoft.com/office/drawing/2014/main" xmlns="" id="{B7C29038-7D35-148B-3C94-FBB30C2C62F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0AF02B4F-C3F4-54F9-9302-C59DF503F78B}"/>
              </a:ext>
            </a:extLst>
          </p:cNvPr>
          <p:cNvSpPr>
            <a:spLocks noGrp="1"/>
          </p:cNvSpPr>
          <p:nvPr>
            <p:ph type="sldNum" sz="quarter" idx="12"/>
          </p:nvPr>
        </p:nvSpPr>
        <p:spPr/>
        <p:txBody>
          <a:bodyPr/>
          <a:lstStyle/>
          <a:p>
            <a:fld id="{3E17BE7A-6FB9-45E0-AB2A-8F19AED7D59C}" type="slidenum">
              <a:rPr lang="pl-PL" smtClean="0"/>
              <a:t>‹#›</a:t>
            </a:fld>
            <a:endParaRPr lang="pl-PL"/>
          </a:p>
        </p:txBody>
      </p:sp>
    </p:spTree>
    <p:extLst>
      <p:ext uri="{BB962C8B-B14F-4D97-AF65-F5344CB8AC3E}">
        <p14:creationId xmlns:p14="http://schemas.microsoft.com/office/powerpoint/2010/main" val="27199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94AA3FE-D7D6-721C-9F03-AF1978827D8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CCF4ADC9-F673-B9EE-F1EC-94C56FC1D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83574454-4004-0149-3C19-01B2F7121A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76096CD0-CFEA-805C-EE47-D18D13994522}"/>
              </a:ext>
            </a:extLst>
          </p:cNvPr>
          <p:cNvSpPr>
            <a:spLocks noGrp="1"/>
          </p:cNvSpPr>
          <p:nvPr>
            <p:ph type="dt" sz="half" idx="10"/>
          </p:nvPr>
        </p:nvSpPr>
        <p:spPr/>
        <p:txBody>
          <a:bodyPr/>
          <a:lstStyle/>
          <a:p>
            <a:fld id="{8978A418-E24C-4D11-992B-3C32970B1219}" type="datetimeFigureOut">
              <a:rPr lang="pl-PL" smtClean="0"/>
              <a:t>2022-05-02</a:t>
            </a:fld>
            <a:endParaRPr lang="pl-PL"/>
          </a:p>
        </p:txBody>
      </p:sp>
      <p:sp>
        <p:nvSpPr>
          <p:cNvPr id="6" name="Symbol zastępczy stopki 5">
            <a:extLst>
              <a:ext uri="{FF2B5EF4-FFF2-40B4-BE49-F238E27FC236}">
                <a16:creationId xmlns:a16="http://schemas.microsoft.com/office/drawing/2014/main" xmlns="" id="{A9918363-7630-1A4D-9578-7CAF9A767E9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A6EBC646-6981-2427-23FF-BEE8195316F9}"/>
              </a:ext>
            </a:extLst>
          </p:cNvPr>
          <p:cNvSpPr>
            <a:spLocks noGrp="1"/>
          </p:cNvSpPr>
          <p:nvPr>
            <p:ph type="sldNum" sz="quarter" idx="12"/>
          </p:nvPr>
        </p:nvSpPr>
        <p:spPr/>
        <p:txBody>
          <a:bodyPr/>
          <a:lstStyle/>
          <a:p>
            <a:fld id="{3E17BE7A-6FB9-45E0-AB2A-8F19AED7D59C}" type="slidenum">
              <a:rPr lang="pl-PL" smtClean="0"/>
              <a:t>‹#›</a:t>
            </a:fld>
            <a:endParaRPr lang="pl-PL"/>
          </a:p>
        </p:txBody>
      </p:sp>
    </p:spTree>
    <p:extLst>
      <p:ext uri="{BB962C8B-B14F-4D97-AF65-F5344CB8AC3E}">
        <p14:creationId xmlns:p14="http://schemas.microsoft.com/office/powerpoint/2010/main" val="135737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051EE02F-1967-3BBE-7525-0A411C2D7F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D590598E-1B7C-0843-192D-1DCBABA5B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CAB7CE4A-59E0-DC3D-A628-D31138E00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8A418-E24C-4D11-992B-3C32970B1219}" type="datetimeFigureOut">
              <a:rPr lang="pl-PL" smtClean="0"/>
              <a:t>2022-05-02</a:t>
            </a:fld>
            <a:endParaRPr lang="pl-PL"/>
          </a:p>
        </p:txBody>
      </p:sp>
      <p:sp>
        <p:nvSpPr>
          <p:cNvPr id="5" name="Symbol zastępczy stopki 4">
            <a:extLst>
              <a:ext uri="{FF2B5EF4-FFF2-40B4-BE49-F238E27FC236}">
                <a16:creationId xmlns:a16="http://schemas.microsoft.com/office/drawing/2014/main" xmlns="" id="{B0E77C0D-EF55-F0F6-FCCF-480E552348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045F90DF-AC06-05C9-5C19-6229CE2FA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7BE7A-6FB9-45E0-AB2A-8F19AED7D59C}" type="slidenum">
              <a:rPr lang="pl-PL" smtClean="0"/>
              <a:t>‹#›</a:t>
            </a:fld>
            <a:endParaRPr lang="pl-PL"/>
          </a:p>
        </p:txBody>
      </p:sp>
    </p:spTree>
    <p:extLst>
      <p:ext uri="{BB962C8B-B14F-4D97-AF65-F5344CB8AC3E}">
        <p14:creationId xmlns:p14="http://schemas.microsoft.com/office/powerpoint/2010/main" val="4015865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e.wikipedia.org/wiki/Energiequelle#Sonnenenergie_in_direkter_Nutzung"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zpe.gov.pl/a/odnawialne-i-nieodnawialne-zrodla-energii-i-jej-oszczedzanie/DXgcliG2B"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76">
            <a:extLst>
              <a:ext uri="{FF2B5EF4-FFF2-40B4-BE49-F238E27FC236}">
                <a16:creationId xmlns:a16="http://schemas.microsoft.com/office/drawing/2014/main" xmlns="" id="{8D0D6D3E-D7F9-4591-9CA9-DDF4DB1F73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659D54D1-6FC0-3D97-7708-E36CF6FF9B36}"/>
              </a:ext>
            </a:extLst>
          </p:cNvPr>
          <p:cNvSpPr>
            <a:spLocks noGrp="1"/>
          </p:cNvSpPr>
          <p:nvPr>
            <p:ph type="ctrTitle"/>
          </p:nvPr>
        </p:nvSpPr>
        <p:spPr>
          <a:xfrm>
            <a:off x="301214" y="2614108"/>
            <a:ext cx="6131859" cy="3345627"/>
          </a:xfrm>
        </p:spPr>
        <p:txBody>
          <a:bodyPr anchor="t">
            <a:normAutofit fontScale="90000"/>
          </a:bodyPr>
          <a:lstStyle/>
          <a:p>
            <a:pPr algn="l"/>
            <a:r>
              <a:rPr lang="de-DE" b="1" dirty="0" smtClean="0">
                <a:latin typeface="Algerian" panose="04020705040A02060702" pitchFamily="82" charset="0"/>
              </a:rPr>
              <a:t/>
            </a:r>
            <a:br>
              <a:rPr lang="de-DE" b="1" dirty="0" smtClean="0">
                <a:latin typeface="Algerian" panose="04020705040A02060702" pitchFamily="82" charset="0"/>
              </a:rPr>
            </a:br>
            <a:r>
              <a:rPr lang="pl-PL" b="1" dirty="0" err="1" smtClean="0">
                <a:latin typeface="Algerian" panose="04020705040A02060702" pitchFamily="82" charset="0"/>
              </a:rPr>
              <a:t>Die</a:t>
            </a:r>
            <a:r>
              <a:rPr lang="pl-PL" b="1" dirty="0" smtClean="0">
                <a:latin typeface="Algerian" panose="04020705040A02060702" pitchFamily="82" charset="0"/>
              </a:rPr>
              <a:t> </a:t>
            </a:r>
            <a:r>
              <a:rPr lang="pl-PL" b="1" dirty="0" err="1" smtClean="0">
                <a:latin typeface="Algerian" panose="04020705040A02060702" pitchFamily="82" charset="0"/>
              </a:rPr>
              <a:t>EnergiequelleN</a:t>
            </a:r>
            <a:endParaRPr lang="pl-PL" b="1" dirty="0">
              <a:latin typeface="Algerian" panose="04020705040A02060702" pitchFamily="82" charset="0"/>
            </a:endParaRPr>
          </a:p>
        </p:txBody>
      </p:sp>
      <p:sp>
        <p:nvSpPr>
          <p:cNvPr id="3" name="Podtytuł 2">
            <a:extLst>
              <a:ext uri="{FF2B5EF4-FFF2-40B4-BE49-F238E27FC236}">
                <a16:creationId xmlns:a16="http://schemas.microsoft.com/office/drawing/2014/main" xmlns="" id="{5A4F4589-8293-C38C-8468-D4F62C24F886}"/>
              </a:ext>
            </a:extLst>
          </p:cNvPr>
          <p:cNvSpPr>
            <a:spLocks noGrp="1"/>
          </p:cNvSpPr>
          <p:nvPr>
            <p:ph type="subTitle" idx="1"/>
          </p:nvPr>
        </p:nvSpPr>
        <p:spPr>
          <a:xfrm>
            <a:off x="2178424" y="5898776"/>
            <a:ext cx="5862917" cy="814158"/>
          </a:xfrm>
        </p:spPr>
        <p:txBody>
          <a:bodyPr anchor="b">
            <a:normAutofit fontScale="55000" lnSpcReduction="20000"/>
          </a:bodyPr>
          <a:lstStyle/>
          <a:p>
            <a:pPr algn="r"/>
            <a:r>
              <a:rPr lang="pl-PL" dirty="0" err="1" smtClean="0"/>
              <a:t>Bearbeitet</a:t>
            </a:r>
            <a:r>
              <a:rPr lang="pl-PL" dirty="0" smtClean="0"/>
              <a:t> von Gabriela </a:t>
            </a:r>
            <a:r>
              <a:rPr lang="pl-PL" dirty="0"/>
              <a:t>Chwiej </a:t>
            </a:r>
            <a:endParaRPr lang="pl-PL" dirty="0" smtClean="0"/>
          </a:p>
          <a:p>
            <a:pPr algn="r"/>
            <a:r>
              <a:rPr lang="pl-PL" dirty="0" err="1" smtClean="0"/>
              <a:t>Institut</a:t>
            </a:r>
            <a:r>
              <a:rPr lang="pl-PL" dirty="0" smtClean="0"/>
              <a:t> f</a:t>
            </a:r>
            <a:r>
              <a:rPr lang="de-DE" dirty="0" err="1" smtClean="0"/>
              <a:t>ür</a:t>
            </a:r>
            <a:r>
              <a:rPr lang="de-DE" dirty="0" smtClean="0"/>
              <a:t> </a:t>
            </a:r>
            <a:r>
              <a:rPr lang="de-DE" dirty="0" err="1" smtClean="0"/>
              <a:t>Wirtschaftswissenchaften</a:t>
            </a:r>
            <a:r>
              <a:rPr lang="de-DE" dirty="0" smtClean="0"/>
              <a:t> und </a:t>
            </a:r>
            <a:r>
              <a:rPr lang="de-DE" dirty="0" err="1" smtClean="0"/>
              <a:t>Finazywesen</a:t>
            </a:r>
            <a:endParaRPr lang="de-DE" dirty="0" smtClean="0"/>
          </a:p>
          <a:p>
            <a:pPr algn="r"/>
            <a:r>
              <a:rPr lang="de-DE" dirty="0" err="1" smtClean="0"/>
              <a:t>Rzeszower</a:t>
            </a:r>
            <a:r>
              <a:rPr lang="de-DE" dirty="0" smtClean="0"/>
              <a:t> Universität</a:t>
            </a:r>
            <a:r>
              <a:rPr lang="de-DE" dirty="0"/>
              <a:t> </a:t>
            </a:r>
            <a:r>
              <a:rPr lang="pl-PL" dirty="0" smtClean="0"/>
              <a:t>2021/2022</a:t>
            </a:r>
            <a:endParaRPr lang="pl-PL" dirty="0"/>
          </a:p>
        </p:txBody>
      </p:sp>
      <p:sp>
        <p:nvSpPr>
          <p:cNvPr id="84" name="Rectangle 78">
            <a:extLst>
              <a:ext uri="{FF2B5EF4-FFF2-40B4-BE49-F238E27FC236}">
                <a16:creationId xmlns:a16="http://schemas.microsoft.com/office/drawing/2014/main" xmlns="" id="{C4C9F2B0-1044-46EB-8AEB-C3BFFDE6C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xmlns="" id="{D28B54C3-B57B-472A-B96E-1FCB67093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xmlns="" id="{7DB3C429-F8DA-49B9-AF84-21996FCF7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tekst, transport, satelita&#10;&#10;Opis wygenerowany automatycznie">
            <a:extLst>
              <a:ext uri="{FF2B5EF4-FFF2-40B4-BE49-F238E27FC236}">
                <a16:creationId xmlns:a16="http://schemas.microsoft.com/office/drawing/2014/main" xmlns="" id="{32A0D6DB-0582-F5E9-CCD9-ACC76AD9887C}"/>
              </a:ext>
            </a:extLst>
          </p:cNvPr>
          <p:cNvPicPr>
            <a:picLocks noChangeAspect="1"/>
          </p:cNvPicPr>
          <p:nvPr/>
        </p:nvPicPr>
        <p:blipFill rotWithShape="1">
          <a:blip r:embed="rId2"/>
          <a:srcRect l="19285" r="14214"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9" name="Picture 2" descr="http://www.ur.edu.pl/file/18129/logo%20UR.jpg"/>
          <p:cNvPicPr>
            <a:picLocks noChangeAspect="1" noChangeArrowheads="1"/>
          </p:cNvPicPr>
          <p:nvPr/>
        </p:nvPicPr>
        <p:blipFill>
          <a:blip r:embed="rId3" cstate="print"/>
          <a:srcRect/>
          <a:stretch>
            <a:fillRect/>
          </a:stretch>
        </p:blipFill>
        <p:spPr bwMode="auto">
          <a:xfrm>
            <a:off x="301214" y="41988"/>
            <a:ext cx="1941095" cy="1941095"/>
          </a:xfrm>
          <a:prstGeom prst="rect">
            <a:avLst/>
          </a:prstGeom>
          <a:noFill/>
        </p:spPr>
      </p:pic>
    </p:spTree>
    <p:extLst>
      <p:ext uri="{BB962C8B-B14F-4D97-AF65-F5344CB8AC3E}">
        <p14:creationId xmlns:p14="http://schemas.microsoft.com/office/powerpoint/2010/main" val="204393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9F1FFA9-D672-408C-9220-ADEEC6ABD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7EDC5A3-48C0-E4ED-8FAD-24A093E0DD48}"/>
              </a:ext>
            </a:extLst>
          </p:cNvPr>
          <p:cNvSpPr>
            <a:spLocks noGrp="1"/>
          </p:cNvSpPr>
          <p:nvPr>
            <p:ph type="title"/>
          </p:nvPr>
        </p:nvSpPr>
        <p:spPr>
          <a:xfrm>
            <a:off x="838201" y="365125"/>
            <a:ext cx="3816095" cy="1938076"/>
          </a:xfrm>
        </p:spPr>
        <p:txBody>
          <a:bodyPr>
            <a:normAutofit/>
          </a:bodyPr>
          <a:lstStyle/>
          <a:p>
            <a:r>
              <a:rPr lang="de-DE" b="1" dirty="0"/>
              <a:t>Solarenergie</a:t>
            </a:r>
            <a:r>
              <a:rPr lang="de-DE" dirty="0"/>
              <a:t/>
            </a:r>
            <a:br>
              <a:rPr lang="de-DE" dirty="0"/>
            </a:br>
            <a:endParaRPr lang="pl-PL" dirty="0"/>
          </a:p>
        </p:txBody>
      </p:sp>
      <p:sp>
        <p:nvSpPr>
          <p:cNvPr id="3" name="Symbol zastępczy zawartości 2">
            <a:extLst>
              <a:ext uri="{FF2B5EF4-FFF2-40B4-BE49-F238E27FC236}">
                <a16:creationId xmlns:a16="http://schemas.microsoft.com/office/drawing/2014/main" xmlns="" id="{19AB1F24-A878-9405-E8B8-629E8B92BBDE}"/>
              </a:ext>
            </a:extLst>
          </p:cNvPr>
          <p:cNvSpPr>
            <a:spLocks noGrp="1"/>
          </p:cNvSpPr>
          <p:nvPr>
            <p:ph idx="1"/>
          </p:nvPr>
        </p:nvSpPr>
        <p:spPr>
          <a:xfrm>
            <a:off x="398297" y="1581969"/>
            <a:ext cx="4256000" cy="4594994"/>
          </a:xfrm>
        </p:spPr>
        <p:txBody>
          <a:bodyPr>
            <a:normAutofit/>
          </a:bodyPr>
          <a:lstStyle/>
          <a:p>
            <a:pPr marL="0" indent="0">
              <a:buNone/>
            </a:pPr>
            <a:r>
              <a:rPr lang="de-DE" b="1" dirty="0" smtClean="0"/>
              <a:t>Achtung!</a:t>
            </a:r>
            <a:endParaRPr lang="de-DE" b="1" dirty="0"/>
          </a:p>
          <a:p>
            <a:pPr marL="0" indent="0">
              <a:buNone/>
            </a:pPr>
            <a:r>
              <a:rPr lang="de-DE" dirty="0"/>
              <a:t>Es würde ausreichen, 0,3 % der Erdoberfläche mit Photovoltaikmodulen zu bedecken, um den Energiebedarf der Menschen auf der ganzen Welt zu decken. </a:t>
            </a:r>
            <a:endParaRPr lang="de-DE" dirty="0" smtClean="0"/>
          </a:p>
          <a:p>
            <a:pPr marL="0" indent="0">
              <a:buNone/>
            </a:pPr>
            <a:r>
              <a:rPr lang="de-DE" dirty="0" smtClean="0"/>
              <a:t>Es </a:t>
            </a:r>
            <a:r>
              <a:rPr lang="de-DE" dirty="0"/>
              <a:t>ist ungefähr das Gebiet von Schweden.</a:t>
            </a:r>
            <a:endParaRPr lang="pl-PL" dirty="0"/>
          </a:p>
        </p:txBody>
      </p:sp>
      <p:pic>
        <p:nvPicPr>
          <p:cNvPr id="5" name="Obraz 4">
            <a:extLst>
              <a:ext uri="{FF2B5EF4-FFF2-40B4-BE49-F238E27FC236}">
                <a16:creationId xmlns:a16="http://schemas.microsoft.com/office/drawing/2014/main" xmlns="" id="{08D61EDF-64E4-2D1F-2E7C-501A1470104E}"/>
              </a:ext>
            </a:extLst>
          </p:cNvPr>
          <p:cNvPicPr>
            <a:picLocks noChangeAspect="1"/>
          </p:cNvPicPr>
          <p:nvPr/>
        </p:nvPicPr>
        <p:blipFill rotWithShape="1">
          <a:blip r:embed="rId2"/>
          <a:srcRect t="26112" r="-1" b="6296"/>
          <a:stretch/>
        </p:blipFill>
        <p:spPr>
          <a:xfrm>
            <a:off x="4901268" y="2978812"/>
            <a:ext cx="7287684" cy="3879188"/>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6" name="Obraz 5">
            <a:extLst>
              <a:ext uri="{FF2B5EF4-FFF2-40B4-BE49-F238E27FC236}">
                <a16:creationId xmlns:a16="http://schemas.microsoft.com/office/drawing/2014/main" xmlns="" id="{2BB050BE-565A-E8CF-211B-78BCED251F24}"/>
              </a:ext>
            </a:extLst>
          </p:cNvPr>
          <p:cNvPicPr>
            <a:picLocks noChangeAspect="1"/>
          </p:cNvPicPr>
          <p:nvPr/>
        </p:nvPicPr>
        <p:blipFill rotWithShape="1">
          <a:blip r:embed="rId3"/>
          <a:srcRect t="5695" b="14531"/>
          <a:stretch/>
        </p:blipFill>
        <p:spPr>
          <a:xfrm>
            <a:off x="4716571" y="-39268"/>
            <a:ext cx="7472381" cy="3046130"/>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10820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15ADDFE1-D1CF-47D6-A56D-A1DFD83299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AE72C57-9E89-68D7-DB0C-3206F67DF438}"/>
              </a:ext>
            </a:extLst>
          </p:cNvPr>
          <p:cNvSpPr>
            <a:spLocks noGrp="1"/>
          </p:cNvSpPr>
          <p:nvPr>
            <p:ph type="title"/>
          </p:nvPr>
        </p:nvSpPr>
        <p:spPr>
          <a:xfrm>
            <a:off x="838200" y="585216"/>
            <a:ext cx="10515600" cy="1325563"/>
          </a:xfrm>
        </p:spPr>
        <p:txBody>
          <a:bodyPr>
            <a:normAutofit/>
          </a:bodyPr>
          <a:lstStyle/>
          <a:p>
            <a:r>
              <a:rPr lang="de-DE" b="1" dirty="0">
                <a:solidFill>
                  <a:schemeClr val="bg1"/>
                </a:solidFill>
              </a:rPr>
              <a:t>Windenergie</a:t>
            </a:r>
            <a:r>
              <a:rPr lang="de-DE" dirty="0">
                <a:solidFill>
                  <a:schemeClr val="bg1"/>
                </a:solidFill>
              </a:rPr>
              <a:t/>
            </a:r>
            <a:br>
              <a:rPr lang="de-DE" dirty="0">
                <a:solidFill>
                  <a:schemeClr val="bg1"/>
                </a:solidFill>
              </a:rPr>
            </a:br>
            <a:endParaRPr lang="pl-PL" dirty="0">
              <a:solidFill>
                <a:schemeClr val="bg1"/>
              </a:solidFill>
            </a:endParaRPr>
          </a:p>
        </p:txBody>
      </p:sp>
      <p:sp>
        <p:nvSpPr>
          <p:cNvPr id="3" name="Symbol zastępczy zawartości 2">
            <a:extLst>
              <a:ext uri="{FF2B5EF4-FFF2-40B4-BE49-F238E27FC236}">
                <a16:creationId xmlns:a16="http://schemas.microsoft.com/office/drawing/2014/main" xmlns="" id="{F5EB8654-CADC-745B-47E4-0C6CBC4F3ECC}"/>
              </a:ext>
            </a:extLst>
          </p:cNvPr>
          <p:cNvSpPr>
            <a:spLocks noGrp="1"/>
          </p:cNvSpPr>
          <p:nvPr>
            <p:ph idx="1"/>
          </p:nvPr>
        </p:nvSpPr>
        <p:spPr>
          <a:xfrm>
            <a:off x="325369" y="3268493"/>
            <a:ext cx="5877217" cy="3660185"/>
          </a:xfrm>
        </p:spPr>
        <p:txBody>
          <a:bodyPr>
            <a:normAutofit/>
          </a:bodyPr>
          <a:lstStyle/>
          <a:p>
            <a:pPr marL="0" indent="0">
              <a:buNone/>
            </a:pPr>
            <a:r>
              <a:rPr lang="de-DE" dirty="0"/>
              <a:t>Die Nutzung der Windenergie basiert auf dem Betrieb von Windkraftanlagen, die die Bewegungsenergie des Windes in Strom umwandeln. </a:t>
            </a:r>
            <a:endParaRPr lang="pl-PL" dirty="0"/>
          </a:p>
        </p:txBody>
      </p:sp>
      <p:pic>
        <p:nvPicPr>
          <p:cNvPr id="11267" name="Picture 3" descr="BASF dba o turbiny wiatrowe - rynekfarb.pl | Rynek Farb">
            <a:extLst>
              <a:ext uri="{FF2B5EF4-FFF2-40B4-BE49-F238E27FC236}">
                <a16:creationId xmlns:a16="http://schemas.microsoft.com/office/drawing/2014/main" xmlns="" id="{A511EF2A-5A62-2F7B-6FE9-8075CF8B21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2" r="6412"/>
          <a:stretch/>
        </p:blipFill>
        <p:spPr bwMode="auto">
          <a:xfrm>
            <a:off x="6338316" y="2516777"/>
            <a:ext cx="5015484" cy="366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98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xmlns="" id="{CEF6118E-44FB-4509-B4D9-129052E4C6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688F994C-E44C-8D7D-5087-48BDE52D31B8}"/>
              </a:ext>
            </a:extLst>
          </p:cNvPr>
          <p:cNvSpPr>
            <a:spLocks noGrp="1"/>
          </p:cNvSpPr>
          <p:nvPr>
            <p:ph type="title"/>
          </p:nvPr>
        </p:nvSpPr>
        <p:spPr>
          <a:xfrm>
            <a:off x="835155" y="525195"/>
            <a:ext cx="3986155" cy="2806506"/>
          </a:xfrm>
        </p:spPr>
        <p:txBody>
          <a:bodyPr anchor="b">
            <a:normAutofit/>
          </a:bodyPr>
          <a:lstStyle/>
          <a:p>
            <a:r>
              <a:rPr lang="de-DE" sz="5400" b="1" dirty="0"/>
              <a:t>Wasserkraft</a:t>
            </a:r>
            <a:r>
              <a:rPr lang="de-DE" sz="4000" dirty="0"/>
              <a:t/>
            </a:r>
            <a:br>
              <a:rPr lang="de-DE" sz="4000" dirty="0"/>
            </a:br>
            <a:endParaRPr lang="pl-PL" sz="4000" dirty="0"/>
          </a:p>
        </p:txBody>
      </p:sp>
      <p:pic>
        <p:nvPicPr>
          <p:cNvPr id="12295" name="Picture 7" descr="Elektrownia wodną w Niedowie - Inżynieria.com">
            <a:extLst>
              <a:ext uri="{FF2B5EF4-FFF2-40B4-BE49-F238E27FC236}">
                <a16:creationId xmlns:a16="http://schemas.microsoft.com/office/drawing/2014/main" xmlns="" id="{C5A828FB-D5A5-BC2A-020B-3C1A054E32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46" r="-2" b="10412"/>
          <a:stretch/>
        </p:blipFill>
        <p:spPr bwMode="auto">
          <a:xfrm>
            <a:off x="6012836" y="163646"/>
            <a:ext cx="5980421" cy="2304673"/>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xmlns="" id="{EA2BF2EF-1239-E9B5-2585-CD01D6306400}"/>
              </a:ext>
            </a:extLst>
          </p:cNvPr>
          <p:cNvSpPr>
            <a:spLocks noGrp="1"/>
          </p:cNvSpPr>
          <p:nvPr>
            <p:ph idx="1"/>
          </p:nvPr>
        </p:nvSpPr>
        <p:spPr>
          <a:xfrm>
            <a:off x="198743" y="3526300"/>
            <a:ext cx="5590587" cy="2588458"/>
          </a:xfrm>
        </p:spPr>
        <p:txBody>
          <a:bodyPr>
            <a:normAutofit/>
          </a:bodyPr>
          <a:lstStyle/>
          <a:p>
            <a:pPr marL="0" indent="0">
              <a:buNone/>
            </a:pPr>
            <a:r>
              <a:rPr lang="de-DE" dirty="0"/>
              <a:t>Wasserkraft basiert auf der Nutzung der Kraft fließenden Wassers. Wasserkraft wird hauptsächlich zur Stromerzeugung genutzt.</a:t>
            </a:r>
            <a:endParaRPr lang="pl-PL" dirty="0"/>
          </a:p>
        </p:txBody>
      </p:sp>
      <p:pic>
        <p:nvPicPr>
          <p:cNvPr id="12293" name="Picture 5" descr="W Kongo powstanie największa elektrownia wodna na świecie - Geekweek w  INTERIA.PL">
            <a:extLst>
              <a:ext uri="{FF2B5EF4-FFF2-40B4-BE49-F238E27FC236}">
                <a16:creationId xmlns:a16="http://schemas.microsoft.com/office/drawing/2014/main" xmlns="" id="{BFD48431-0A95-7332-D208-774DE1EFE9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40" r="1" b="9744"/>
          <a:stretch/>
        </p:blipFill>
        <p:spPr bwMode="auto">
          <a:xfrm>
            <a:off x="6096000" y="2956876"/>
            <a:ext cx="5897257" cy="290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1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xmlns="" id="{181FF386-D64B-1FE5-1AAB-A0E66A4CF0DA}"/>
              </a:ext>
            </a:extLst>
          </p:cNvPr>
          <p:cNvPicPr>
            <a:picLocks noChangeAspect="1"/>
          </p:cNvPicPr>
          <p:nvPr/>
        </p:nvPicPr>
        <p:blipFill rotWithShape="1">
          <a:blip r:embed="rId2"/>
          <a:srcRect t="1595" b="13499"/>
          <a:stretch/>
        </p:blipFill>
        <p:spPr>
          <a:xfrm>
            <a:off x="0" y="0"/>
            <a:ext cx="12192000" cy="6857990"/>
          </a:xfrm>
          <a:prstGeom prst="rect">
            <a:avLst/>
          </a:prstGeom>
        </p:spPr>
      </p:pic>
      <p:sp>
        <p:nvSpPr>
          <p:cNvPr id="1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xmlns="" id="{63FC4AA1-657C-07F7-62FE-D35EF364D50D}"/>
              </a:ext>
            </a:extLst>
          </p:cNvPr>
          <p:cNvSpPr>
            <a:spLocks noGrp="1"/>
          </p:cNvSpPr>
          <p:nvPr>
            <p:ph type="title"/>
          </p:nvPr>
        </p:nvSpPr>
        <p:spPr>
          <a:xfrm>
            <a:off x="709448" y="1913950"/>
            <a:ext cx="4361826" cy="1342754"/>
          </a:xfrm>
        </p:spPr>
        <p:txBody>
          <a:bodyPr>
            <a:normAutofit fontScale="90000"/>
          </a:bodyPr>
          <a:lstStyle/>
          <a:p>
            <a:pPr algn="ctr"/>
            <a:r>
              <a:rPr lang="de-DE" sz="4900" b="1" dirty="0"/>
              <a:t>Biomassenenergie</a:t>
            </a:r>
            <a:r>
              <a:rPr lang="de-DE" sz="3600" dirty="0"/>
              <a:t/>
            </a:r>
            <a:br>
              <a:rPr lang="de-DE" sz="3600" dirty="0"/>
            </a:br>
            <a:endParaRPr lang="pl-PL" sz="3600" dirty="0"/>
          </a:p>
        </p:txBody>
      </p:sp>
      <p:cxnSp>
        <p:nvCxnSpPr>
          <p:cNvPr id="12" name="Straight Connector 11">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7D4D729F-A4BC-F8EA-4FAF-7189E636AABB}"/>
              </a:ext>
            </a:extLst>
          </p:cNvPr>
          <p:cNvSpPr>
            <a:spLocks noGrp="1"/>
          </p:cNvSpPr>
          <p:nvPr>
            <p:ph idx="1"/>
          </p:nvPr>
        </p:nvSpPr>
        <p:spPr>
          <a:xfrm>
            <a:off x="39414" y="3120252"/>
            <a:ext cx="6017172" cy="2619839"/>
          </a:xfrm>
        </p:spPr>
        <p:txBody>
          <a:bodyPr anchor="ctr">
            <a:normAutofit/>
          </a:bodyPr>
          <a:lstStyle/>
          <a:p>
            <a:pPr marL="0" indent="0">
              <a:buNone/>
            </a:pPr>
            <a:r>
              <a:rPr lang="de-DE" sz="2400" dirty="0"/>
              <a:t>Alle Stoffe tierischen und pflanzlichen Ursprungs, die dem biologischen Abbauprozess unterliegen, können auch zur Energiegewinnung genutzt werden. Das nennt man </a:t>
            </a:r>
            <a:r>
              <a:rPr lang="de-DE" sz="2400" dirty="0" smtClean="0"/>
              <a:t>Biomasse.</a:t>
            </a:r>
            <a:endParaRPr lang="pl-PL" sz="2400" dirty="0"/>
          </a:p>
        </p:txBody>
      </p:sp>
    </p:spTree>
    <p:extLst>
      <p:ext uri="{BB962C8B-B14F-4D97-AF65-F5344CB8AC3E}">
        <p14:creationId xmlns:p14="http://schemas.microsoft.com/office/powerpoint/2010/main" val="406014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42C730E-62E6-9F22-9896-4933E9A1F36C}"/>
              </a:ext>
            </a:extLst>
          </p:cNvPr>
          <p:cNvSpPr>
            <a:spLocks noGrp="1"/>
          </p:cNvSpPr>
          <p:nvPr>
            <p:ph type="title"/>
          </p:nvPr>
        </p:nvSpPr>
        <p:spPr>
          <a:xfrm>
            <a:off x="838201" y="345810"/>
            <a:ext cx="5120561" cy="1325563"/>
          </a:xfrm>
        </p:spPr>
        <p:txBody>
          <a:bodyPr>
            <a:normAutofit/>
          </a:bodyPr>
          <a:lstStyle/>
          <a:p>
            <a:r>
              <a:rPr lang="de-DE" sz="4100" b="1" dirty="0"/>
              <a:t>geothermische Energie</a:t>
            </a:r>
            <a:r>
              <a:rPr lang="pl-PL" sz="4100" dirty="0"/>
              <a:t/>
            </a:r>
            <a:br>
              <a:rPr lang="pl-PL" sz="4100" dirty="0"/>
            </a:br>
            <a:endParaRPr lang="pl-PL" sz="4100" dirty="0"/>
          </a:p>
        </p:txBody>
      </p:sp>
      <p:sp>
        <p:nvSpPr>
          <p:cNvPr id="3" name="Symbol zastępczy zawartości 2">
            <a:extLst>
              <a:ext uri="{FF2B5EF4-FFF2-40B4-BE49-F238E27FC236}">
                <a16:creationId xmlns:a16="http://schemas.microsoft.com/office/drawing/2014/main" xmlns="" id="{55F7B4FD-0036-4CCA-A7FD-6AC97E72B6C9}"/>
              </a:ext>
            </a:extLst>
          </p:cNvPr>
          <p:cNvSpPr>
            <a:spLocks noGrp="1"/>
          </p:cNvSpPr>
          <p:nvPr>
            <p:ph idx="1"/>
          </p:nvPr>
        </p:nvSpPr>
        <p:spPr>
          <a:xfrm>
            <a:off x="838201" y="1825625"/>
            <a:ext cx="5092194" cy="4351338"/>
          </a:xfrm>
        </p:spPr>
        <p:txBody>
          <a:bodyPr>
            <a:normAutofit/>
          </a:bodyPr>
          <a:lstStyle/>
          <a:p>
            <a:pPr marL="0" indent="0">
              <a:buNone/>
            </a:pPr>
            <a:r>
              <a:rPr lang="de-DE" dirty="0"/>
              <a:t>Energie aus dem Inneren der Erde, indem die Wärme von Wasser und Gestein unter der Oberfläche genutzt wird. Geothermie ist eine der am schwierigsten zu gewinnenden erneuerbaren Energiequellen, da die Lagerstätten tief unter der Erde liegen</a:t>
            </a:r>
            <a:endParaRPr lang="pl-PL" dirty="0"/>
          </a:p>
        </p:txBody>
      </p:sp>
      <p:sp>
        <p:nvSpPr>
          <p:cNvPr id="76" name="Oval 75">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341" name="Picture 5" descr="Energia geotermalna - Archipelag">
            <a:extLst>
              <a:ext uri="{FF2B5EF4-FFF2-40B4-BE49-F238E27FC236}">
                <a16:creationId xmlns:a16="http://schemas.microsoft.com/office/drawing/2014/main" xmlns="" id="{0D965BA5-E614-F209-FEC8-E8B04B6A29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656"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8" name="Arc 77">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4339" name="Picture 3" descr="Elektrownia geotermalna – jak to działa? - ŚwiatOZE.pl">
            <a:extLst>
              <a:ext uri="{FF2B5EF4-FFF2-40B4-BE49-F238E27FC236}">
                <a16:creationId xmlns:a16="http://schemas.microsoft.com/office/drawing/2014/main" xmlns="" id="{0790324A-2D07-7400-D196-095161687C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85" r="6810" b="1"/>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9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B6ECB93-D7FF-4F09-A8ED-D4588EE7C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024A2FF-5407-A245-5C61-1885315CAB8E}"/>
              </a:ext>
            </a:extLst>
          </p:cNvPr>
          <p:cNvSpPr>
            <a:spLocks noGrp="1"/>
          </p:cNvSpPr>
          <p:nvPr>
            <p:ph type="title"/>
          </p:nvPr>
        </p:nvSpPr>
        <p:spPr>
          <a:xfrm>
            <a:off x="838200" y="365760"/>
            <a:ext cx="10925584" cy="1325563"/>
          </a:xfrm>
        </p:spPr>
        <p:txBody>
          <a:bodyPr>
            <a:normAutofit fontScale="90000"/>
          </a:bodyPr>
          <a:lstStyle/>
          <a:p>
            <a:r>
              <a:rPr lang="pl-PL" sz="5300" b="1" dirty="0" err="1">
                <a:solidFill>
                  <a:schemeClr val="bg1"/>
                </a:solidFill>
              </a:rPr>
              <a:t>Auswirkungen</a:t>
            </a:r>
            <a:r>
              <a:rPr lang="pl-PL" sz="5300" b="1" dirty="0">
                <a:solidFill>
                  <a:schemeClr val="bg1"/>
                </a:solidFill>
              </a:rPr>
              <a:t> </a:t>
            </a:r>
            <a:r>
              <a:rPr lang="pl-PL" sz="5300" b="1" dirty="0" err="1">
                <a:solidFill>
                  <a:schemeClr val="bg1"/>
                </a:solidFill>
              </a:rPr>
              <a:t>erneuerbarer</a:t>
            </a:r>
            <a:r>
              <a:rPr lang="pl-PL" sz="5300" b="1" dirty="0">
                <a:solidFill>
                  <a:schemeClr val="bg1"/>
                </a:solidFill>
              </a:rPr>
              <a:t> </a:t>
            </a:r>
            <a:r>
              <a:rPr lang="pl-PL" sz="5300" b="1" dirty="0" err="1">
                <a:solidFill>
                  <a:schemeClr val="bg1"/>
                </a:solidFill>
              </a:rPr>
              <a:t>Energiequellen</a:t>
            </a:r>
            <a:r>
              <a:rPr lang="pl-PL" dirty="0">
                <a:solidFill>
                  <a:schemeClr val="bg1"/>
                </a:solidFill>
              </a:rPr>
              <a:t/>
            </a:r>
            <a:br>
              <a:rPr lang="pl-PL" dirty="0">
                <a:solidFill>
                  <a:schemeClr val="bg1"/>
                </a:solidFill>
              </a:rPr>
            </a:br>
            <a:endParaRPr lang="pl-PL" dirty="0">
              <a:solidFill>
                <a:schemeClr val="bg1"/>
              </a:solidFill>
            </a:endParaRPr>
          </a:p>
        </p:txBody>
      </p:sp>
      <p:sp>
        <p:nvSpPr>
          <p:cNvPr id="3" name="Symbol zastępczy zawartości 2">
            <a:extLst>
              <a:ext uri="{FF2B5EF4-FFF2-40B4-BE49-F238E27FC236}">
                <a16:creationId xmlns:a16="http://schemas.microsoft.com/office/drawing/2014/main" xmlns="" id="{6D23AE73-AC38-E8BF-D5C2-CE394BF7D512}"/>
              </a:ext>
            </a:extLst>
          </p:cNvPr>
          <p:cNvSpPr>
            <a:spLocks noGrp="1"/>
          </p:cNvSpPr>
          <p:nvPr>
            <p:ph idx="1"/>
          </p:nvPr>
        </p:nvSpPr>
        <p:spPr>
          <a:xfrm>
            <a:off x="106587" y="2276857"/>
            <a:ext cx="6114699" cy="3900106"/>
          </a:xfrm>
        </p:spPr>
        <p:txBody>
          <a:bodyPr anchor="ctr">
            <a:normAutofit/>
          </a:bodyPr>
          <a:lstStyle/>
          <a:p>
            <a:r>
              <a:rPr lang="de-DE" sz="3200" dirty="0"/>
              <a:t>Erneuerbare Energien werden nicht ausgehen</a:t>
            </a:r>
          </a:p>
          <a:p>
            <a:r>
              <a:rPr lang="de-DE" sz="3200" dirty="0"/>
              <a:t>Erneuerbare Energien sparen Geld</a:t>
            </a:r>
          </a:p>
          <a:p>
            <a:r>
              <a:rPr lang="de-DE" sz="3200" dirty="0"/>
              <a:t>Es ist umweltfreundlicher</a:t>
            </a:r>
            <a:endParaRPr lang="pl-PL" sz="3200" dirty="0"/>
          </a:p>
        </p:txBody>
      </p:sp>
      <p:pic>
        <p:nvPicPr>
          <p:cNvPr id="5" name="Obraz 4">
            <a:extLst>
              <a:ext uri="{FF2B5EF4-FFF2-40B4-BE49-F238E27FC236}">
                <a16:creationId xmlns:a16="http://schemas.microsoft.com/office/drawing/2014/main" xmlns="" id="{430902BF-85DF-DCAA-190B-0ABCF2510BE1}"/>
              </a:ext>
            </a:extLst>
          </p:cNvPr>
          <p:cNvPicPr>
            <a:picLocks noChangeAspect="1"/>
          </p:cNvPicPr>
          <p:nvPr/>
        </p:nvPicPr>
        <p:blipFill rotWithShape="1">
          <a:blip r:embed="rId2"/>
          <a:srcRect l="34309" r="23896" b="1"/>
          <a:stretch/>
        </p:blipFill>
        <p:spPr>
          <a:xfrm>
            <a:off x="6335270" y="2276857"/>
            <a:ext cx="5015484" cy="3900106"/>
          </a:xfrm>
          <a:prstGeom prst="rect">
            <a:avLst/>
          </a:prstGeom>
        </p:spPr>
      </p:pic>
    </p:spTree>
    <p:extLst>
      <p:ext uri="{BB962C8B-B14F-4D97-AF65-F5344CB8AC3E}">
        <p14:creationId xmlns:p14="http://schemas.microsoft.com/office/powerpoint/2010/main" val="122163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E54C6C60-29C0-4A18-882E-FC5F306B9E42}"/>
              </a:ext>
            </a:extLst>
          </p:cNvPr>
          <p:cNvSpPr>
            <a:spLocks noGrp="1"/>
          </p:cNvSpPr>
          <p:nvPr>
            <p:ph type="title"/>
          </p:nvPr>
        </p:nvSpPr>
        <p:spPr>
          <a:xfrm>
            <a:off x="372585" y="118615"/>
            <a:ext cx="10515600" cy="1325563"/>
          </a:xfrm>
        </p:spPr>
        <p:txBody>
          <a:bodyPr>
            <a:normAutofit/>
          </a:bodyPr>
          <a:lstStyle/>
          <a:p>
            <a:r>
              <a:rPr lang="pl-PL" b="1" dirty="0" err="1"/>
              <a:t>Wörterbuch</a:t>
            </a:r>
            <a:r>
              <a:rPr lang="pl-PL" b="1" dirty="0"/>
              <a:t>:</a:t>
            </a:r>
          </a:p>
        </p:txBody>
      </p:sp>
      <p:sp>
        <p:nvSpPr>
          <p:cNvPr id="3" name="Symbol zastępczy zawartości 2">
            <a:extLst>
              <a:ext uri="{FF2B5EF4-FFF2-40B4-BE49-F238E27FC236}">
                <a16:creationId xmlns:a16="http://schemas.microsoft.com/office/drawing/2014/main" xmlns="" id="{4E4434CF-7B2E-F378-14AA-556F00D5DC37}"/>
              </a:ext>
            </a:extLst>
          </p:cNvPr>
          <p:cNvSpPr>
            <a:spLocks noGrp="1"/>
          </p:cNvSpPr>
          <p:nvPr>
            <p:ph sz="half" idx="1"/>
          </p:nvPr>
        </p:nvSpPr>
        <p:spPr>
          <a:xfrm>
            <a:off x="585505" y="1180273"/>
            <a:ext cx="5097780" cy="5368593"/>
          </a:xfrm>
        </p:spPr>
        <p:txBody>
          <a:bodyPr>
            <a:normAutofit fontScale="47500" lnSpcReduction="20000"/>
          </a:bodyPr>
          <a:lstStyle/>
          <a:p>
            <a:r>
              <a:rPr lang="pl-PL" sz="4400" dirty="0" err="1"/>
              <a:t>die</a:t>
            </a:r>
            <a:r>
              <a:rPr lang="pl-PL" sz="4400" dirty="0"/>
              <a:t> </a:t>
            </a:r>
            <a:r>
              <a:rPr lang="pl-PL" sz="4400" dirty="0" err="1"/>
              <a:t>erneuerbare</a:t>
            </a:r>
            <a:r>
              <a:rPr lang="pl-PL" sz="4400" dirty="0"/>
              <a:t> Energie- energia odnawialna</a:t>
            </a:r>
          </a:p>
          <a:p>
            <a:r>
              <a:rPr lang="pl-PL" sz="4400" dirty="0" err="1"/>
              <a:t>die</a:t>
            </a:r>
            <a:r>
              <a:rPr lang="pl-PL" sz="4400" dirty="0"/>
              <a:t> </a:t>
            </a:r>
            <a:r>
              <a:rPr lang="pl-PL" sz="4400" dirty="0" err="1"/>
              <a:t>Auswirkung</a:t>
            </a:r>
            <a:r>
              <a:rPr lang="pl-PL" sz="4400" dirty="0"/>
              <a:t>- skutek</a:t>
            </a:r>
          </a:p>
          <a:p>
            <a:r>
              <a:rPr lang="pl-PL" sz="4400" dirty="0"/>
              <a:t>der </a:t>
            </a:r>
            <a:r>
              <a:rPr lang="pl-PL" sz="4400" dirty="0" err="1"/>
              <a:t>Rohstoff</a:t>
            </a:r>
            <a:r>
              <a:rPr lang="pl-PL" sz="4400" dirty="0"/>
              <a:t>- surowiec</a:t>
            </a:r>
          </a:p>
          <a:p>
            <a:r>
              <a:rPr lang="pl-PL" sz="4400" dirty="0" err="1"/>
              <a:t>die</a:t>
            </a:r>
            <a:r>
              <a:rPr lang="pl-PL" sz="4400" dirty="0"/>
              <a:t> </a:t>
            </a:r>
            <a:r>
              <a:rPr lang="pl-PL" sz="4400" dirty="0" err="1"/>
              <a:t>Verringerung</a:t>
            </a:r>
            <a:r>
              <a:rPr lang="pl-PL" sz="4400" dirty="0"/>
              <a:t>- zmniejszenie</a:t>
            </a:r>
          </a:p>
          <a:p>
            <a:r>
              <a:rPr lang="pl-PL" sz="4400" dirty="0" err="1"/>
              <a:t>d</a:t>
            </a:r>
            <a:r>
              <a:rPr lang="pl-PL" sz="4400" dirty="0" err="1" smtClean="0"/>
              <a:t>ie</a:t>
            </a:r>
            <a:r>
              <a:rPr lang="de-DE" sz="4400" dirty="0" smtClean="0"/>
              <a:t> </a:t>
            </a:r>
            <a:r>
              <a:rPr lang="pl-PL" sz="4400" dirty="0" err="1" smtClean="0"/>
              <a:t>Ressource</a:t>
            </a:r>
            <a:r>
              <a:rPr lang="pl-PL" sz="4400" dirty="0" smtClean="0"/>
              <a:t>- zasób</a:t>
            </a:r>
            <a:r>
              <a:rPr lang="de-DE" sz="4400" dirty="0" smtClean="0"/>
              <a:t>, </a:t>
            </a:r>
            <a:r>
              <a:rPr lang="pl-PL" sz="4400" dirty="0" smtClean="0"/>
              <a:t>złoże</a:t>
            </a:r>
            <a:endParaRPr lang="pl-PL" sz="4400" dirty="0"/>
          </a:p>
          <a:p>
            <a:r>
              <a:rPr lang="pl-PL" sz="4400" dirty="0" err="1"/>
              <a:t>vollständig</a:t>
            </a:r>
            <a:r>
              <a:rPr lang="pl-PL" sz="4400" dirty="0"/>
              <a:t>- zupełny</a:t>
            </a:r>
          </a:p>
          <a:p>
            <a:r>
              <a:rPr lang="pl-PL" sz="4400" dirty="0" err="1"/>
              <a:t>grundlegend</a:t>
            </a:r>
            <a:r>
              <a:rPr lang="pl-PL" sz="4400" dirty="0"/>
              <a:t>- podstawowy</a:t>
            </a:r>
          </a:p>
          <a:p>
            <a:r>
              <a:rPr lang="pl-PL" sz="4400" dirty="0" err="1"/>
              <a:t>das</a:t>
            </a:r>
            <a:r>
              <a:rPr lang="pl-PL" sz="4400" dirty="0"/>
              <a:t> </a:t>
            </a:r>
            <a:r>
              <a:rPr lang="pl-PL" sz="4400" dirty="0" smtClean="0"/>
              <a:t>Petroleum- </a:t>
            </a:r>
            <a:r>
              <a:rPr lang="pl-PL" sz="4400" dirty="0"/>
              <a:t>nafta</a:t>
            </a:r>
          </a:p>
          <a:p>
            <a:r>
              <a:rPr lang="pl-PL" sz="4400" dirty="0" err="1"/>
              <a:t>die</a:t>
            </a:r>
            <a:r>
              <a:rPr lang="pl-PL" sz="4400" dirty="0"/>
              <a:t> </a:t>
            </a:r>
            <a:r>
              <a:rPr lang="pl-PL" sz="4400" dirty="0" err="1"/>
              <a:t>Steinkohle</a:t>
            </a:r>
            <a:r>
              <a:rPr lang="pl-PL" sz="4400" dirty="0"/>
              <a:t>- węgiel kamienny</a:t>
            </a:r>
          </a:p>
          <a:p>
            <a:r>
              <a:rPr lang="pl-PL" sz="4400" dirty="0"/>
              <a:t>der </a:t>
            </a:r>
            <a:r>
              <a:rPr lang="pl-PL" sz="4400" dirty="0" err="1"/>
              <a:t>Schacht</a:t>
            </a:r>
            <a:r>
              <a:rPr lang="pl-PL" sz="4400" dirty="0"/>
              <a:t>- szyb</a:t>
            </a:r>
          </a:p>
          <a:p>
            <a:r>
              <a:rPr lang="pl-PL" sz="4400" dirty="0"/>
              <a:t>der </a:t>
            </a:r>
            <a:r>
              <a:rPr lang="pl-PL" sz="4400" dirty="0" err="1"/>
              <a:t>Tagebau</a:t>
            </a:r>
            <a:r>
              <a:rPr lang="pl-PL" sz="4400" dirty="0"/>
              <a:t>- kopalnia odkrywkowa</a:t>
            </a:r>
          </a:p>
          <a:p>
            <a:r>
              <a:rPr lang="pl-PL" sz="4400" dirty="0"/>
              <a:t>das </a:t>
            </a:r>
            <a:r>
              <a:rPr lang="pl-PL" sz="4400" dirty="0" err="1"/>
              <a:t>Dampfkraftwerk</a:t>
            </a:r>
            <a:r>
              <a:rPr lang="pl-PL" sz="4400" dirty="0"/>
              <a:t>- elektrownia parowa</a:t>
            </a:r>
          </a:p>
          <a:p>
            <a:r>
              <a:rPr lang="pl-PL" sz="4400" dirty="0" err="1"/>
              <a:t>mühselig</a:t>
            </a:r>
            <a:r>
              <a:rPr lang="pl-PL" sz="4400" dirty="0"/>
              <a:t>- z trudem</a:t>
            </a:r>
          </a:p>
          <a:p>
            <a:r>
              <a:rPr lang="pl-PL" sz="4400" dirty="0"/>
              <a:t>der </a:t>
            </a:r>
            <a:r>
              <a:rPr lang="pl-PL" sz="4400" dirty="0" err="1"/>
              <a:t>Ursprung</a:t>
            </a:r>
            <a:r>
              <a:rPr lang="pl-PL" sz="4400" dirty="0"/>
              <a:t>- początek</a:t>
            </a:r>
          </a:p>
          <a:p>
            <a:endParaRPr lang="pl-PL" sz="1000" dirty="0"/>
          </a:p>
          <a:p>
            <a:endParaRPr lang="pl-PL" sz="1000" dirty="0"/>
          </a:p>
          <a:p>
            <a:endParaRPr lang="pl-PL" sz="1000" dirty="0"/>
          </a:p>
        </p:txBody>
      </p:sp>
      <p:sp>
        <p:nvSpPr>
          <p:cNvPr id="5" name="Symbol zastępczy zawartości 4">
            <a:extLst>
              <a:ext uri="{FF2B5EF4-FFF2-40B4-BE49-F238E27FC236}">
                <a16:creationId xmlns:a16="http://schemas.microsoft.com/office/drawing/2014/main" xmlns="" id="{75A3D77C-E3B9-C073-7BFE-1E1DC2BFF781}"/>
              </a:ext>
            </a:extLst>
          </p:cNvPr>
          <p:cNvSpPr>
            <a:spLocks noGrp="1"/>
          </p:cNvSpPr>
          <p:nvPr>
            <p:ph sz="half" idx="2"/>
          </p:nvPr>
        </p:nvSpPr>
        <p:spPr>
          <a:xfrm>
            <a:off x="6256020" y="544151"/>
            <a:ext cx="5097780" cy="6004715"/>
          </a:xfrm>
        </p:spPr>
        <p:txBody>
          <a:bodyPr>
            <a:normAutofit fontScale="47500" lnSpcReduction="20000"/>
          </a:bodyPr>
          <a:lstStyle/>
          <a:p>
            <a:r>
              <a:rPr lang="pl-PL" sz="4200" dirty="0" err="1"/>
              <a:t>weiterhin</a:t>
            </a:r>
            <a:r>
              <a:rPr lang="pl-PL" sz="4200" dirty="0"/>
              <a:t>- nadal</a:t>
            </a:r>
          </a:p>
          <a:p>
            <a:r>
              <a:rPr lang="pl-PL" sz="4200" dirty="0"/>
              <a:t>das </a:t>
            </a:r>
            <a:r>
              <a:rPr lang="pl-PL" sz="4200" dirty="0" err="1"/>
              <a:t>Erdöl</a:t>
            </a:r>
            <a:r>
              <a:rPr lang="pl-PL" sz="4200" dirty="0"/>
              <a:t>- </a:t>
            </a:r>
            <a:r>
              <a:rPr lang="pl-PL" sz="4200" dirty="0" smtClean="0"/>
              <a:t>ropa naftowa</a:t>
            </a:r>
            <a:endParaRPr lang="pl-PL" sz="4200" dirty="0"/>
          </a:p>
          <a:p>
            <a:r>
              <a:rPr lang="pl-PL" sz="4200" dirty="0"/>
              <a:t>der </a:t>
            </a:r>
            <a:r>
              <a:rPr lang="pl-PL" sz="4200" dirty="0" err="1"/>
              <a:t>Treibstoff</a:t>
            </a:r>
            <a:r>
              <a:rPr lang="pl-PL" sz="4200" dirty="0"/>
              <a:t>- paliwo</a:t>
            </a:r>
          </a:p>
          <a:p>
            <a:r>
              <a:rPr lang="pl-PL" sz="4200" dirty="0" err="1"/>
              <a:t>verbrennen</a:t>
            </a:r>
            <a:r>
              <a:rPr lang="pl-PL" sz="4200" dirty="0"/>
              <a:t>- spalić</a:t>
            </a:r>
          </a:p>
          <a:p>
            <a:r>
              <a:rPr lang="pl-PL" sz="4200" dirty="0"/>
              <a:t>das </a:t>
            </a:r>
            <a:r>
              <a:rPr lang="pl-PL" sz="4200" dirty="0" err="1"/>
              <a:t>Heizen</a:t>
            </a:r>
            <a:r>
              <a:rPr lang="pl-PL" sz="4200" dirty="0"/>
              <a:t>- palenie</a:t>
            </a:r>
          </a:p>
          <a:p>
            <a:r>
              <a:rPr lang="pl-PL" sz="4200" dirty="0" err="1"/>
              <a:t>außerdem</a:t>
            </a:r>
            <a:r>
              <a:rPr lang="pl-PL" sz="4200" dirty="0"/>
              <a:t>- poza tym</a:t>
            </a:r>
          </a:p>
          <a:p>
            <a:r>
              <a:rPr lang="pl-PL" sz="4200" dirty="0"/>
              <a:t>der </a:t>
            </a:r>
            <a:r>
              <a:rPr lang="pl-PL" sz="4200" dirty="0" err="1"/>
              <a:t>Schadstoff</a:t>
            </a:r>
            <a:r>
              <a:rPr lang="pl-PL" sz="4200" dirty="0"/>
              <a:t>- substancja szkodliwa</a:t>
            </a:r>
          </a:p>
          <a:p>
            <a:r>
              <a:rPr lang="pl-PL" sz="4200" dirty="0"/>
              <a:t>das </a:t>
            </a:r>
            <a:r>
              <a:rPr lang="pl-PL" sz="4200" dirty="0" err="1"/>
              <a:t>Fossil</a:t>
            </a:r>
            <a:r>
              <a:rPr lang="pl-PL" sz="4200" dirty="0"/>
              <a:t>- skamieniałość</a:t>
            </a:r>
          </a:p>
          <a:p>
            <a:r>
              <a:rPr lang="pl-PL" sz="4200" dirty="0"/>
              <a:t>der </a:t>
            </a:r>
            <a:r>
              <a:rPr lang="pl-PL" sz="4200" dirty="0" err="1"/>
              <a:t>Staub</a:t>
            </a:r>
            <a:r>
              <a:rPr lang="pl-PL" sz="4200" dirty="0"/>
              <a:t>- pył</a:t>
            </a:r>
          </a:p>
          <a:p>
            <a:r>
              <a:rPr lang="pl-PL" sz="4200" dirty="0" err="1"/>
              <a:t>die</a:t>
            </a:r>
            <a:r>
              <a:rPr lang="pl-PL" sz="4200" dirty="0"/>
              <a:t> </a:t>
            </a:r>
            <a:r>
              <a:rPr lang="pl-PL" sz="4200" dirty="0" err="1"/>
              <a:t>Zerstörung</a:t>
            </a:r>
            <a:r>
              <a:rPr lang="pl-PL" sz="4200" dirty="0"/>
              <a:t>- niszczenie</a:t>
            </a:r>
          </a:p>
          <a:p>
            <a:r>
              <a:rPr lang="pl-PL" sz="4200" dirty="0"/>
              <a:t>der </a:t>
            </a:r>
            <a:r>
              <a:rPr lang="pl-PL" sz="4200" dirty="0" err="1"/>
              <a:t>Zeitraum</a:t>
            </a:r>
            <a:r>
              <a:rPr lang="pl-PL" sz="4200" dirty="0"/>
              <a:t>- okres czasu</a:t>
            </a:r>
          </a:p>
          <a:p>
            <a:r>
              <a:rPr lang="pl-PL" sz="4200" dirty="0" err="1"/>
              <a:t>signifikant</a:t>
            </a:r>
            <a:r>
              <a:rPr lang="pl-PL" sz="4200" dirty="0"/>
              <a:t>- znacznie</a:t>
            </a:r>
          </a:p>
          <a:p>
            <a:r>
              <a:rPr lang="pl-PL" sz="4200" dirty="0"/>
              <a:t>der </a:t>
            </a:r>
            <a:r>
              <a:rPr lang="pl-PL" sz="4200" dirty="0" err="1"/>
              <a:t>Sonnenstrahl</a:t>
            </a:r>
            <a:r>
              <a:rPr lang="pl-PL" sz="4200" dirty="0"/>
              <a:t>- promień słoneczny</a:t>
            </a:r>
          </a:p>
          <a:p>
            <a:r>
              <a:rPr lang="pl-PL" sz="4200" dirty="0" err="1" smtClean="0"/>
              <a:t>die</a:t>
            </a:r>
            <a:r>
              <a:rPr lang="pl-PL" sz="4200" dirty="0" smtClean="0"/>
              <a:t> </a:t>
            </a:r>
            <a:r>
              <a:rPr lang="pl-PL" sz="4200" dirty="0" err="1"/>
              <a:t>Erdoberfläche</a:t>
            </a:r>
            <a:r>
              <a:rPr lang="pl-PL" sz="4200" dirty="0"/>
              <a:t>- powierzchnia ziemi</a:t>
            </a:r>
          </a:p>
          <a:p>
            <a:r>
              <a:rPr lang="pl-PL" sz="4200" dirty="0" err="1"/>
              <a:t>gleichzeitig</a:t>
            </a:r>
            <a:r>
              <a:rPr lang="pl-PL" sz="4200" dirty="0"/>
              <a:t>- jednocześnie</a:t>
            </a:r>
          </a:p>
          <a:p>
            <a:r>
              <a:rPr lang="pl-PL" sz="4200" dirty="0" err="1"/>
              <a:t>fließend</a:t>
            </a:r>
            <a:r>
              <a:rPr lang="pl-PL" sz="4200" dirty="0"/>
              <a:t>- </a:t>
            </a:r>
            <a:r>
              <a:rPr lang="pl-PL" sz="4200" dirty="0" smtClean="0"/>
              <a:t>biegle</a:t>
            </a:r>
            <a:r>
              <a:rPr lang="de-DE" sz="4200" dirty="0" smtClean="0"/>
              <a:t>, </a:t>
            </a:r>
            <a:r>
              <a:rPr lang="de-DE" sz="4200" dirty="0" err="1" smtClean="0"/>
              <a:t>stale</a:t>
            </a:r>
            <a:endParaRPr lang="pl-PL" sz="4200" dirty="0"/>
          </a:p>
          <a:p>
            <a:endParaRPr lang="pl-PL" sz="600" dirty="0"/>
          </a:p>
          <a:p>
            <a:endParaRPr lang="pl-PL" sz="600" dirty="0"/>
          </a:p>
          <a:p>
            <a:endParaRPr lang="pl-PL" sz="600" dirty="0"/>
          </a:p>
          <a:p>
            <a:endParaRPr lang="pl-PL" sz="600" dirty="0"/>
          </a:p>
          <a:p>
            <a:endParaRPr lang="pl-PL" sz="600" dirty="0"/>
          </a:p>
        </p:txBody>
      </p:sp>
    </p:spTree>
    <p:extLst>
      <p:ext uri="{BB962C8B-B14F-4D97-AF65-F5344CB8AC3E}">
        <p14:creationId xmlns:p14="http://schemas.microsoft.com/office/powerpoint/2010/main" val="318263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e Reißnägel auf einer Karte">
            <a:extLst>
              <a:ext uri="{FF2B5EF4-FFF2-40B4-BE49-F238E27FC236}">
                <a16:creationId xmlns:a16="http://schemas.microsoft.com/office/drawing/2014/main" xmlns="" id="{14E52C3D-4667-16F4-A0BE-8766EE1A0EFF}"/>
              </a:ext>
            </a:extLst>
          </p:cNvPr>
          <p:cNvPicPr>
            <a:picLocks noChangeAspect="1"/>
          </p:cNvPicPr>
          <p:nvPr/>
        </p:nvPicPr>
        <p:blipFill rotWithShape="1">
          <a:blip r:embed="rId2"/>
          <a:srcRect t="5436"/>
          <a:stretch/>
        </p:blipFill>
        <p:spPr>
          <a:xfrm>
            <a:off x="2522358" y="0"/>
            <a:ext cx="9669642" cy="6857990"/>
          </a:xfrm>
          <a:prstGeom prst="rect">
            <a:avLst/>
          </a:prstGeom>
        </p:spPr>
      </p:pic>
      <p:sp>
        <p:nvSpPr>
          <p:cNvPr id="11"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308DFFD6-AE0B-8D25-B4DC-066D51C74123}"/>
              </a:ext>
            </a:extLst>
          </p:cNvPr>
          <p:cNvSpPr>
            <a:spLocks noGrp="1"/>
          </p:cNvSpPr>
          <p:nvPr>
            <p:ph type="title"/>
          </p:nvPr>
        </p:nvSpPr>
        <p:spPr>
          <a:xfrm>
            <a:off x="838200" y="365125"/>
            <a:ext cx="3822189" cy="1899912"/>
          </a:xfrm>
        </p:spPr>
        <p:txBody>
          <a:bodyPr>
            <a:normAutofit/>
          </a:bodyPr>
          <a:lstStyle/>
          <a:p>
            <a:r>
              <a:rPr lang="pl-PL" sz="4000" b="1" dirty="0"/>
              <a:t>Literatur:</a:t>
            </a:r>
          </a:p>
        </p:txBody>
      </p:sp>
      <p:sp>
        <p:nvSpPr>
          <p:cNvPr id="3" name="Symbol zastępczy zawartości 2">
            <a:extLst>
              <a:ext uri="{FF2B5EF4-FFF2-40B4-BE49-F238E27FC236}">
                <a16:creationId xmlns:a16="http://schemas.microsoft.com/office/drawing/2014/main" xmlns="" id="{E606A657-6A35-B8FA-C199-170ADE889D75}"/>
              </a:ext>
            </a:extLst>
          </p:cNvPr>
          <p:cNvSpPr>
            <a:spLocks noGrp="1"/>
          </p:cNvSpPr>
          <p:nvPr>
            <p:ph idx="1"/>
          </p:nvPr>
        </p:nvSpPr>
        <p:spPr>
          <a:xfrm>
            <a:off x="282143" y="1615627"/>
            <a:ext cx="4934301" cy="4398651"/>
          </a:xfrm>
        </p:spPr>
        <p:txBody>
          <a:bodyPr>
            <a:normAutofit/>
          </a:bodyPr>
          <a:lstStyle/>
          <a:p>
            <a:r>
              <a:rPr lang="pl-PL" dirty="0"/>
              <a:t>Enerad.pl</a:t>
            </a:r>
          </a:p>
          <a:p>
            <a:r>
              <a:rPr lang="pl-PL" dirty="0">
                <a:hlinkClick r:id="rId3"/>
              </a:rPr>
              <a:t>https://de.wikipedia.org/wiki/Energiequelle#Sonnenenergie_in_direkter_Nutzung</a:t>
            </a:r>
            <a:endParaRPr lang="pl-PL" dirty="0"/>
          </a:p>
          <a:p>
            <a:r>
              <a:rPr lang="pl-PL" dirty="0">
                <a:hlinkClick r:id="rId4"/>
              </a:rPr>
              <a:t>https://zpe.gov.pl/a/odnawialne-i-nieodnawialne-zrodla-energii-i-jej-oszczedzanie/DXgcliG2B</a:t>
            </a:r>
            <a:endParaRPr lang="pl-PL" dirty="0"/>
          </a:p>
          <a:p>
            <a:r>
              <a:rPr lang="de-DE" b="0" i="0" dirty="0">
                <a:effectLst/>
                <a:latin typeface="arial" panose="020B0604020202020204" pitchFamily="34" charset="0"/>
              </a:rPr>
              <a:t>Fotos aus dem Internet heruntergeladen</a:t>
            </a:r>
            <a:endParaRPr lang="pl-PL" b="0" i="0" dirty="0">
              <a:effectLst/>
              <a:latin typeface="arial" panose="020B0604020202020204" pitchFamily="34" charset="0"/>
            </a:endParaRPr>
          </a:p>
          <a:p>
            <a:endParaRPr lang="pl-PL" sz="2000" dirty="0"/>
          </a:p>
          <a:p>
            <a:endParaRPr lang="pl-PL" sz="2000" dirty="0"/>
          </a:p>
        </p:txBody>
      </p:sp>
    </p:spTree>
    <p:extLst>
      <p:ext uri="{BB962C8B-B14F-4D97-AF65-F5344CB8AC3E}">
        <p14:creationId xmlns:p14="http://schemas.microsoft.com/office/powerpoint/2010/main" val="1701127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xmlns="" id="{2B0BD46B-EE1C-1BBF-F6E3-9082ED8ABAC4}"/>
              </a:ext>
            </a:extLst>
          </p:cNvPr>
          <p:cNvSpPr>
            <a:spLocks noGrp="1"/>
          </p:cNvSpPr>
          <p:nvPr>
            <p:ph type="title"/>
          </p:nvPr>
        </p:nvSpPr>
        <p:spPr/>
        <p:txBody>
          <a:bodyPr>
            <a:normAutofit/>
          </a:bodyPr>
          <a:lstStyle/>
          <a:p>
            <a:r>
              <a:rPr lang="pl-PL" sz="5400" b="1" dirty="0"/>
              <a:t>Rebus</a:t>
            </a:r>
          </a:p>
        </p:txBody>
      </p:sp>
      <p:sp>
        <p:nvSpPr>
          <p:cNvPr id="8" name="Symbol zastępczy zawartości 7">
            <a:extLst>
              <a:ext uri="{FF2B5EF4-FFF2-40B4-BE49-F238E27FC236}">
                <a16:creationId xmlns:a16="http://schemas.microsoft.com/office/drawing/2014/main" xmlns="" id="{112C5466-D187-4C81-2CDA-0CBBAF040FF5}"/>
              </a:ext>
            </a:extLst>
          </p:cNvPr>
          <p:cNvSpPr>
            <a:spLocks noGrp="1"/>
          </p:cNvSpPr>
          <p:nvPr>
            <p:ph sz="half" idx="2"/>
          </p:nvPr>
        </p:nvSpPr>
        <p:spPr>
          <a:xfrm>
            <a:off x="2430452" y="3317403"/>
            <a:ext cx="6421838" cy="862509"/>
          </a:xfrm>
        </p:spPr>
        <p:txBody>
          <a:bodyPr/>
          <a:lstStyle/>
          <a:p>
            <a:pPr marL="0" indent="0">
              <a:buNone/>
            </a:pPr>
            <a:r>
              <a:rPr lang="pl-PL" dirty="0"/>
              <a:t>Berg                                                        </a:t>
            </a:r>
            <a:r>
              <a:rPr lang="pl-PL" dirty="0" err="1"/>
              <a:t>Ei</a:t>
            </a:r>
            <a:r>
              <a:rPr lang="pl-PL" dirty="0"/>
              <a:t> </a:t>
            </a:r>
          </a:p>
        </p:txBody>
      </p:sp>
      <p:sp>
        <p:nvSpPr>
          <p:cNvPr id="10" name="Symbol zastępczy zawartości 9">
            <a:extLst>
              <a:ext uri="{FF2B5EF4-FFF2-40B4-BE49-F238E27FC236}">
                <a16:creationId xmlns:a16="http://schemas.microsoft.com/office/drawing/2014/main" xmlns="" id="{EFA82DCE-A9E0-BB7D-8641-0BCD31F87818}"/>
              </a:ext>
            </a:extLst>
          </p:cNvPr>
          <p:cNvSpPr>
            <a:spLocks noGrp="1"/>
          </p:cNvSpPr>
          <p:nvPr>
            <p:ph sz="half" idx="1"/>
          </p:nvPr>
        </p:nvSpPr>
        <p:spPr>
          <a:xfrm>
            <a:off x="8304864" y="4960178"/>
            <a:ext cx="2982085" cy="1339613"/>
          </a:xfrm>
        </p:spPr>
        <p:txBody>
          <a:bodyPr>
            <a:normAutofit/>
          </a:bodyPr>
          <a:lstStyle/>
          <a:p>
            <a:pPr marL="0" indent="0">
              <a:buNone/>
            </a:pPr>
            <a:r>
              <a:rPr lang="pl-PL" sz="4400" dirty="0"/>
              <a:t>ENERGIE</a:t>
            </a:r>
          </a:p>
        </p:txBody>
      </p:sp>
      <p:pic>
        <p:nvPicPr>
          <p:cNvPr id="12" name="Obraz 11">
            <a:extLst>
              <a:ext uri="{FF2B5EF4-FFF2-40B4-BE49-F238E27FC236}">
                <a16:creationId xmlns:a16="http://schemas.microsoft.com/office/drawing/2014/main" xmlns="" id="{27A676B3-7D18-9234-6D49-34BA3A0AE2D0}"/>
              </a:ext>
            </a:extLst>
          </p:cNvPr>
          <p:cNvPicPr>
            <a:picLocks noChangeAspect="1"/>
          </p:cNvPicPr>
          <p:nvPr/>
        </p:nvPicPr>
        <p:blipFill>
          <a:blip r:embed="rId2"/>
          <a:stretch>
            <a:fillRect/>
          </a:stretch>
        </p:blipFill>
        <p:spPr>
          <a:xfrm>
            <a:off x="838200" y="1834239"/>
            <a:ext cx="8159466" cy="1339613"/>
          </a:xfrm>
          <a:prstGeom prst="rect">
            <a:avLst/>
          </a:prstGeom>
        </p:spPr>
      </p:pic>
    </p:spTree>
    <p:extLst>
      <p:ext uri="{BB962C8B-B14F-4D97-AF65-F5344CB8AC3E}">
        <p14:creationId xmlns:p14="http://schemas.microsoft.com/office/powerpoint/2010/main" val="2059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xmlns=""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xmlns=""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xmlns=""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ytuł 3">
            <a:extLst>
              <a:ext uri="{FF2B5EF4-FFF2-40B4-BE49-F238E27FC236}">
                <a16:creationId xmlns:a16="http://schemas.microsoft.com/office/drawing/2014/main" xmlns="" id="{CB0BB6C8-2843-3DFE-4BF9-B90553677EB4}"/>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
            </a:r>
            <a:br>
              <a:rPr lang="en-US" sz="4800" kern="1200" dirty="0">
                <a:solidFill>
                  <a:srgbClr val="FFFFFF"/>
                </a:solidFill>
                <a:latin typeface="+mj-lt"/>
                <a:ea typeface="+mj-ea"/>
                <a:cs typeface="+mj-cs"/>
              </a:rPr>
            </a:br>
            <a:r>
              <a:rPr lang="en-US" b="1" i="0" kern="1200" dirty="0" err="1">
                <a:solidFill>
                  <a:srgbClr val="FFFFFF"/>
                </a:solidFill>
                <a:effectLst/>
                <a:latin typeface="+mj-lt"/>
                <a:ea typeface="+mj-ea"/>
                <a:cs typeface="+mj-cs"/>
              </a:rPr>
              <a:t>Danke</a:t>
            </a:r>
            <a:r>
              <a:rPr lang="en-US" b="1" i="0" kern="1200" dirty="0">
                <a:solidFill>
                  <a:srgbClr val="FFFFFF"/>
                </a:solidFill>
                <a:effectLst/>
                <a:latin typeface="+mj-lt"/>
                <a:ea typeface="+mj-ea"/>
                <a:cs typeface="+mj-cs"/>
              </a:rPr>
              <a:t> für </a:t>
            </a:r>
            <a:r>
              <a:rPr lang="en-US" b="1" i="0" kern="1200" dirty="0" err="1">
                <a:solidFill>
                  <a:srgbClr val="FFFFFF"/>
                </a:solidFill>
                <a:effectLst/>
                <a:latin typeface="+mj-lt"/>
                <a:ea typeface="+mj-ea"/>
                <a:cs typeface="+mj-cs"/>
              </a:rPr>
              <a:t>Ihre</a:t>
            </a:r>
            <a:r>
              <a:rPr lang="en-US" b="1" i="0" kern="1200" dirty="0">
                <a:solidFill>
                  <a:srgbClr val="FFFFFF"/>
                </a:solidFill>
                <a:effectLst/>
                <a:latin typeface="+mj-lt"/>
                <a:ea typeface="+mj-ea"/>
                <a:cs typeface="+mj-cs"/>
              </a:rPr>
              <a:t> </a:t>
            </a:r>
            <a:r>
              <a:rPr lang="en-US" b="1" i="0" kern="1200" dirty="0" err="1">
                <a:solidFill>
                  <a:srgbClr val="FFFFFF"/>
                </a:solidFill>
                <a:effectLst/>
                <a:latin typeface="+mj-lt"/>
                <a:ea typeface="+mj-ea"/>
                <a:cs typeface="+mj-cs"/>
              </a:rPr>
              <a:t>Aufmerksamkeit</a:t>
            </a:r>
            <a:r>
              <a:rPr lang="pl-PL" b="1" i="0" kern="1200" dirty="0">
                <a:solidFill>
                  <a:srgbClr val="FFFFFF"/>
                </a:solidFill>
                <a:effectLst/>
                <a:latin typeface="+mj-lt"/>
                <a:ea typeface="+mj-ea"/>
                <a:cs typeface="+mj-cs"/>
              </a:rPr>
              <a:t>!</a:t>
            </a:r>
            <a:endParaRPr lang="en-US" sz="4800" b="1" kern="1200" dirty="0">
              <a:solidFill>
                <a:srgbClr val="FFFFFF"/>
              </a:solidFill>
              <a:latin typeface="+mj-lt"/>
              <a:ea typeface="+mj-ea"/>
              <a:cs typeface="+mj-cs"/>
            </a:endParaRPr>
          </a:p>
        </p:txBody>
      </p:sp>
    </p:spTree>
    <p:extLst>
      <p:ext uri="{BB962C8B-B14F-4D97-AF65-F5344CB8AC3E}">
        <p14:creationId xmlns:p14="http://schemas.microsoft.com/office/powerpoint/2010/main" val="424450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7B1E7E1-4403-04F9-D005-04F8239B3903}"/>
              </a:ext>
            </a:extLst>
          </p:cNvPr>
          <p:cNvSpPr>
            <a:spLocks noGrp="1"/>
          </p:cNvSpPr>
          <p:nvPr>
            <p:ph type="title"/>
          </p:nvPr>
        </p:nvSpPr>
        <p:spPr>
          <a:xfrm>
            <a:off x="1371599" y="294538"/>
            <a:ext cx="9895951" cy="1033669"/>
          </a:xfrm>
        </p:spPr>
        <p:txBody>
          <a:bodyPr>
            <a:normAutofit/>
          </a:bodyPr>
          <a:lstStyle/>
          <a:p>
            <a:r>
              <a:rPr lang="pl-PL" sz="4000">
                <a:solidFill>
                  <a:srgbClr val="FFFFFF"/>
                </a:solidFill>
              </a:rPr>
              <a:t>Präsentationsplan:</a:t>
            </a:r>
          </a:p>
        </p:txBody>
      </p:sp>
      <p:sp>
        <p:nvSpPr>
          <p:cNvPr id="3" name="Symbol zastępczy zawartości 2">
            <a:extLst>
              <a:ext uri="{FF2B5EF4-FFF2-40B4-BE49-F238E27FC236}">
                <a16:creationId xmlns:a16="http://schemas.microsoft.com/office/drawing/2014/main" xmlns="" id="{720DCCD5-0DA1-61B0-F1C6-1AAF53127C24}"/>
              </a:ext>
            </a:extLst>
          </p:cNvPr>
          <p:cNvSpPr>
            <a:spLocks noGrp="1"/>
          </p:cNvSpPr>
          <p:nvPr>
            <p:ph idx="1"/>
          </p:nvPr>
        </p:nvSpPr>
        <p:spPr>
          <a:xfrm>
            <a:off x="870401" y="2393709"/>
            <a:ext cx="9724031" cy="3683358"/>
          </a:xfrm>
        </p:spPr>
        <p:txBody>
          <a:bodyPr anchor="ctr">
            <a:normAutofit/>
          </a:bodyPr>
          <a:lstStyle/>
          <a:p>
            <a:r>
              <a:rPr lang="pl-PL" sz="3200" dirty="0" err="1"/>
              <a:t>Nicht</a:t>
            </a:r>
            <a:r>
              <a:rPr lang="pl-PL" sz="3200" dirty="0"/>
              <a:t> </a:t>
            </a:r>
            <a:r>
              <a:rPr lang="pl-PL" sz="3200" dirty="0" err="1"/>
              <a:t>erneuerbare</a:t>
            </a:r>
            <a:r>
              <a:rPr lang="pl-PL" sz="3200" dirty="0"/>
              <a:t> </a:t>
            </a:r>
            <a:r>
              <a:rPr lang="pl-PL" sz="3200" dirty="0" err="1"/>
              <a:t>Energiequellen</a:t>
            </a:r>
            <a:endParaRPr lang="pl-PL" sz="3200" dirty="0"/>
          </a:p>
          <a:p>
            <a:r>
              <a:rPr lang="pl-PL" sz="3200" dirty="0" err="1"/>
              <a:t>Auswirkungen</a:t>
            </a:r>
            <a:r>
              <a:rPr lang="pl-PL" sz="3200" dirty="0"/>
              <a:t> </a:t>
            </a:r>
            <a:r>
              <a:rPr lang="pl-PL" sz="3200" dirty="0" err="1"/>
              <a:t>nicht</a:t>
            </a:r>
            <a:r>
              <a:rPr lang="pl-PL" sz="3200" dirty="0"/>
              <a:t> </a:t>
            </a:r>
            <a:r>
              <a:rPr lang="pl-PL" sz="3200" dirty="0" err="1"/>
              <a:t>erneuerbarer</a:t>
            </a:r>
            <a:r>
              <a:rPr lang="pl-PL" sz="3200" dirty="0"/>
              <a:t> </a:t>
            </a:r>
            <a:r>
              <a:rPr lang="pl-PL" sz="3200" dirty="0" err="1"/>
              <a:t>Energiequellen</a:t>
            </a:r>
            <a:endParaRPr lang="pl-PL" sz="3200" dirty="0"/>
          </a:p>
          <a:p>
            <a:r>
              <a:rPr lang="pl-PL" sz="3200" dirty="0" err="1" smtClean="0"/>
              <a:t>Erneuerbare</a:t>
            </a:r>
            <a:r>
              <a:rPr lang="pl-PL" sz="3200" dirty="0" smtClean="0"/>
              <a:t> </a:t>
            </a:r>
            <a:r>
              <a:rPr lang="pl-PL" sz="3200" dirty="0" err="1"/>
              <a:t>Energiequellen</a:t>
            </a:r>
            <a:endParaRPr lang="pl-PL" sz="3200" dirty="0"/>
          </a:p>
          <a:p>
            <a:r>
              <a:rPr lang="pl-PL" sz="3200" dirty="0" err="1"/>
              <a:t>Auswirkungen</a:t>
            </a:r>
            <a:r>
              <a:rPr lang="pl-PL" sz="3200" dirty="0"/>
              <a:t> </a:t>
            </a:r>
            <a:r>
              <a:rPr lang="pl-PL" sz="3200" dirty="0" err="1"/>
              <a:t>erneuerbarer</a:t>
            </a:r>
            <a:r>
              <a:rPr lang="pl-PL" sz="3200" dirty="0"/>
              <a:t> </a:t>
            </a:r>
            <a:r>
              <a:rPr lang="pl-PL" sz="3200" dirty="0" err="1"/>
              <a:t>Energiequellen</a:t>
            </a:r>
            <a:endParaRPr lang="pl-PL" sz="3200" dirty="0"/>
          </a:p>
          <a:p>
            <a:pPr marL="514350" indent="-514350">
              <a:buAutoNum type="arabicPeriod"/>
            </a:pPr>
            <a:endParaRPr lang="pl-PL" sz="2000" dirty="0"/>
          </a:p>
        </p:txBody>
      </p:sp>
    </p:spTree>
    <p:extLst>
      <p:ext uri="{BB962C8B-B14F-4D97-AF65-F5344CB8AC3E}">
        <p14:creationId xmlns:p14="http://schemas.microsoft.com/office/powerpoint/2010/main" val="125656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F3581F3-3160-36F2-D56F-DF0DB2D0F68A}"/>
              </a:ext>
            </a:extLst>
          </p:cNvPr>
          <p:cNvSpPr>
            <a:spLocks noGrp="1"/>
          </p:cNvSpPr>
          <p:nvPr>
            <p:ph type="title"/>
          </p:nvPr>
        </p:nvSpPr>
        <p:spPr>
          <a:xfrm>
            <a:off x="655320" y="365125"/>
            <a:ext cx="5120114" cy="1692794"/>
          </a:xfrm>
        </p:spPr>
        <p:txBody>
          <a:bodyPr>
            <a:normAutofit/>
          </a:bodyPr>
          <a:lstStyle/>
          <a:p>
            <a:r>
              <a:rPr lang="de-DE" sz="3700" b="1"/>
              <a:t>Was sind nicht erneuerbare Energiequellen?</a:t>
            </a:r>
            <a:endParaRPr lang="pl-PL" sz="3700" b="1"/>
          </a:p>
        </p:txBody>
      </p:sp>
      <p:cxnSp>
        <p:nvCxnSpPr>
          <p:cNvPr id="138" name="Straight Arrow Connector 137">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3F10535E-E4CB-7BA1-216C-1F5EE62F753F}"/>
              </a:ext>
            </a:extLst>
          </p:cNvPr>
          <p:cNvSpPr>
            <a:spLocks noGrp="1"/>
          </p:cNvSpPr>
          <p:nvPr>
            <p:ph idx="1"/>
          </p:nvPr>
        </p:nvSpPr>
        <p:spPr>
          <a:xfrm>
            <a:off x="242174" y="2580781"/>
            <a:ext cx="5946405" cy="3462228"/>
          </a:xfrm>
        </p:spPr>
        <p:txBody>
          <a:bodyPr>
            <a:normAutofit/>
          </a:bodyPr>
          <a:lstStyle/>
          <a:p>
            <a:pPr marL="0" indent="0">
              <a:buNone/>
            </a:pPr>
            <a:r>
              <a:rPr lang="de-DE" sz="2400" b="1" dirty="0"/>
              <a:t>Dazu gehören alle Rohstoffe, deren Ausbeutung zu einer Verringerung der natürlichen Ressourcen und im Laufe der Zeit zu ihrer vollständigen Erschöpfung führt. </a:t>
            </a:r>
            <a:endParaRPr lang="pl-PL" sz="2400" b="1" dirty="0"/>
          </a:p>
          <a:p>
            <a:pPr marL="0" indent="0">
              <a:buNone/>
            </a:pPr>
            <a:r>
              <a:rPr lang="de-DE" sz="2400" dirty="0"/>
              <a:t>Sie werden hauptsächlich zur Erzeugung von thermischer Energie verwendet</a:t>
            </a:r>
            <a:r>
              <a:rPr lang="pl-PL" sz="2400" dirty="0"/>
              <a:t>.</a:t>
            </a:r>
          </a:p>
        </p:txBody>
      </p:sp>
      <p:pic>
        <p:nvPicPr>
          <p:cNvPr id="3077" name="Picture 5" descr="Jakie są nieodnawialne źródła energii w Polsce? | ESOLEO">
            <a:extLst>
              <a:ext uri="{FF2B5EF4-FFF2-40B4-BE49-F238E27FC236}">
                <a16:creationId xmlns:a16="http://schemas.microsoft.com/office/drawing/2014/main" xmlns="" id="{BE322E8D-F847-E42D-9356-FCAB7EAE4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77" r="19275" b="-1"/>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36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xmlns="" id="{333EDA0D-F54B-48BB-9910-7DB6A5FBA6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E3A73256-0EB9-4289-A040-E77C05B42F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0"/>
            <a:ext cx="12192000" cy="239582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A84FE2E0-0356-4DC9-A129-5C677E5BBF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FAF9516E-11D6-4EBA-B6FD-722514EE95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
            <a:ext cx="12192000" cy="2395815"/>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xmlns="" id="{1E68CD86-EBCA-4577-B9FD-960CCEE8C9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426042" y="9496"/>
            <a:ext cx="11765956" cy="2376835"/>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A3565E2B-51A5-611B-0A65-32832E729793}"/>
              </a:ext>
            </a:extLst>
          </p:cNvPr>
          <p:cNvSpPr>
            <a:spLocks noGrp="1"/>
          </p:cNvSpPr>
          <p:nvPr>
            <p:ph type="title"/>
          </p:nvPr>
        </p:nvSpPr>
        <p:spPr>
          <a:xfrm>
            <a:off x="1371599" y="365125"/>
            <a:ext cx="9748522" cy="1325563"/>
          </a:xfrm>
        </p:spPr>
        <p:txBody>
          <a:bodyPr>
            <a:normAutofit/>
          </a:bodyPr>
          <a:lstStyle/>
          <a:p>
            <a:r>
              <a:rPr lang="pl-PL" sz="4000" b="1">
                <a:solidFill>
                  <a:srgbClr val="FFFFFF"/>
                </a:solidFill>
              </a:rPr>
              <a:t>Grundlegende Rohstoffe</a:t>
            </a:r>
          </a:p>
        </p:txBody>
      </p:sp>
      <p:pic>
        <p:nvPicPr>
          <p:cNvPr id="6" name="Obraz 5">
            <a:extLst>
              <a:ext uri="{FF2B5EF4-FFF2-40B4-BE49-F238E27FC236}">
                <a16:creationId xmlns:a16="http://schemas.microsoft.com/office/drawing/2014/main" xmlns="" id="{7CA8999B-D45C-61CF-897A-194609C5653D}"/>
              </a:ext>
            </a:extLst>
          </p:cNvPr>
          <p:cNvPicPr>
            <a:picLocks noChangeAspect="1"/>
          </p:cNvPicPr>
          <p:nvPr/>
        </p:nvPicPr>
        <p:blipFill rotWithShape="1">
          <a:blip r:embed="rId2"/>
          <a:srcRect l="15458" r="8280" b="3"/>
          <a:stretch/>
        </p:blipFill>
        <p:spPr>
          <a:xfrm>
            <a:off x="1045013" y="182489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4100" name="Picture 4" descr="Węgiel brunatny - Państwowy Instytut Geologiczny - PIB">
            <a:extLst>
              <a:ext uri="{FF2B5EF4-FFF2-40B4-BE49-F238E27FC236}">
                <a16:creationId xmlns:a16="http://schemas.microsoft.com/office/drawing/2014/main" xmlns="" id="{DB13E35A-4EE3-402E-77F3-13D3A7C334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14" r="10324" b="3"/>
          <a:stretch/>
        </p:blipFill>
        <p:spPr bwMode="auto">
          <a:xfrm>
            <a:off x="3650350" y="181687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Ropa naftowa. Dopiero optymistyczne prognozy windują ceny – Biznes Wprost">
            <a:extLst>
              <a:ext uri="{FF2B5EF4-FFF2-40B4-BE49-F238E27FC236}">
                <a16:creationId xmlns:a16="http://schemas.microsoft.com/office/drawing/2014/main" xmlns="" id="{2A9273C6-2E8B-5B5A-C5BF-5BD16322743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6" r="21642" b="-4"/>
          <a:stretch/>
        </p:blipFill>
        <p:spPr bwMode="auto">
          <a:xfrm>
            <a:off x="6292739" y="181687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Lst>
        </p:spPr>
      </p:pic>
      <p:pic>
        <p:nvPicPr>
          <p:cNvPr id="4104" name="Picture 8" descr="Gaz ziemny - Biologia">
            <a:extLst>
              <a:ext uri="{FF2B5EF4-FFF2-40B4-BE49-F238E27FC236}">
                <a16:creationId xmlns:a16="http://schemas.microsoft.com/office/drawing/2014/main" xmlns="" id="{37F76BCF-74F5-E587-F9F4-812C591F6C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27" r="13211" b="3"/>
          <a:stretch/>
        </p:blipFill>
        <p:spPr bwMode="auto">
          <a:xfrm>
            <a:off x="8894647" y="1831520"/>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xmlns="" id="{05A78746-ED00-0ABC-ABB3-2D0A41F879EF}"/>
              </a:ext>
            </a:extLst>
          </p:cNvPr>
          <p:cNvSpPr>
            <a:spLocks noGrp="1"/>
          </p:cNvSpPr>
          <p:nvPr>
            <p:ph idx="1"/>
          </p:nvPr>
        </p:nvSpPr>
        <p:spPr>
          <a:xfrm>
            <a:off x="779764" y="4266313"/>
            <a:ext cx="10590591" cy="659105"/>
          </a:xfrm>
        </p:spPr>
        <p:txBody>
          <a:bodyPr anchor="ctr">
            <a:normAutofit fontScale="92500"/>
          </a:bodyPr>
          <a:lstStyle/>
          <a:p>
            <a:pPr marL="0" indent="0">
              <a:buNone/>
            </a:pPr>
            <a:r>
              <a:rPr lang="pl-PL" sz="2400" dirty="0"/>
              <a:t>        </a:t>
            </a:r>
            <a:r>
              <a:rPr lang="pl-PL" sz="2400" dirty="0" err="1"/>
              <a:t>Kohle</a:t>
            </a:r>
            <a:r>
              <a:rPr lang="pl-PL" sz="2400" dirty="0"/>
              <a:t>                                </a:t>
            </a:r>
            <a:r>
              <a:rPr lang="pl-PL" sz="2400" dirty="0" err="1"/>
              <a:t>Braunkohle</a:t>
            </a:r>
            <a:r>
              <a:rPr lang="pl-PL" sz="2400" dirty="0"/>
              <a:t>                            Petroleum                                 </a:t>
            </a:r>
            <a:r>
              <a:rPr lang="pl-PL" sz="2400" dirty="0" err="1"/>
              <a:t>Erdgas</a:t>
            </a:r>
            <a:endParaRPr lang="pl-PL" sz="2400" dirty="0"/>
          </a:p>
        </p:txBody>
      </p:sp>
    </p:spTree>
    <p:extLst>
      <p:ext uri="{BB962C8B-B14F-4D97-AF65-F5344CB8AC3E}">
        <p14:creationId xmlns:p14="http://schemas.microsoft.com/office/powerpoint/2010/main" val="177417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455C8116-94A7-AFAC-6DFB-01DC85ADFE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6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xmlns="" id="{C3E36038-0EE1-BD54-C036-3244A14BEDFA}"/>
              </a:ext>
            </a:extLst>
          </p:cNvPr>
          <p:cNvSpPr>
            <a:spLocks noGrp="1"/>
          </p:cNvSpPr>
          <p:nvPr>
            <p:ph type="title"/>
          </p:nvPr>
        </p:nvSpPr>
        <p:spPr>
          <a:xfrm>
            <a:off x="709448" y="1913950"/>
            <a:ext cx="4204137" cy="1342754"/>
          </a:xfrm>
        </p:spPr>
        <p:txBody>
          <a:bodyPr>
            <a:normAutofit/>
          </a:bodyPr>
          <a:lstStyle/>
          <a:p>
            <a:pPr algn="ctr"/>
            <a:r>
              <a:rPr lang="pl-PL" sz="4800" b="1" dirty="0" err="1"/>
              <a:t>Kohlekraftwerke</a:t>
            </a:r>
            <a:endParaRPr lang="pl-PL" sz="4800" b="1" dirty="0"/>
          </a:p>
        </p:txBody>
      </p:sp>
      <p:cxnSp>
        <p:nvCxnSpPr>
          <p:cNvPr id="73" name="Straight Connector 7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181B3935-5C9A-9EC1-D7EA-42E81244C873}"/>
              </a:ext>
            </a:extLst>
          </p:cNvPr>
          <p:cNvSpPr>
            <a:spLocks noGrp="1"/>
          </p:cNvSpPr>
          <p:nvPr>
            <p:ph idx="1"/>
          </p:nvPr>
        </p:nvSpPr>
        <p:spPr>
          <a:xfrm>
            <a:off x="525516" y="3417573"/>
            <a:ext cx="5190886" cy="2619839"/>
          </a:xfrm>
        </p:spPr>
        <p:txBody>
          <a:bodyPr anchor="ctr">
            <a:normAutofit/>
          </a:bodyPr>
          <a:lstStyle/>
          <a:p>
            <a:pPr marL="0" indent="0">
              <a:buNone/>
            </a:pPr>
            <a:r>
              <a:rPr lang="de-DE" sz="2400" dirty="0"/>
              <a:t>Steinkohle wird in Deutschland unter Tage in Stollen und Schächten abgebaut, während die weiter oben liegende Braunkohle nach dem Abräumen der Deckschichten im Tagebau abgebaut werden kann.</a:t>
            </a:r>
            <a:endParaRPr lang="pl-PL" sz="2400" dirty="0"/>
          </a:p>
          <a:p>
            <a:pPr marL="0" indent="0">
              <a:buNone/>
            </a:pPr>
            <a:endParaRPr lang="pl-PL" sz="1800" dirty="0"/>
          </a:p>
        </p:txBody>
      </p:sp>
    </p:spTree>
    <p:extLst>
      <p:ext uri="{BB962C8B-B14F-4D97-AF65-F5344CB8AC3E}">
        <p14:creationId xmlns:p14="http://schemas.microsoft.com/office/powerpoint/2010/main" val="322191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afineria Ropy Naftowej W PobliÅ¼u Heide / Niemcy Zdjęcia Royalty Free,  Obrazki, Obrazy Oraz Fotografia Seryjna. Image 8186428.">
            <a:extLst>
              <a:ext uri="{FF2B5EF4-FFF2-40B4-BE49-F238E27FC236}">
                <a16:creationId xmlns:a16="http://schemas.microsoft.com/office/drawing/2014/main" xmlns="" id="{D20100E5-1404-76B7-2A79-CFD80083A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36"/>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CB213ECB-B1E9-3EC2-37F2-A7895BC7823A}"/>
              </a:ext>
            </a:extLst>
          </p:cNvPr>
          <p:cNvSpPr>
            <a:spLocks noGrp="1"/>
          </p:cNvSpPr>
          <p:nvPr>
            <p:ph type="title"/>
          </p:nvPr>
        </p:nvSpPr>
        <p:spPr>
          <a:xfrm>
            <a:off x="838200" y="365125"/>
            <a:ext cx="3822189" cy="1899912"/>
          </a:xfrm>
        </p:spPr>
        <p:txBody>
          <a:bodyPr>
            <a:normAutofit/>
          </a:bodyPr>
          <a:lstStyle/>
          <a:p>
            <a:r>
              <a:rPr lang="pl-PL" sz="4800" b="1" dirty="0" err="1"/>
              <a:t>Ölkraftwerke</a:t>
            </a:r>
            <a:endParaRPr lang="pl-PL" sz="4800" b="1" dirty="0"/>
          </a:p>
        </p:txBody>
      </p:sp>
      <p:sp>
        <p:nvSpPr>
          <p:cNvPr id="3" name="Symbol zastępczy zawartości 2">
            <a:extLst>
              <a:ext uri="{FF2B5EF4-FFF2-40B4-BE49-F238E27FC236}">
                <a16:creationId xmlns:a16="http://schemas.microsoft.com/office/drawing/2014/main" xmlns="" id="{5E98A571-9801-F7C8-7A1B-690A93CC4E00}"/>
              </a:ext>
            </a:extLst>
          </p:cNvPr>
          <p:cNvSpPr>
            <a:spLocks noGrp="1"/>
          </p:cNvSpPr>
          <p:nvPr>
            <p:ph idx="1"/>
          </p:nvPr>
        </p:nvSpPr>
        <p:spPr>
          <a:xfrm>
            <a:off x="349461" y="1997094"/>
            <a:ext cx="4799665" cy="4269626"/>
          </a:xfrm>
        </p:spPr>
        <p:txBody>
          <a:bodyPr>
            <a:normAutofit/>
          </a:bodyPr>
          <a:lstStyle/>
          <a:p>
            <a:pPr marL="0" indent="0">
              <a:buNone/>
            </a:pPr>
            <a:r>
              <a:rPr lang="de-DE" dirty="0"/>
              <a:t>Erdöl wird zur Stromerzeugung in Dampfkraftwerken, als Ausgangsstoff für Treibstoffe (Benzin, Diesel), in Ölheizungen sowie als Grundstoff in der chemischen Industrie verwendet.</a:t>
            </a:r>
            <a:endParaRPr lang="pl-PL" dirty="0"/>
          </a:p>
        </p:txBody>
      </p:sp>
    </p:spTree>
    <p:extLst>
      <p:ext uri="{BB962C8B-B14F-4D97-AF65-F5344CB8AC3E}">
        <p14:creationId xmlns:p14="http://schemas.microsoft.com/office/powerpoint/2010/main" val="85812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Niemcy nie wykluczają, że elektrownie węglowe będą działać dłużej">
            <a:extLst>
              <a:ext uri="{FF2B5EF4-FFF2-40B4-BE49-F238E27FC236}">
                <a16:creationId xmlns:a16="http://schemas.microsoft.com/office/drawing/2014/main" xmlns="" id="{4582F9B2-DCFB-33E5-A823-03094491D0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59" r="12093" b="1"/>
          <a:stretch/>
        </p:blipFill>
        <p:spPr bwMode="auto">
          <a:xfrm>
            <a:off x="-419548"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5CC04716-2CE5-7162-288F-F14984F099CF}"/>
              </a:ext>
            </a:extLst>
          </p:cNvPr>
          <p:cNvSpPr>
            <a:spLocks noGrp="1"/>
          </p:cNvSpPr>
          <p:nvPr>
            <p:ph type="title"/>
          </p:nvPr>
        </p:nvSpPr>
        <p:spPr>
          <a:xfrm>
            <a:off x="7262338" y="121593"/>
            <a:ext cx="3822189" cy="1899912"/>
          </a:xfrm>
        </p:spPr>
        <p:txBody>
          <a:bodyPr>
            <a:normAutofit/>
          </a:bodyPr>
          <a:lstStyle/>
          <a:p>
            <a:r>
              <a:rPr lang="pl-PL" sz="5400" b="1" dirty="0" err="1"/>
              <a:t>Verbrennung</a:t>
            </a:r>
            <a:r>
              <a:rPr lang="pl-PL" sz="5400" b="1" dirty="0"/>
              <a:t> von </a:t>
            </a:r>
            <a:r>
              <a:rPr lang="pl-PL" sz="5400" b="1" dirty="0" err="1"/>
              <a:t>Erdgas</a:t>
            </a:r>
            <a:endParaRPr lang="pl-PL" sz="5400" b="1" dirty="0"/>
          </a:p>
        </p:txBody>
      </p:sp>
      <p:sp>
        <p:nvSpPr>
          <p:cNvPr id="3" name="Symbol zastępczy zawartości 2">
            <a:extLst>
              <a:ext uri="{FF2B5EF4-FFF2-40B4-BE49-F238E27FC236}">
                <a16:creationId xmlns:a16="http://schemas.microsoft.com/office/drawing/2014/main" xmlns="" id="{269EA376-6F70-EC1D-2221-F8F2BDFD7793}"/>
              </a:ext>
            </a:extLst>
          </p:cNvPr>
          <p:cNvSpPr>
            <a:spLocks noGrp="1"/>
          </p:cNvSpPr>
          <p:nvPr>
            <p:ph idx="1"/>
          </p:nvPr>
        </p:nvSpPr>
        <p:spPr>
          <a:xfrm>
            <a:off x="6884894" y="2035522"/>
            <a:ext cx="4507992" cy="4612704"/>
          </a:xfrm>
        </p:spPr>
        <p:txBody>
          <a:bodyPr>
            <a:normAutofit/>
          </a:bodyPr>
          <a:lstStyle/>
          <a:p>
            <a:pPr marL="0" indent="0">
              <a:buNone/>
            </a:pPr>
            <a:r>
              <a:rPr lang="de-DE" dirty="0"/>
              <a:t>Erdgas wird zur Stromerzeugung mit Gasturbinen, zum Heizen und auch als Kraftfahrzeugtreibstoff verwendet. </a:t>
            </a:r>
            <a:endParaRPr lang="de-DE" dirty="0" smtClean="0"/>
          </a:p>
          <a:p>
            <a:pPr marL="0" indent="0">
              <a:buNone/>
            </a:pPr>
            <a:r>
              <a:rPr lang="de-DE" dirty="0" smtClean="0"/>
              <a:t>Erdgas </a:t>
            </a:r>
            <a:r>
              <a:rPr lang="de-DE" dirty="0"/>
              <a:t>ist außerdem Ausgangsstoff für Synthesegas, das in der chemischen Industrie Verwendung findet</a:t>
            </a:r>
            <a:r>
              <a:rPr lang="pl-PL" dirty="0"/>
              <a:t>.</a:t>
            </a:r>
          </a:p>
        </p:txBody>
      </p:sp>
    </p:spTree>
    <p:extLst>
      <p:ext uri="{BB962C8B-B14F-4D97-AF65-F5344CB8AC3E}">
        <p14:creationId xmlns:p14="http://schemas.microsoft.com/office/powerpoint/2010/main" val="352050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9427AF5F-9A0E-42B7-A252-FD64C9885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D5DAD12C-1AAA-F063-C7C9-7426045BD2FB}"/>
              </a:ext>
            </a:extLst>
          </p:cNvPr>
          <p:cNvSpPr>
            <a:spLocks noGrp="1"/>
          </p:cNvSpPr>
          <p:nvPr>
            <p:ph type="title"/>
          </p:nvPr>
        </p:nvSpPr>
        <p:spPr>
          <a:xfrm>
            <a:off x="838200" y="365125"/>
            <a:ext cx="10515600" cy="1306443"/>
          </a:xfrm>
        </p:spPr>
        <p:txBody>
          <a:bodyPr>
            <a:normAutofit/>
          </a:bodyPr>
          <a:lstStyle/>
          <a:p>
            <a:r>
              <a:rPr lang="pl-PL" sz="4000" b="1" dirty="0" err="1"/>
              <a:t>Auswirkungen</a:t>
            </a:r>
            <a:r>
              <a:rPr lang="pl-PL" sz="4000" b="1" dirty="0"/>
              <a:t> </a:t>
            </a:r>
            <a:r>
              <a:rPr lang="pl-PL" sz="4000" b="1" dirty="0" err="1"/>
              <a:t>nicht</a:t>
            </a:r>
            <a:r>
              <a:rPr lang="pl-PL" sz="4000" b="1" dirty="0"/>
              <a:t> </a:t>
            </a:r>
            <a:r>
              <a:rPr lang="pl-PL" sz="4000" b="1" dirty="0" err="1"/>
              <a:t>erneuerbarer</a:t>
            </a:r>
            <a:r>
              <a:rPr lang="pl-PL" sz="4000" b="1" dirty="0"/>
              <a:t> </a:t>
            </a:r>
            <a:r>
              <a:rPr lang="pl-PL" sz="4000" b="1" dirty="0" err="1"/>
              <a:t>Energiequellen</a:t>
            </a:r>
            <a:r>
              <a:rPr lang="pl-PL" sz="4000" dirty="0"/>
              <a:t/>
            </a:r>
            <a:br>
              <a:rPr lang="pl-PL" sz="4000" dirty="0"/>
            </a:br>
            <a:endParaRPr lang="pl-PL" sz="4000" dirty="0"/>
          </a:p>
        </p:txBody>
      </p:sp>
      <p:sp>
        <p:nvSpPr>
          <p:cNvPr id="3" name="Symbol zastępczy zawartości 2">
            <a:extLst>
              <a:ext uri="{FF2B5EF4-FFF2-40B4-BE49-F238E27FC236}">
                <a16:creationId xmlns:a16="http://schemas.microsoft.com/office/drawing/2014/main" xmlns="" id="{19FC9F42-1817-28EA-0021-CAEEC1EAFEBF}"/>
              </a:ext>
            </a:extLst>
          </p:cNvPr>
          <p:cNvSpPr>
            <a:spLocks noGrp="1"/>
          </p:cNvSpPr>
          <p:nvPr>
            <p:ph idx="1"/>
          </p:nvPr>
        </p:nvSpPr>
        <p:spPr>
          <a:xfrm>
            <a:off x="145855" y="1408064"/>
            <a:ext cx="4845119" cy="4721025"/>
          </a:xfrm>
        </p:spPr>
        <p:txBody>
          <a:bodyPr>
            <a:normAutofit/>
          </a:bodyPr>
          <a:lstStyle/>
          <a:p>
            <a:r>
              <a:rPr lang="de-DE" dirty="0"/>
              <a:t>Bei der Verbrennung entstehen Gase und Stäube, die die Atmosphäre verschmutzen</a:t>
            </a:r>
            <a:endParaRPr lang="pl-PL" dirty="0"/>
          </a:p>
          <a:p>
            <a:r>
              <a:rPr lang="pl-PL" dirty="0" err="1"/>
              <a:t>Entstehung</a:t>
            </a:r>
            <a:r>
              <a:rPr lang="pl-PL" dirty="0"/>
              <a:t> </a:t>
            </a:r>
            <a:r>
              <a:rPr lang="pl-PL" dirty="0" err="1"/>
              <a:t>radioaktiver</a:t>
            </a:r>
            <a:r>
              <a:rPr lang="pl-PL" dirty="0"/>
              <a:t> </a:t>
            </a:r>
            <a:r>
              <a:rPr lang="pl-PL" dirty="0" err="1"/>
              <a:t>Abfälle</a:t>
            </a:r>
            <a:endParaRPr lang="pl-PL" dirty="0"/>
          </a:p>
          <a:p>
            <a:r>
              <a:rPr lang="pl-PL" dirty="0" err="1"/>
              <a:t>Zerstörung</a:t>
            </a:r>
            <a:r>
              <a:rPr lang="pl-PL" dirty="0"/>
              <a:t> von </a:t>
            </a:r>
            <a:r>
              <a:rPr lang="pl-PL" dirty="0" err="1"/>
              <a:t>Naturlandschaften</a:t>
            </a:r>
            <a:endParaRPr lang="pl-PL" dirty="0"/>
          </a:p>
          <a:p>
            <a:r>
              <a:rPr lang="pl-PL" dirty="0" err="1"/>
              <a:t>sind</a:t>
            </a:r>
            <a:r>
              <a:rPr lang="pl-PL" dirty="0"/>
              <a:t> </a:t>
            </a:r>
            <a:r>
              <a:rPr lang="pl-PL" dirty="0" err="1"/>
              <a:t>erschöpft</a:t>
            </a:r>
            <a:endParaRPr lang="pl-PL" dirty="0"/>
          </a:p>
          <a:p>
            <a:endParaRPr lang="pl-PL" sz="2000" dirty="0"/>
          </a:p>
        </p:txBody>
      </p:sp>
      <p:pic>
        <p:nvPicPr>
          <p:cNvPr id="8" name="Obraz 7" descr="Obraz zawierający trawa, zewnętrzne&#10;&#10;Opis wygenerowany automatycznie">
            <a:extLst>
              <a:ext uri="{FF2B5EF4-FFF2-40B4-BE49-F238E27FC236}">
                <a16:creationId xmlns:a16="http://schemas.microsoft.com/office/drawing/2014/main" xmlns="" id="{CD31A727-2F79-3A9E-8644-7A0710A9F11A}"/>
              </a:ext>
            </a:extLst>
          </p:cNvPr>
          <p:cNvPicPr>
            <a:picLocks noChangeAspect="1"/>
          </p:cNvPicPr>
          <p:nvPr/>
        </p:nvPicPr>
        <p:blipFill rotWithShape="1">
          <a:blip r:embed="rId2"/>
          <a:srcRect l="942" r="1568" b="-2"/>
          <a:stretch/>
        </p:blipFill>
        <p:spPr>
          <a:xfrm>
            <a:off x="5183500" y="1904282"/>
            <a:ext cx="6170299" cy="4224808"/>
          </a:xfrm>
          <a:prstGeom prst="rect">
            <a:avLst/>
          </a:prstGeom>
        </p:spPr>
      </p:pic>
    </p:spTree>
    <p:extLst>
      <p:ext uri="{BB962C8B-B14F-4D97-AF65-F5344CB8AC3E}">
        <p14:creationId xmlns:p14="http://schemas.microsoft.com/office/powerpoint/2010/main" val="11120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D4953C11-DE3D-B853-7CB3-D7EC9BB27EE9}"/>
              </a:ext>
            </a:extLst>
          </p:cNvPr>
          <p:cNvSpPr>
            <a:spLocks noGrp="1"/>
          </p:cNvSpPr>
          <p:nvPr>
            <p:ph type="title"/>
          </p:nvPr>
        </p:nvSpPr>
        <p:spPr>
          <a:xfrm>
            <a:off x="838200" y="585216"/>
            <a:ext cx="10515600" cy="1325563"/>
          </a:xfrm>
        </p:spPr>
        <p:txBody>
          <a:bodyPr>
            <a:normAutofit/>
          </a:bodyPr>
          <a:lstStyle/>
          <a:p>
            <a:r>
              <a:rPr lang="pl-PL" b="1" dirty="0" err="1" smtClean="0">
                <a:solidFill>
                  <a:schemeClr val="bg1"/>
                </a:solidFill>
              </a:rPr>
              <a:t>Erneuerbare</a:t>
            </a:r>
            <a:r>
              <a:rPr lang="pl-PL" b="1" dirty="0" smtClean="0">
                <a:solidFill>
                  <a:schemeClr val="bg1"/>
                </a:solidFill>
              </a:rPr>
              <a:t> </a:t>
            </a:r>
            <a:r>
              <a:rPr lang="pl-PL" b="1" dirty="0" err="1">
                <a:solidFill>
                  <a:schemeClr val="bg1"/>
                </a:solidFill>
              </a:rPr>
              <a:t>Energiequellen</a:t>
            </a:r>
            <a:r>
              <a:rPr lang="pl-PL" dirty="0">
                <a:solidFill>
                  <a:schemeClr val="bg1"/>
                </a:solidFill>
              </a:rPr>
              <a:t/>
            </a:r>
            <a:br>
              <a:rPr lang="pl-PL" dirty="0">
                <a:solidFill>
                  <a:schemeClr val="bg1"/>
                </a:solidFill>
              </a:rPr>
            </a:br>
            <a:endParaRPr lang="pl-PL" dirty="0">
              <a:solidFill>
                <a:schemeClr val="bg1"/>
              </a:solidFill>
            </a:endParaRPr>
          </a:p>
        </p:txBody>
      </p:sp>
      <p:pic>
        <p:nvPicPr>
          <p:cNvPr id="7" name="Obraz 6" descr="Obraz zawierający pływanie&#10;&#10;Opis wygenerowany automatycznie">
            <a:extLst>
              <a:ext uri="{FF2B5EF4-FFF2-40B4-BE49-F238E27FC236}">
                <a16:creationId xmlns:a16="http://schemas.microsoft.com/office/drawing/2014/main" xmlns="" id="{E542719F-B046-3357-1DAE-1A8E2AF1730F}"/>
              </a:ext>
            </a:extLst>
          </p:cNvPr>
          <p:cNvPicPr>
            <a:picLocks noChangeAspect="1"/>
          </p:cNvPicPr>
          <p:nvPr/>
        </p:nvPicPr>
        <p:blipFill rotWithShape="1">
          <a:blip r:embed="rId2"/>
          <a:srcRect t="9483" r="1" b="9700"/>
          <a:stretch/>
        </p:blipFill>
        <p:spPr>
          <a:xfrm>
            <a:off x="841248" y="2516777"/>
            <a:ext cx="6236208" cy="3660185"/>
          </a:xfrm>
          <a:prstGeom prst="rect">
            <a:avLst/>
          </a:prstGeom>
        </p:spPr>
      </p:pic>
      <p:sp>
        <p:nvSpPr>
          <p:cNvPr id="3" name="Symbol zastępczy zawartości 2">
            <a:extLst>
              <a:ext uri="{FF2B5EF4-FFF2-40B4-BE49-F238E27FC236}">
                <a16:creationId xmlns:a16="http://schemas.microsoft.com/office/drawing/2014/main" xmlns="" id="{D5C2A85A-24E9-7D3F-1271-5BFEB7511510}"/>
              </a:ext>
            </a:extLst>
          </p:cNvPr>
          <p:cNvSpPr>
            <a:spLocks noGrp="1"/>
          </p:cNvSpPr>
          <p:nvPr>
            <p:ph idx="1"/>
          </p:nvPr>
        </p:nvSpPr>
        <p:spPr>
          <a:xfrm>
            <a:off x="7546848" y="2516777"/>
            <a:ext cx="3803904" cy="3660185"/>
          </a:xfrm>
        </p:spPr>
        <p:txBody>
          <a:bodyPr anchor="ctr">
            <a:normAutofit/>
          </a:bodyPr>
          <a:lstStyle/>
          <a:p>
            <a:r>
              <a:rPr lang="de-DE" sz="3200" dirty="0"/>
              <a:t>Solarenergie</a:t>
            </a:r>
          </a:p>
          <a:p>
            <a:r>
              <a:rPr lang="de-DE" sz="3200" dirty="0"/>
              <a:t>Windenergie</a:t>
            </a:r>
          </a:p>
          <a:p>
            <a:r>
              <a:rPr lang="de-DE" sz="3200" dirty="0"/>
              <a:t>Wasserkraft</a:t>
            </a:r>
          </a:p>
          <a:p>
            <a:r>
              <a:rPr lang="de-DE" sz="3200" dirty="0"/>
              <a:t>Biomassenenergie</a:t>
            </a:r>
          </a:p>
          <a:p>
            <a:r>
              <a:rPr lang="de-DE" sz="3200" dirty="0"/>
              <a:t>geothermische Energie</a:t>
            </a:r>
            <a:endParaRPr lang="pl-PL" sz="3200" dirty="0"/>
          </a:p>
        </p:txBody>
      </p:sp>
    </p:spTree>
    <p:extLst>
      <p:ext uri="{BB962C8B-B14F-4D97-AF65-F5344CB8AC3E}">
        <p14:creationId xmlns:p14="http://schemas.microsoft.com/office/powerpoint/2010/main" val="366557714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471</Words>
  <Application>Microsoft Office PowerPoint</Application>
  <PresentationFormat>Niestandardowy</PresentationFormat>
  <Paragraphs>92</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Motyw pakietu Office</vt:lpstr>
      <vt:lpstr> Die EnergiequelleN</vt:lpstr>
      <vt:lpstr>Präsentationsplan:</vt:lpstr>
      <vt:lpstr>Was sind nicht erneuerbare Energiequellen?</vt:lpstr>
      <vt:lpstr>Grundlegende Rohstoffe</vt:lpstr>
      <vt:lpstr>Kohlekraftwerke</vt:lpstr>
      <vt:lpstr>Ölkraftwerke</vt:lpstr>
      <vt:lpstr>Verbrennung von Erdgas</vt:lpstr>
      <vt:lpstr>Auswirkungen nicht erneuerbarer Energiequellen </vt:lpstr>
      <vt:lpstr>Erneuerbare Energiequellen </vt:lpstr>
      <vt:lpstr>Solarenergie </vt:lpstr>
      <vt:lpstr>Windenergie </vt:lpstr>
      <vt:lpstr>Wasserkraft </vt:lpstr>
      <vt:lpstr>Biomassenenergie </vt:lpstr>
      <vt:lpstr>geothermische Energie </vt:lpstr>
      <vt:lpstr>Auswirkungen erneuerbarer Energiequellen </vt:lpstr>
      <vt:lpstr>Wörterbuch:</vt:lpstr>
      <vt:lpstr>Literatur:</vt:lpstr>
      <vt:lpstr>Rebus</vt:lpstr>
      <vt:lpstr> Danke für Ihre Aufmerksamkeit!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Energiequelle</dc:title>
  <dc:creator>Chwiej Gabriela</dc:creator>
  <cp:lastModifiedBy>Oem</cp:lastModifiedBy>
  <cp:revision>5</cp:revision>
  <dcterms:created xsi:type="dcterms:W3CDTF">2022-05-02T09:36:31Z</dcterms:created>
  <dcterms:modified xsi:type="dcterms:W3CDTF">2022-05-02T14:42:08Z</dcterms:modified>
</cp:coreProperties>
</file>