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4" r:id="rId12"/>
    <p:sldId id="257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>
      <p:cViewPr>
        <p:scale>
          <a:sx n="59" d="100"/>
          <a:sy n="59" d="100"/>
        </p:scale>
        <p:origin x="-1003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6E0094-AE27-466A-A369-75B501EB5983}" type="doc">
      <dgm:prSet loTypeId="urn:microsoft.com/office/officeart/2005/8/layout/vList6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pl-PL"/>
        </a:p>
      </dgm:t>
    </dgm:pt>
    <dgm:pt modelId="{0AE5B6A0-2203-4F04-BF81-E32AD90163E6}">
      <dgm:prSet phldrT="[Tekst]"/>
      <dgm:spPr/>
      <dgm:t>
        <a:bodyPr/>
        <a:lstStyle/>
        <a:p>
          <a:r>
            <a:rPr lang="pl-PL" dirty="0" err="1" smtClean="0"/>
            <a:t>Marktknappheit</a:t>
          </a:r>
          <a:endParaRPr lang="pl-PL" dirty="0"/>
        </a:p>
      </dgm:t>
    </dgm:pt>
    <dgm:pt modelId="{2E6F4D8D-E9C2-4BC9-9D20-F11CA1431FAA}" type="parTrans" cxnId="{C844E958-C1A2-489D-A080-2CCCE5763D0B}">
      <dgm:prSet/>
      <dgm:spPr/>
      <dgm:t>
        <a:bodyPr/>
        <a:lstStyle/>
        <a:p>
          <a:endParaRPr lang="pl-PL"/>
        </a:p>
      </dgm:t>
    </dgm:pt>
    <dgm:pt modelId="{71A78B55-565C-4489-95E7-A9B5117B9BF4}" type="sibTrans" cxnId="{C844E958-C1A2-489D-A080-2CCCE5763D0B}">
      <dgm:prSet/>
      <dgm:spPr/>
      <dgm:t>
        <a:bodyPr/>
        <a:lstStyle/>
        <a:p>
          <a:endParaRPr lang="pl-PL"/>
        </a:p>
      </dgm:t>
    </dgm:pt>
    <dgm:pt modelId="{239DCD3D-1318-4BC0-A461-333038A2BFDE}">
      <dgm:prSet phldrT="[Tekst]"/>
      <dgm:spPr/>
      <dgm:t>
        <a:bodyPr/>
        <a:lstStyle/>
        <a:p>
          <a:r>
            <a:rPr lang="pl-PL" dirty="0" err="1" smtClean="0"/>
            <a:t>Marktüberschuss</a:t>
          </a:r>
          <a:endParaRPr lang="pl-PL" dirty="0"/>
        </a:p>
      </dgm:t>
    </dgm:pt>
    <dgm:pt modelId="{FB1867BA-EFCC-4650-865A-E357F6D37274}" type="parTrans" cxnId="{87E27A34-4BC9-4375-AC1B-6B5AD9CF729C}">
      <dgm:prSet/>
      <dgm:spPr/>
      <dgm:t>
        <a:bodyPr/>
        <a:lstStyle/>
        <a:p>
          <a:endParaRPr lang="pl-PL"/>
        </a:p>
      </dgm:t>
    </dgm:pt>
    <dgm:pt modelId="{1CB2C788-3D34-4EE2-B5CC-ECF99C5BC922}" type="sibTrans" cxnId="{87E27A34-4BC9-4375-AC1B-6B5AD9CF729C}">
      <dgm:prSet/>
      <dgm:spPr/>
      <dgm:t>
        <a:bodyPr/>
        <a:lstStyle/>
        <a:p>
          <a:endParaRPr lang="pl-PL"/>
        </a:p>
      </dgm:t>
    </dgm:pt>
    <dgm:pt modelId="{AE8924AE-1815-47C3-A41A-76F53D5DEF20}">
      <dgm:prSet/>
      <dgm:spPr/>
      <dgm:t>
        <a:bodyPr/>
        <a:lstStyle/>
        <a:p>
          <a:r>
            <a:rPr lang="de-DE" dirty="0" smtClean="0"/>
            <a:t>bei einem bestimmten Marktpreisniveau ist die nachgefragte Menge größer als die angebotene Menge dieses Produkts</a:t>
          </a:r>
          <a:endParaRPr lang="pl-PL" dirty="0"/>
        </a:p>
      </dgm:t>
    </dgm:pt>
    <dgm:pt modelId="{38E363D9-30BD-4215-BFED-5475DF04178E}" type="parTrans" cxnId="{D0E54584-2991-483D-BBD7-6DD5B8F6B711}">
      <dgm:prSet/>
      <dgm:spPr/>
      <dgm:t>
        <a:bodyPr/>
        <a:lstStyle/>
        <a:p>
          <a:endParaRPr lang="pl-PL"/>
        </a:p>
      </dgm:t>
    </dgm:pt>
    <dgm:pt modelId="{D0B2B7A3-586B-4802-A5A3-A68C632154C8}" type="sibTrans" cxnId="{D0E54584-2991-483D-BBD7-6DD5B8F6B711}">
      <dgm:prSet/>
      <dgm:spPr/>
      <dgm:t>
        <a:bodyPr/>
        <a:lstStyle/>
        <a:p>
          <a:endParaRPr lang="pl-PL"/>
        </a:p>
      </dgm:t>
    </dgm:pt>
    <dgm:pt modelId="{2ECC598B-DE03-45AF-B368-3151CCA6FDDE}">
      <dgm:prSet/>
      <dgm:spPr/>
      <dgm:t>
        <a:bodyPr/>
        <a:lstStyle/>
        <a:p>
          <a:r>
            <a:rPr lang="de-DE" smtClean="0"/>
            <a:t>bei einem gegebenen Marktpreisniveau ist die angebotene Menge größer als die nachgefragte Menge</a:t>
          </a:r>
          <a:endParaRPr lang="pl-PL"/>
        </a:p>
      </dgm:t>
    </dgm:pt>
    <dgm:pt modelId="{3995F7CE-5BAE-4525-9844-31BC9C3D39FF}" type="parTrans" cxnId="{46D65230-90CB-4392-B64E-29A63A582607}">
      <dgm:prSet/>
      <dgm:spPr/>
    </dgm:pt>
    <dgm:pt modelId="{8187F934-5CBC-4B5C-A27A-4A3AB7783C7F}" type="sibTrans" cxnId="{46D65230-90CB-4392-B64E-29A63A582607}">
      <dgm:prSet/>
      <dgm:spPr/>
    </dgm:pt>
    <dgm:pt modelId="{8FFBF25F-A53B-4009-858C-5709693C3305}" type="pres">
      <dgm:prSet presAssocID="{136E0094-AE27-466A-A369-75B501EB598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7368446C-DC90-47DB-9E60-058A841164F2}" type="pres">
      <dgm:prSet presAssocID="{0AE5B6A0-2203-4F04-BF81-E32AD90163E6}" presName="linNode" presStyleCnt="0"/>
      <dgm:spPr/>
    </dgm:pt>
    <dgm:pt modelId="{C031BDF0-7212-4219-BF6F-30E819F9E78C}" type="pres">
      <dgm:prSet presAssocID="{0AE5B6A0-2203-4F04-BF81-E32AD90163E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21A4A8D-BCC2-4B72-BF9F-8D1735CD7CF4}" type="pres">
      <dgm:prSet presAssocID="{0AE5B6A0-2203-4F04-BF81-E32AD90163E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F730EF-5D4E-48A3-BBB7-DB6B5C9969AF}" type="pres">
      <dgm:prSet presAssocID="{71A78B55-565C-4489-95E7-A9B5117B9BF4}" presName="spacing" presStyleCnt="0"/>
      <dgm:spPr/>
    </dgm:pt>
    <dgm:pt modelId="{49392DB6-C594-45D4-A60E-45490DD5D387}" type="pres">
      <dgm:prSet presAssocID="{239DCD3D-1318-4BC0-A461-333038A2BFDE}" presName="linNode" presStyleCnt="0"/>
      <dgm:spPr/>
    </dgm:pt>
    <dgm:pt modelId="{F974B5BE-7311-4A26-A18F-D17B26F8BAD9}" type="pres">
      <dgm:prSet presAssocID="{239DCD3D-1318-4BC0-A461-333038A2BFD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B77120-8FC8-4193-A036-4B935B5EF098}" type="pres">
      <dgm:prSet presAssocID="{239DCD3D-1318-4BC0-A461-333038A2BFD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64B9759-C78F-47C2-BC24-14CD46CDF74E}" type="presOf" srcId="{239DCD3D-1318-4BC0-A461-333038A2BFDE}" destId="{F974B5BE-7311-4A26-A18F-D17B26F8BAD9}" srcOrd="0" destOrd="0" presId="urn:microsoft.com/office/officeart/2005/8/layout/vList6"/>
    <dgm:cxn modelId="{C2949428-D88C-4423-8A29-BE33527379AA}" type="presOf" srcId="{2ECC598B-DE03-45AF-B368-3151CCA6FDDE}" destId="{8FB77120-8FC8-4193-A036-4B935B5EF098}" srcOrd="0" destOrd="0" presId="urn:microsoft.com/office/officeart/2005/8/layout/vList6"/>
    <dgm:cxn modelId="{46D65230-90CB-4392-B64E-29A63A582607}" srcId="{239DCD3D-1318-4BC0-A461-333038A2BFDE}" destId="{2ECC598B-DE03-45AF-B368-3151CCA6FDDE}" srcOrd="0" destOrd="0" parTransId="{3995F7CE-5BAE-4525-9844-31BC9C3D39FF}" sibTransId="{8187F934-5CBC-4B5C-A27A-4A3AB7783C7F}"/>
    <dgm:cxn modelId="{C844E958-C1A2-489D-A080-2CCCE5763D0B}" srcId="{136E0094-AE27-466A-A369-75B501EB5983}" destId="{0AE5B6A0-2203-4F04-BF81-E32AD90163E6}" srcOrd="0" destOrd="0" parTransId="{2E6F4D8D-E9C2-4BC9-9D20-F11CA1431FAA}" sibTransId="{71A78B55-565C-4489-95E7-A9B5117B9BF4}"/>
    <dgm:cxn modelId="{D0E54584-2991-483D-BBD7-6DD5B8F6B711}" srcId="{0AE5B6A0-2203-4F04-BF81-E32AD90163E6}" destId="{AE8924AE-1815-47C3-A41A-76F53D5DEF20}" srcOrd="0" destOrd="0" parTransId="{38E363D9-30BD-4215-BFED-5475DF04178E}" sibTransId="{D0B2B7A3-586B-4802-A5A3-A68C632154C8}"/>
    <dgm:cxn modelId="{87E27A34-4BC9-4375-AC1B-6B5AD9CF729C}" srcId="{136E0094-AE27-466A-A369-75B501EB5983}" destId="{239DCD3D-1318-4BC0-A461-333038A2BFDE}" srcOrd="1" destOrd="0" parTransId="{FB1867BA-EFCC-4650-865A-E357F6D37274}" sibTransId="{1CB2C788-3D34-4EE2-B5CC-ECF99C5BC922}"/>
    <dgm:cxn modelId="{FBE39089-3962-485F-A6DA-2CDFFEE78881}" type="presOf" srcId="{0AE5B6A0-2203-4F04-BF81-E32AD90163E6}" destId="{C031BDF0-7212-4219-BF6F-30E819F9E78C}" srcOrd="0" destOrd="0" presId="urn:microsoft.com/office/officeart/2005/8/layout/vList6"/>
    <dgm:cxn modelId="{4683114A-9B6C-44DE-BA47-78F9BA46921A}" type="presOf" srcId="{136E0094-AE27-466A-A369-75B501EB5983}" destId="{8FFBF25F-A53B-4009-858C-5709693C3305}" srcOrd="0" destOrd="0" presId="urn:microsoft.com/office/officeart/2005/8/layout/vList6"/>
    <dgm:cxn modelId="{A64EE636-6A5C-4303-B9DF-7607C9D3863C}" type="presOf" srcId="{AE8924AE-1815-47C3-A41A-76F53D5DEF20}" destId="{A21A4A8D-BCC2-4B72-BF9F-8D1735CD7CF4}" srcOrd="0" destOrd="0" presId="urn:microsoft.com/office/officeart/2005/8/layout/vList6"/>
    <dgm:cxn modelId="{F1B689F5-D1C6-471F-9738-B3F092E2A88F}" type="presParOf" srcId="{8FFBF25F-A53B-4009-858C-5709693C3305}" destId="{7368446C-DC90-47DB-9E60-058A841164F2}" srcOrd="0" destOrd="0" presId="urn:microsoft.com/office/officeart/2005/8/layout/vList6"/>
    <dgm:cxn modelId="{3EFFB8A6-8484-4121-ACD2-B2DD7C16BCF7}" type="presParOf" srcId="{7368446C-DC90-47DB-9E60-058A841164F2}" destId="{C031BDF0-7212-4219-BF6F-30E819F9E78C}" srcOrd="0" destOrd="0" presId="urn:microsoft.com/office/officeart/2005/8/layout/vList6"/>
    <dgm:cxn modelId="{68DE0118-BBEA-416C-98F7-5307CD42F4B1}" type="presParOf" srcId="{7368446C-DC90-47DB-9E60-058A841164F2}" destId="{A21A4A8D-BCC2-4B72-BF9F-8D1735CD7CF4}" srcOrd="1" destOrd="0" presId="urn:microsoft.com/office/officeart/2005/8/layout/vList6"/>
    <dgm:cxn modelId="{D7D4B56F-B292-4265-BA04-5ECB48A04083}" type="presParOf" srcId="{8FFBF25F-A53B-4009-858C-5709693C3305}" destId="{8FF730EF-5D4E-48A3-BBB7-DB6B5C9969AF}" srcOrd="1" destOrd="0" presId="urn:microsoft.com/office/officeart/2005/8/layout/vList6"/>
    <dgm:cxn modelId="{8A704A3E-BCF1-45E1-A378-366E36893000}" type="presParOf" srcId="{8FFBF25F-A53B-4009-858C-5709693C3305}" destId="{49392DB6-C594-45D4-A60E-45490DD5D387}" srcOrd="2" destOrd="0" presId="urn:microsoft.com/office/officeart/2005/8/layout/vList6"/>
    <dgm:cxn modelId="{383B728F-3EE1-4064-91F6-438101D6BDA5}" type="presParOf" srcId="{49392DB6-C594-45D4-A60E-45490DD5D387}" destId="{F974B5BE-7311-4A26-A18F-D17B26F8BAD9}" srcOrd="0" destOrd="0" presId="urn:microsoft.com/office/officeart/2005/8/layout/vList6"/>
    <dgm:cxn modelId="{59DF221C-1CAB-40A7-A596-4B1FA33EE2B8}" type="presParOf" srcId="{49392DB6-C594-45D4-A60E-45490DD5D387}" destId="{8FB77120-8FC8-4193-A036-4B935B5EF09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EA32FD-83C6-4A7C-B0CD-16B584573BF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79E70387-A0A4-4577-8D29-11DE5CA2559C}">
      <dgm:prSet phldrT="[Tekst]"/>
      <dgm:spPr/>
      <dgm:t>
        <a:bodyPr/>
        <a:lstStyle/>
        <a:p>
          <a:r>
            <a:rPr lang="pl-PL" dirty="0" smtClean="0"/>
            <a:t>Lokal</a:t>
          </a:r>
        </a:p>
      </dgm:t>
    </dgm:pt>
    <dgm:pt modelId="{5FFB5624-CE45-4934-A056-6A658F2E3297}" type="parTrans" cxnId="{BD0856F8-97F4-4FBB-93FC-A0C72550430E}">
      <dgm:prSet/>
      <dgm:spPr/>
      <dgm:t>
        <a:bodyPr/>
        <a:lstStyle/>
        <a:p>
          <a:endParaRPr lang="pl-PL"/>
        </a:p>
      </dgm:t>
    </dgm:pt>
    <dgm:pt modelId="{FA4E801B-B880-4522-B99D-F5B313A7EE3A}" type="sibTrans" cxnId="{BD0856F8-97F4-4FBB-93FC-A0C72550430E}">
      <dgm:prSet/>
      <dgm:spPr/>
      <dgm:t>
        <a:bodyPr/>
        <a:lstStyle/>
        <a:p>
          <a:endParaRPr lang="pl-PL"/>
        </a:p>
      </dgm:t>
    </dgm:pt>
    <dgm:pt modelId="{44FE8F95-060F-436E-AB7D-FC480ABD4932}">
      <dgm:prSet phldrT="[Tekst]"/>
      <dgm:spPr/>
      <dgm:t>
        <a:bodyPr/>
        <a:lstStyle/>
        <a:p>
          <a:r>
            <a:rPr lang="pl-PL" dirty="0" err="1" smtClean="0"/>
            <a:t>Regional</a:t>
          </a:r>
          <a:endParaRPr lang="pl-PL" dirty="0"/>
        </a:p>
      </dgm:t>
    </dgm:pt>
    <dgm:pt modelId="{6B28F8CE-9B81-4DBA-BC7C-493689CA63F0}" type="parTrans" cxnId="{F5D28428-52A1-4C18-8D99-5D1F671F36F9}">
      <dgm:prSet/>
      <dgm:spPr/>
      <dgm:t>
        <a:bodyPr/>
        <a:lstStyle/>
        <a:p>
          <a:endParaRPr lang="pl-PL"/>
        </a:p>
      </dgm:t>
    </dgm:pt>
    <dgm:pt modelId="{2DFC4B02-45CF-45E0-8B9C-42290BDE5B1A}" type="sibTrans" cxnId="{F5D28428-52A1-4C18-8D99-5D1F671F36F9}">
      <dgm:prSet/>
      <dgm:spPr/>
      <dgm:t>
        <a:bodyPr/>
        <a:lstStyle/>
        <a:p>
          <a:endParaRPr lang="pl-PL"/>
        </a:p>
      </dgm:t>
    </dgm:pt>
    <dgm:pt modelId="{76AEE18E-B69D-4639-89DB-64409238D4A0}">
      <dgm:prSet phldrT="[Tekst]"/>
      <dgm:spPr/>
      <dgm:t>
        <a:bodyPr/>
        <a:lstStyle/>
        <a:p>
          <a:r>
            <a:rPr lang="pl-PL" dirty="0" err="1" smtClean="0"/>
            <a:t>National</a:t>
          </a:r>
          <a:endParaRPr lang="pl-PL" dirty="0"/>
        </a:p>
      </dgm:t>
    </dgm:pt>
    <dgm:pt modelId="{BDA2B9F8-92EC-4F56-BBC8-E1DD2827C77E}" type="parTrans" cxnId="{136128A2-D3AA-4EB8-8A60-DAE6C12CF15F}">
      <dgm:prSet/>
      <dgm:spPr/>
      <dgm:t>
        <a:bodyPr/>
        <a:lstStyle/>
        <a:p>
          <a:endParaRPr lang="pl-PL"/>
        </a:p>
      </dgm:t>
    </dgm:pt>
    <dgm:pt modelId="{8335E368-1C04-444A-BCDF-06DCC153E8C7}" type="sibTrans" cxnId="{136128A2-D3AA-4EB8-8A60-DAE6C12CF15F}">
      <dgm:prSet/>
      <dgm:spPr/>
      <dgm:t>
        <a:bodyPr/>
        <a:lstStyle/>
        <a:p>
          <a:endParaRPr lang="pl-PL"/>
        </a:p>
      </dgm:t>
    </dgm:pt>
    <dgm:pt modelId="{616A7973-ACD9-494E-8DB7-6DB5F45DD45B}">
      <dgm:prSet phldrT="[Tekst]"/>
      <dgm:spPr/>
      <dgm:t>
        <a:bodyPr/>
        <a:lstStyle/>
        <a:p>
          <a:r>
            <a:rPr lang="pl-PL" dirty="0" smtClean="0"/>
            <a:t>Global</a:t>
          </a:r>
          <a:endParaRPr lang="pl-PL" dirty="0"/>
        </a:p>
      </dgm:t>
    </dgm:pt>
    <dgm:pt modelId="{D741DDE5-6A6C-4360-867C-3CFAABFCCB49}" type="parTrans" cxnId="{49A3DF6E-0600-4904-866A-834AB84C6B7B}">
      <dgm:prSet/>
      <dgm:spPr/>
      <dgm:t>
        <a:bodyPr/>
        <a:lstStyle/>
        <a:p>
          <a:endParaRPr lang="pl-PL"/>
        </a:p>
      </dgm:t>
    </dgm:pt>
    <dgm:pt modelId="{AEE9100A-845B-4D22-B9EE-3C85F8DB7DB6}" type="sibTrans" cxnId="{49A3DF6E-0600-4904-866A-834AB84C6B7B}">
      <dgm:prSet/>
      <dgm:spPr/>
      <dgm:t>
        <a:bodyPr/>
        <a:lstStyle/>
        <a:p>
          <a:endParaRPr lang="pl-PL"/>
        </a:p>
      </dgm:t>
    </dgm:pt>
    <dgm:pt modelId="{03E4877D-A8DF-4836-9C5F-0201FE530505}">
      <dgm:prSet/>
      <dgm:spPr/>
      <dgm:t>
        <a:bodyPr/>
        <a:lstStyle/>
        <a:p>
          <a:r>
            <a:rPr lang="pl-PL" dirty="0" smtClean="0"/>
            <a:t>Ausländisch</a:t>
          </a:r>
          <a:endParaRPr lang="pl-PL" dirty="0"/>
        </a:p>
      </dgm:t>
    </dgm:pt>
    <dgm:pt modelId="{C8492F7B-F32D-4905-8DEE-5E21A2DDDF0F}" type="parTrans" cxnId="{7B6B7BF7-E5A6-4194-A920-6C8399760357}">
      <dgm:prSet/>
      <dgm:spPr/>
      <dgm:t>
        <a:bodyPr/>
        <a:lstStyle/>
        <a:p>
          <a:endParaRPr lang="pl-PL"/>
        </a:p>
      </dgm:t>
    </dgm:pt>
    <dgm:pt modelId="{A3037674-C8DD-45CA-9FB0-9817B2375774}" type="sibTrans" cxnId="{7B6B7BF7-E5A6-4194-A920-6C8399760357}">
      <dgm:prSet/>
      <dgm:spPr/>
      <dgm:t>
        <a:bodyPr/>
        <a:lstStyle/>
        <a:p>
          <a:endParaRPr lang="pl-PL"/>
        </a:p>
      </dgm:t>
    </dgm:pt>
    <dgm:pt modelId="{24FDB4A8-754D-4170-9209-63CB14C64A88}" type="pres">
      <dgm:prSet presAssocID="{60EA32FD-83C6-4A7C-B0CD-16B584573BF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DCD50B8-E03A-4733-A72F-AFEC5E2B9116}" type="pres">
      <dgm:prSet presAssocID="{79E70387-A0A4-4577-8D29-11DE5CA2559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C782C7-B13D-451F-AC3E-3F58C325F3C6}" type="pres">
      <dgm:prSet presAssocID="{FA4E801B-B880-4522-B99D-F5B313A7EE3A}" presName="sibTrans" presStyleCnt="0"/>
      <dgm:spPr/>
    </dgm:pt>
    <dgm:pt modelId="{3097D4D3-EF31-4CF6-AD4E-EDF7F528767D}" type="pres">
      <dgm:prSet presAssocID="{44FE8F95-060F-436E-AB7D-FC480ABD493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AE4D09-FD17-4FEC-8807-7779E65E82CD}" type="pres">
      <dgm:prSet presAssocID="{2DFC4B02-45CF-45E0-8B9C-42290BDE5B1A}" presName="sibTrans" presStyleCnt="0"/>
      <dgm:spPr/>
    </dgm:pt>
    <dgm:pt modelId="{48E977B6-419A-4D9A-B966-45D4DFF98966}" type="pres">
      <dgm:prSet presAssocID="{76AEE18E-B69D-4639-89DB-64409238D4A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0EB0DC-10C5-4A5C-A958-03AD052634F3}" type="pres">
      <dgm:prSet presAssocID="{8335E368-1C04-444A-BCDF-06DCC153E8C7}" presName="sibTrans" presStyleCnt="0"/>
      <dgm:spPr/>
    </dgm:pt>
    <dgm:pt modelId="{349AA876-ADC2-4307-9AEB-71A3CB931A35}" type="pres">
      <dgm:prSet presAssocID="{03E4877D-A8DF-4836-9C5F-0201FE53050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5840AC7-4578-459C-9C16-D359C2B07864}" type="pres">
      <dgm:prSet presAssocID="{A3037674-C8DD-45CA-9FB0-9817B2375774}" presName="sibTrans" presStyleCnt="0"/>
      <dgm:spPr/>
    </dgm:pt>
    <dgm:pt modelId="{4B1450EA-B50B-4248-BDF8-8F5FFB3697E5}" type="pres">
      <dgm:prSet presAssocID="{616A7973-ACD9-494E-8DB7-6DB5F45DD45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67A9EB3-440D-4380-9066-79BF249214F1}" type="presOf" srcId="{60EA32FD-83C6-4A7C-B0CD-16B584573BFD}" destId="{24FDB4A8-754D-4170-9209-63CB14C64A88}" srcOrd="0" destOrd="0" presId="urn:microsoft.com/office/officeart/2005/8/layout/default"/>
    <dgm:cxn modelId="{7B6B7BF7-E5A6-4194-A920-6C8399760357}" srcId="{60EA32FD-83C6-4A7C-B0CD-16B584573BFD}" destId="{03E4877D-A8DF-4836-9C5F-0201FE530505}" srcOrd="3" destOrd="0" parTransId="{C8492F7B-F32D-4905-8DEE-5E21A2DDDF0F}" sibTransId="{A3037674-C8DD-45CA-9FB0-9817B2375774}"/>
    <dgm:cxn modelId="{3960D115-0B03-4C46-848A-1BED942E300E}" type="presOf" srcId="{44FE8F95-060F-436E-AB7D-FC480ABD4932}" destId="{3097D4D3-EF31-4CF6-AD4E-EDF7F528767D}" srcOrd="0" destOrd="0" presId="urn:microsoft.com/office/officeart/2005/8/layout/default"/>
    <dgm:cxn modelId="{95D7E84E-F1DD-4EBA-8405-3C27EAB7689C}" type="presOf" srcId="{76AEE18E-B69D-4639-89DB-64409238D4A0}" destId="{48E977B6-419A-4D9A-B966-45D4DFF98966}" srcOrd="0" destOrd="0" presId="urn:microsoft.com/office/officeart/2005/8/layout/default"/>
    <dgm:cxn modelId="{BD0856F8-97F4-4FBB-93FC-A0C72550430E}" srcId="{60EA32FD-83C6-4A7C-B0CD-16B584573BFD}" destId="{79E70387-A0A4-4577-8D29-11DE5CA2559C}" srcOrd="0" destOrd="0" parTransId="{5FFB5624-CE45-4934-A056-6A658F2E3297}" sibTransId="{FA4E801B-B880-4522-B99D-F5B313A7EE3A}"/>
    <dgm:cxn modelId="{136128A2-D3AA-4EB8-8A60-DAE6C12CF15F}" srcId="{60EA32FD-83C6-4A7C-B0CD-16B584573BFD}" destId="{76AEE18E-B69D-4639-89DB-64409238D4A0}" srcOrd="2" destOrd="0" parTransId="{BDA2B9F8-92EC-4F56-BBC8-E1DD2827C77E}" sibTransId="{8335E368-1C04-444A-BCDF-06DCC153E8C7}"/>
    <dgm:cxn modelId="{EAD4731F-F2CC-49B3-AB64-32B2F88D69BF}" type="presOf" srcId="{79E70387-A0A4-4577-8D29-11DE5CA2559C}" destId="{8DCD50B8-E03A-4733-A72F-AFEC5E2B9116}" srcOrd="0" destOrd="0" presId="urn:microsoft.com/office/officeart/2005/8/layout/default"/>
    <dgm:cxn modelId="{FB5FC7CF-23AD-4E42-AC1C-0F4983F08DAB}" type="presOf" srcId="{616A7973-ACD9-494E-8DB7-6DB5F45DD45B}" destId="{4B1450EA-B50B-4248-BDF8-8F5FFB3697E5}" srcOrd="0" destOrd="0" presId="urn:microsoft.com/office/officeart/2005/8/layout/default"/>
    <dgm:cxn modelId="{F5D28428-52A1-4C18-8D99-5D1F671F36F9}" srcId="{60EA32FD-83C6-4A7C-B0CD-16B584573BFD}" destId="{44FE8F95-060F-436E-AB7D-FC480ABD4932}" srcOrd="1" destOrd="0" parTransId="{6B28F8CE-9B81-4DBA-BC7C-493689CA63F0}" sibTransId="{2DFC4B02-45CF-45E0-8B9C-42290BDE5B1A}"/>
    <dgm:cxn modelId="{49A3DF6E-0600-4904-866A-834AB84C6B7B}" srcId="{60EA32FD-83C6-4A7C-B0CD-16B584573BFD}" destId="{616A7973-ACD9-494E-8DB7-6DB5F45DD45B}" srcOrd="4" destOrd="0" parTransId="{D741DDE5-6A6C-4360-867C-3CFAABFCCB49}" sibTransId="{AEE9100A-845B-4D22-B9EE-3C85F8DB7DB6}"/>
    <dgm:cxn modelId="{53CF7848-2C3C-415D-9F3B-3A72320CEE4C}" type="presOf" srcId="{03E4877D-A8DF-4836-9C5F-0201FE530505}" destId="{349AA876-ADC2-4307-9AEB-71A3CB931A35}" srcOrd="0" destOrd="0" presId="urn:microsoft.com/office/officeart/2005/8/layout/default"/>
    <dgm:cxn modelId="{4141F877-0C5B-4A49-8729-65F33F4C3A37}" type="presParOf" srcId="{24FDB4A8-754D-4170-9209-63CB14C64A88}" destId="{8DCD50B8-E03A-4733-A72F-AFEC5E2B9116}" srcOrd="0" destOrd="0" presId="urn:microsoft.com/office/officeart/2005/8/layout/default"/>
    <dgm:cxn modelId="{EE23EDC6-2119-49D6-BF11-1A752AA5979F}" type="presParOf" srcId="{24FDB4A8-754D-4170-9209-63CB14C64A88}" destId="{6FC782C7-B13D-451F-AC3E-3F58C325F3C6}" srcOrd="1" destOrd="0" presId="urn:microsoft.com/office/officeart/2005/8/layout/default"/>
    <dgm:cxn modelId="{691E64F0-A556-4C02-9A6C-60961D4F02A7}" type="presParOf" srcId="{24FDB4A8-754D-4170-9209-63CB14C64A88}" destId="{3097D4D3-EF31-4CF6-AD4E-EDF7F528767D}" srcOrd="2" destOrd="0" presId="urn:microsoft.com/office/officeart/2005/8/layout/default"/>
    <dgm:cxn modelId="{A7468D2D-CA63-4E96-8B1F-94BA295AA7C6}" type="presParOf" srcId="{24FDB4A8-754D-4170-9209-63CB14C64A88}" destId="{6CAE4D09-FD17-4FEC-8807-7779E65E82CD}" srcOrd="3" destOrd="0" presId="urn:microsoft.com/office/officeart/2005/8/layout/default"/>
    <dgm:cxn modelId="{0C7EC097-B9C3-4D6E-8597-BFCA5217DA8D}" type="presParOf" srcId="{24FDB4A8-754D-4170-9209-63CB14C64A88}" destId="{48E977B6-419A-4D9A-B966-45D4DFF98966}" srcOrd="4" destOrd="0" presId="urn:microsoft.com/office/officeart/2005/8/layout/default"/>
    <dgm:cxn modelId="{51A64774-16C3-44C6-9157-75A17029A78E}" type="presParOf" srcId="{24FDB4A8-754D-4170-9209-63CB14C64A88}" destId="{560EB0DC-10C5-4A5C-A958-03AD052634F3}" srcOrd="5" destOrd="0" presId="urn:microsoft.com/office/officeart/2005/8/layout/default"/>
    <dgm:cxn modelId="{A1FE2C80-C36F-4B58-889F-8E72EA24E986}" type="presParOf" srcId="{24FDB4A8-754D-4170-9209-63CB14C64A88}" destId="{349AA876-ADC2-4307-9AEB-71A3CB931A35}" srcOrd="6" destOrd="0" presId="urn:microsoft.com/office/officeart/2005/8/layout/default"/>
    <dgm:cxn modelId="{54A472CF-9387-4B64-B926-14862B872C59}" type="presParOf" srcId="{24FDB4A8-754D-4170-9209-63CB14C64A88}" destId="{15840AC7-4578-459C-9C16-D359C2B07864}" srcOrd="7" destOrd="0" presId="urn:microsoft.com/office/officeart/2005/8/layout/default"/>
    <dgm:cxn modelId="{11BCF0BA-8969-4255-9A2B-049E7BF163DE}" type="presParOf" srcId="{24FDB4A8-754D-4170-9209-63CB14C64A88}" destId="{4B1450EA-B50B-4248-BDF8-8F5FFB3697E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4CAB12-994F-4D24-AC24-1DB1B581881A}" type="doc">
      <dgm:prSet loTypeId="urn:microsoft.com/office/officeart/2005/8/layout/default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l-PL"/>
        </a:p>
      </dgm:t>
    </dgm:pt>
    <dgm:pt modelId="{5AB97E96-0DA2-4540-BEAC-458C5F1F243D}">
      <dgm:prSet phldrT="[Tekst]"/>
      <dgm:spPr/>
      <dgm:t>
        <a:bodyPr/>
        <a:lstStyle/>
        <a:p>
          <a:r>
            <a:rPr lang="de-DE" dirty="0" smtClean="0"/>
            <a:t>Käufermarkt </a:t>
          </a:r>
          <a:endParaRPr lang="pl-PL" dirty="0"/>
        </a:p>
      </dgm:t>
    </dgm:pt>
    <dgm:pt modelId="{C9543251-5B6F-43CF-ABE0-FD6F5FD09A53}" type="parTrans" cxnId="{F30A8A78-4D76-41A6-B242-66F794C4F0EF}">
      <dgm:prSet/>
      <dgm:spPr/>
      <dgm:t>
        <a:bodyPr/>
        <a:lstStyle/>
        <a:p>
          <a:endParaRPr lang="pl-PL"/>
        </a:p>
      </dgm:t>
    </dgm:pt>
    <dgm:pt modelId="{2BBD3DC4-C37B-4913-ABB2-B711681870B9}" type="sibTrans" cxnId="{F30A8A78-4D76-41A6-B242-66F794C4F0EF}">
      <dgm:prSet/>
      <dgm:spPr/>
      <dgm:t>
        <a:bodyPr/>
        <a:lstStyle/>
        <a:p>
          <a:endParaRPr lang="pl-PL"/>
        </a:p>
      </dgm:t>
    </dgm:pt>
    <dgm:pt modelId="{A92690D8-7263-4008-AE41-D37E5D5DDC68}">
      <dgm:prSet phldrT="[Tekst]"/>
      <dgm:spPr/>
      <dgm:t>
        <a:bodyPr/>
        <a:lstStyle/>
        <a:p>
          <a:r>
            <a:rPr lang="de-DE" dirty="0" smtClean="0"/>
            <a:t>Verkäufermarkt </a:t>
          </a:r>
          <a:endParaRPr lang="pl-PL" dirty="0"/>
        </a:p>
      </dgm:t>
    </dgm:pt>
    <dgm:pt modelId="{E064D08E-CB14-4A2C-B9DB-B4A952F2AB20}" type="parTrans" cxnId="{92986E4A-7F6A-4FE3-9C4A-CAB1C2BA0EF2}">
      <dgm:prSet/>
      <dgm:spPr/>
      <dgm:t>
        <a:bodyPr/>
        <a:lstStyle/>
        <a:p>
          <a:endParaRPr lang="pl-PL"/>
        </a:p>
      </dgm:t>
    </dgm:pt>
    <dgm:pt modelId="{A960574D-1A3E-4439-AC15-8942D6AF8AA5}" type="sibTrans" cxnId="{92986E4A-7F6A-4FE3-9C4A-CAB1C2BA0EF2}">
      <dgm:prSet/>
      <dgm:spPr/>
      <dgm:t>
        <a:bodyPr/>
        <a:lstStyle/>
        <a:p>
          <a:endParaRPr lang="pl-PL"/>
        </a:p>
      </dgm:t>
    </dgm:pt>
    <dgm:pt modelId="{6C632A6E-1F88-4A48-9FB8-1418ABE5E4F3}" type="pres">
      <dgm:prSet presAssocID="{7B4CAB12-994F-4D24-AC24-1DB1B581881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9191A14-E700-4C47-B350-0199F088F2BD}" type="pres">
      <dgm:prSet presAssocID="{5AB97E96-0DA2-4540-BEAC-458C5F1F243D}" presName="node" presStyleLbl="node1" presStyleIdx="0" presStyleCnt="2" custLinFactNeighborX="238" custLinFactNeighborY="-408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FD2152-B6D7-48F9-AD92-6EC38486281A}" type="pres">
      <dgm:prSet presAssocID="{2BBD3DC4-C37B-4913-ABB2-B711681870B9}" presName="sibTrans" presStyleCnt="0"/>
      <dgm:spPr/>
    </dgm:pt>
    <dgm:pt modelId="{8A00984B-8E10-4200-907F-6A19A8C3752C}" type="pres">
      <dgm:prSet presAssocID="{A92690D8-7263-4008-AE41-D37E5D5DDC68}" presName="node" presStyleLbl="node1" presStyleIdx="1" presStyleCnt="2" custLinFactNeighborX="514" custLinFactNeighborY="-4088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7B66EF5-117B-4364-86C7-754F63124D82}" type="presOf" srcId="{7B4CAB12-994F-4D24-AC24-1DB1B581881A}" destId="{6C632A6E-1F88-4A48-9FB8-1418ABE5E4F3}" srcOrd="0" destOrd="0" presId="urn:microsoft.com/office/officeart/2005/8/layout/default"/>
    <dgm:cxn modelId="{366A4737-CBBE-4E99-8398-7EA58ADDD1D7}" type="presOf" srcId="{A92690D8-7263-4008-AE41-D37E5D5DDC68}" destId="{8A00984B-8E10-4200-907F-6A19A8C3752C}" srcOrd="0" destOrd="0" presId="urn:microsoft.com/office/officeart/2005/8/layout/default"/>
    <dgm:cxn modelId="{AB31127D-260A-415F-A003-4B464309F7E7}" type="presOf" srcId="{5AB97E96-0DA2-4540-BEAC-458C5F1F243D}" destId="{B9191A14-E700-4C47-B350-0199F088F2BD}" srcOrd="0" destOrd="0" presId="urn:microsoft.com/office/officeart/2005/8/layout/default"/>
    <dgm:cxn modelId="{F30A8A78-4D76-41A6-B242-66F794C4F0EF}" srcId="{7B4CAB12-994F-4D24-AC24-1DB1B581881A}" destId="{5AB97E96-0DA2-4540-BEAC-458C5F1F243D}" srcOrd="0" destOrd="0" parTransId="{C9543251-5B6F-43CF-ABE0-FD6F5FD09A53}" sibTransId="{2BBD3DC4-C37B-4913-ABB2-B711681870B9}"/>
    <dgm:cxn modelId="{92986E4A-7F6A-4FE3-9C4A-CAB1C2BA0EF2}" srcId="{7B4CAB12-994F-4D24-AC24-1DB1B581881A}" destId="{A92690D8-7263-4008-AE41-D37E5D5DDC68}" srcOrd="1" destOrd="0" parTransId="{E064D08E-CB14-4A2C-B9DB-B4A952F2AB20}" sibTransId="{A960574D-1A3E-4439-AC15-8942D6AF8AA5}"/>
    <dgm:cxn modelId="{41EBC48D-5806-4C37-A2BA-7468D6A6FA0B}" type="presParOf" srcId="{6C632A6E-1F88-4A48-9FB8-1418ABE5E4F3}" destId="{B9191A14-E700-4C47-B350-0199F088F2BD}" srcOrd="0" destOrd="0" presId="urn:microsoft.com/office/officeart/2005/8/layout/default"/>
    <dgm:cxn modelId="{E435C4AB-0ADB-4378-BB19-C24340C0666A}" type="presParOf" srcId="{6C632A6E-1F88-4A48-9FB8-1418ABE5E4F3}" destId="{3DFD2152-B6D7-48F9-AD92-6EC38486281A}" srcOrd="1" destOrd="0" presId="urn:microsoft.com/office/officeart/2005/8/layout/default"/>
    <dgm:cxn modelId="{D96615DE-1974-4D5B-81D8-541B54D4E618}" type="presParOf" srcId="{6C632A6E-1F88-4A48-9FB8-1418ABE5E4F3}" destId="{8A00984B-8E10-4200-907F-6A19A8C3752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4CAB12-994F-4D24-AC24-1DB1B581881A}" type="doc">
      <dgm:prSet loTypeId="urn:microsoft.com/office/officeart/2005/8/layout/defaul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pl-PL"/>
        </a:p>
      </dgm:t>
    </dgm:pt>
    <dgm:pt modelId="{5AB97E96-0DA2-4540-BEAC-458C5F1F243D}">
      <dgm:prSet phldrT="[Tekst]"/>
      <dgm:spPr/>
      <dgm:t>
        <a:bodyPr/>
        <a:lstStyle/>
        <a:p>
          <a:r>
            <a:rPr lang="de-DE" dirty="0" smtClean="0"/>
            <a:t>Konsumgütermarkt</a:t>
          </a:r>
          <a:endParaRPr lang="pl-PL" dirty="0"/>
        </a:p>
      </dgm:t>
    </dgm:pt>
    <dgm:pt modelId="{C9543251-5B6F-43CF-ABE0-FD6F5FD09A53}" type="parTrans" cxnId="{F30A8A78-4D76-41A6-B242-66F794C4F0EF}">
      <dgm:prSet/>
      <dgm:spPr/>
      <dgm:t>
        <a:bodyPr/>
        <a:lstStyle/>
        <a:p>
          <a:endParaRPr lang="pl-PL"/>
        </a:p>
      </dgm:t>
    </dgm:pt>
    <dgm:pt modelId="{2BBD3DC4-C37B-4913-ABB2-B711681870B9}" type="sibTrans" cxnId="{F30A8A78-4D76-41A6-B242-66F794C4F0EF}">
      <dgm:prSet/>
      <dgm:spPr/>
      <dgm:t>
        <a:bodyPr/>
        <a:lstStyle/>
        <a:p>
          <a:endParaRPr lang="pl-PL"/>
        </a:p>
      </dgm:t>
    </dgm:pt>
    <dgm:pt modelId="{A92690D8-7263-4008-AE41-D37E5D5DDC68}">
      <dgm:prSet phldrT="[Tekst]"/>
      <dgm:spPr/>
      <dgm:t>
        <a:bodyPr/>
        <a:lstStyle/>
        <a:p>
          <a:r>
            <a:rPr lang="de-DE" dirty="0" smtClean="0"/>
            <a:t>Rohstoffmarkt</a:t>
          </a:r>
          <a:endParaRPr lang="pl-PL" dirty="0"/>
        </a:p>
      </dgm:t>
    </dgm:pt>
    <dgm:pt modelId="{E064D08E-CB14-4A2C-B9DB-B4A952F2AB20}" type="parTrans" cxnId="{92986E4A-7F6A-4FE3-9C4A-CAB1C2BA0EF2}">
      <dgm:prSet/>
      <dgm:spPr/>
      <dgm:t>
        <a:bodyPr/>
        <a:lstStyle/>
        <a:p>
          <a:endParaRPr lang="pl-PL"/>
        </a:p>
      </dgm:t>
    </dgm:pt>
    <dgm:pt modelId="{A960574D-1A3E-4439-AC15-8942D6AF8AA5}" type="sibTrans" cxnId="{92986E4A-7F6A-4FE3-9C4A-CAB1C2BA0EF2}">
      <dgm:prSet/>
      <dgm:spPr/>
      <dgm:t>
        <a:bodyPr/>
        <a:lstStyle/>
        <a:p>
          <a:endParaRPr lang="pl-PL"/>
        </a:p>
      </dgm:t>
    </dgm:pt>
    <dgm:pt modelId="{28972BAA-5C8D-4871-909F-CB1FC852C13D}">
      <dgm:prSet/>
      <dgm:spPr/>
      <dgm:t>
        <a:bodyPr/>
        <a:lstStyle/>
        <a:p>
          <a:r>
            <a:rPr lang="de-DE" dirty="0" smtClean="0"/>
            <a:t>Der Markt der Produktionsfaktoren</a:t>
          </a:r>
          <a:endParaRPr lang="pl-PL" dirty="0"/>
        </a:p>
      </dgm:t>
    </dgm:pt>
    <dgm:pt modelId="{8405211C-14F5-466D-8B9E-A8A0636427B2}" type="parTrans" cxnId="{04373B09-1E80-4C81-B957-FA2BCEE9457C}">
      <dgm:prSet/>
      <dgm:spPr/>
      <dgm:t>
        <a:bodyPr/>
        <a:lstStyle/>
        <a:p>
          <a:endParaRPr lang="pl-PL"/>
        </a:p>
      </dgm:t>
    </dgm:pt>
    <dgm:pt modelId="{D44AFBAD-7546-4FE0-8B7A-AFB562160DE2}" type="sibTrans" cxnId="{04373B09-1E80-4C81-B957-FA2BCEE9457C}">
      <dgm:prSet/>
      <dgm:spPr/>
      <dgm:t>
        <a:bodyPr/>
        <a:lstStyle/>
        <a:p>
          <a:endParaRPr lang="pl-PL"/>
        </a:p>
      </dgm:t>
    </dgm:pt>
    <dgm:pt modelId="{8003DA55-D87B-4790-ACC0-56E7C5F6EEBD}">
      <dgm:prSet/>
      <dgm:spPr/>
      <dgm:t>
        <a:bodyPr/>
        <a:lstStyle/>
        <a:p>
          <a:r>
            <a:rPr lang="de-DE" dirty="0" smtClean="0"/>
            <a:t>Dienstleistungsmarkt</a:t>
          </a:r>
          <a:endParaRPr lang="pl-PL" dirty="0"/>
        </a:p>
      </dgm:t>
    </dgm:pt>
    <dgm:pt modelId="{081964AB-5A19-42F8-A9A1-B8408BF0B994}" type="parTrans" cxnId="{1C2361CE-8909-4532-970F-24492F6BD71E}">
      <dgm:prSet/>
      <dgm:spPr/>
      <dgm:t>
        <a:bodyPr/>
        <a:lstStyle/>
        <a:p>
          <a:endParaRPr lang="pl-PL"/>
        </a:p>
      </dgm:t>
    </dgm:pt>
    <dgm:pt modelId="{67EC5A27-301D-47F5-8224-23DA4514FDC4}" type="sibTrans" cxnId="{1C2361CE-8909-4532-970F-24492F6BD71E}">
      <dgm:prSet/>
      <dgm:spPr/>
      <dgm:t>
        <a:bodyPr/>
        <a:lstStyle/>
        <a:p>
          <a:endParaRPr lang="pl-PL"/>
        </a:p>
      </dgm:t>
    </dgm:pt>
    <dgm:pt modelId="{4FAB7B00-7EC5-4FA3-842E-C202CFF02C36}">
      <dgm:prSet/>
      <dgm:spPr/>
      <dgm:t>
        <a:bodyPr/>
        <a:lstStyle/>
        <a:p>
          <a:r>
            <a:rPr lang="de-DE" dirty="0" smtClean="0"/>
            <a:t>Finanzmarkt</a:t>
          </a:r>
          <a:endParaRPr lang="pl-PL" dirty="0"/>
        </a:p>
      </dgm:t>
    </dgm:pt>
    <dgm:pt modelId="{F47404C0-E34C-4997-8C5D-DEDAF8E8C01F}" type="parTrans" cxnId="{096FD68E-80EF-4508-83A7-B36D856AC022}">
      <dgm:prSet/>
      <dgm:spPr/>
      <dgm:t>
        <a:bodyPr/>
        <a:lstStyle/>
        <a:p>
          <a:endParaRPr lang="pl-PL"/>
        </a:p>
      </dgm:t>
    </dgm:pt>
    <dgm:pt modelId="{AC80C278-AEA2-43F2-A97B-FA0163F6E20D}" type="sibTrans" cxnId="{096FD68E-80EF-4508-83A7-B36D856AC022}">
      <dgm:prSet/>
      <dgm:spPr/>
      <dgm:t>
        <a:bodyPr/>
        <a:lstStyle/>
        <a:p>
          <a:endParaRPr lang="pl-PL"/>
        </a:p>
      </dgm:t>
    </dgm:pt>
    <dgm:pt modelId="{7177FFD3-F6C8-4FD2-A58F-15058CACF268}">
      <dgm:prSet/>
      <dgm:spPr/>
      <dgm:t>
        <a:bodyPr/>
        <a:lstStyle/>
        <a:p>
          <a:r>
            <a:rPr lang="de-DE" dirty="0" smtClean="0"/>
            <a:t>Markt für Industriegüter</a:t>
          </a:r>
          <a:endParaRPr lang="pl-PL" dirty="0"/>
        </a:p>
      </dgm:t>
    </dgm:pt>
    <dgm:pt modelId="{2662A0B6-E119-4482-9ACA-645580A11916}" type="parTrans" cxnId="{F1D81533-4F81-4A97-B43B-B5EF05F15318}">
      <dgm:prSet/>
      <dgm:spPr/>
      <dgm:t>
        <a:bodyPr/>
        <a:lstStyle/>
        <a:p>
          <a:endParaRPr lang="pl-PL"/>
        </a:p>
      </dgm:t>
    </dgm:pt>
    <dgm:pt modelId="{7EF42C52-F778-4766-964B-A8D12BFFE1D0}" type="sibTrans" cxnId="{F1D81533-4F81-4A97-B43B-B5EF05F15318}">
      <dgm:prSet/>
      <dgm:spPr/>
      <dgm:t>
        <a:bodyPr/>
        <a:lstStyle/>
        <a:p>
          <a:endParaRPr lang="pl-PL"/>
        </a:p>
      </dgm:t>
    </dgm:pt>
    <dgm:pt modelId="{6C632A6E-1F88-4A48-9FB8-1418ABE5E4F3}" type="pres">
      <dgm:prSet presAssocID="{7B4CAB12-994F-4D24-AC24-1DB1B581881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9191A14-E700-4C47-B350-0199F088F2BD}" type="pres">
      <dgm:prSet presAssocID="{5AB97E96-0DA2-4540-BEAC-458C5F1F243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FD2152-B6D7-48F9-AD92-6EC38486281A}" type="pres">
      <dgm:prSet presAssocID="{2BBD3DC4-C37B-4913-ABB2-B711681870B9}" presName="sibTrans" presStyleCnt="0"/>
      <dgm:spPr/>
    </dgm:pt>
    <dgm:pt modelId="{8A00984B-8E10-4200-907F-6A19A8C3752C}" type="pres">
      <dgm:prSet presAssocID="{A92690D8-7263-4008-AE41-D37E5D5DDC68}" presName="node" presStyleLbl="node1" presStyleIdx="1" presStyleCnt="6" custLinFactNeighborX="514" custLinFactNeighborY="-106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92CCA1-6DC5-449F-AE37-1F58746A09CD}" type="pres">
      <dgm:prSet presAssocID="{A960574D-1A3E-4439-AC15-8942D6AF8AA5}" presName="sibTrans" presStyleCnt="0"/>
      <dgm:spPr/>
    </dgm:pt>
    <dgm:pt modelId="{42B8463A-CFC3-4D64-BCB5-94C2F9A75B1A}" type="pres">
      <dgm:prSet presAssocID="{4FAB7B00-7EC5-4FA3-842E-C202CFF02C3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55F6949-D44C-4498-9F41-A8728CE6C112}" type="pres">
      <dgm:prSet presAssocID="{AC80C278-AEA2-43F2-A97B-FA0163F6E20D}" presName="sibTrans" presStyleCnt="0"/>
      <dgm:spPr/>
    </dgm:pt>
    <dgm:pt modelId="{656E8269-92A5-4647-A08B-5455D2503C69}" type="pres">
      <dgm:prSet presAssocID="{8003DA55-D87B-4790-ACC0-56E7C5F6EEB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E3402B7-1DEE-427F-B049-E24B7BA0E11B}" type="pres">
      <dgm:prSet presAssocID="{67EC5A27-301D-47F5-8224-23DA4514FDC4}" presName="sibTrans" presStyleCnt="0"/>
      <dgm:spPr/>
    </dgm:pt>
    <dgm:pt modelId="{3B69B396-3096-44EB-AE57-7EF9A8891ADB}" type="pres">
      <dgm:prSet presAssocID="{7177FFD3-F6C8-4FD2-A58F-15058CACF26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2B8F416-24DB-4764-BA07-E0AB98E90158}" type="pres">
      <dgm:prSet presAssocID="{7EF42C52-F778-4766-964B-A8D12BFFE1D0}" presName="sibTrans" presStyleCnt="0"/>
      <dgm:spPr/>
    </dgm:pt>
    <dgm:pt modelId="{09096CBC-67A3-42A4-8879-F81490EDF9A5}" type="pres">
      <dgm:prSet presAssocID="{28972BAA-5C8D-4871-909F-CB1FC852C13D}" presName="node" presStyleLbl="node1" presStyleIdx="5" presStyleCnt="6" custLinFactNeighborX="-1201" custLinFactNeighborY="-212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96FD68E-80EF-4508-83A7-B36D856AC022}" srcId="{7B4CAB12-994F-4D24-AC24-1DB1B581881A}" destId="{4FAB7B00-7EC5-4FA3-842E-C202CFF02C36}" srcOrd="2" destOrd="0" parTransId="{F47404C0-E34C-4997-8C5D-DEDAF8E8C01F}" sibTransId="{AC80C278-AEA2-43F2-A97B-FA0163F6E20D}"/>
    <dgm:cxn modelId="{F30A8A78-4D76-41A6-B242-66F794C4F0EF}" srcId="{7B4CAB12-994F-4D24-AC24-1DB1B581881A}" destId="{5AB97E96-0DA2-4540-BEAC-458C5F1F243D}" srcOrd="0" destOrd="0" parTransId="{C9543251-5B6F-43CF-ABE0-FD6F5FD09A53}" sibTransId="{2BBD3DC4-C37B-4913-ABB2-B711681870B9}"/>
    <dgm:cxn modelId="{B7F1A96F-0B16-43D7-9DFC-B9C5A6DF1364}" type="presOf" srcId="{4FAB7B00-7EC5-4FA3-842E-C202CFF02C36}" destId="{42B8463A-CFC3-4D64-BCB5-94C2F9A75B1A}" srcOrd="0" destOrd="0" presId="urn:microsoft.com/office/officeart/2005/8/layout/default"/>
    <dgm:cxn modelId="{1C2361CE-8909-4532-970F-24492F6BD71E}" srcId="{7B4CAB12-994F-4D24-AC24-1DB1B581881A}" destId="{8003DA55-D87B-4790-ACC0-56E7C5F6EEBD}" srcOrd="3" destOrd="0" parTransId="{081964AB-5A19-42F8-A9A1-B8408BF0B994}" sibTransId="{67EC5A27-301D-47F5-8224-23DA4514FDC4}"/>
    <dgm:cxn modelId="{CAEB7B21-89C9-484A-B88B-F332CD257499}" type="presOf" srcId="{A92690D8-7263-4008-AE41-D37E5D5DDC68}" destId="{8A00984B-8E10-4200-907F-6A19A8C3752C}" srcOrd="0" destOrd="0" presId="urn:microsoft.com/office/officeart/2005/8/layout/default"/>
    <dgm:cxn modelId="{5B2A97EC-499D-4E85-AC2F-99A7A47E0A1A}" type="presOf" srcId="{5AB97E96-0DA2-4540-BEAC-458C5F1F243D}" destId="{B9191A14-E700-4C47-B350-0199F088F2BD}" srcOrd="0" destOrd="0" presId="urn:microsoft.com/office/officeart/2005/8/layout/default"/>
    <dgm:cxn modelId="{F1D81533-4F81-4A97-B43B-B5EF05F15318}" srcId="{7B4CAB12-994F-4D24-AC24-1DB1B581881A}" destId="{7177FFD3-F6C8-4FD2-A58F-15058CACF268}" srcOrd="4" destOrd="0" parTransId="{2662A0B6-E119-4482-9ACA-645580A11916}" sibTransId="{7EF42C52-F778-4766-964B-A8D12BFFE1D0}"/>
    <dgm:cxn modelId="{2D8675A7-ED72-47CC-8F9F-3D3C218926E0}" type="presOf" srcId="{7B4CAB12-994F-4D24-AC24-1DB1B581881A}" destId="{6C632A6E-1F88-4A48-9FB8-1418ABE5E4F3}" srcOrd="0" destOrd="0" presId="urn:microsoft.com/office/officeart/2005/8/layout/default"/>
    <dgm:cxn modelId="{92986E4A-7F6A-4FE3-9C4A-CAB1C2BA0EF2}" srcId="{7B4CAB12-994F-4D24-AC24-1DB1B581881A}" destId="{A92690D8-7263-4008-AE41-D37E5D5DDC68}" srcOrd="1" destOrd="0" parTransId="{E064D08E-CB14-4A2C-B9DB-B4A952F2AB20}" sibTransId="{A960574D-1A3E-4439-AC15-8942D6AF8AA5}"/>
    <dgm:cxn modelId="{1EC6DA52-1728-47CC-8576-F416E2D14EAB}" type="presOf" srcId="{28972BAA-5C8D-4871-909F-CB1FC852C13D}" destId="{09096CBC-67A3-42A4-8879-F81490EDF9A5}" srcOrd="0" destOrd="0" presId="urn:microsoft.com/office/officeart/2005/8/layout/default"/>
    <dgm:cxn modelId="{9B00F1A4-4F5E-4309-9AE8-EBF9824CCA5C}" type="presOf" srcId="{7177FFD3-F6C8-4FD2-A58F-15058CACF268}" destId="{3B69B396-3096-44EB-AE57-7EF9A8891ADB}" srcOrd="0" destOrd="0" presId="urn:microsoft.com/office/officeart/2005/8/layout/default"/>
    <dgm:cxn modelId="{16B79D5D-85DD-4614-BC3A-3459F8B14D03}" type="presOf" srcId="{8003DA55-D87B-4790-ACC0-56E7C5F6EEBD}" destId="{656E8269-92A5-4647-A08B-5455D2503C69}" srcOrd="0" destOrd="0" presId="urn:microsoft.com/office/officeart/2005/8/layout/default"/>
    <dgm:cxn modelId="{04373B09-1E80-4C81-B957-FA2BCEE9457C}" srcId="{7B4CAB12-994F-4D24-AC24-1DB1B581881A}" destId="{28972BAA-5C8D-4871-909F-CB1FC852C13D}" srcOrd="5" destOrd="0" parTransId="{8405211C-14F5-466D-8B9E-A8A0636427B2}" sibTransId="{D44AFBAD-7546-4FE0-8B7A-AFB562160DE2}"/>
    <dgm:cxn modelId="{C0C16E7E-0B86-4CBA-B9BF-F6C24B04B4CA}" type="presParOf" srcId="{6C632A6E-1F88-4A48-9FB8-1418ABE5E4F3}" destId="{B9191A14-E700-4C47-B350-0199F088F2BD}" srcOrd="0" destOrd="0" presId="urn:microsoft.com/office/officeart/2005/8/layout/default"/>
    <dgm:cxn modelId="{A6DD2A2B-6714-467C-9E69-6CE919F60D8E}" type="presParOf" srcId="{6C632A6E-1F88-4A48-9FB8-1418ABE5E4F3}" destId="{3DFD2152-B6D7-48F9-AD92-6EC38486281A}" srcOrd="1" destOrd="0" presId="urn:microsoft.com/office/officeart/2005/8/layout/default"/>
    <dgm:cxn modelId="{53144280-2482-4A8D-9884-82EC7E39D9D9}" type="presParOf" srcId="{6C632A6E-1F88-4A48-9FB8-1418ABE5E4F3}" destId="{8A00984B-8E10-4200-907F-6A19A8C3752C}" srcOrd="2" destOrd="0" presId="urn:microsoft.com/office/officeart/2005/8/layout/default"/>
    <dgm:cxn modelId="{02113A54-2C91-4166-A500-6239EDB97C3B}" type="presParOf" srcId="{6C632A6E-1F88-4A48-9FB8-1418ABE5E4F3}" destId="{CA92CCA1-6DC5-449F-AE37-1F58746A09CD}" srcOrd="3" destOrd="0" presId="urn:microsoft.com/office/officeart/2005/8/layout/default"/>
    <dgm:cxn modelId="{C0B4E1E9-5D64-4DF5-8690-E318DA2E0DC1}" type="presParOf" srcId="{6C632A6E-1F88-4A48-9FB8-1418ABE5E4F3}" destId="{42B8463A-CFC3-4D64-BCB5-94C2F9A75B1A}" srcOrd="4" destOrd="0" presId="urn:microsoft.com/office/officeart/2005/8/layout/default"/>
    <dgm:cxn modelId="{F46C2333-95F6-4A98-A4A2-2FFBFB6A2011}" type="presParOf" srcId="{6C632A6E-1F88-4A48-9FB8-1418ABE5E4F3}" destId="{155F6949-D44C-4498-9F41-A8728CE6C112}" srcOrd="5" destOrd="0" presId="urn:microsoft.com/office/officeart/2005/8/layout/default"/>
    <dgm:cxn modelId="{E18D28B3-7007-474C-97A1-E254108E481D}" type="presParOf" srcId="{6C632A6E-1F88-4A48-9FB8-1418ABE5E4F3}" destId="{656E8269-92A5-4647-A08B-5455D2503C69}" srcOrd="6" destOrd="0" presId="urn:microsoft.com/office/officeart/2005/8/layout/default"/>
    <dgm:cxn modelId="{0C0A4C7C-C373-441A-9E5F-7DE86FB02B9E}" type="presParOf" srcId="{6C632A6E-1F88-4A48-9FB8-1418ABE5E4F3}" destId="{FE3402B7-1DEE-427F-B049-E24B7BA0E11B}" srcOrd="7" destOrd="0" presId="urn:microsoft.com/office/officeart/2005/8/layout/default"/>
    <dgm:cxn modelId="{E28ADC78-56AA-44A3-BC6F-1A3117613E43}" type="presParOf" srcId="{6C632A6E-1F88-4A48-9FB8-1418ABE5E4F3}" destId="{3B69B396-3096-44EB-AE57-7EF9A8891ADB}" srcOrd="8" destOrd="0" presId="urn:microsoft.com/office/officeart/2005/8/layout/default"/>
    <dgm:cxn modelId="{13EA7427-1DD7-4512-86F2-8C57D8CD9EA0}" type="presParOf" srcId="{6C632A6E-1F88-4A48-9FB8-1418ABE5E4F3}" destId="{C2B8F416-24DB-4764-BA07-E0AB98E90158}" srcOrd="9" destOrd="0" presId="urn:microsoft.com/office/officeart/2005/8/layout/default"/>
    <dgm:cxn modelId="{2C301791-9C90-4CB3-9674-43F5707289B7}" type="presParOf" srcId="{6C632A6E-1F88-4A48-9FB8-1418ABE5E4F3}" destId="{09096CBC-67A3-42A4-8879-F81490EDF9A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A4A8D-BCC2-4B72-BF9F-8D1735CD7CF4}">
      <dsp:nvSpPr>
        <dsp:cNvPr id="0" name=""/>
        <dsp:cNvSpPr/>
      </dsp:nvSpPr>
      <dsp:spPr>
        <a:xfrm>
          <a:off x="3291839" y="552"/>
          <a:ext cx="4937760" cy="21546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dirty="0" smtClean="0"/>
            <a:t>bei einem bestimmten Marktpreisniveau ist die nachgefragte Menge größer als die angebotene Menge dieses Produkts</a:t>
          </a:r>
          <a:endParaRPr lang="pl-PL" sz="2300" kern="1200" dirty="0"/>
        </a:p>
      </dsp:txBody>
      <dsp:txXfrm>
        <a:off x="3291839" y="269889"/>
        <a:ext cx="4129750" cy="1616019"/>
      </dsp:txXfrm>
    </dsp:sp>
    <dsp:sp modelId="{C031BDF0-7212-4219-BF6F-30E819F9E78C}">
      <dsp:nvSpPr>
        <dsp:cNvPr id="0" name=""/>
        <dsp:cNvSpPr/>
      </dsp:nvSpPr>
      <dsp:spPr>
        <a:xfrm>
          <a:off x="0" y="552"/>
          <a:ext cx="3291840" cy="21546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err="1" smtClean="0"/>
            <a:t>Marktknappheit</a:t>
          </a:r>
          <a:endParaRPr lang="pl-PL" sz="2700" kern="1200" dirty="0"/>
        </a:p>
      </dsp:txBody>
      <dsp:txXfrm>
        <a:off x="105183" y="105735"/>
        <a:ext cx="3081474" cy="1944327"/>
      </dsp:txXfrm>
    </dsp:sp>
    <dsp:sp modelId="{8FB77120-8FC8-4193-A036-4B935B5EF098}">
      <dsp:nvSpPr>
        <dsp:cNvPr id="0" name=""/>
        <dsp:cNvSpPr/>
      </dsp:nvSpPr>
      <dsp:spPr>
        <a:xfrm>
          <a:off x="3291839" y="2370715"/>
          <a:ext cx="4937760" cy="21546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300" kern="1200" smtClean="0"/>
            <a:t>bei einem gegebenen Marktpreisniveau ist die angebotene Menge größer als die nachgefragte Menge</a:t>
          </a:r>
          <a:endParaRPr lang="pl-PL" sz="2300" kern="1200"/>
        </a:p>
      </dsp:txBody>
      <dsp:txXfrm>
        <a:off x="3291839" y="2640052"/>
        <a:ext cx="4129750" cy="1616019"/>
      </dsp:txXfrm>
    </dsp:sp>
    <dsp:sp modelId="{F974B5BE-7311-4A26-A18F-D17B26F8BAD9}">
      <dsp:nvSpPr>
        <dsp:cNvPr id="0" name=""/>
        <dsp:cNvSpPr/>
      </dsp:nvSpPr>
      <dsp:spPr>
        <a:xfrm>
          <a:off x="0" y="2370715"/>
          <a:ext cx="3291840" cy="21546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700" kern="1200" dirty="0" err="1" smtClean="0"/>
            <a:t>Marktüberschuss</a:t>
          </a:r>
          <a:endParaRPr lang="pl-PL" sz="2700" kern="1200" dirty="0"/>
        </a:p>
      </dsp:txBody>
      <dsp:txXfrm>
        <a:off x="105183" y="2475898"/>
        <a:ext cx="3081474" cy="19443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D50B8-E03A-4733-A72F-AFEC5E2B9116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Lokal</a:t>
          </a:r>
        </a:p>
      </dsp:txBody>
      <dsp:txXfrm>
        <a:off x="0" y="591343"/>
        <a:ext cx="2571749" cy="1543050"/>
      </dsp:txXfrm>
    </dsp:sp>
    <dsp:sp modelId="{3097D4D3-EF31-4CF6-AD4E-EDF7F528767D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err="1" smtClean="0"/>
            <a:t>Regional</a:t>
          </a:r>
          <a:endParaRPr lang="pl-PL" sz="3200" kern="1200" dirty="0"/>
        </a:p>
      </dsp:txBody>
      <dsp:txXfrm>
        <a:off x="2828925" y="591343"/>
        <a:ext cx="2571749" cy="1543050"/>
      </dsp:txXfrm>
    </dsp:sp>
    <dsp:sp modelId="{48E977B6-419A-4D9A-B966-45D4DFF98966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err="1" smtClean="0"/>
            <a:t>National</a:t>
          </a:r>
          <a:endParaRPr lang="pl-PL" sz="3200" kern="1200" dirty="0"/>
        </a:p>
      </dsp:txBody>
      <dsp:txXfrm>
        <a:off x="5657849" y="591343"/>
        <a:ext cx="2571749" cy="1543050"/>
      </dsp:txXfrm>
    </dsp:sp>
    <dsp:sp modelId="{349AA876-ADC2-4307-9AEB-71A3CB931A35}">
      <dsp:nvSpPr>
        <dsp:cNvPr id="0" name=""/>
        <dsp:cNvSpPr/>
      </dsp:nvSpPr>
      <dsp:spPr>
        <a:xfrm>
          <a:off x="1414462" y="2391568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Ausländisch</a:t>
          </a:r>
          <a:endParaRPr lang="pl-PL" sz="3200" kern="1200" dirty="0"/>
        </a:p>
      </dsp:txBody>
      <dsp:txXfrm>
        <a:off x="1414462" y="2391568"/>
        <a:ext cx="2571749" cy="1543050"/>
      </dsp:txXfrm>
    </dsp:sp>
    <dsp:sp modelId="{4B1450EA-B50B-4248-BDF8-8F5FFB3697E5}">
      <dsp:nvSpPr>
        <dsp:cNvPr id="0" name=""/>
        <dsp:cNvSpPr/>
      </dsp:nvSpPr>
      <dsp:spPr>
        <a:xfrm>
          <a:off x="4243387" y="2391568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Global</a:t>
          </a:r>
          <a:endParaRPr lang="pl-PL" sz="3200" kern="1200" dirty="0"/>
        </a:p>
      </dsp:txBody>
      <dsp:txXfrm>
        <a:off x="4243387" y="2391568"/>
        <a:ext cx="2571749" cy="1543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91A14-E700-4C47-B350-0199F088F2BD}">
      <dsp:nvSpPr>
        <dsp:cNvPr id="0" name=""/>
        <dsp:cNvSpPr/>
      </dsp:nvSpPr>
      <dsp:spPr>
        <a:xfrm>
          <a:off x="10329" y="126581"/>
          <a:ext cx="3917900" cy="2350740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900" kern="1200" dirty="0" smtClean="0"/>
            <a:t>Käufermarkt </a:t>
          </a:r>
          <a:endParaRPr lang="pl-PL" sz="3900" kern="1200" dirty="0"/>
        </a:p>
      </dsp:txBody>
      <dsp:txXfrm>
        <a:off x="10329" y="126581"/>
        <a:ext cx="3917900" cy="2350740"/>
      </dsp:txXfrm>
    </dsp:sp>
    <dsp:sp modelId="{8A00984B-8E10-4200-907F-6A19A8C3752C}">
      <dsp:nvSpPr>
        <dsp:cNvPr id="0" name=""/>
        <dsp:cNvSpPr/>
      </dsp:nvSpPr>
      <dsp:spPr>
        <a:xfrm>
          <a:off x="4311699" y="126581"/>
          <a:ext cx="3917900" cy="2350740"/>
        </a:xfrm>
        <a:prstGeom prst="rect">
          <a:avLst/>
        </a:prstGeom>
        <a:solidFill>
          <a:schemeClr val="accent4">
            <a:shade val="50000"/>
            <a:hueOff val="-14091"/>
            <a:satOff val="5176"/>
            <a:lumOff val="3357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3900" kern="1200" dirty="0" smtClean="0"/>
            <a:t>Verkäufermarkt </a:t>
          </a:r>
          <a:endParaRPr lang="pl-PL" sz="3900" kern="1200" dirty="0"/>
        </a:p>
      </dsp:txBody>
      <dsp:txXfrm>
        <a:off x="4311699" y="126581"/>
        <a:ext cx="3917900" cy="2350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91A14-E700-4C47-B350-0199F088F2BD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Konsumgütermarkt</a:t>
          </a:r>
          <a:endParaRPr lang="pl-PL" sz="1900" kern="1200" dirty="0"/>
        </a:p>
      </dsp:txBody>
      <dsp:txXfrm>
        <a:off x="0" y="591343"/>
        <a:ext cx="2571749" cy="1543050"/>
      </dsp:txXfrm>
    </dsp:sp>
    <dsp:sp modelId="{8A00984B-8E10-4200-907F-6A19A8C3752C}">
      <dsp:nvSpPr>
        <dsp:cNvPr id="0" name=""/>
        <dsp:cNvSpPr/>
      </dsp:nvSpPr>
      <dsp:spPr>
        <a:xfrm>
          <a:off x="2842143" y="574987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Rohstoffmarkt</a:t>
          </a:r>
          <a:endParaRPr lang="pl-PL" sz="1900" kern="1200" dirty="0"/>
        </a:p>
      </dsp:txBody>
      <dsp:txXfrm>
        <a:off x="2842143" y="574987"/>
        <a:ext cx="2571749" cy="1543050"/>
      </dsp:txXfrm>
    </dsp:sp>
    <dsp:sp modelId="{42B8463A-CFC3-4D64-BCB5-94C2F9A75B1A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Finanzmarkt</a:t>
          </a:r>
          <a:endParaRPr lang="pl-PL" sz="1900" kern="1200" dirty="0"/>
        </a:p>
      </dsp:txBody>
      <dsp:txXfrm>
        <a:off x="5657849" y="591343"/>
        <a:ext cx="2571749" cy="1543050"/>
      </dsp:txXfrm>
    </dsp:sp>
    <dsp:sp modelId="{656E8269-92A5-4647-A08B-5455D2503C69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Dienstleistungsmarkt</a:t>
          </a:r>
          <a:endParaRPr lang="pl-PL" sz="1900" kern="1200" dirty="0"/>
        </a:p>
      </dsp:txBody>
      <dsp:txXfrm>
        <a:off x="0" y="2391568"/>
        <a:ext cx="2571749" cy="1543050"/>
      </dsp:txXfrm>
    </dsp:sp>
    <dsp:sp modelId="{3B69B396-3096-44EB-AE57-7EF9A8891ADB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Markt für Industriegüter</a:t>
          </a:r>
          <a:endParaRPr lang="pl-PL" sz="1900" kern="1200" dirty="0"/>
        </a:p>
      </dsp:txBody>
      <dsp:txXfrm>
        <a:off x="2828925" y="2391568"/>
        <a:ext cx="2571749" cy="1543050"/>
      </dsp:txXfrm>
    </dsp:sp>
    <dsp:sp modelId="{09096CBC-67A3-42A4-8879-F81490EDF9A5}">
      <dsp:nvSpPr>
        <dsp:cNvPr id="0" name=""/>
        <dsp:cNvSpPr/>
      </dsp:nvSpPr>
      <dsp:spPr>
        <a:xfrm>
          <a:off x="5626963" y="2358824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900" kern="1200" dirty="0" smtClean="0"/>
            <a:t>Der Markt der Produktionsfaktoren</a:t>
          </a:r>
          <a:endParaRPr lang="pl-PL" sz="1900" kern="1200" dirty="0"/>
        </a:p>
      </dsp:txBody>
      <dsp:txXfrm>
        <a:off x="5626963" y="2358824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59E124-644A-4053-B15D-72D5E9FF4DDE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A0E7D-83B0-4B35-AAE2-FE4E0F1134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311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A0E7D-83B0-4B35-AAE2-FE4E0F1134A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22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11" name="Symbol zastępczy numeru slajd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9" name="Symbol zastępczy daty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 rogami zaokrąglonymi po przekątnej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2022-04-19</a:t>
            </a:fld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9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84230" cy="1463823"/>
          </a:xfrm>
        </p:spPr>
        <p:txBody>
          <a:bodyPr/>
          <a:lstStyle/>
          <a:p>
            <a:pPr algn="ctr"/>
            <a:r>
              <a:rPr lang="pl-PL" dirty="0" smtClean="0"/>
              <a:t>Der </a:t>
            </a:r>
            <a:r>
              <a:rPr lang="pl-PL" dirty="0" err="1" smtClean="0"/>
              <a:t>Markt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4941168"/>
            <a:ext cx="6560234" cy="1680592"/>
          </a:xfrm>
        </p:spPr>
        <p:txBody>
          <a:bodyPr>
            <a:normAutofit/>
          </a:bodyPr>
          <a:lstStyle/>
          <a:p>
            <a:pPr algn="l"/>
            <a:r>
              <a:rPr lang="pl-PL" sz="1800" dirty="0" smtClean="0"/>
              <a:t>Damian Bęben</a:t>
            </a:r>
          </a:p>
          <a:p>
            <a:pPr algn="l"/>
            <a:r>
              <a:rPr lang="pl-PL" sz="1800" dirty="0" smtClean="0"/>
              <a:t>117302</a:t>
            </a:r>
          </a:p>
          <a:p>
            <a:pPr algn="l"/>
            <a:r>
              <a:rPr lang="de-DE" sz="1800" dirty="0"/>
              <a:t>Institut für Wirtschaftswissenschaften und Finanzwesen</a:t>
            </a:r>
          </a:p>
          <a:p>
            <a:pPr algn="l"/>
            <a:r>
              <a:rPr lang="de-DE" sz="1800" dirty="0" err="1"/>
              <a:t>Rzeszower</a:t>
            </a:r>
            <a:r>
              <a:rPr lang="de-DE" sz="1800" dirty="0"/>
              <a:t> Universität 2021/2022 </a:t>
            </a:r>
            <a:endParaRPr lang="pl-PL" sz="1800" dirty="0" smtClean="0"/>
          </a:p>
          <a:p>
            <a:pPr algn="l"/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0648"/>
            <a:ext cx="1087016" cy="108701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175" y="2924944"/>
            <a:ext cx="3790185" cy="221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07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879320"/>
          </a:xfrm>
        </p:spPr>
        <p:txBody>
          <a:bodyPr>
            <a:normAutofit/>
          </a:bodyPr>
          <a:lstStyle/>
          <a:p>
            <a:pPr algn="ctr"/>
            <a:r>
              <a:rPr lang="pl-PL" dirty="0" err="1"/>
              <a:t>Arten</a:t>
            </a:r>
            <a:r>
              <a:rPr lang="pl-PL" dirty="0"/>
              <a:t> von </a:t>
            </a:r>
            <a:r>
              <a:rPr lang="pl-PL" dirty="0" err="1" smtClean="0"/>
              <a:t>Märkten</a:t>
            </a:r>
            <a:r>
              <a:rPr lang="pl-PL" dirty="0" smtClean="0"/>
              <a:t> </a:t>
            </a:r>
            <a:r>
              <a:rPr lang="pl-PL" dirty="0"/>
              <a:t>- </a:t>
            </a:r>
            <a:r>
              <a:rPr lang="de-DE" dirty="0"/>
              <a:t>Nach Art der Ware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895238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2378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Wörterbuch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889563"/>
              </p:ext>
            </p:extLst>
          </p:nvPr>
        </p:nvGraphicFramePr>
        <p:xfrm>
          <a:off x="457200" y="1646238"/>
          <a:ext cx="8229600" cy="466852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2746648"/>
                <a:gridCol w="3024336"/>
                <a:gridCol w="2458616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der </a:t>
                      </a:r>
                      <a:r>
                        <a:rPr lang="pl-PL" dirty="0" err="1" smtClean="0"/>
                        <a:t>Markt</a:t>
                      </a:r>
                      <a:r>
                        <a:rPr lang="pl-PL" dirty="0" smtClean="0"/>
                        <a:t> - rynek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die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Nachfrage</a:t>
                      </a:r>
                      <a:r>
                        <a:rPr lang="pl-PL" dirty="0" smtClean="0"/>
                        <a:t> - popyt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das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Angebot</a:t>
                      </a:r>
                      <a:r>
                        <a:rPr lang="pl-PL" dirty="0" smtClean="0"/>
                        <a:t> – podaż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800" dirty="0" err="1" smtClean="0"/>
                        <a:t>das</a:t>
                      </a:r>
                      <a:r>
                        <a:rPr lang="pl-PL" sz="1800" dirty="0" smtClean="0"/>
                        <a:t> </a:t>
                      </a:r>
                      <a:r>
                        <a:rPr lang="pl-PL" sz="1800" dirty="0" err="1" smtClean="0"/>
                        <a:t>Marktgleichgewicht</a:t>
                      </a:r>
                      <a:r>
                        <a:rPr lang="pl-PL" sz="1800" dirty="0" smtClean="0"/>
                        <a:t> – równowaga rynkowa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 err="1" smtClean="0"/>
                        <a:t>das</a:t>
                      </a:r>
                      <a:r>
                        <a:rPr lang="pl-PL" sz="1800" dirty="0" smtClean="0"/>
                        <a:t> </a:t>
                      </a:r>
                      <a:r>
                        <a:rPr lang="pl-PL" sz="1800" dirty="0" err="1" smtClean="0"/>
                        <a:t>Marktungleichgewicht</a:t>
                      </a:r>
                      <a:r>
                        <a:rPr lang="pl-PL" sz="1800" dirty="0" smtClean="0"/>
                        <a:t> – nierównowaga rynkowa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die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Ware</a:t>
                      </a:r>
                      <a:r>
                        <a:rPr lang="pl-PL" baseline="0" dirty="0" smtClean="0"/>
                        <a:t> – towar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der </a:t>
                      </a:r>
                      <a:r>
                        <a:rPr lang="de-DE" dirty="0" smtClean="0"/>
                        <a:t>Konsumgütermarkt</a:t>
                      </a:r>
                      <a:endParaRPr lang="pl-PL" dirty="0" smtClean="0"/>
                    </a:p>
                    <a:p>
                      <a:r>
                        <a:rPr lang="pl-PL" dirty="0" smtClean="0"/>
                        <a:t>- rynek dóbr konsumpcyjnych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der </a:t>
                      </a:r>
                      <a:r>
                        <a:rPr lang="de-DE" dirty="0" smtClean="0"/>
                        <a:t>Verkäufermarkt </a:t>
                      </a:r>
                      <a:r>
                        <a:rPr lang="pl-PL" dirty="0" smtClean="0"/>
                        <a:t> - rynek sprzedawcy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die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Menge</a:t>
                      </a:r>
                      <a:r>
                        <a:rPr lang="pl-PL" dirty="0" smtClean="0"/>
                        <a:t> - ilość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der </a:t>
                      </a:r>
                      <a:r>
                        <a:rPr kumimoji="0" lang="de-DE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Rohstoffmarkt</a:t>
                      </a:r>
                      <a:r>
                        <a:rPr kumimoji="0" lang="pl-PL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rynek towarów</a:t>
                      </a:r>
                      <a:endParaRPr kumimoji="0" lang="pl-PL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der </a:t>
                      </a:r>
                      <a:r>
                        <a:rPr lang="de-DE" dirty="0" smtClean="0"/>
                        <a:t>Markt für Industriegüter</a:t>
                      </a:r>
                      <a:r>
                        <a:rPr lang="pl-PL" dirty="0" smtClean="0"/>
                        <a:t> – rynek dóbr przemysłowych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der </a:t>
                      </a:r>
                      <a:r>
                        <a:rPr lang="de-DE" dirty="0" smtClean="0"/>
                        <a:t>Dienstleistungsmarkt</a:t>
                      </a:r>
                      <a:endParaRPr lang="pl-PL" dirty="0" smtClean="0"/>
                    </a:p>
                    <a:p>
                      <a:r>
                        <a:rPr lang="pl-PL" dirty="0" smtClean="0"/>
                        <a:t>-</a:t>
                      </a:r>
                      <a:r>
                        <a:rPr lang="pl-PL" baseline="0" dirty="0" smtClean="0"/>
                        <a:t> Rynek usług 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Der Markt der Produktionsfaktoren</a:t>
                      </a:r>
                      <a:r>
                        <a:rPr lang="pl-PL" dirty="0" smtClean="0"/>
                        <a:t> – rynek czynników produkcji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err="1" smtClean="0"/>
                        <a:t>die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Marktknappheit</a:t>
                      </a:r>
                      <a:endParaRPr lang="pl-PL" dirty="0" smtClean="0"/>
                    </a:p>
                    <a:p>
                      <a:r>
                        <a:rPr lang="pl-PL" dirty="0" smtClean="0"/>
                        <a:t>- Niedobór rynku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der </a:t>
                      </a:r>
                      <a:r>
                        <a:rPr lang="de-DE" dirty="0" smtClean="0"/>
                        <a:t>Käufermarkt </a:t>
                      </a:r>
                      <a:endParaRPr lang="pl-PL" dirty="0" smtClean="0"/>
                    </a:p>
                    <a:p>
                      <a:r>
                        <a:rPr lang="pl-PL" dirty="0" smtClean="0"/>
                        <a:t>- Rynek nabywcy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der </a:t>
                      </a:r>
                      <a:r>
                        <a:rPr lang="pl-PL" dirty="0" err="1" smtClean="0"/>
                        <a:t>Marktüberschuss</a:t>
                      </a:r>
                      <a:r>
                        <a:rPr lang="pl-PL" dirty="0" smtClean="0"/>
                        <a:t> – nadwyżk</a:t>
                      </a:r>
                      <a:r>
                        <a:rPr lang="pl-PL" baseline="0" dirty="0" smtClean="0"/>
                        <a:t>a rynku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das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Wirtschaftssubjekt</a:t>
                      </a:r>
                      <a:r>
                        <a:rPr lang="pl-PL" dirty="0" smtClean="0"/>
                        <a:t> – podmiot</a:t>
                      </a:r>
                      <a:r>
                        <a:rPr lang="pl-PL" baseline="0" dirty="0" smtClean="0"/>
                        <a:t> gospodarczy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der </a:t>
                      </a:r>
                      <a:r>
                        <a:rPr lang="pl-PL" dirty="0" err="1" smtClean="0"/>
                        <a:t>Preis</a:t>
                      </a:r>
                      <a:r>
                        <a:rPr lang="pl-PL" dirty="0" smtClean="0"/>
                        <a:t> - cena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442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Quellen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err="1" smtClean="0"/>
              <a:t>Begg</a:t>
            </a:r>
            <a:r>
              <a:rPr lang="pl-PL" sz="2000" dirty="0" smtClean="0"/>
              <a:t> D., Fisher H „Makroekonomia” PWE 2014</a:t>
            </a:r>
          </a:p>
          <a:p>
            <a:r>
              <a:rPr lang="pl-PL" sz="2000" dirty="0"/>
              <a:t>https://wirtschaftslexikon.gabler.de</a:t>
            </a:r>
            <a:r>
              <a:rPr lang="pl-PL" sz="2000" dirty="0" smtClean="0"/>
              <a:t>/</a:t>
            </a:r>
          </a:p>
          <a:p>
            <a:r>
              <a:rPr lang="pl-PL" sz="2000" dirty="0"/>
              <a:t>https://</a:t>
            </a:r>
            <a:r>
              <a:rPr lang="pl-PL" sz="2000" dirty="0" smtClean="0"/>
              <a:t>d1g9li960vagp7.cloudfront.net/wp-content/uploads/2020/02/Angebot-Nachfrage-Grafik-1024x576.png</a:t>
            </a:r>
          </a:p>
          <a:p>
            <a:r>
              <a:rPr lang="pl-PL" sz="2000" dirty="0"/>
              <a:t>https://</a:t>
            </a:r>
            <a:r>
              <a:rPr lang="pl-PL" sz="2000" dirty="0" smtClean="0"/>
              <a:t>blog.hubspot.de/hs-fs/hubfs/Germany/Blog_images/angebot-nachfrage-marktgleichgewicht.png?width=600&amp;name=angebot-nachfrage-marktgleichgewicht.png</a:t>
            </a:r>
          </a:p>
          <a:p>
            <a:endParaRPr lang="pl-PL" sz="2000" dirty="0" smtClean="0"/>
          </a:p>
          <a:p>
            <a:endParaRPr lang="pl-PL" sz="2000" dirty="0"/>
          </a:p>
        </p:txBody>
      </p:sp>
      <p:pic>
        <p:nvPicPr>
          <p:cNvPr id="1027" name="Picture 3" descr="C:\Users\Admin\AppData\Local\Microsoft\Windows\INetCache\IE\Z34ZX0Z1\books3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725144"/>
            <a:ext cx="2063853" cy="157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8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979712" y="1295182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err="1">
                <a:latin typeface="Bahnschrift" panose="020B0502040204020203" pitchFamily="34" charset="0"/>
              </a:rPr>
              <a:t>Danke</a:t>
            </a:r>
            <a:r>
              <a:rPr lang="pl-PL" sz="2800" dirty="0">
                <a:latin typeface="Bahnschrift" panose="020B0502040204020203" pitchFamily="34" charset="0"/>
              </a:rPr>
              <a:t> </a:t>
            </a:r>
            <a:r>
              <a:rPr lang="pl-PL" sz="2800" dirty="0" err="1">
                <a:latin typeface="Bahnschrift" panose="020B0502040204020203" pitchFamily="34" charset="0"/>
              </a:rPr>
              <a:t>für</a:t>
            </a:r>
            <a:r>
              <a:rPr lang="pl-PL" sz="2800" dirty="0">
                <a:latin typeface="Bahnschrift" panose="020B0502040204020203" pitchFamily="34" charset="0"/>
              </a:rPr>
              <a:t> </a:t>
            </a:r>
            <a:r>
              <a:rPr lang="pl-PL" sz="2800" dirty="0" err="1">
                <a:latin typeface="Bahnschrift" panose="020B0502040204020203" pitchFamily="34" charset="0"/>
              </a:rPr>
              <a:t>Ihre</a:t>
            </a:r>
            <a:r>
              <a:rPr lang="pl-PL" sz="2800" dirty="0">
                <a:latin typeface="Bahnschrift" panose="020B0502040204020203" pitchFamily="34" charset="0"/>
              </a:rPr>
              <a:t> </a:t>
            </a:r>
            <a:r>
              <a:rPr lang="pl-PL" sz="2800" dirty="0" err="1" smtClean="0">
                <a:latin typeface="Bahnschrift" panose="020B0502040204020203" pitchFamily="34" charset="0"/>
              </a:rPr>
              <a:t>Aufmerksamkeit</a:t>
            </a:r>
            <a:endParaRPr lang="pl-PL" sz="2800" dirty="0">
              <a:latin typeface="Bahnschrift" panose="020B0502040204020203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348" y="2924944"/>
            <a:ext cx="4135328" cy="275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72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sz="4800" dirty="0" err="1" smtClean="0">
                <a:solidFill>
                  <a:schemeClr val="tx1"/>
                </a:solidFill>
              </a:rPr>
              <a:t>Präsentationsplan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sz="2800" dirty="0" err="1" smtClean="0"/>
              <a:t>Markt</a:t>
            </a:r>
            <a:r>
              <a:rPr lang="pl-PL" sz="2800" dirty="0" smtClean="0"/>
              <a:t> – </a:t>
            </a:r>
            <a:r>
              <a:rPr lang="pl-PL" sz="2800" dirty="0"/>
              <a:t>D</a:t>
            </a:r>
            <a:r>
              <a:rPr lang="pl-PL" sz="2800" dirty="0" smtClean="0"/>
              <a:t>efinition</a:t>
            </a:r>
            <a:endParaRPr lang="pl-PL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dirty="0" err="1" smtClean="0"/>
              <a:t>Nachfrage</a:t>
            </a:r>
            <a:endParaRPr lang="pl-PL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dirty="0" err="1" smtClean="0"/>
              <a:t>Angebot</a:t>
            </a:r>
            <a:endParaRPr lang="pl-PL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dirty="0" err="1"/>
              <a:t>Marktgleichgewicht</a:t>
            </a:r>
            <a:r>
              <a:rPr lang="pl-PL" sz="2800" dirty="0"/>
              <a:t> </a:t>
            </a:r>
            <a:r>
              <a:rPr lang="pl-PL" sz="2800" dirty="0" err="1"/>
              <a:t>und</a:t>
            </a:r>
            <a:r>
              <a:rPr lang="pl-PL" sz="2800" dirty="0"/>
              <a:t> </a:t>
            </a:r>
            <a:r>
              <a:rPr lang="pl-PL" sz="2800" dirty="0" smtClean="0"/>
              <a:t>–</a:t>
            </a:r>
            <a:r>
              <a:rPr lang="pl-PL" sz="2800" dirty="0" err="1" smtClean="0"/>
              <a:t>ungleichgewicht</a:t>
            </a:r>
            <a:endParaRPr lang="pl-PL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pl-PL" sz="2800" dirty="0" err="1"/>
              <a:t>Arten</a:t>
            </a:r>
            <a:r>
              <a:rPr lang="pl-PL" sz="2800" dirty="0"/>
              <a:t> von </a:t>
            </a:r>
            <a:r>
              <a:rPr lang="pl-PL" sz="2800" dirty="0" err="1" smtClean="0"/>
              <a:t>Märkten</a:t>
            </a:r>
            <a:endParaRPr lang="pl-PL" sz="2800" dirty="0" smtClean="0"/>
          </a:p>
          <a:p>
            <a:pPr marL="347980" lvl="1" indent="0">
              <a:buNone/>
            </a:pPr>
            <a:r>
              <a:rPr lang="pl-PL" sz="1600" dirty="0" smtClean="0"/>
              <a:t>1.    </a:t>
            </a:r>
            <a:r>
              <a:rPr lang="pl-PL" sz="1600" dirty="0" err="1" smtClean="0"/>
              <a:t>Territorium</a:t>
            </a:r>
            <a:endParaRPr lang="pl-PL" sz="1600" dirty="0" smtClean="0"/>
          </a:p>
          <a:p>
            <a:pPr marL="690880" lvl="1" indent="-342900">
              <a:buAutoNum type="arabicPlain" startAt="2"/>
            </a:pPr>
            <a:r>
              <a:rPr lang="de-DE" sz="1600" dirty="0" smtClean="0"/>
              <a:t>Verhältnis </a:t>
            </a:r>
            <a:r>
              <a:rPr lang="de-DE" sz="1600" dirty="0"/>
              <a:t>von Angebot und </a:t>
            </a:r>
            <a:r>
              <a:rPr lang="de-DE" sz="1600" dirty="0" smtClean="0"/>
              <a:t>Nachfrage</a:t>
            </a:r>
            <a:endParaRPr lang="pl-PL" sz="1600" dirty="0"/>
          </a:p>
          <a:p>
            <a:pPr marL="690880" lvl="1" indent="-342900">
              <a:buAutoNum type="arabicPlain" startAt="2"/>
            </a:pPr>
            <a:r>
              <a:rPr lang="de-DE" sz="1600" dirty="0" smtClean="0"/>
              <a:t>Art </a:t>
            </a:r>
            <a:r>
              <a:rPr lang="de-DE" sz="1600" dirty="0"/>
              <a:t>der </a:t>
            </a:r>
            <a:r>
              <a:rPr lang="de-DE" sz="1600" dirty="0" smtClean="0"/>
              <a:t>Waren</a:t>
            </a:r>
            <a:endParaRPr lang="pl-PL" sz="1600" dirty="0" smtClean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</p:txBody>
      </p:sp>
      <p:pic>
        <p:nvPicPr>
          <p:cNvPr id="5" name="Grafika 5" descr="Lista kontur">
            <a:extLst>
              <a:ext uri="{FF2B5EF4-FFF2-40B4-BE49-F238E27FC236}">
                <a16:creationId xmlns="" xmlns:a16="http://schemas.microsoft.com/office/drawing/2014/main" id="{BDC12AD6-7243-4276-A7F4-7DBD1C236B1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00192" y="3933056"/>
            <a:ext cx="2393910" cy="2393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04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Der </a:t>
            </a:r>
            <a:r>
              <a:rPr lang="pl-PL" dirty="0" err="1" smtClean="0"/>
              <a:t>Markt</a:t>
            </a:r>
            <a:r>
              <a:rPr lang="pl-PL" dirty="0" smtClean="0"/>
              <a:t> - </a:t>
            </a:r>
            <a:r>
              <a:rPr lang="pl-PL" dirty="0"/>
              <a:t>D</a:t>
            </a:r>
            <a:r>
              <a:rPr lang="pl-PL" dirty="0" smtClean="0"/>
              <a:t>efinition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271" y="1772816"/>
            <a:ext cx="6039301" cy="3397107"/>
          </a:xfrm>
        </p:spPr>
      </p:pic>
      <p:sp>
        <p:nvSpPr>
          <p:cNvPr id="5" name="pole tekstowe 4"/>
          <p:cNvSpPr txBox="1"/>
          <p:nvPr/>
        </p:nvSpPr>
        <p:spPr>
          <a:xfrm>
            <a:off x="218119" y="5517232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Zusammentreffen von Angebot und Nachfrage, aufgrund dessen sich Preise bilden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336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Die</a:t>
            </a:r>
            <a:r>
              <a:rPr lang="pl-PL" dirty="0" smtClean="0"/>
              <a:t> </a:t>
            </a:r>
            <a:r>
              <a:rPr lang="pl-PL" dirty="0" err="1" smtClean="0"/>
              <a:t>Nachfrage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2289938"/>
            <a:ext cx="3366371" cy="3011269"/>
          </a:xfrm>
        </p:spPr>
      </p:pic>
      <p:sp>
        <p:nvSpPr>
          <p:cNvPr id="5" name="pole tekstowe 4"/>
          <p:cNvSpPr txBox="1"/>
          <p:nvPr/>
        </p:nvSpPr>
        <p:spPr>
          <a:xfrm>
            <a:off x="4355976" y="2708920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- </a:t>
            </a:r>
            <a:r>
              <a:rPr lang="de-DE" dirty="0" smtClean="0"/>
              <a:t>die </a:t>
            </a:r>
            <a:r>
              <a:rPr lang="de-DE" dirty="0"/>
              <a:t>Menge jeder Art von Gütern und Dienstleistungen, die ein Wirtschaftssubjekt zu einem bestimmten Preis im Austausch gegen Geld oder andere Güter bereit und fähig ist zu erwerben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771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Das </a:t>
            </a:r>
            <a:r>
              <a:rPr lang="pl-PL" dirty="0" err="1" smtClean="0"/>
              <a:t>Angebot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44" r="7574" b="11054"/>
          <a:stretch/>
        </p:blipFill>
        <p:spPr>
          <a:xfrm>
            <a:off x="1763688" y="3356992"/>
            <a:ext cx="5366658" cy="2905919"/>
          </a:xfrm>
        </p:spPr>
      </p:pic>
      <p:sp>
        <p:nvSpPr>
          <p:cNvPr id="5" name="pole tekstowe 4"/>
          <p:cNvSpPr txBox="1"/>
          <p:nvPr/>
        </p:nvSpPr>
        <p:spPr>
          <a:xfrm>
            <a:off x="539552" y="177281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Angebot </a:t>
            </a:r>
            <a:r>
              <a:rPr lang="de-DE" dirty="0" smtClean="0"/>
              <a:t>ist</a:t>
            </a:r>
            <a:r>
              <a:rPr lang="pl-PL" dirty="0" smtClean="0"/>
              <a:t> </a:t>
            </a:r>
            <a:r>
              <a:rPr lang="de-DE" dirty="0" smtClean="0"/>
              <a:t>die </a:t>
            </a:r>
            <a:r>
              <a:rPr lang="de-DE" dirty="0"/>
              <a:t>Menge jeder Art von Gütern und Dienstleistungen, die Wirtschaftssubjekte zu einem bestimmten Preis im Tausch gegen Geld oder andere Güter und Dienstleistungen als Verkäufer auf einem Markt abzusetzen bereit sind.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395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Das </a:t>
            </a:r>
            <a:r>
              <a:rPr lang="pl-PL" sz="4800" dirty="0" err="1"/>
              <a:t>Marktgleichgewicht</a:t>
            </a:r>
            <a:r>
              <a:rPr lang="pl-PL" sz="4800" dirty="0"/>
              <a:t> 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00808"/>
            <a:ext cx="5715000" cy="3810000"/>
          </a:xfrm>
        </p:spPr>
      </p:pic>
      <p:sp>
        <p:nvSpPr>
          <p:cNvPr id="5" name="pole tekstowe 4"/>
          <p:cNvSpPr txBox="1"/>
          <p:nvPr/>
        </p:nvSpPr>
        <p:spPr>
          <a:xfrm>
            <a:off x="467545" y="587727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Situation </a:t>
            </a:r>
            <a:r>
              <a:rPr lang="de-DE" dirty="0"/>
              <a:t>auf einem Markt, in der die angebotene Menge und die nachgefragte Menge nach Gütern übereinstimmen.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9482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Das </a:t>
            </a:r>
            <a:r>
              <a:rPr lang="pl-PL" dirty="0" err="1"/>
              <a:t>Marktungleichgewicht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24666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9452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err="1"/>
              <a:t>Arten</a:t>
            </a:r>
            <a:r>
              <a:rPr lang="pl-PL" dirty="0"/>
              <a:t> von </a:t>
            </a:r>
            <a:r>
              <a:rPr lang="pl-PL" dirty="0" err="1" smtClean="0"/>
              <a:t>Märkten</a:t>
            </a:r>
            <a:r>
              <a:rPr lang="pl-PL" dirty="0" smtClean="0"/>
              <a:t> - </a:t>
            </a:r>
            <a:r>
              <a:rPr lang="pl-PL" dirty="0" err="1" smtClean="0"/>
              <a:t>Territorium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341790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2119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91264" cy="1159240"/>
          </a:xfrm>
        </p:spPr>
        <p:txBody>
          <a:bodyPr>
            <a:noAutofit/>
          </a:bodyPr>
          <a:lstStyle/>
          <a:p>
            <a:pPr algn="ctr"/>
            <a:r>
              <a:rPr lang="pl-PL" sz="3200" dirty="0" err="1"/>
              <a:t>Arten</a:t>
            </a:r>
            <a:r>
              <a:rPr lang="pl-PL" sz="3200" dirty="0"/>
              <a:t> von </a:t>
            </a:r>
            <a:r>
              <a:rPr lang="pl-PL" sz="3200" dirty="0" err="1"/>
              <a:t>Märkten</a:t>
            </a:r>
            <a:r>
              <a:rPr lang="pl-PL" sz="3200" dirty="0"/>
              <a:t> - </a:t>
            </a:r>
            <a:r>
              <a:rPr lang="de-DE" sz="3200" dirty="0"/>
              <a:t>dem Verhältnis von Angebot und Nachfrage</a:t>
            </a: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123888"/>
              </p:ext>
            </p:extLst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396198"/>
            <a:ext cx="2438400" cy="1895856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396199"/>
            <a:ext cx="2448272" cy="189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771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ewnia metali">
  <a:themeElements>
    <a:clrScheme name="Odlewnia metali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dlewnia metal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162</TotalTime>
  <Words>332</Words>
  <Application>Microsoft Office PowerPoint</Application>
  <PresentationFormat>Pokaz na ekranie (4:3)</PresentationFormat>
  <Paragraphs>73</Paragraphs>
  <Slides>13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Odlewnia metali</vt:lpstr>
      <vt:lpstr>Der Markt</vt:lpstr>
      <vt:lpstr>Präsentationsplan</vt:lpstr>
      <vt:lpstr>Der Markt - Definition</vt:lpstr>
      <vt:lpstr>Die Nachfrage</vt:lpstr>
      <vt:lpstr>Das Angebot</vt:lpstr>
      <vt:lpstr>Das Marktgleichgewicht </vt:lpstr>
      <vt:lpstr>Das Marktungleichgewicht</vt:lpstr>
      <vt:lpstr>Arten von Märkten - Territorium</vt:lpstr>
      <vt:lpstr>Arten von Märkten - dem Verhältnis von Angebot und Nachfrage</vt:lpstr>
      <vt:lpstr>Arten von Märkten - Nach Art der Ware</vt:lpstr>
      <vt:lpstr>Wörterbuch</vt:lpstr>
      <vt:lpstr>Quellen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Markt</dc:title>
  <dc:creator>Damiano</dc:creator>
  <cp:lastModifiedBy>Oem</cp:lastModifiedBy>
  <cp:revision>26</cp:revision>
  <dcterms:created xsi:type="dcterms:W3CDTF">2022-04-19T15:30:57Z</dcterms:created>
  <dcterms:modified xsi:type="dcterms:W3CDTF">2022-04-19T20:54:18Z</dcterms:modified>
</cp:coreProperties>
</file>