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rimo" panose="020B0604020202020204" pitchFamily="34" charset="0"/>
      <p:regular r:id="rId22"/>
    </p:embeddedFont>
    <p:embeddedFont>
      <p:font typeface="Arimo Bold" panose="020B0704020202020204" pitchFamily="34" charset="0"/>
      <p:regular r:id="rId23"/>
      <p:bold r:id="rId24"/>
    </p:embeddedFont>
    <p:embeddedFont>
      <p:font typeface="Calibri" panose="020F0502020204030204" pitchFamily="34" charset="0"/>
      <p:regular r:id="rId25"/>
      <p:bold r:id="rId26"/>
      <p:italic r:id="rId27"/>
      <p:boldItalic r:id="rId28"/>
    </p:embeddedFont>
    <p:embeddedFont>
      <p:font typeface="Cormorant Garamond Bold" pitchFamily="2" charset="0"/>
      <p:regular r:id="rId29"/>
      <p:bold r:id="rId30"/>
    </p:embeddedFont>
    <p:embeddedFont>
      <p:font typeface="Overpass Light" pitchFamily="2" charset="0"/>
      <p:regular r:id="rId31"/>
    </p:embeddedFont>
    <p:embeddedFont>
      <p:font typeface="Overpass Light Bold" pitchFamily="2"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167888-8F1F-4A04-9E46-8F663DD60D38}" v="31" dt="2022-06-30T09:25:16.148"/>
    <p1510:client id="{FDB1D7B8-9D2B-4BBF-9454-3D5CF6C4B0D4}" v="12" dt="2022-06-24T15:04:21.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09" autoAdjust="0"/>
  </p:normalViewPr>
  <p:slideViewPr>
    <p:cSldViewPr>
      <p:cViewPr varScale="1">
        <p:scale>
          <a:sx n="69" d="100"/>
          <a:sy n="69" d="100"/>
        </p:scale>
        <p:origin x="92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7/6/22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03021" y="1373571"/>
            <a:ext cx="955485" cy="218188"/>
            <a:chOff x="0" y="0"/>
            <a:chExt cx="1273980" cy="290918"/>
          </a:xfrm>
        </p:grpSpPr>
        <p:grpSp>
          <p:nvGrpSpPr>
            <p:cNvPr id="3" name="Group 3"/>
            <p:cNvGrpSpPr>
              <a:grpSpLocks noChangeAspect="1"/>
            </p:cNvGrpSpPr>
            <p:nvPr/>
          </p:nvGrpSpPr>
          <p:grpSpPr>
            <a:xfrm>
              <a:off x="983062" y="0"/>
              <a:ext cx="290918" cy="290918"/>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5" name="Group 5"/>
            <p:cNvGrpSpPr>
              <a:grpSpLocks noChangeAspect="1"/>
            </p:cNvGrpSpPr>
            <p:nvPr/>
          </p:nvGrpSpPr>
          <p:grpSpPr>
            <a:xfrm>
              <a:off x="489944" y="0"/>
              <a:ext cx="290918" cy="290918"/>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7" name="Group 7"/>
            <p:cNvGrpSpPr/>
            <p:nvPr/>
          </p:nvGrpSpPr>
          <p:grpSpPr>
            <a:xfrm>
              <a:off x="0" y="1587"/>
              <a:ext cx="287744" cy="28774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grpSp>
        <p:nvGrpSpPr>
          <p:cNvPr id="9" name="Group 9"/>
          <p:cNvGrpSpPr/>
          <p:nvPr/>
        </p:nvGrpSpPr>
        <p:grpSpPr>
          <a:xfrm>
            <a:off x="1702254" y="4093042"/>
            <a:ext cx="9085804" cy="3409937"/>
            <a:chOff x="0" y="0"/>
            <a:chExt cx="12114405" cy="4546582"/>
          </a:xfrm>
        </p:grpSpPr>
        <p:sp>
          <p:nvSpPr>
            <p:cNvPr id="10" name="AutoShape 10"/>
            <p:cNvSpPr/>
            <p:nvPr/>
          </p:nvSpPr>
          <p:spPr>
            <a:xfrm>
              <a:off x="0" y="2487664"/>
              <a:ext cx="12114405" cy="41455"/>
            </a:xfrm>
            <a:prstGeom prst="rect">
              <a:avLst/>
            </a:prstGeom>
            <a:solidFill>
              <a:srgbClr val="CDA63C"/>
            </a:solidFill>
          </p:spPr>
        </p:sp>
        <p:sp>
          <p:nvSpPr>
            <p:cNvPr id="11" name="TextBox 11"/>
            <p:cNvSpPr txBox="1"/>
            <p:nvPr/>
          </p:nvSpPr>
          <p:spPr>
            <a:xfrm>
              <a:off x="0" y="103293"/>
              <a:ext cx="12114405" cy="1740958"/>
            </a:xfrm>
            <a:prstGeom prst="rect">
              <a:avLst/>
            </a:prstGeom>
          </p:spPr>
          <p:txBody>
            <a:bodyPr lIns="0" tIns="0" rIns="0" bIns="0" rtlCol="0" anchor="t">
              <a:spAutoFit/>
            </a:bodyPr>
            <a:lstStyle/>
            <a:p>
              <a:pPr algn="ctr">
                <a:lnSpc>
                  <a:spcPts val="4999"/>
                </a:lnSpc>
              </a:pPr>
              <a:r>
                <a:rPr lang="en-US" sz="4999">
                  <a:solidFill>
                    <a:srgbClr val="1A1B18"/>
                  </a:solidFill>
                  <a:latin typeface="Cormorant Garamond Bold Bold"/>
                </a:rPr>
                <a:t>Präsidentschaftswahlen </a:t>
              </a:r>
            </a:p>
            <a:p>
              <a:pPr algn="ctr">
                <a:lnSpc>
                  <a:spcPts val="4999"/>
                </a:lnSpc>
              </a:pPr>
              <a:r>
                <a:rPr lang="en-US" sz="4999">
                  <a:solidFill>
                    <a:srgbClr val="1A1B18"/>
                  </a:solidFill>
                  <a:latin typeface="Cormorant Garamond Bold Bold"/>
                </a:rPr>
                <a:t>in Polen und Deutschland</a:t>
              </a:r>
            </a:p>
          </p:txBody>
        </p:sp>
        <p:sp>
          <p:nvSpPr>
            <p:cNvPr id="12" name="TextBox 12"/>
            <p:cNvSpPr txBox="1"/>
            <p:nvPr/>
          </p:nvSpPr>
          <p:spPr>
            <a:xfrm>
              <a:off x="0" y="3108307"/>
              <a:ext cx="12114405" cy="1438275"/>
            </a:xfrm>
            <a:prstGeom prst="rect">
              <a:avLst/>
            </a:prstGeom>
          </p:spPr>
          <p:txBody>
            <a:bodyPr lIns="0" tIns="0" rIns="0" bIns="0" rtlCol="0" anchor="t">
              <a:spAutoFit/>
            </a:bodyPr>
            <a:lstStyle/>
            <a:p>
              <a:pPr algn="ctr">
                <a:lnSpc>
                  <a:spcPts val="2100"/>
                </a:lnSpc>
              </a:pPr>
              <a:r>
                <a:rPr lang="en-US" sz="1500" spc="44">
                  <a:solidFill>
                    <a:srgbClr val="1A1B18"/>
                  </a:solidFill>
                  <a:latin typeface="Overpass Light"/>
                </a:rPr>
                <a:t>BEARBEITET VON​ DARIA CHRABĄSZCZ</a:t>
              </a:r>
            </a:p>
            <a:p>
              <a:pPr algn="ctr">
                <a:lnSpc>
                  <a:spcPts val="2100"/>
                </a:lnSpc>
              </a:pPr>
              <a:endParaRPr lang="en-US" sz="1500" spc="44">
                <a:solidFill>
                  <a:srgbClr val="1A1B18"/>
                </a:solidFill>
                <a:latin typeface="Overpass Light"/>
              </a:endParaRPr>
            </a:p>
            <a:p>
              <a:pPr algn="ctr">
                <a:lnSpc>
                  <a:spcPts val="2100"/>
                </a:lnSpc>
              </a:pPr>
              <a:r>
                <a:rPr lang="en-US" sz="1500" spc="44">
                  <a:solidFill>
                    <a:srgbClr val="1A1B18"/>
                  </a:solidFill>
                  <a:latin typeface="Overpass Light"/>
                </a:rPr>
                <a:t>STUDENTIN DES 3. STUDIENJAHRES </a:t>
              </a:r>
            </a:p>
            <a:p>
              <a:pPr algn="ctr">
                <a:lnSpc>
                  <a:spcPts val="2100"/>
                </a:lnSpc>
                <a:spcBef>
                  <a:spcPct val="0"/>
                </a:spcBef>
              </a:pPr>
              <a:r>
                <a:rPr lang="en-US" sz="1500" spc="44">
                  <a:solidFill>
                    <a:srgbClr val="1A1B18"/>
                  </a:solidFill>
                  <a:latin typeface="Overpass Light"/>
                </a:rPr>
                <a:t>FAKULTÄT FÜR RECHTSWISSENSCHAFTEN</a:t>
              </a:r>
            </a:p>
          </p:txBody>
        </p:sp>
      </p:grpSp>
      <p:pic>
        <p:nvPicPr>
          <p:cNvPr id="13" name="Picture 13"/>
          <p:cNvPicPr>
            <a:picLocks noChangeAspect="1"/>
          </p:cNvPicPr>
          <p:nvPr/>
        </p:nvPicPr>
        <p:blipFill>
          <a:blip r:embed="rId2"/>
          <a:srcRect l="18234" r="35719"/>
          <a:stretch>
            <a:fillRect/>
          </a:stretch>
        </p:blipFill>
        <p:spPr>
          <a:xfrm>
            <a:off x="12206821" y="1028700"/>
            <a:ext cx="5052479" cy="8229600"/>
          </a:xfrm>
          <a:prstGeom prst="rect">
            <a:avLst/>
          </a:prstGeom>
        </p:spPr>
      </p:pic>
      <p:grpSp>
        <p:nvGrpSpPr>
          <p:cNvPr id="14" name="Group 14"/>
          <p:cNvGrpSpPr/>
          <p:nvPr/>
        </p:nvGrpSpPr>
        <p:grpSpPr>
          <a:xfrm>
            <a:off x="1028700" y="1028700"/>
            <a:ext cx="907930" cy="907930"/>
            <a:chOff x="0" y="0"/>
            <a:chExt cx="1210574" cy="1210574"/>
          </a:xfrm>
        </p:grpSpPr>
        <p:grpSp>
          <p:nvGrpSpPr>
            <p:cNvPr id="15" name="Group 15"/>
            <p:cNvGrpSpPr/>
            <p:nvPr/>
          </p:nvGrpSpPr>
          <p:grpSpPr>
            <a:xfrm>
              <a:off x="0" y="0"/>
              <a:ext cx="1210574" cy="121057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17" name="TextBox 17"/>
            <p:cNvSpPr txBox="1"/>
            <p:nvPr/>
          </p:nvSpPr>
          <p:spPr>
            <a:xfrm>
              <a:off x="241518" y="321121"/>
              <a:ext cx="727537" cy="588864"/>
            </a:xfrm>
            <a:prstGeom prst="rect">
              <a:avLst/>
            </a:prstGeom>
          </p:spPr>
          <p:txBody>
            <a:bodyPr lIns="0" tIns="0" rIns="0" bIns="0" rtlCol="0" anchor="t">
              <a:spAutoFit/>
            </a:bodyPr>
            <a:lstStyle/>
            <a:p>
              <a:pPr algn="ctr">
                <a:lnSpc>
                  <a:spcPts val="3300"/>
                </a:lnSpc>
              </a:pPr>
              <a:r>
                <a:rPr lang="en-US" sz="3000">
                  <a:solidFill>
                    <a:srgbClr val="FFFFFF"/>
                  </a:solidFill>
                  <a:latin typeface="Cormorant Garamond Bold Bold"/>
                </a:rPr>
                <a:t>I</a:t>
              </a:r>
            </a:p>
          </p:txBody>
        </p:sp>
      </p:grpSp>
      <p:pic>
        <p:nvPicPr>
          <p:cNvPr id="18" name="Picture 18"/>
          <p:cNvPicPr>
            <a:picLocks noChangeAspect="1"/>
          </p:cNvPicPr>
          <p:nvPr/>
        </p:nvPicPr>
        <p:blipFill>
          <a:blip r:embed="rId3"/>
          <a:srcRect t="295" r="85927"/>
          <a:stretch>
            <a:fillRect/>
          </a:stretch>
        </p:blipFill>
        <p:spPr>
          <a:xfrm>
            <a:off x="16174451" y="1028700"/>
            <a:ext cx="1084849" cy="1147222"/>
          </a:xfrm>
          <a:prstGeom prst="rect">
            <a:avLst/>
          </a:prstGeom>
        </p:spPr>
      </p:pic>
      <p:sp>
        <p:nvSpPr>
          <p:cNvPr id="19" name="TextBox 19"/>
          <p:cNvSpPr txBox="1"/>
          <p:nvPr/>
        </p:nvSpPr>
        <p:spPr>
          <a:xfrm>
            <a:off x="8558314" y="1277434"/>
            <a:ext cx="2229743" cy="561975"/>
          </a:xfrm>
          <a:prstGeom prst="rect">
            <a:avLst/>
          </a:prstGeom>
        </p:spPr>
        <p:txBody>
          <a:bodyPr lIns="0" tIns="0" rIns="0" bIns="0" rtlCol="0" anchor="t">
            <a:spAutoFit/>
          </a:bodyPr>
          <a:lstStyle/>
          <a:p>
            <a:pPr algn="ctr">
              <a:lnSpc>
                <a:spcPts val="2100"/>
              </a:lnSpc>
              <a:spcBef>
                <a:spcPct val="0"/>
              </a:spcBef>
            </a:pPr>
            <a:endParaRPr/>
          </a:p>
          <a:p>
            <a:pPr algn="ctr">
              <a:lnSpc>
                <a:spcPts val="2100"/>
              </a:lnSpc>
              <a:spcBef>
                <a:spcPct val="0"/>
              </a:spcBef>
            </a:pPr>
            <a:r>
              <a:rPr lang="en-US" sz="1500" spc="44">
                <a:solidFill>
                  <a:srgbClr val="000000"/>
                </a:solidFill>
                <a:latin typeface="Overpass Light"/>
              </a:rPr>
              <a:t>UNIVERSITÄT RZESZOW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351370" y="1028700"/>
            <a:ext cx="907930" cy="906819"/>
            <a:chOff x="0" y="0"/>
            <a:chExt cx="1210574" cy="1209092"/>
          </a:xfrm>
        </p:grpSpPr>
        <p:grpSp>
          <p:nvGrpSpPr>
            <p:cNvPr id="3" name="Group 3"/>
            <p:cNvGrpSpPr/>
            <p:nvPr/>
          </p:nvGrpSpPr>
          <p:grpSpPr>
            <a:xfrm>
              <a:off x="0" y="0"/>
              <a:ext cx="1210574" cy="120909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5" name="TextBox 5"/>
            <p:cNvSpPr txBox="1"/>
            <p:nvPr/>
          </p:nvSpPr>
          <p:spPr>
            <a:xfrm>
              <a:off x="241518" y="321121"/>
              <a:ext cx="727537" cy="587382"/>
            </a:xfrm>
            <a:prstGeom prst="rect">
              <a:avLst/>
            </a:prstGeom>
          </p:spPr>
          <p:txBody>
            <a:bodyPr lIns="0" tIns="0" rIns="0" bIns="0" rtlCol="0" anchor="t">
              <a:spAutoFit/>
            </a:bodyPr>
            <a:lstStyle/>
            <a:p>
              <a:pPr algn="ctr">
                <a:lnSpc>
                  <a:spcPts val="3300"/>
                </a:lnSpc>
              </a:pPr>
              <a:r>
                <a:rPr lang="en-US" sz="3000">
                  <a:solidFill>
                    <a:srgbClr val="FFFFFF"/>
                  </a:solidFill>
                  <a:latin typeface="Cormorant Garamond Bold Bold"/>
                </a:rPr>
                <a:t>IX</a:t>
              </a:r>
            </a:p>
          </p:txBody>
        </p:sp>
      </p:grpSp>
      <p:sp>
        <p:nvSpPr>
          <p:cNvPr id="6" name="AutoShape 6"/>
          <p:cNvSpPr/>
          <p:nvPr/>
        </p:nvSpPr>
        <p:spPr>
          <a:xfrm>
            <a:off x="1028700" y="5143500"/>
            <a:ext cx="13297619" cy="31091"/>
          </a:xfrm>
          <a:prstGeom prst="rect">
            <a:avLst/>
          </a:prstGeom>
          <a:solidFill>
            <a:srgbClr val="CDA63C"/>
          </a:solidFill>
        </p:spPr>
      </p:sp>
      <p:sp>
        <p:nvSpPr>
          <p:cNvPr id="7" name="TextBox 7"/>
          <p:cNvSpPr txBox="1"/>
          <p:nvPr/>
        </p:nvSpPr>
        <p:spPr>
          <a:xfrm>
            <a:off x="1028700" y="2598964"/>
            <a:ext cx="4593693" cy="1168400"/>
          </a:xfrm>
          <a:prstGeom prst="rect">
            <a:avLst/>
          </a:prstGeom>
        </p:spPr>
        <p:txBody>
          <a:bodyPr lIns="0" tIns="0" rIns="0" bIns="0" rtlCol="0" anchor="t">
            <a:spAutoFit/>
          </a:bodyPr>
          <a:lstStyle/>
          <a:p>
            <a:pPr>
              <a:lnSpc>
                <a:spcPts val="4599"/>
              </a:lnSpc>
            </a:pPr>
            <a:r>
              <a:rPr lang="en-US" sz="3999">
                <a:solidFill>
                  <a:srgbClr val="1A1B18"/>
                </a:solidFill>
                <a:latin typeface="Cormorant Garamond Bold Bold"/>
              </a:rPr>
              <a:t>Die Verunsicherung der Wähler</a:t>
            </a:r>
          </a:p>
        </p:txBody>
      </p:sp>
      <p:sp>
        <p:nvSpPr>
          <p:cNvPr id="8" name="TextBox 8"/>
          <p:cNvSpPr txBox="1"/>
          <p:nvPr/>
        </p:nvSpPr>
        <p:spPr>
          <a:xfrm>
            <a:off x="6057438" y="2213202"/>
            <a:ext cx="8268881" cy="1816100"/>
          </a:xfrm>
          <a:prstGeom prst="rect">
            <a:avLst/>
          </a:prstGeom>
        </p:spPr>
        <p:txBody>
          <a:bodyPr lIns="0" tIns="0" rIns="0" bIns="0" rtlCol="0" anchor="t">
            <a:spAutoFit/>
          </a:bodyPr>
          <a:lstStyle/>
          <a:p>
            <a:pPr algn="ctr">
              <a:lnSpc>
                <a:spcPts val="2800"/>
              </a:lnSpc>
            </a:pPr>
            <a:r>
              <a:rPr lang="en-US" sz="2000">
                <a:solidFill>
                  <a:srgbClr val="1A1B18"/>
                </a:solidFill>
                <a:latin typeface="Overpass Light"/>
              </a:rPr>
              <a:t>Die Abstimmung wurde von einer Atmosphäre der Verunsicherung begleitet, die durch eine Infektionskrankheit verursacht wurde, die durch das SARS-CoV-2-Virus verursacht wurde, das sich in Polen ausbreitet. Die Einführung der Seuchenlaage vom 20. März 2020 stellte die Möglichkeit der Abhaltung von Präsidentschaftswahlen in Frage.</a:t>
            </a:r>
          </a:p>
        </p:txBody>
      </p:sp>
      <p:sp>
        <p:nvSpPr>
          <p:cNvPr id="9" name="TextBox 9"/>
          <p:cNvSpPr txBox="1"/>
          <p:nvPr/>
        </p:nvSpPr>
        <p:spPr>
          <a:xfrm>
            <a:off x="1028700" y="6184241"/>
            <a:ext cx="7819845" cy="1816100"/>
          </a:xfrm>
          <a:prstGeom prst="rect">
            <a:avLst/>
          </a:prstGeom>
        </p:spPr>
        <p:txBody>
          <a:bodyPr lIns="0" tIns="0" rIns="0" bIns="0" rtlCol="0" anchor="t">
            <a:spAutoFit/>
          </a:bodyPr>
          <a:lstStyle/>
          <a:p>
            <a:pPr algn="ctr">
              <a:lnSpc>
                <a:spcPts val="2800"/>
              </a:lnSpc>
            </a:pPr>
            <a:r>
              <a:rPr lang="en-US" sz="2000">
                <a:solidFill>
                  <a:srgbClr val="1A1B18"/>
                </a:solidFill>
                <a:latin typeface="Overpass Light"/>
              </a:rPr>
              <a:t>Die wachsende Angst vor der Stimmabgabe in den Wahllokalen in der Gesellschaft führte zur Entwicklung einer Lösung, die auf der Möglichkeit der Stimmabgabe ausschließlich mittels Briefwahl basiert und auf die persönliche Stimmabgabe im Wahllokal verzichtet.</a:t>
            </a:r>
          </a:p>
        </p:txBody>
      </p:sp>
      <p:grpSp>
        <p:nvGrpSpPr>
          <p:cNvPr id="10" name="Group 10"/>
          <p:cNvGrpSpPr/>
          <p:nvPr/>
        </p:nvGrpSpPr>
        <p:grpSpPr>
          <a:xfrm rot="5400000">
            <a:off x="16327592" y="8671463"/>
            <a:ext cx="955485" cy="218188"/>
            <a:chOff x="0" y="0"/>
            <a:chExt cx="1273980" cy="290918"/>
          </a:xfrm>
        </p:grpSpPr>
        <p:grpSp>
          <p:nvGrpSpPr>
            <p:cNvPr id="11" name="Group 11"/>
            <p:cNvGrpSpPr>
              <a:grpSpLocks noChangeAspect="1"/>
            </p:cNvGrpSpPr>
            <p:nvPr/>
          </p:nvGrpSpPr>
          <p:grpSpPr>
            <a:xfrm>
              <a:off x="983062" y="0"/>
              <a:ext cx="290918" cy="290918"/>
              <a:chOff x="0" y="0"/>
              <a:chExt cx="1708150" cy="1708150"/>
            </a:xfrm>
          </p:grpSpPr>
          <p:sp>
            <p:nvSpPr>
              <p:cNvPr id="12" name="Freeform 12"/>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3" name="Group 13"/>
            <p:cNvGrpSpPr>
              <a:grpSpLocks noChangeAspect="1"/>
            </p:cNvGrpSpPr>
            <p:nvPr/>
          </p:nvGrpSpPr>
          <p:grpSpPr>
            <a:xfrm>
              <a:off x="0" y="0"/>
              <a:ext cx="290918" cy="290918"/>
              <a:chOff x="0" y="0"/>
              <a:chExt cx="1708150" cy="1708150"/>
            </a:xfrm>
          </p:grpSpPr>
          <p:sp>
            <p:nvSpPr>
              <p:cNvPr id="14" name="Freeform 1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5" name="Group 15"/>
            <p:cNvGrpSpPr/>
            <p:nvPr/>
          </p:nvGrpSpPr>
          <p:grpSpPr>
            <a:xfrm>
              <a:off x="493118" y="1587"/>
              <a:ext cx="287744" cy="28774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sp>
        <p:nvSpPr>
          <p:cNvPr id="17" name="TextBox 17"/>
          <p:cNvSpPr txBox="1"/>
          <p:nvPr/>
        </p:nvSpPr>
        <p:spPr>
          <a:xfrm>
            <a:off x="9608004" y="6557304"/>
            <a:ext cx="4593693" cy="587375"/>
          </a:xfrm>
          <a:prstGeom prst="rect">
            <a:avLst/>
          </a:prstGeom>
        </p:spPr>
        <p:txBody>
          <a:bodyPr lIns="0" tIns="0" rIns="0" bIns="0" rtlCol="0" anchor="t">
            <a:spAutoFit/>
          </a:bodyPr>
          <a:lstStyle/>
          <a:p>
            <a:pPr algn="r">
              <a:lnSpc>
                <a:spcPts val="4599"/>
              </a:lnSpc>
            </a:pPr>
            <a:r>
              <a:rPr lang="en-US" sz="3999">
                <a:solidFill>
                  <a:srgbClr val="1A1B18"/>
                </a:solidFill>
                <a:latin typeface="Cormorant Garamond Bold Bold"/>
              </a:rPr>
              <a:t>Eine neue Lösung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343" r="18343"/>
          <a:stretch>
            <a:fillRect/>
          </a:stretch>
        </p:blipFill>
        <p:spPr>
          <a:xfrm>
            <a:off x="1028700" y="1028700"/>
            <a:ext cx="3687919" cy="3276506"/>
          </a:xfrm>
          <a:prstGeom prst="rect">
            <a:avLst/>
          </a:prstGeom>
        </p:spPr>
      </p:pic>
      <p:pic>
        <p:nvPicPr>
          <p:cNvPr id="3" name="Picture 3"/>
          <p:cNvPicPr>
            <a:picLocks noChangeAspect="1"/>
          </p:cNvPicPr>
          <p:nvPr/>
        </p:nvPicPr>
        <p:blipFill>
          <a:blip r:embed="rId3"/>
          <a:srcRect l="10187" r="10187"/>
          <a:stretch>
            <a:fillRect/>
          </a:stretch>
        </p:blipFill>
        <p:spPr>
          <a:xfrm>
            <a:off x="1028700" y="4626634"/>
            <a:ext cx="3687919" cy="4631666"/>
          </a:xfrm>
          <a:prstGeom prst="rect">
            <a:avLst/>
          </a:prstGeom>
        </p:spPr>
      </p:pic>
      <p:pic>
        <p:nvPicPr>
          <p:cNvPr id="4" name="Picture 4"/>
          <p:cNvPicPr>
            <a:picLocks noChangeAspect="1"/>
          </p:cNvPicPr>
          <p:nvPr/>
        </p:nvPicPr>
        <p:blipFill>
          <a:blip r:embed="rId4"/>
          <a:srcRect l="28093" r="28093"/>
          <a:stretch>
            <a:fillRect/>
          </a:stretch>
        </p:blipFill>
        <p:spPr>
          <a:xfrm>
            <a:off x="4969714" y="1028700"/>
            <a:ext cx="3745482" cy="5706374"/>
          </a:xfrm>
          <a:prstGeom prst="rect">
            <a:avLst/>
          </a:prstGeom>
        </p:spPr>
      </p:pic>
      <p:grpSp>
        <p:nvGrpSpPr>
          <p:cNvPr id="5" name="Group 5"/>
          <p:cNvGrpSpPr/>
          <p:nvPr/>
        </p:nvGrpSpPr>
        <p:grpSpPr>
          <a:xfrm>
            <a:off x="10362221" y="3283594"/>
            <a:ext cx="5678338" cy="4240173"/>
            <a:chOff x="0" y="0"/>
            <a:chExt cx="7571117" cy="5653564"/>
          </a:xfrm>
        </p:grpSpPr>
        <p:sp>
          <p:nvSpPr>
            <p:cNvPr id="6" name="AutoShape 6"/>
            <p:cNvSpPr/>
            <p:nvPr/>
          </p:nvSpPr>
          <p:spPr>
            <a:xfrm>
              <a:off x="0" y="452569"/>
              <a:ext cx="7571117" cy="42796"/>
            </a:xfrm>
            <a:prstGeom prst="rect">
              <a:avLst/>
            </a:prstGeom>
            <a:solidFill>
              <a:srgbClr val="CDA63C"/>
            </a:solidFill>
          </p:spPr>
        </p:sp>
        <p:sp>
          <p:nvSpPr>
            <p:cNvPr id="7" name="TextBox 7"/>
            <p:cNvSpPr txBox="1"/>
            <p:nvPr/>
          </p:nvSpPr>
          <p:spPr>
            <a:xfrm>
              <a:off x="0" y="-338353"/>
              <a:ext cx="7571117" cy="628650"/>
            </a:xfrm>
            <a:prstGeom prst="rect">
              <a:avLst/>
            </a:prstGeom>
          </p:spPr>
          <p:txBody>
            <a:bodyPr lIns="0" tIns="0" rIns="0" bIns="0" rtlCol="0" anchor="t">
              <a:spAutoFit/>
            </a:bodyPr>
            <a:lstStyle/>
            <a:p>
              <a:pPr algn="ctr">
                <a:lnSpc>
                  <a:spcPts val="3750"/>
                </a:lnSpc>
              </a:pPr>
              <a:r>
                <a:rPr lang="en-US" sz="3000" spc="-44">
                  <a:solidFill>
                    <a:srgbClr val="1A1B18"/>
                  </a:solidFill>
                  <a:latin typeface="Cormorant Garamond Bold Bold"/>
                </a:rPr>
                <a:t>Die endgültige Entscheidung</a:t>
              </a:r>
            </a:p>
          </p:txBody>
        </p:sp>
        <p:sp>
          <p:nvSpPr>
            <p:cNvPr id="8" name="TextBox 8"/>
            <p:cNvSpPr txBox="1"/>
            <p:nvPr/>
          </p:nvSpPr>
          <p:spPr>
            <a:xfrm>
              <a:off x="0" y="920215"/>
              <a:ext cx="7571117" cy="4694825"/>
            </a:xfrm>
            <a:prstGeom prst="rect">
              <a:avLst/>
            </a:prstGeom>
          </p:spPr>
          <p:txBody>
            <a:bodyPr lIns="0" tIns="0" rIns="0" bIns="0" rtlCol="0" anchor="t">
              <a:spAutoFit/>
            </a:bodyPr>
            <a:lstStyle/>
            <a:p>
              <a:pPr>
                <a:lnSpc>
                  <a:spcPts val="2799"/>
                </a:lnSpc>
              </a:pPr>
              <a:endParaRPr/>
            </a:p>
            <a:p>
              <a:pPr>
                <a:lnSpc>
                  <a:spcPts val="2799"/>
                </a:lnSpc>
              </a:pPr>
              <a:r>
                <a:rPr lang="en-US" sz="1999">
                  <a:solidFill>
                    <a:srgbClr val="1A1B18"/>
                  </a:solidFill>
                  <a:latin typeface="Overpass Light"/>
                </a:rPr>
                <a:t>Am 2. Juni 2020 wurde im Gesetzblatt der Republik Polen ein Gesetz verkündet, das die Briefwahl als zusätzliche Wahlmethode behandelt. </a:t>
              </a:r>
            </a:p>
            <a:p>
              <a:pPr>
                <a:lnSpc>
                  <a:spcPts val="2799"/>
                </a:lnSpc>
              </a:pPr>
              <a:endParaRPr lang="en-US" sz="1999">
                <a:solidFill>
                  <a:srgbClr val="1A1B18"/>
                </a:solidFill>
                <a:latin typeface="Overpass Light"/>
              </a:endParaRPr>
            </a:p>
            <a:p>
              <a:pPr>
                <a:lnSpc>
                  <a:spcPts val="2800"/>
                </a:lnSpc>
              </a:pPr>
              <a:r>
                <a:rPr lang="en-US" sz="2000">
                  <a:solidFill>
                    <a:srgbClr val="1A1B18"/>
                  </a:solidFill>
                  <a:latin typeface="Overpass Light"/>
                </a:rPr>
                <a:t>Einen Tag später wurden auf Beschluss des Sejmmarschalls Wahlen für den 28. Juni angeordnet. Bei der Präsidentschaftswahl traten 14 Kandidaten für das Amt an.</a:t>
              </a:r>
            </a:p>
          </p:txBody>
        </p:sp>
      </p:grpSp>
      <p:pic>
        <p:nvPicPr>
          <p:cNvPr id="9" name="Picture 9"/>
          <p:cNvPicPr>
            <a:picLocks noChangeAspect="1"/>
          </p:cNvPicPr>
          <p:nvPr/>
        </p:nvPicPr>
        <p:blipFill>
          <a:blip r:embed="rId5"/>
          <a:srcRect l="8635" t="5993" r="2423" b="17052"/>
          <a:stretch>
            <a:fillRect/>
          </a:stretch>
        </p:blipFill>
        <p:spPr>
          <a:xfrm>
            <a:off x="4969714" y="7103228"/>
            <a:ext cx="3745482" cy="215507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grpSp>
        <p:nvGrpSpPr>
          <p:cNvPr id="2" name="Group 2"/>
          <p:cNvGrpSpPr/>
          <p:nvPr/>
        </p:nvGrpSpPr>
        <p:grpSpPr>
          <a:xfrm>
            <a:off x="525087" y="525643"/>
            <a:ext cx="1007226" cy="1006115"/>
            <a:chOff x="0" y="0"/>
            <a:chExt cx="1342968" cy="1341486"/>
          </a:xfrm>
        </p:grpSpPr>
        <p:grpSp>
          <p:nvGrpSpPr>
            <p:cNvPr id="3" name="Group 3"/>
            <p:cNvGrpSpPr/>
            <p:nvPr/>
          </p:nvGrpSpPr>
          <p:grpSpPr>
            <a:xfrm>
              <a:off x="0" y="0"/>
              <a:ext cx="1342968" cy="134148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5" name="TextBox 5"/>
            <p:cNvSpPr txBox="1"/>
            <p:nvPr/>
          </p:nvSpPr>
          <p:spPr>
            <a:xfrm>
              <a:off x="186956" y="387318"/>
              <a:ext cx="969055" cy="587382"/>
            </a:xfrm>
            <a:prstGeom prst="rect">
              <a:avLst/>
            </a:prstGeom>
          </p:spPr>
          <p:txBody>
            <a:bodyPr lIns="0" tIns="0" rIns="0" bIns="0" rtlCol="0" anchor="t">
              <a:spAutoFit/>
            </a:bodyPr>
            <a:lstStyle/>
            <a:p>
              <a:pPr algn="ctr">
                <a:lnSpc>
                  <a:spcPts val="3300"/>
                </a:lnSpc>
              </a:pPr>
              <a:r>
                <a:rPr lang="en-US" sz="3000">
                  <a:solidFill>
                    <a:srgbClr val="FFFFFF"/>
                  </a:solidFill>
                  <a:latin typeface="Cormorant Garamond Bold Bold"/>
                </a:rPr>
                <a:t>XI</a:t>
              </a:r>
            </a:p>
          </p:txBody>
        </p:sp>
      </p:grpSp>
      <p:grpSp>
        <p:nvGrpSpPr>
          <p:cNvPr id="6" name="Group 6"/>
          <p:cNvGrpSpPr/>
          <p:nvPr/>
        </p:nvGrpSpPr>
        <p:grpSpPr>
          <a:xfrm>
            <a:off x="16303815" y="1028700"/>
            <a:ext cx="955485" cy="218188"/>
            <a:chOff x="0" y="0"/>
            <a:chExt cx="1273980" cy="290918"/>
          </a:xfrm>
        </p:grpSpPr>
        <p:grpSp>
          <p:nvGrpSpPr>
            <p:cNvPr id="7" name="Group 7"/>
            <p:cNvGrpSpPr>
              <a:grpSpLocks noChangeAspect="1"/>
            </p:cNvGrpSpPr>
            <p:nvPr/>
          </p:nvGrpSpPr>
          <p:grpSpPr>
            <a:xfrm>
              <a:off x="983062" y="0"/>
              <a:ext cx="290918" cy="290918"/>
              <a:chOff x="0" y="0"/>
              <a:chExt cx="1708150" cy="1708150"/>
            </a:xfrm>
          </p:grpSpPr>
          <p:sp>
            <p:nvSpPr>
              <p:cNvPr id="8" name="Freeform 8"/>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9" name="Group 9"/>
            <p:cNvGrpSpPr>
              <a:grpSpLocks noChangeAspect="1"/>
            </p:cNvGrpSpPr>
            <p:nvPr/>
          </p:nvGrpSpPr>
          <p:grpSpPr>
            <a:xfrm>
              <a:off x="489944" y="0"/>
              <a:ext cx="290918" cy="290918"/>
              <a:chOff x="0" y="0"/>
              <a:chExt cx="1708150" cy="1708150"/>
            </a:xfrm>
          </p:grpSpPr>
          <p:sp>
            <p:nvSpPr>
              <p:cNvPr id="10" name="Freeform 10"/>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1" name="Group 11"/>
            <p:cNvGrpSpPr/>
            <p:nvPr/>
          </p:nvGrpSpPr>
          <p:grpSpPr>
            <a:xfrm>
              <a:off x="0" y="1587"/>
              <a:ext cx="287744" cy="28774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sp>
        <p:nvSpPr>
          <p:cNvPr id="13" name="AutoShape 13"/>
          <p:cNvSpPr/>
          <p:nvPr/>
        </p:nvSpPr>
        <p:spPr>
          <a:xfrm>
            <a:off x="3450920" y="1737378"/>
            <a:ext cx="5678338" cy="32097"/>
          </a:xfrm>
          <a:prstGeom prst="rect">
            <a:avLst/>
          </a:prstGeom>
          <a:solidFill>
            <a:srgbClr val="CDA63C"/>
          </a:solidFill>
        </p:spPr>
      </p:sp>
      <p:sp>
        <p:nvSpPr>
          <p:cNvPr id="16" name="TextBox 16"/>
          <p:cNvSpPr txBox="1"/>
          <p:nvPr/>
        </p:nvSpPr>
        <p:spPr>
          <a:xfrm>
            <a:off x="3185106" y="658000"/>
            <a:ext cx="5678338" cy="960391"/>
          </a:xfrm>
          <a:prstGeom prst="rect">
            <a:avLst/>
          </a:prstGeom>
        </p:spPr>
        <p:txBody>
          <a:bodyPr lIns="0" tIns="0" rIns="0" bIns="0" rtlCol="0" anchor="t">
            <a:spAutoFit/>
          </a:bodyPr>
          <a:lstStyle/>
          <a:p>
            <a:pPr algn="ctr">
              <a:lnSpc>
                <a:spcPts val="3750"/>
              </a:lnSpc>
            </a:pPr>
            <a:r>
              <a:rPr lang="en-US" sz="3000" spc="-44" dirty="0" err="1">
                <a:solidFill>
                  <a:srgbClr val="1A1B18"/>
                </a:solidFill>
                <a:latin typeface="Cormorant Garamond Bold Bold"/>
              </a:rPr>
              <a:t>Präsidentschaftswahlen</a:t>
            </a:r>
            <a:r>
              <a:rPr lang="en-US" sz="3000" spc="-44" dirty="0">
                <a:solidFill>
                  <a:srgbClr val="1A1B18"/>
                </a:solidFill>
                <a:latin typeface="Cormorant Garamond Bold Bold"/>
              </a:rPr>
              <a:t> </a:t>
            </a:r>
            <a:endParaRPr lang="en-US" dirty="0"/>
          </a:p>
          <a:p>
            <a:pPr algn="ctr">
              <a:lnSpc>
                <a:spcPts val="3750"/>
              </a:lnSpc>
            </a:pPr>
            <a:r>
              <a:rPr lang="en-US" sz="3000" spc="-44" dirty="0">
                <a:solidFill>
                  <a:srgbClr val="1A1B18"/>
                </a:solidFill>
                <a:latin typeface="Cormorant Garamond Bold Bold"/>
              </a:rPr>
              <a:t>in Deutschland</a:t>
            </a:r>
            <a:endParaRPr lang="en-US" dirty="0"/>
          </a:p>
        </p:txBody>
      </p:sp>
      <p:sp>
        <p:nvSpPr>
          <p:cNvPr id="17" name="TextBox 17"/>
          <p:cNvSpPr txBox="1"/>
          <p:nvPr/>
        </p:nvSpPr>
        <p:spPr>
          <a:xfrm>
            <a:off x="1532313" y="2155825"/>
            <a:ext cx="9515552" cy="7102475"/>
          </a:xfrm>
          <a:prstGeom prst="rect">
            <a:avLst/>
          </a:prstGeom>
        </p:spPr>
        <p:txBody>
          <a:bodyPr lIns="0" tIns="0" rIns="0" bIns="0" rtlCol="0" anchor="t">
            <a:spAutoFit/>
          </a:bodyPr>
          <a:lstStyle/>
          <a:p>
            <a:pPr algn="ctr">
              <a:lnSpc>
                <a:spcPts val="2800"/>
              </a:lnSpc>
            </a:pPr>
            <a:r>
              <a:rPr lang="en-US" sz="2000">
                <a:solidFill>
                  <a:srgbClr val="1A1B18"/>
                </a:solidFill>
                <a:latin typeface="Overpass Light"/>
              </a:rPr>
              <a:t>In Deutschland wird der Bundespräsident von der Bundesversammlung gewählt, die sich je zur Hälfte aus Mitgliedern des Bundestages und Vertretern der Landtage zusammensetzt. </a:t>
            </a:r>
          </a:p>
          <a:p>
            <a:pPr algn="ctr">
              <a:lnSpc>
                <a:spcPts val="2800"/>
              </a:lnSpc>
            </a:pPr>
            <a:endParaRPr lang="en-US" sz="2000">
              <a:solidFill>
                <a:srgbClr val="1A1B18"/>
              </a:solidFill>
              <a:latin typeface="Overpass Light"/>
            </a:endParaRPr>
          </a:p>
          <a:p>
            <a:pPr algn="ctr">
              <a:lnSpc>
                <a:spcPts val="2800"/>
              </a:lnSpc>
            </a:pPr>
            <a:r>
              <a:rPr lang="en-US" sz="2000">
                <a:solidFill>
                  <a:srgbClr val="1A1B18"/>
                </a:solidFill>
                <a:latin typeface="Overpass Light"/>
              </a:rPr>
              <a:t>Nach Artikel 54 des Grundgesetzes wird derjenige, der in den ersten beiden Wahlgängen die absolute Stimmenmehrheit (50 % der Gesamtzahl der Mitglieder der Bundesversammlung und eine Stimme) oder im dritten Wahlgang die einfache Stimmenmehrheit erlangt Präsident. </a:t>
            </a:r>
          </a:p>
          <a:p>
            <a:pPr algn="ctr">
              <a:lnSpc>
                <a:spcPts val="2800"/>
              </a:lnSpc>
            </a:pPr>
            <a:endParaRPr lang="en-US" sz="2000">
              <a:solidFill>
                <a:srgbClr val="1A1B18"/>
              </a:solidFill>
              <a:latin typeface="Overpass Light"/>
            </a:endParaRPr>
          </a:p>
          <a:p>
            <a:pPr algn="ctr">
              <a:lnSpc>
                <a:spcPts val="2800"/>
              </a:lnSpc>
            </a:pPr>
            <a:r>
              <a:rPr lang="en-US" sz="2000">
                <a:solidFill>
                  <a:srgbClr val="1A1B18"/>
                </a:solidFill>
                <a:latin typeface="Overpass Light"/>
              </a:rPr>
              <a:t>Staatsoberhaupt kann eine Person sein, die die deutsche Staatsangehörigkeit besitzt, das 40. Lebensjahr vollendet hat und zum Bundestag wahlberechtigt ist.</a:t>
            </a:r>
          </a:p>
          <a:p>
            <a:pPr algn="ctr">
              <a:lnSpc>
                <a:spcPts val="2800"/>
              </a:lnSpc>
            </a:pPr>
            <a:endParaRPr lang="en-US" sz="2000">
              <a:solidFill>
                <a:srgbClr val="1A1B18"/>
              </a:solidFill>
              <a:latin typeface="Overpass Light"/>
            </a:endParaRPr>
          </a:p>
          <a:p>
            <a:pPr algn="ctr">
              <a:lnSpc>
                <a:spcPts val="2800"/>
              </a:lnSpc>
            </a:pPr>
            <a:r>
              <a:rPr lang="en-US" sz="2000">
                <a:solidFill>
                  <a:srgbClr val="1A1B18"/>
                </a:solidFill>
                <a:latin typeface="Overpass Light"/>
              </a:rPr>
              <a:t>In Deutschland wird, anders als in vielen anderen Ländern, der Bundespräsident oder Bundespräsident nicht direkt vom Volk gewählt. Stattdessen wird zu diesem Zweck eine Bundesversammlung einberufen, die allein die Aufgabe hat, ein Staatsoberhaupt zu wählen. </a:t>
            </a:r>
          </a:p>
          <a:p>
            <a:pPr algn="ctr">
              <a:lnSpc>
                <a:spcPts val="2800"/>
              </a:lnSpc>
            </a:pPr>
            <a:endParaRPr lang="en-US" sz="2000">
              <a:solidFill>
                <a:srgbClr val="1A1B18"/>
              </a:solidFill>
              <a:latin typeface="Overpass Light"/>
            </a:endParaRPr>
          </a:p>
          <a:p>
            <a:pPr algn="ctr">
              <a:lnSpc>
                <a:spcPts val="2800"/>
              </a:lnSpc>
            </a:pPr>
            <a:r>
              <a:rPr lang="en-US" sz="2000">
                <a:solidFill>
                  <a:srgbClr val="1A1B18"/>
                </a:solidFill>
                <a:latin typeface="Overpass Light"/>
              </a:rPr>
              <a:t>Die Versammlung besteht aus den 736 anwesenden Abgeordneten des Bundestages und einer gleichen Anzahl von Vertretern der 16 Bundesländer. In diesem Jahr hat das Gremium eine Rekordzahl von 1.472 Mitgliedern.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351370" y="1028700"/>
            <a:ext cx="907930" cy="906819"/>
            <a:chOff x="0" y="0"/>
            <a:chExt cx="1210574" cy="1209092"/>
          </a:xfrm>
        </p:grpSpPr>
        <p:grpSp>
          <p:nvGrpSpPr>
            <p:cNvPr id="3" name="Group 3"/>
            <p:cNvGrpSpPr/>
            <p:nvPr/>
          </p:nvGrpSpPr>
          <p:grpSpPr>
            <a:xfrm>
              <a:off x="0" y="0"/>
              <a:ext cx="1210574" cy="120909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5" name="TextBox 5"/>
            <p:cNvSpPr txBox="1"/>
            <p:nvPr/>
          </p:nvSpPr>
          <p:spPr>
            <a:xfrm>
              <a:off x="152509" y="321121"/>
              <a:ext cx="905555" cy="587382"/>
            </a:xfrm>
            <a:prstGeom prst="rect">
              <a:avLst/>
            </a:prstGeom>
          </p:spPr>
          <p:txBody>
            <a:bodyPr lIns="0" tIns="0" rIns="0" bIns="0" rtlCol="0" anchor="t">
              <a:spAutoFit/>
            </a:bodyPr>
            <a:lstStyle/>
            <a:p>
              <a:pPr algn="ctr">
                <a:lnSpc>
                  <a:spcPts val="3300"/>
                </a:lnSpc>
              </a:pPr>
              <a:r>
                <a:rPr lang="en-US" sz="3000">
                  <a:solidFill>
                    <a:srgbClr val="FFFFFF"/>
                  </a:solidFill>
                  <a:latin typeface="Cormorant Garamond Bold Bold"/>
                </a:rPr>
                <a:t>XII</a:t>
              </a:r>
            </a:p>
          </p:txBody>
        </p:sp>
      </p:grpSp>
      <p:grpSp>
        <p:nvGrpSpPr>
          <p:cNvPr id="6" name="Group 6"/>
          <p:cNvGrpSpPr/>
          <p:nvPr/>
        </p:nvGrpSpPr>
        <p:grpSpPr>
          <a:xfrm rot="5400000">
            <a:off x="16327592" y="8671463"/>
            <a:ext cx="955485" cy="218188"/>
            <a:chOff x="0" y="0"/>
            <a:chExt cx="1273980" cy="290918"/>
          </a:xfrm>
        </p:grpSpPr>
        <p:grpSp>
          <p:nvGrpSpPr>
            <p:cNvPr id="7" name="Group 7"/>
            <p:cNvGrpSpPr>
              <a:grpSpLocks noChangeAspect="1"/>
            </p:cNvGrpSpPr>
            <p:nvPr/>
          </p:nvGrpSpPr>
          <p:grpSpPr>
            <a:xfrm>
              <a:off x="983062" y="0"/>
              <a:ext cx="290918" cy="290918"/>
              <a:chOff x="0" y="0"/>
              <a:chExt cx="1708150" cy="1708150"/>
            </a:xfrm>
          </p:grpSpPr>
          <p:sp>
            <p:nvSpPr>
              <p:cNvPr id="8" name="Freeform 8"/>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9" name="Group 9"/>
            <p:cNvGrpSpPr>
              <a:grpSpLocks noChangeAspect="1"/>
            </p:cNvGrpSpPr>
            <p:nvPr/>
          </p:nvGrpSpPr>
          <p:grpSpPr>
            <a:xfrm>
              <a:off x="489944" y="0"/>
              <a:ext cx="290918" cy="290918"/>
              <a:chOff x="0" y="0"/>
              <a:chExt cx="1708150" cy="1708150"/>
            </a:xfrm>
          </p:grpSpPr>
          <p:sp>
            <p:nvSpPr>
              <p:cNvPr id="10" name="Freeform 10"/>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1" name="Group 11"/>
            <p:cNvGrpSpPr/>
            <p:nvPr/>
          </p:nvGrpSpPr>
          <p:grpSpPr>
            <a:xfrm>
              <a:off x="0" y="1587"/>
              <a:ext cx="287744" cy="28774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pic>
        <p:nvPicPr>
          <p:cNvPr id="13" name="Picture 13"/>
          <p:cNvPicPr>
            <a:picLocks noChangeAspect="1"/>
          </p:cNvPicPr>
          <p:nvPr/>
        </p:nvPicPr>
        <p:blipFill>
          <a:blip r:embed="rId2"/>
          <a:srcRect l="3192" r="3192"/>
          <a:stretch>
            <a:fillRect/>
          </a:stretch>
        </p:blipFill>
        <p:spPr>
          <a:xfrm>
            <a:off x="1028700" y="1028700"/>
            <a:ext cx="5132844" cy="8229600"/>
          </a:xfrm>
          <a:prstGeom prst="rect">
            <a:avLst/>
          </a:prstGeom>
        </p:spPr>
      </p:pic>
      <p:sp>
        <p:nvSpPr>
          <p:cNvPr id="14" name="TextBox 14"/>
          <p:cNvSpPr txBox="1"/>
          <p:nvPr/>
        </p:nvSpPr>
        <p:spPr>
          <a:xfrm>
            <a:off x="7316997" y="3593300"/>
            <a:ext cx="8746543" cy="3930650"/>
          </a:xfrm>
          <a:prstGeom prst="rect">
            <a:avLst/>
          </a:prstGeom>
        </p:spPr>
        <p:txBody>
          <a:bodyPr lIns="0" tIns="0" rIns="0" bIns="0" rtlCol="0" anchor="t">
            <a:spAutoFit/>
          </a:bodyPr>
          <a:lstStyle/>
          <a:p>
            <a:pPr algn="ctr">
              <a:lnSpc>
                <a:spcPts val="2800"/>
              </a:lnSpc>
            </a:pPr>
            <a:r>
              <a:rPr lang="en-US" sz="2000">
                <a:solidFill>
                  <a:srgbClr val="1A1B18"/>
                </a:solidFill>
                <a:latin typeface="Overpass Light"/>
              </a:rPr>
              <a:t>Der Bundespräsident wird von der Bundesversammlung für die Dauer von 5 Jahren gewählt. Präsident der Bundesrepublik Deutschland:</a:t>
            </a:r>
          </a:p>
          <a:p>
            <a:pPr algn="ctr">
              <a:lnSpc>
                <a:spcPts val="2800"/>
              </a:lnSpc>
            </a:pPr>
            <a:endParaRPr lang="en-US" sz="2000">
              <a:solidFill>
                <a:srgbClr val="1A1B18"/>
              </a:solidFill>
              <a:latin typeface="Overpass Light"/>
            </a:endParaRPr>
          </a:p>
          <a:p>
            <a:pPr>
              <a:lnSpc>
                <a:spcPts val="2800"/>
              </a:lnSpc>
            </a:pPr>
            <a:r>
              <a:rPr lang="en-US" sz="2000">
                <a:solidFill>
                  <a:srgbClr val="1A1B18"/>
                </a:solidFill>
                <a:latin typeface="Overpass Light"/>
              </a:rPr>
              <a:t>vertritt den Staat nach außen,</a:t>
            </a:r>
          </a:p>
          <a:p>
            <a:pPr>
              <a:lnSpc>
                <a:spcPts val="2800"/>
              </a:lnSpc>
            </a:pPr>
            <a:r>
              <a:rPr lang="en-US" sz="2000">
                <a:solidFill>
                  <a:srgbClr val="1A1B18"/>
                </a:solidFill>
                <a:latin typeface="Overpass Light"/>
              </a:rPr>
              <a:t>schließt Abkommen mit anderen Ländern,</a:t>
            </a:r>
          </a:p>
          <a:p>
            <a:pPr>
              <a:lnSpc>
                <a:spcPts val="2800"/>
              </a:lnSpc>
            </a:pPr>
            <a:r>
              <a:rPr lang="en-US" sz="2000">
                <a:solidFill>
                  <a:srgbClr val="1A1B18"/>
                </a:solidFill>
                <a:latin typeface="Overpass Light"/>
              </a:rPr>
              <a:t>sendet und empfängt diplomatische Vertreter,</a:t>
            </a:r>
          </a:p>
          <a:p>
            <a:pPr>
              <a:lnSpc>
                <a:spcPts val="2800"/>
              </a:lnSpc>
            </a:pPr>
            <a:r>
              <a:rPr lang="en-US" sz="2000">
                <a:solidFill>
                  <a:srgbClr val="1A1B18"/>
                </a:solidFill>
                <a:latin typeface="Overpass Light"/>
              </a:rPr>
              <a:t>weist auf einen Kanzlerkandidaten hin,</a:t>
            </a:r>
          </a:p>
          <a:p>
            <a:pPr>
              <a:lnSpc>
                <a:spcPts val="2800"/>
              </a:lnSpc>
            </a:pPr>
            <a:r>
              <a:rPr lang="en-US" sz="2000">
                <a:solidFill>
                  <a:srgbClr val="1A1B18"/>
                </a:solidFill>
                <a:latin typeface="Overpass Light"/>
              </a:rPr>
              <a:t>auf Antrag der Regierung löst sich der Landtag auf, wenn der Vertrauensantrag des Kanzlers abgelehnt wird,</a:t>
            </a:r>
          </a:p>
          <a:p>
            <a:pPr>
              <a:lnSpc>
                <a:spcPts val="2800"/>
              </a:lnSpc>
            </a:pPr>
            <a:r>
              <a:rPr lang="en-US" sz="2000">
                <a:solidFill>
                  <a:srgbClr val="1A1B18"/>
                </a:solidFill>
                <a:latin typeface="Overpass Light"/>
              </a:rPr>
              <a:t>führt auf Antrag der Regierung einen gesetzlichen Ausnahmezustand ein,</a:t>
            </a:r>
          </a:p>
          <a:p>
            <a:pPr>
              <a:lnSpc>
                <a:spcPts val="2800"/>
              </a:lnSpc>
            </a:pPr>
            <a:r>
              <a:rPr lang="en-US" sz="2000">
                <a:solidFill>
                  <a:srgbClr val="1A1B18"/>
                </a:solidFill>
                <a:latin typeface="Overpass Light"/>
              </a:rPr>
              <a:t>hat das Gesetz der Gnade.</a:t>
            </a:r>
          </a:p>
        </p:txBody>
      </p:sp>
      <p:sp>
        <p:nvSpPr>
          <p:cNvPr id="15" name="TextBox 15"/>
          <p:cNvSpPr txBox="1"/>
          <p:nvPr/>
        </p:nvSpPr>
        <p:spPr>
          <a:xfrm>
            <a:off x="8851100" y="2212849"/>
            <a:ext cx="5678338" cy="476250"/>
          </a:xfrm>
          <a:prstGeom prst="rect">
            <a:avLst/>
          </a:prstGeom>
        </p:spPr>
        <p:txBody>
          <a:bodyPr lIns="0" tIns="0" rIns="0" bIns="0" rtlCol="0" anchor="t">
            <a:spAutoFit/>
          </a:bodyPr>
          <a:lstStyle/>
          <a:p>
            <a:pPr algn="ctr">
              <a:lnSpc>
                <a:spcPts val="3750"/>
              </a:lnSpc>
            </a:pPr>
            <a:r>
              <a:rPr lang="en-US" sz="3000" spc="-44">
                <a:solidFill>
                  <a:srgbClr val="1A1B18"/>
                </a:solidFill>
                <a:latin typeface="Cormorant Garamond Bold Bold"/>
              </a:rPr>
              <a:t>Präsidentschaftswahlen in Deutschland</a:t>
            </a:r>
          </a:p>
        </p:txBody>
      </p:sp>
      <p:sp>
        <p:nvSpPr>
          <p:cNvPr id="16" name="AutoShape 16"/>
          <p:cNvSpPr/>
          <p:nvPr/>
        </p:nvSpPr>
        <p:spPr>
          <a:xfrm>
            <a:off x="8851100" y="2831214"/>
            <a:ext cx="5678338" cy="32097"/>
          </a:xfrm>
          <a:prstGeom prst="rect">
            <a:avLst/>
          </a:prstGeom>
          <a:solidFill>
            <a:srgbClr val="CDA63C"/>
          </a:solid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007226" cy="1007226"/>
            <a:chOff x="0" y="0"/>
            <a:chExt cx="1342968" cy="1342968"/>
          </a:xfrm>
        </p:grpSpPr>
        <p:grpSp>
          <p:nvGrpSpPr>
            <p:cNvPr id="3" name="Group 3"/>
            <p:cNvGrpSpPr/>
            <p:nvPr/>
          </p:nvGrpSpPr>
          <p:grpSpPr>
            <a:xfrm>
              <a:off x="0" y="0"/>
              <a:ext cx="1342968" cy="134296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5" name="TextBox 5"/>
            <p:cNvSpPr txBox="1"/>
            <p:nvPr/>
          </p:nvSpPr>
          <p:spPr>
            <a:xfrm>
              <a:off x="186956" y="387318"/>
              <a:ext cx="969055" cy="588864"/>
            </a:xfrm>
            <a:prstGeom prst="rect">
              <a:avLst/>
            </a:prstGeom>
          </p:spPr>
          <p:txBody>
            <a:bodyPr lIns="0" tIns="0" rIns="0" bIns="0" rtlCol="0" anchor="t">
              <a:spAutoFit/>
            </a:bodyPr>
            <a:lstStyle/>
            <a:p>
              <a:pPr algn="ctr">
                <a:lnSpc>
                  <a:spcPts val="3300"/>
                </a:lnSpc>
              </a:pPr>
              <a:r>
                <a:rPr lang="en-US" sz="3000">
                  <a:solidFill>
                    <a:srgbClr val="FFFFFF"/>
                  </a:solidFill>
                  <a:latin typeface="Cormorant Garamond Bold Bold"/>
                </a:rPr>
                <a:t>XVI</a:t>
              </a:r>
            </a:p>
          </p:txBody>
        </p:sp>
      </p:grpSp>
      <p:grpSp>
        <p:nvGrpSpPr>
          <p:cNvPr id="6" name="Group 6"/>
          <p:cNvGrpSpPr/>
          <p:nvPr/>
        </p:nvGrpSpPr>
        <p:grpSpPr>
          <a:xfrm>
            <a:off x="16303815" y="1028700"/>
            <a:ext cx="955485" cy="218188"/>
            <a:chOff x="0" y="0"/>
            <a:chExt cx="1273980" cy="290918"/>
          </a:xfrm>
        </p:grpSpPr>
        <p:grpSp>
          <p:nvGrpSpPr>
            <p:cNvPr id="7" name="Group 7"/>
            <p:cNvGrpSpPr>
              <a:grpSpLocks noChangeAspect="1"/>
            </p:cNvGrpSpPr>
            <p:nvPr/>
          </p:nvGrpSpPr>
          <p:grpSpPr>
            <a:xfrm>
              <a:off x="983062" y="0"/>
              <a:ext cx="290918" cy="290918"/>
              <a:chOff x="0" y="0"/>
              <a:chExt cx="1708150" cy="1708150"/>
            </a:xfrm>
          </p:grpSpPr>
          <p:sp>
            <p:nvSpPr>
              <p:cNvPr id="8" name="Freeform 8"/>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9" name="Group 9"/>
            <p:cNvGrpSpPr>
              <a:grpSpLocks noChangeAspect="1"/>
            </p:cNvGrpSpPr>
            <p:nvPr/>
          </p:nvGrpSpPr>
          <p:grpSpPr>
            <a:xfrm>
              <a:off x="489944" y="0"/>
              <a:ext cx="290918" cy="290918"/>
              <a:chOff x="0" y="0"/>
              <a:chExt cx="1708150" cy="1708150"/>
            </a:xfrm>
          </p:grpSpPr>
          <p:sp>
            <p:nvSpPr>
              <p:cNvPr id="10" name="Freeform 10"/>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1" name="Group 11"/>
            <p:cNvGrpSpPr/>
            <p:nvPr/>
          </p:nvGrpSpPr>
          <p:grpSpPr>
            <a:xfrm>
              <a:off x="0" y="1587"/>
              <a:ext cx="287744" cy="28774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pic>
        <p:nvPicPr>
          <p:cNvPr id="13" name="Picture 13"/>
          <p:cNvPicPr>
            <a:picLocks noChangeAspect="1"/>
          </p:cNvPicPr>
          <p:nvPr/>
        </p:nvPicPr>
        <p:blipFill>
          <a:blip r:embed="rId2"/>
          <a:srcRect/>
          <a:stretch>
            <a:fillRect/>
          </a:stretch>
        </p:blipFill>
        <p:spPr>
          <a:xfrm>
            <a:off x="2289811" y="2035926"/>
            <a:ext cx="13708378" cy="6854189"/>
          </a:xfrm>
          <a:prstGeom prst="rect">
            <a:avLst/>
          </a:prstGeom>
        </p:spPr>
      </p:pic>
      <p:sp>
        <p:nvSpPr>
          <p:cNvPr id="14" name="TextBox 14"/>
          <p:cNvSpPr txBox="1"/>
          <p:nvPr/>
        </p:nvSpPr>
        <p:spPr>
          <a:xfrm>
            <a:off x="4063529" y="9191625"/>
            <a:ext cx="10160943" cy="295275"/>
          </a:xfrm>
          <a:prstGeom prst="rect">
            <a:avLst/>
          </a:prstGeom>
        </p:spPr>
        <p:txBody>
          <a:bodyPr lIns="0" tIns="0" rIns="0" bIns="0" rtlCol="0" anchor="t">
            <a:spAutoFit/>
          </a:bodyPr>
          <a:lstStyle/>
          <a:p>
            <a:pPr algn="ctr">
              <a:lnSpc>
                <a:spcPts val="2100"/>
              </a:lnSpc>
              <a:spcBef>
                <a:spcPct val="0"/>
              </a:spcBef>
            </a:pPr>
            <a:r>
              <a:rPr lang="en-US" sz="1500" spc="44">
                <a:solidFill>
                  <a:srgbClr val="000000"/>
                </a:solidFill>
                <a:latin typeface="Overpass Light"/>
              </a:rPr>
              <a:t>SCHLOSS BELLEVUE IN BERLIN - DER SITZ DES BUNDESPRÄSIDENTEN DER BUNDESREPUBLIK DEUTSCHLAND</a:t>
            </a:r>
          </a:p>
        </p:txBody>
      </p:sp>
      <p:sp>
        <p:nvSpPr>
          <p:cNvPr id="15" name="TextBox 18">
            <a:extLst>
              <a:ext uri="{FF2B5EF4-FFF2-40B4-BE49-F238E27FC236}">
                <a16:creationId xmlns:a16="http://schemas.microsoft.com/office/drawing/2014/main" id="{C1EEC800-A9E9-F476-9F5F-5576F0E890EE}"/>
              </a:ext>
            </a:extLst>
          </p:cNvPr>
          <p:cNvSpPr txBox="1"/>
          <p:nvPr/>
        </p:nvSpPr>
        <p:spPr>
          <a:xfrm>
            <a:off x="6337430" y="1141589"/>
            <a:ext cx="5616825" cy="56197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100"/>
              </a:lnSpc>
              <a:spcBef>
                <a:spcPct val="0"/>
              </a:spcBef>
            </a:pPr>
            <a:r>
              <a:rPr lang="en-US" sz="1500" spc="44">
                <a:solidFill>
                  <a:srgbClr val="000000"/>
                </a:solidFill>
                <a:latin typeface="Overpass Light"/>
              </a:rPr>
              <a:t>FRANK-WALTER STEINMEIER </a:t>
            </a:r>
          </a:p>
          <a:p>
            <a:pPr algn="ctr">
              <a:lnSpc>
                <a:spcPts val="2100"/>
              </a:lnSpc>
              <a:spcBef>
                <a:spcPct val="0"/>
              </a:spcBef>
            </a:pPr>
            <a:r>
              <a:rPr lang="en-US" sz="1500" spc="44">
                <a:solidFill>
                  <a:srgbClr val="000000"/>
                </a:solidFill>
                <a:latin typeface="Overpass Light"/>
              </a:rPr>
              <a:t>AKTUELLER PRÄSIDENT AUS DEUTSCHLAND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27718" y="1475123"/>
            <a:ext cx="6076000" cy="6219376"/>
            <a:chOff x="0" y="0"/>
            <a:chExt cx="8101333" cy="8292502"/>
          </a:xfrm>
        </p:grpSpPr>
        <p:sp>
          <p:nvSpPr>
            <p:cNvPr id="3" name="TextBox 3"/>
            <p:cNvSpPr txBox="1"/>
            <p:nvPr/>
          </p:nvSpPr>
          <p:spPr>
            <a:xfrm>
              <a:off x="0" y="-85725"/>
              <a:ext cx="8101333" cy="591615"/>
            </a:xfrm>
            <a:prstGeom prst="rect">
              <a:avLst/>
            </a:prstGeom>
          </p:spPr>
          <p:txBody>
            <a:bodyPr lIns="0" tIns="0" rIns="0" bIns="0" rtlCol="0" anchor="t">
              <a:spAutoFit/>
            </a:bodyPr>
            <a:lstStyle/>
            <a:p>
              <a:pPr>
                <a:lnSpc>
                  <a:spcPts val="3250"/>
                </a:lnSpc>
              </a:pPr>
              <a:endParaRPr/>
            </a:p>
          </p:txBody>
        </p:sp>
        <p:sp>
          <p:nvSpPr>
            <p:cNvPr id="4" name="TextBox 4"/>
            <p:cNvSpPr txBox="1"/>
            <p:nvPr/>
          </p:nvSpPr>
          <p:spPr>
            <a:xfrm>
              <a:off x="0" y="717592"/>
              <a:ext cx="8101333" cy="8025342"/>
            </a:xfrm>
            <a:prstGeom prst="rect">
              <a:avLst/>
            </a:prstGeom>
          </p:spPr>
          <p:txBody>
            <a:bodyPr lIns="0" tIns="0" rIns="0" bIns="0" rtlCol="0" anchor="t">
              <a:spAutoFit/>
            </a:bodyPr>
            <a:lstStyle/>
            <a:p>
              <a:pPr algn="ctr">
                <a:lnSpc>
                  <a:spcPts val="2800"/>
                </a:lnSpc>
              </a:pPr>
              <a:r>
                <a:rPr lang="en-US" sz="2000">
                  <a:solidFill>
                    <a:srgbClr val="1A1B18"/>
                  </a:solidFill>
                  <a:latin typeface="Overpass Light"/>
                </a:rPr>
                <a:t>Am Sonntag, 13. Februar, tagt die Bundesversammlung in Berlin, um den neuen Bundespräsidenten zu wählen. Steinmeiers Wiederwahl stand im Prinzip fest </a:t>
              </a:r>
            </a:p>
            <a:p>
              <a:pPr algn="ctr">
                <a:lnSpc>
                  <a:spcPts val="2800"/>
                </a:lnSpc>
              </a:pPr>
              <a:endParaRPr lang="en-US" sz="2000">
                <a:solidFill>
                  <a:srgbClr val="1A1B18"/>
                </a:solidFill>
                <a:latin typeface="Overpass Light"/>
              </a:endParaRPr>
            </a:p>
            <a:p>
              <a:pPr algn="ctr">
                <a:lnSpc>
                  <a:spcPts val="2800"/>
                </a:lnSpc>
              </a:pPr>
              <a:endParaRPr lang="en-US" sz="2000">
                <a:solidFill>
                  <a:srgbClr val="1A1B18"/>
                </a:solidFill>
                <a:latin typeface="Overpass Light"/>
              </a:endParaRPr>
            </a:p>
            <a:p>
              <a:pPr algn="ctr">
                <a:lnSpc>
                  <a:spcPts val="2800"/>
                </a:lnSpc>
              </a:pPr>
              <a:r>
                <a:rPr lang="en-US" sz="2000">
                  <a:solidFill>
                    <a:srgbClr val="1A1B18"/>
                  </a:solidFill>
                  <a:latin typeface="Overpass Light"/>
                </a:rPr>
                <a:t>Der zur Wiederwahl kandidierende Präsident genießt bei Jung und Alt die größte Anerkennung. In der Altersgruppe der 18- bis 29-Jährigen halten ihn 23 Prozent für den besten Präsidenten Deutschlands, 18 Prozent in der Altersgruppe der über 65-Jährigen.</a:t>
              </a:r>
            </a:p>
            <a:p>
              <a:pPr algn="ctr">
                <a:lnSpc>
                  <a:spcPts val="2800"/>
                </a:lnSpc>
              </a:pPr>
              <a:endParaRPr lang="en-US" sz="2000">
                <a:solidFill>
                  <a:srgbClr val="1A1B18"/>
                </a:solidFill>
                <a:latin typeface="Overpass Light"/>
              </a:endParaRPr>
            </a:p>
            <a:p>
              <a:pPr algn="ctr">
                <a:lnSpc>
                  <a:spcPts val="2800"/>
                </a:lnSpc>
              </a:pPr>
              <a:endParaRPr lang="en-US" sz="2000">
                <a:solidFill>
                  <a:srgbClr val="1A1B18"/>
                </a:solidFill>
                <a:latin typeface="Overpass Light"/>
              </a:endParaRPr>
            </a:p>
            <a:p>
              <a:pPr algn="ctr">
                <a:lnSpc>
                  <a:spcPts val="2800"/>
                </a:lnSpc>
              </a:pPr>
              <a:r>
                <a:rPr lang="en-US" sz="2000">
                  <a:solidFill>
                    <a:srgbClr val="1A1B18"/>
                  </a:solidFill>
                  <a:latin typeface="Overpass Light"/>
                </a:rPr>
                <a:t>Am 13. Februar 2022 wählte ihn die Bundesversammlung im ersten Wahlgang für eine zweite Amtszeit, 1045 von 1437 Stimmberechtigten stimmten für ihn. </a:t>
              </a:r>
            </a:p>
          </p:txBody>
        </p:sp>
      </p:grpSp>
      <p:sp>
        <p:nvSpPr>
          <p:cNvPr id="5" name="AutoShape 5"/>
          <p:cNvSpPr/>
          <p:nvPr/>
        </p:nvSpPr>
        <p:spPr>
          <a:xfrm>
            <a:off x="11129834" y="3761338"/>
            <a:ext cx="4871768" cy="24882"/>
          </a:xfrm>
          <a:prstGeom prst="rect">
            <a:avLst/>
          </a:prstGeom>
          <a:solidFill>
            <a:srgbClr val="CDA63C"/>
          </a:solidFill>
        </p:spPr>
      </p:sp>
      <p:pic>
        <p:nvPicPr>
          <p:cNvPr id="6" name="Picture 6"/>
          <p:cNvPicPr>
            <a:picLocks noChangeAspect="1"/>
          </p:cNvPicPr>
          <p:nvPr/>
        </p:nvPicPr>
        <p:blipFill>
          <a:blip r:embed="rId2"/>
          <a:srcRect l="2683" r="2683"/>
          <a:stretch>
            <a:fillRect/>
          </a:stretch>
        </p:blipFill>
        <p:spPr>
          <a:xfrm>
            <a:off x="1151164" y="3171209"/>
            <a:ext cx="8629844" cy="6087091"/>
          </a:xfrm>
          <a:prstGeom prst="rect">
            <a:avLst/>
          </a:prstGeom>
        </p:spPr>
      </p:pic>
      <p:sp>
        <p:nvSpPr>
          <p:cNvPr id="7" name="TextBox 7"/>
          <p:cNvSpPr txBox="1"/>
          <p:nvPr/>
        </p:nvSpPr>
        <p:spPr>
          <a:xfrm>
            <a:off x="1028700" y="1503698"/>
            <a:ext cx="8752308" cy="1219835"/>
          </a:xfrm>
          <a:prstGeom prst="rect">
            <a:avLst/>
          </a:prstGeom>
        </p:spPr>
        <p:txBody>
          <a:bodyPr lIns="0" tIns="0" rIns="0" bIns="0" rtlCol="0" anchor="t">
            <a:spAutoFit/>
          </a:bodyPr>
          <a:lstStyle/>
          <a:p>
            <a:pPr algn="ctr">
              <a:lnSpc>
                <a:spcPts val="3740"/>
              </a:lnSpc>
            </a:pPr>
            <a:r>
              <a:rPr lang="en-US" sz="3400">
                <a:solidFill>
                  <a:srgbClr val="1A1B18"/>
                </a:solidFill>
                <a:latin typeface="Cormorant Garamond Bold Bold"/>
              </a:rPr>
              <a:t>Aktuelles Thema: </a:t>
            </a:r>
          </a:p>
          <a:p>
            <a:pPr algn="ctr">
              <a:lnSpc>
                <a:spcPts val="2970"/>
              </a:lnSpc>
            </a:pPr>
            <a:r>
              <a:rPr lang="en-US" sz="2700">
                <a:solidFill>
                  <a:srgbClr val="1A1B18"/>
                </a:solidFill>
                <a:latin typeface="Cormorant Garamond Bold Bold"/>
              </a:rPr>
              <a:t>Wahl des Bundespräsidenten. </a:t>
            </a:r>
          </a:p>
          <a:p>
            <a:pPr algn="ctr">
              <a:lnSpc>
                <a:spcPts val="2970"/>
              </a:lnSpc>
            </a:pPr>
            <a:r>
              <a:rPr lang="en-US" sz="2700">
                <a:solidFill>
                  <a:srgbClr val="1A1B18"/>
                </a:solidFill>
                <a:latin typeface="Cormorant Garamond Bold Bold"/>
              </a:rPr>
              <a:t>Frank-Walter Steinmeier und seine Wiederwahl</a:t>
            </a:r>
          </a:p>
        </p:txBody>
      </p:sp>
      <p:sp>
        <p:nvSpPr>
          <p:cNvPr id="8" name="AutoShape 8"/>
          <p:cNvSpPr/>
          <p:nvPr/>
        </p:nvSpPr>
        <p:spPr>
          <a:xfrm>
            <a:off x="11129834" y="6214754"/>
            <a:ext cx="4871768" cy="24882"/>
          </a:xfrm>
          <a:prstGeom prst="rect">
            <a:avLst/>
          </a:prstGeom>
          <a:solidFill>
            <a:srgbClr val="CDA63C"/>
          </a:solid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7275" y="810512"/>
            <a:ext cx="955485" cy="218188"/>
            <a:chOff x="0" y="0"/>
            <a:chExt cx="1273980" cy="290918"/>
          </a:xfrm>
        </p:grpSpPr>
        <p:grpSp>
          <p:nvGrpSpPr>
            <p:cNvPr id="3" name="Group 3"/>
            <p:cNvGrpSpPr>
              <a:grpSpLocks noChangeAspect="1"/>
            </p:cNvGrpSpPr>
            <p:nvPr/>
          </p:nvGrpSpPr>
          <p:grpSpPr>
            <a:xfrm>
              <a:off x="983062" y="0"/>
              <a:ext cx="290918" cy="290918"/>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5" name="Group 5"/>
            <p:cNvGrpSpPr>
              <a:grpSpLocks noChangeAspect="1"/>
            </p:cNvGrpSpPr>
            <p:nvPr/>
          </p:nvGrpSpPr>
          <p:grpSpPr>
            <a:xfrm>
              <a:off x="489944" y="0"/>
              <a:ext cx="290918" cy="290918"/>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7" name="Group 7"/>
            <p:cNvGrpSpPr/>
            <p:nvPr/>
          </p:nvGrpSpPr>
          <p:grpSpPr>
            <a:xfrm>
              <a:off x="0" y="1587"/>
              <a:ext cx="287744" cy="28774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sp>
        <p:nvSpPr>
          <p:cNvPr id="9" name="TextBox 9"/>
          <p:cNvSpPr txBox="1"/>
          <p:nvPr/>
        </p:nvSpPr>
        <p:spPr>
          <a:xfrm>
            <a:off x="1057275" y="1181100"/>
            <a:ext cx="16202025" cy="600075"/>
          </a:xfrm>
          <a:prstGeom prst="rect">
            <a:avLst/>
          </a:prstGeom>
        </p:spPr>
        <p:txBody>
          <a:bodyPr lIns="0" tIns="0" rIns="0" bIns="0" rtlCol="0" anchor="t">
            <a:spAutoFit/>
          </a:bodyPr>
          <a:lstStyle/>
          <a:p>
            <a:pPr algn="ctr">
              <a:lnSpc>
                <a:spcPts val="4499"/>
              </a:lnSpc>
            </a:pPr>
            <a:r>
              <a:rPr lang="en-US" sz="4999">
                <a:solidFill>
                  <a:srgbClr val="1A1B18"/>
                </a:solidFill>
                <a:latin typeface="Cormorant Garamond Bold Bold"/>
              </a:rPr>
              <a:t>Vergleich</a:t>
            </a:r>
          </a:p>
        </p:txBody>
      </p:sp>
      <p:sp>
        <p:nvSpPr>
          <p:cNvPr id="10" name="TextBox 10"/>
          <p:cNvSpPr txBox="1"/>
          <p:nvPr/>
        </p:nvSpPr>
        <p:spPr>
          <a:xfrm>
            <a:off x="8044060" y="2809360"/>
            <a:ext cx="3017835" cy="476250"/>
          </a:xfrm>
          <a:prstGeom prst="rect">
            <a:avLst/>
          </a:prstGeom>
        </p:spPr>
        <p:txBody>
          <a:bodyPr lIns="0" tIns="0" rIns="0" bIns="0" rtlCol="0" anchor="t">
            <a:spAutoFit/>
          </a:bodyPr>
          <a:lstStyle/>
          <a:p>
            <a:pPr algn="ctr">
              <a:lnSpc>
                <a:spcPts val="3750"/>
              </a:lnSpc>
            </a:pPr>
            <a:r>
              <a:rPr lang="en-US" sz="3000" spc="-44">
                <a:solidFill>
                  <a:srgbClr val="1A1B18"/>
                </a:solidFill>
                <a:latin typeface="Cormorant Garamond Bold"/>
              </a:rPr>
              <a:t>Präsident in Polen</a:t>
            </a:r>
          </a:p>
        </p:txBody>
      </p:sp>
      <p:sp>
        <p:nvSpPr>
          <p:cNvPr id="11" name="AutoShape 11"/>
          <p:cNvSpPr/>
          <p:nvPr/>
        </p:nvSpPr>
        <p:spPr>
          <a:xfrm rot="5400000">
            <a:off x="9065087" y="5952366"/>
            <a:ext cx="6257435" cy="9525"/>
          </a:xfrm>
          <a:prstGeom prst="rect">
            <a:avLst/>
          </a:prstGeom>
          <a:solidFill>
            <a:srgbClr val="CDA63C"/>
          </a:solidFill>
        </p:spPr>
      </p:sp>
      <p:sp>
        <p:nvSpPr>
          <p:cNvPr id="12" name="TextBox 12"/>
          <p:cNvSpPr txBox="1"/>
          <p:nvPr/>
        </p:nvSpPr>
        <p:spPr>
          <a:xfrm>
            <a:off x="12811896" y="2809360"/>
            <a:ext cx="3670978" cy="476250"/>
          </a:xfrm>
          <a:prstGeom prst="rect">
            <a:avLst/>
          </a:prstGeom>
        </p:spPr>
        <p:txBody>
          <a:bodyPr lIns="0" tIns="0" rIns="0" bIns="0" rtlCol="0" anchor="t">
            <a:spAutoFit/>
          </a:bodyPr>
          <a:lstStyle/>
          <a:p>
            <a:pPr>
              <a:lnSpc>
                <a:spcPts val="3750"/>
              </a:lnSpc>
            </a:pPr>
            <a:r>
              <a:rPr lang="en-US" sz="3000" spc="-44">
                <a:solidFill>
                  <a:srgbClr val="1A1B18"/>
                </a:solidFill>
                <a:latin typeface="Cormorant Garamond Bold"/>
              </a:rPr>
              <a:t>Präsident in Deutschland</a:t>
            </a:r>
          </a:p>
        </p:txBody>
      </p:sp>
      <p:sp>
        <p:nvSpPr>
          <p:cNvPr id="13" name="TextBox 13"/>
          <p:cNvSpPr txBox="1"/>
          <p:nvPr/>
        </p:nvSpPr>
        <p:spPr>
          <a:xfrm>
            <a:off x="1846733" y="3891589"/>
            <a:ext cx="3687154" cy="238125"/>
          </a:xfrm>
          <a:prstGeom prst="rect">
            <a:avLst/>
          </a:prstGeom>
        </p:spPr>
        <p:txBody>
          <a:bodyPr lIns="0" tIns="0" rIns="0" bIns="0" rtlCol="0" anchor="t">
            <a:spAutoFit/>
          </a:bodyPr>
          <a:lstStyle/>
          <a:p>
            <a:pPr algn="ctr">
              <a:lnSpc>
                <a:spcPts val="1875"/>
              </a:lnSpc>
            </a:pPr>
            <a:r>
              <a:rPr lang="en-US" sz="1500" spc="-22">
                <a:solidFill>
                  <a:srgbClr val="1A1B18"/>
                </a:solidFill>
                <a:latin typeface="Cormorant Garamond Bold"/>
              </a:rPr>
              <a:t>Aktives Wahlrecht</a:t>
            </a:r>
          </a:p>
        </p:txBody>
      </p:sp>
      <p:sp>
        <p:nvSpPr>
          <p:cNvPr id="14" name="TextBox 14"/>
          <p:cNvSpPr txBox="1"/>
          <p:nvPr/>
        </p:nvSpPr>
        <p:spPr>
          <a:xfrm>
            <a:off x="1803871" y="5963594"/>
            <a:ext cx="3687154" cy="238125"/>
          </a:xfrm>
          <a:prstGeom prst="rect">
            <a:avLst/>
          </a:prstGeom>
        </p:spPr>
        <p:txBody>
          <a:bodyPr lIns="0" tIns="0" rIns="0" bIns="0" rtlCol="0" anchor="t">
            <a:spAutoFit/>
          </a:bodyPr>
          <a:lstStyle/>
          <a:p>
            <a:pPr algn="ctr">
              <a:lnSpc>
                <a:spcPts val="1875"/>
              </a:lnSpc>
            </a:pPr>
            <a:r>
              <a:rPr lang="en-US" sz="1500" spc="-22">
                <a:solidFill>
                  <a:srgbClr val="1A1B18"/>
                </a:solidFill>
                <a:latin typeface="Cormorant Garamond Bold"/>
              </a:rPr>
              <a:t>Passives Wahlrecht</a:t>
            </a:r>
          </a:p>
        </p:txBody>
      </p:sp>
      <p:sp>
        <p:nvSpPr>
          <p:cNvPr id="15" name="TextBox 15"/>
          <p:cNvSpPr txBox="1"/>
          <p:nvPr/>
        </p:nvSpPr>
        <p:spPr>
          <a:xfrm>
            <a:off x="1803871" y="8195945"/>
            <a:ext cx="3687154" cy="238125"/>
          </a:xfrm>
          <a:prstGeom prst="rect">
            <a:avLst/>
          </a:prstGeom>
        </p:spPr>
        <p:txBody>
          <a:bodyPr lIns="0" tIns="0" rIns="0" bIns="0" rtlCol="0" anchor="t">
            <a:spAutoFit/>
          </a:bodyPr>
          <a:lstStyle/>
          <a:p>
            <a:pPr algn="ctr">
              <a:lnSpc>
                <a:spcPts val="1875"/>
              </a:lnSpc>
            </a:pPr>
            <a:r>
              <a:rPr lang="en-US" sz="1500" spc="-22">
                <a:solidFill>
                  <a:srgbClr val="1A1B18"/>
                </a:solidFill>
                <a:latin typeface="Cormorant Garamond Bold"/>
              </a:rPr>
              <a:t>Amtszeit</a:t>
            </a:r>
          </a:p>
        </p:txBody>
      </p:sp>
      <p:sp>
        <p:nvSpPr>
          <p:cNvPr id="16" name="TextBox 16"/>
          <p:cNvSpPr txBox="1"/>
          <p:nvPr/>
        </p:nvSpPr>
        <p:spPr>
          <a:xfrm>
            <a:off x="1147214" y="4244014"/>
            <a:ext cx="5506785" cy="709930"/>
          </a:xfrm>
          <a:prstGeom prst="rect">
            <a:avLst/>
          </a:prstGeom>
        </p:spPr>
        <p:txBody>
          <a:bodyPr lIns="0" tIns="0" rIns="0" bIns="0" rtlCol="0" anchor="t">
            <a:spAutoFit/>
          </a:bodyPr>
          <a:lstStyle/>
          <a:p>
            <a:pPr algn="ctr">
              <a:lnSpc>
                <a:spcPts val="1820"/>
              </a:lnSpc>
              <a:spcBef>
                <a:spcPct val="0"/>
              </a:spcBef>
            </a:pPr>
            <a:r>
              <a:rPr lang="en-US" sz="1300" spc="39">
                <a:solidFill>
                  <a:srgbClr val="1A1B18"/>
                </a:solidFill>
                <a:latin typeface="Overpass Light"/>
              </a:rPr>
              <a:t>MIT ANDEREN WORTEN, DAS WAHLRECHT IST DAS RECHT ZU WÄHLEN.  DIESES RECHT ERMÖGLICHT ES SEINEM INHABER, FÜR JEDEN KANDIDATEN  ZU STIMMEN UND ZU STIMMEN.</a:t>
            </a:r>
          </a:p>
        </p:txBody>
      </p:sp>
      <p:sp>
        <p:nvSpPr>
          <p:cNvPr id="17" name="TextBox 17"/>
          <p:cNvSpPr txBox="1"/>
          <p:nvPr/>
        </p:nvSpPr>
        <p:spPr>
          <a:xfrm>
            <a:off x="8219999" y="4244014"/>
            <a:ext cx="2665958" cy="709930"/>
          </a:xfrm>
          <a:prstGeom prst="rect">
            <a:avLst/>
          </a:prstGeom>
        </p:spPr>
        <p:txBody>
          <a:bodyPr lIns="0" tIns="0" rIns="0" bIns="0" rtlCol="0" anchor="t">
            <a:spAutoFit/>
          </a:bodyPr>
          <a:lstStyle/>
          <a:p>
            <a:pPr algn="ctr">
              <a:lnSpc>
                <a:spcPts val="1819"/>
              </a:lnSpc>
              <a:spcBef>
                <a:spcPct val="0"/>
              </a:spcBef>
            </a:pPr>
            <a:r>
              <a:rPr lang="en-US" sz="1299" spc="38">
                <a:solidFill>
                  <a:srgbClr val="1A1B18"/>
                </a:solidFill>
                <a:latin typeface="Overpass Light"/>
              </a:rPr>
              <a:t>POLNISCHER STAATSBÜRGER, </a:t>
            </a:r>
          </a:p>
          <a:p>
            <a:pPr algn="ctr">
              <a:lnSpc>
                <a:spcPts val="1819"/>
              </a:lnSpc>
              <a:spcBef>
                <a:spcPct val="0"/>
              </a:spcBef>
            </a:pPr>
            <a:r>
              <a:rPr lang="en-US" sz="1299" spc="38">
                <a:solidFill>
                  <a:srgbClr val="1A1B18"/>
                </a:solidFill>
                <a:latin typeface="Overpass Light"/>
              </a:rPr>
              <a:t>DER AM TAG DER WAHL </a:t>
            </a:r>
          </a:p>
          <a:p>
            <a:pPr algn="ctr">
              <a:lnSpc>
                <a:spcPts val="1819"/>
              </a:lnSpc>
              <a:spcBef>
                <a:spcPct val="0"/>
              </a:spcBef>
            </a:pPr>
            <a:r>
              <a:rPr lang="en-US" sz="1299" spc="38">
                <a:solidFill>
                  <a:srgbClr val="1A1B18"/>
                </a:solidFill>
                <a:latin typeface="Overpass Light"/>
              </a:rPr>
              <a:t>SPÄTESTENS 18 JAHRE ALT WIRD;</a:t>
            </a:r>
          </a:p>
        </p:txBody>
      </p:sp>
      <p:sp>
        <p:nvSpPr>
          <p:cNvPr id="18" name="TextBox 18"/>
          <p:cNvSpPr txBox="1"/>
          <p:nvPr/>
        </p:nvSpPr>
        <p:spPr>
          <a:xfrm>
            <a:off x="640896" y="6332348"/>
            <a:ext cx="6013103" cy="938530"/>
          </a:xfrm>
          <a:prstGeom prst="rect">
            <a:avLst/>
          </a:prstGeom>
        </p:spPr>
        <p:txBody>
          <a:bodyPr lIns="0" tIns="0" rIns="0" bIns="0" rtlCol="0" anchor="t">
            <a:spAutoFit/>
          </a:bodyPr>
          <a:lstStyle/>
          <a:p>
            <a:pPr algn="ctr">
              <a:lnSpc>
                <a:spcPts val="1819"/>
              </a:lnSpc>
              <a:spcBef>
                <a:spcPct val="0"/>
              </a:spcBef>
            </a:pPr>
            <a:r>
              <a:rPr lang="en-US" sz="1299" spc="38">
                <a:solidFill>
                  <a:srgbClr val="1A1B18"/>
                </a:solidFill>
                <a:latin typeface="Overpass Light"/>
              </a:rPr>
              <a:t>EINE WAHLBERECHTIGTE PERSON KANN ALS KANDIDAT FÜR EIN BESTIMMTES AMT AN WAHLEN TEILNEHMEN UND DIESES NACH ERLANGUNG DER ENTSPRECHENDEN STIMMENZAHL BIS ZUM ENDE DER AMTSZEIT AUSÜBEN.</a:t>
            </a:r>
          </a:p>
        </p:txBody>
      </p:sp>
      <p:sp>
        <p:nvSpPr>
          <p:cNvPr id="19" name="TextBox 19"/>
          <p:cNvSpPr txBox="1"/>
          <p:nvPr/>
        </p:nvSpPr>
        <p:spPr>
          <a:xfrm>
            <a:off x="7369372" y="6332348"/>
            <a:ext cx="4367212" cy="709930"/>
          </a:xfrm>
          <a:prstGeom prst="rect">
            <a:avLst/>
          </a:prstGeom>
        </p:spPr>
        <p:txBody>
          <a:bodyPr lIns="0" tIns="0" rIns="0" bIns="0" rtlCol="0" anchor="t">
            <a:spAutoFit/>
          </a:bodyPr>
          <a:lstStyle/>
          <a:p>
            <a:pPr algn="ctr">
              <a:lnSpc>
                <a:spcPts val="1819"/>
              </a:lnSpc>
            </a:pPr>
            <a:r>
              <a:rPr lang="en-US" sz="1299" spc="38">
                <a:solidFill>
                  <a:srgbClr val="1A1B18"/>
                </a:solidFill>
                <a:latin typeface="Overpass Light"/>
              </a:rPr>
              <a:t>EIN POLNISCHER STAATSBÜRGER, </a:t>
            </a:r>
          </a:p>
          <a:p>
            <a:pPr algn="ctr">
              <a:lnSpc>
                <a:spcPts val="1819"/>
              </a:lnSpc>
            </a:pPr>
            <a:r>
              <a:rPr lang="en-US" sz="1299" spc="38">
                <a:solidFill>
                  <a:srgbClr val="1A1B18"/>
                </a:solidFill>
                <a:latin typeface="Overpass Light"/>
              </a:rPr>
              <a:t>DER SPÄTESTENSAM WAHLTAG 35 JAHRE ALT WIRD </a:t>
            </a:r>
          </a:p>
          <a:p>
            <a:pPr algn="ctr">
              <a:lnSpc>
                <a:spcPts val="1819"/>
              </a:lnSpc>
              <a:spcBef>
                <a:spcPct val="0"/>
              </a:spcBef>
            </a:pPr>
            <a:r>
              <a:rPr lang="en-US" sz="1299" spc="38">
                <a:solidFill>
                  <a:srgbClr val="1A1B18"/>
                </a:solidFill>
                <a:latin typeface="Overpass Light"/>
              </a:rPr>
              <a:t>UND DAS VOLLE WAHLRECHT FÜR DEN SEJM GENIESST</a:t>
            </a:r>
          </a:p>
        </p:txBody>
      </p:sp>
      <p:sp>
        <p:nvSpPr>
          <p:cNvPr id="20" name="AutoShape 20"/>
          <p:cNvSpPr/>
          <p:nvPr/>
        </p:nvSpPr>
        <p:spPr>
          <a:xfrm rot="5400000">
            <a:off x="3778691" y="5952366"/>
            <a:ext cx="6257435" cy="9525"/>
          </a:xfrm>
          <a:prstGeom prst="rect">
            <a:avLst/>
          </a:prstGeom>
          <a:solidFill>
            <a:srgbClr val="CDA63C"/>
          </a:solidFill>
        </p:spPr>
      </p:sp>
      <p:sp>
        <p:nvSpPr>
          <p:cNvPr id="21" name="TextBox 21"/>
          <p:cNvSpPr txBox="1"/>
          <p:nvPr/>
        </p:nvSpPr>
        <p:spPr>
          <a:xfrm>
            <a:off x="2217937" y="2809360"/>
            <a:ext cx="3017835" cy="476250"/>
          </a:xfrm>
          <a:prstGeom prst="rect">
            <a:avLst/>
          </a:prstGeom>
        </p:spPr>
        <p:txBody>
          <a:bodyPr lIns="0" tIns="0" rIns="0" bIns="0" rtlCol="0" anchor="t">
            <a:spAutoFit/>
          </a:bodyPr>
          <a:lstStyle/>
          <a:p>
            <a:pPr algn="ctr">
              <a:lnSpc>
                <a:spcPts val="3750"/>
              </a:lnSpc>
            </a:pPr>
            <a:r>
              <a:rPr lang="en-US" sz="3000" spc="-44">
                <a:solidFill>
                  <a:srgbClr val="1A1B18"/>
                </a:solidFill>
                <a:latin typeface="Cormorant Garamond Bold"/>
              </a:rPr>
              <a:t>Unterschiede</a:t>
            </a:r>
          </a:p>
        </p:txBody>
      </p:sp>
      <p:sp>
        <p:nvSpPr>
          <p:cNvPr id="22" name="TextBox 22"/>
          <p:cNvSpPr txBox="1"/>
          <p:nvPr/>
        </p:nvSpPr>
        <p:spPr>
          <a:xfrm>
            <a:off x="1055904" y="8548370"/>
            <a:ext cx="5183088" cy="709930"/>
          </a:xfrm>
          <a:prstGeom prst="rect">
            <a:avLst/>
          </a:prstGeom>
        </p:spPr>
        <p:txBody>
          <a:bodyPr lIns="0" tIns="0" rIns="0" bIns="0" rtlCol="0" anchor="t">
            <a:spAutoFit/>
          </a:bodyPr>
          <a:lstStyle/>
          <a:p>
            <a:pPr algn="ctr">
              <a:lnSpc>
                <a:spcPts val="1820"/>
              </a:lnSpc>
              <a:spcBef>
                <a:spcPct val="0"/>
              </a:spcBef>
            </a:pPr>
            <a:r>
              <a:rPr lang="en-US" sz="1300" spc="39">
                <a:solidFill>
                  <a:srgbClr val="1A1B18"/>
                </a:solidFill>
                <a:latin typeface="Overpass Light"/>
              </a:rPr>
              <a:t>DIE DAUER DER AUSÜBUNG EINER BESTIMMTEN </a:t>
            </a:r>
          </a:p>
          <a:p>
            <a:pPr algn="ctr">
              <a:lnSpc>
                <a:spcPts val="1820"/>
              </a:lnSpc>
              <a:spcBef>
                <a:spcPct val="0"/>
              </a:spcBef>
            </a:pPr>
            <a:r>
              <a:rPr lang="en-US" sz="1300" spc="39">
                <a:solidFill>
                  <a:srgbClr val="1A1B18"/>
                </a:solidFill>
                <a:latin typeface="Overpass Light"/>
              </a:rPr>
              <a:t>FUNKTION (AMT) DURCH EINEN BEAMTEN ODER EIN GESETZLICH </a:t>
            </a:r>
          </a:p>
          <a:p>
            <a:pPr algn="ctr">
              <a:lnSpc>
                <a:spcPts val="1820"/>
              </a:lnSpc>
              <a:spcBef>
                <a:spcPct val="0"/>
              </a:spcBef>
            </a:pPr>
            <a:r>
              <a:rPr lang="en-US" sz="1300" spc="39">
                <a:solidFill>
                  <a:srgbClr val="1A1B18"/>
                </a:solidFill>
                <a:latin typeface="Overpass Light"/>
              </a:rPr>
              <a:t>FESTGELEGTES GEWÄHLTES ORGAN.</a:t>
            </a:r>
          </a:p>
        </p:txBody>
      </p:sp>
      <p:sp>
        <p:nvSpPr>
          <p:cNvPr id="23" name="TextBox 23"/>
          <p:cNvSpPr txBox="1"/>
          <p:nvPr/>
        </p:nvSpPr>
        <p:spPr>
          <a:xfrm>
            <a:off x="7539036" y="8604516"/>
            <a:ext cx="4027884" cy="481330"/>
          </a:xfrm>
          <a:prstGeom prst="rect">
            <a:avLst/>
          </a:prstGeom>
        </p:spPr>
        <p:txBody>
          <a:bodyPr lIns="0" tIns="0" rIns="0" bIns="0" rtlCol="0" anchor="t">
            <a:spAutoFit/>
          </a:bodyPr>
          <a:lstStyle/>
          <a:p>
            <a:pPr algn="ctr">
              <a:lnSpc>
                <a:spcPts val="1820"/>
              </a:lnSpc>
              <a:spcBef>
                <a:spcPct val="0"/>
              </a:spcBef>
            </a:pPr>
            <a:r>
              <a:rPr lang="en-US" sz="1300" spc="39">
                <a:solidFill>
                  <a:srgbClr val="1A1B18"/>
                </a:solidFill>
                <a:latin typeface="Overpass Light"/>
              </a:rPr>
              <a:t>DIE IN DER VERFASSUNG FESTGELEGTE AMTSZEIT </a:t>
            </a:r>
          </a:p>
          <a:p>
            <a:pPr algn="ctr">
              <a:lnSpc>
                <a:spcPts val="1820"/>
              </a:lnSpc>
              <a:spcBef>
                <a:spcPct val="0"/>
              </a:spcBef>
            </a:pPr>
            <a:r>
              <a:rPr lang="en-US" sz="1300" spc="39">
                <a:solidFill>
                  <a:srgbClr val="1A1B18"/>
                </a:solidFill>
                <a:latin typeface="Overpass Light"/>
              </a:rPr>
              <a:t>DES PRÄSIDENTEN IN POLEN DAUERT 5 JAHRE</a:t>
            </a:r>
          </a:p>
        </p:txBody>
      </p:sp>
      <p:sp>
        <p:nvSpPr>
          <p:cNvPr id="24" name="TextBox 24"/>
          <p:cNvSpPr txBox="1"/>
          <p:nvPr/>
        </p:nvSpPr>
        <p:spPr>
          <a:xfrm>
            <a:off x="12526146" y="6332348"/>
            <a:ext cx="4213903" cy="709930"/>
          </a:xfrm>
          <a:prstGeom prst="rect">
            <a:avLst/>
          </a:prstGeom>
        </p:spPr>
        <p:txBody>
          <a:bodyPr lIns="0" tIns="0" rIns="0" bIns="0" rtlCol="0" anchor="t">
            <a:spAutoFit/>
          </a:bodyPr>
          <a:lstStyle/>
          <a:p>
            <a:pPr algn="ctr">
              <a:lnSpc>
                <a:spcPts val="1820"/>
              </a:lnSpc>
              <a:spcBef>
                <a:spcPct val="0"/>
              </a:spcBef>
            </a:pPr>
            <a:r>
              <a:rPr lang="en-US" sz="1300" spc="39">
                <a:solidFill>
                  <a:srgbClr val="1A1B18"/>
                </a:solidFill>
                <a:latin typeface="Overpass Light"/>
              </a:rPr>
              <a:t>GEWÄHLT WERDEN KANN JEDER DEUTSCHE, DER IM BUNDESTAG WAHLBERECHTIGT IST UND DAS 40. LEBENSJAHR VOLLENDET HAT.</a:t>
            </a:r>
          </a:p>
        </p:txBody>
      </p:sp>
      <p:sp>
        <p:nvSpPr>
          <p:cNvPr id="25" name="TextBox 25"/>
          <p:cNvSpPr txBox="1"/>
          <p:nvPr/>
        </p:nvSpPr>
        <p:spPr>
          <a:xfrm>
            <a:off x="12446217" y="4358314"/>
            <a:ext cx="4402336" cy="481330"/>
          </a:xfrm>
          <a:prstGeom prst="rect">
            <a:avLst/>
          </a:prstGeom>
        </p:spPr>
        <p:txBody>
          <a:bodyPr lIns="0" tIns="0" rIns="0" bIns="0" rtlCol="0" anchor="t">
            <a:spAutoFit/>
          </a:bodyPr>
          <a:lstStyle/>
          <a:p>
            <a:pPr algn="ctr">
              <a:lnSpc>
                <a:spcPts val="1820"/>
              </a:lnSpc>
              <a:spcBef>
                <a:spcPct val="0"/>
              </a:spcBef>
            </a:pPr>
            <a:r>
              <a:rPr lang="en-US" sz="1300" spc="39">
                <a:solidFill>
                  <a:srgbClr val="1A1B18"/>
                </a:solidFill>
                <a:latin typeface="Overpass Light"/>
              </a:rPr>
              <a:t>DER BUNDESPRÄSIDENT WIRD VON DER </a:t>
            </a:r>
          </a:p>
          <a:p>
            <a:pPr algn="ctr">
              <a:lnSpc>
                <a:spcPts val="1820"/>
              </a:lnSpc>
              <a:spcBef>
                <a:spcPct val="0"/>
              </a:spcBef>
            </a:pPr>
            <a:r>
              <a:rPr lang="en-US" sz="1300" spc="39">
                <a:solidFill>
                  <a:srgbClr val="1A1B18"/>
                </a:solidFill>
                <a:latin typeface="Overpass Light"/>
              </a:rPr>
              <a:t>BUNDESVERSAMMLUNG OHNE AUSSPRACHE GEWÄHLT.</a:t>
            </a:r>
          </a:p>
        </p:txBody>
      </p:sp>
      <p:sp>
        <p:nvSpPr>
          <p:cNvPr id="26" name="TextBox 26"/>
          <p:cNvSpPr txBox="1"/>
          <p:nvPr/>
        </p:nvSpPr>
        <p:spPr>
          <a:xfrm>
            <a:off x="12971134" y="8604516"/>
            <a:ext cx="3352502" cy="481330"/>
          </a:xfrm>
          <a:prstGeom prst="rect">
            <a:avLst/>
          </a:prstGeom>
        </p:spPr>
        <p:txBody>
          <a:bodyPr lIns="0" tIns="0" rIns="0" bIns="0" rtlCol="0" anchor="t">
            <a:spAutoFit/>
          </a:bodyPr>
          <a:lstStyle/>
          <a:p>
            <a:pPr algn="ctr">
              <a:lnSpc>
                <a:spcPts val="1820"/>
              </a:lnSpc>
              <a:spcBef>
                <a:spcPct val="0"/>
              </a:spcBef>
            </a:pPr>
            <a:r>
              <a:rPr lang="en-US" sz="1300" spc="39">
                <a:solidFill>
                  <a:srgbClr val="1A1B18"/>
                </a:solidFill>
                <a:latin typeface="Overpass Light"/>
              </a:rPr>
              <a:t>DIE AMTSZEIT DES BUNDESPRÄSIDENTEN </a:t>
            </a:r>
          </a:p>
          <a:p>
            <a:pPr algn="ctr">
              <a:lnSpc>
                <a:spcPts val="1820"/>
              </a:lnSpc>
              <a:spcBef>
                <a:spcPct val="0"/>
              </a:spcBef>
            </a:pPr>
            <a:r>
              <a:rPr lang="en-US" sz="1300" spc="39">
                <a:solidFill>
                  <a:srgbClr val="1A1B18"/>
                </a:solidFill>
                <a:latin typeface="Overpass Light"/>
              </a:rPr>
              <a:t>BETRÄGT FÜNF JAHRE.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sp>
        <p:nvSpPr>
          <p:cNvPr id="2" name="TextBox 2"/>
          <p:cNvSpPr txBox="1"/>
          <p:nvPr/>
        </p:nvSpPr>
        <p:spPr>
          <a:xfrm>
            <a:off x="3706108" y="1607230"/>
            <a:ext cx="10875785" cy="711200"/>
          </a:xfrm>
          <a:prstGeom prst="rect">
            <a:avLst/>
          </a:prstGeom>
        </p:spPr>
        <p:txBody>
          <a:bodyPr lIns="0" tIns="0" rIns="0" bIns="0" rtlCol="0" anchor="t">
            <a:spAutoFit/>
          </a:bodyPr>
          <a:lstStyle/>
          <a:p>
            <a:pPr algn="ctr">
              <a:lnSpc>
                <a:spcPts val="5500"/>
              </a:lnSpc>
            </a:pPr>
            <a:r>
              <a:rPr lang="en-US" sz="5000">
                <a:solidFill>
                  <a:srgbClr val="1A1B18"/>
                </a:solidFill>
                <a:latin typeface="Cormorant Garamond Bold Bold"/>
              </a:rPr>
              <a:t>Wortschatz zum Thema</a:t>
            </a:r>
          </a:p>
        </p:txBody>
      </p:sp>
      <p:sp>
        <p:nvSpPr>
          <p:cNvPr id="3" name="AutoShape 3"/>
          <p:cNvSpPr/>
          <p:nvPr/>
        </p:nvSpPr>
        <p:spPr>
          <a:xfrm>
            <a:off x="6078182" y="2318430"/>
            <a:ext cx="6178054" cy="24882"/>
          </a:xfrm>
          <a:prstGeom prst="rect">
            <a:avLst/>
          </a:prstGeom>
          <a:solidFill>
            <a:srgbClr val="CDA63C"/>
          </a:solidFill>
        </p:spPr>
      </p:sp>
      <p:sp>
        <p:nvSpPr>
          <p:cNvPr id="4" name="TextBox 4"/>
          <p:cNvSpPr txBox="1"/>
          <p:nvPr/>
        </p:nvSpPr>
        <p:spPr>
          <a:xfrm>
            <a:off x="1628647" y="2813077"/>
            <a:ext cx="7515353" cy="5539978"/>
          </a:xfrm>
          <a:prstGeom prst="rect">
            <a:avLst/>
          </a:prstGeom>
        </p:spPr>
        <p:txBody>
          <a:bodyPr lIns="0" tIns="0" rIns="0" bIns="0" rtlCol="0" anchor="t">
            <a:spAutoFit/>
          </a:bodyPr>
          <a:lstStyle/>
          <a:p>
            <a:pPr fontAlgn="base"/>
            <a:r>
              <a:rPr lang="de-DE" dirty="0" err="1"/>
              <a:t>str.</a:t>
            </a:r>
            <a:r>
              <a:rPr lang="de-DE" dirty="0"/>
              <a:t> 2 </a:t>
            </a:r>
          </a:p>
          <a:p>
            <a:pPr fontAlgn="base"/>
            <a:r>
              <a:rPr lang="de-DE" dirty="0"/>
              <a:t>die Präsidentschaftswahlen - </a:t>
            </a:r>
            <a:r>
              <a:rPr lang="de-DE" dirty="0" err="1"/>
              <a:t>wybory</a:t>
            </a:r>
            <a:r>
              <a:rPr lang="de-DE" dirty="0"/>
              <a:t> </a:t>
            </a:r>
            <a:r>
              <a:rPr lang="de-DE" dirty="0" err="1"/>
              <a:t>prezydenckie</a:t>
            </a:r>
            <a:r>
              <a:rPr lang="de-DE" dirty="0"/>
              <a:t>   </a:t>
            </a:r>
          </a:p>
          <a:p>
            <a:pPr fontAlgn="base"/>
            <a:r>
              <a:rPr lang="de-DE" dirty="0"/>
              <a:t>das Zeitalter - </a:t>
            </a:r>
            <a:r>
              <a:rPr lang="de-DE" dirty="0" err="1"/>
              <a:t>epoka</a:t>
            </a:r>
            <a:r>
              <a:rPr lang="de-DE" dirty="0"/>
              <a:t>   </a:t>
            </a:r>
          </a:p>
          <a:p>
            <a:pPr fontAlgn="base"/>
            <a:r>
              <a:rPr lang="de-DE" dirty="0"/>
              <a:t> </a:t>
            </a:r>
          </a:p>
          <a:p>
            <a:pPr fontAlgn="base"/>
            <a:r>
              <a:rPr lang="de-DE" dirty="0" err="1"/>
              <a:t>str.</a:t>
            </a:r>
            <a:r>
              <a:rPr lang="de-DE" dirty="0"/>
              <a:t> 3 </a:t>
            </a:r>
          </a:p>
          <a:p>
            <a:pPr fontAlgn="base"/>
            <a:r>
              <a:rPr lang="de-DE" dirty="0"/>
              <a:t>die Rechtsvorschrift - </a:t>
            </a:r>
            <a:r>
              <a:rPr lang="de-DE" dirty="0" err="1"/>
              <a:t>przepis</a:t>
            </a:r>
            <a:r>
              <a:rPr lang="de-DE" dirty="0"/>
              <a:t> </a:t>
            </a:r>
            <a:r>
              <a:rPr lang="de-DE" dirty="0" err="1"/>
              <a:t>prawny</a:t>
            </a:r>
            <a:r>
              <a:rPr lang="de-DE" dirty="0"/>
              <a:t> </a:t>
            </a:r>
          </a:p>
          <a:p>
            <a:pPr fontAlgn="base"/>
            <a:r>
              <a:rPr lang="de-DE" dirty="0"/>
              <a:t>die Durchführung - </a:t>
            </a:r>
            <a:r>
              <a:rPr lang="de-DE" dirty="0" err="1"/>
              <a:t>przeprowadzenie</a:t>
            </a:r>
            <a:r>
              <a:rPr lang="de-DE" dirty="0"/>
              <a:t>, </a:t>
            </a:r>
            <a:r>
              <a:rPr lang="de-DE" dirty="0" err="1"/>
              <a:t>wykonanie</a:t>
            </a:r>
            <a:r>
              <a:rPr lang="de-DE" dirty="0"/>
              <a:t>, </a:t>
            </a:r>
            <a:r>
              <a:rPr lang="de-DE" dirty="0" err="1"/>
              <a:t>realizacja</a:t>
            </a:r>
            <a:r>
              <a:rPr lang="de-DE" dirty="0"/>
              <a:t> </a:t>
            </a:r>
          </a:p>
          <a:p>
            <a:pPr fontAlgn="base"/>
            <a:r>
              <a:rPr lang="de-DE" dirty="0"/>
              <a:t>die Volksvertretung - </a:t>
            </a:r>
            <a:r>
              <a:rPr lang="de-DE" dirty="0" err="1"/>
              <a:t>parlament</a:t>
            </a:r>
            <a:r>
              <a:rPr lang="de-DE" dirty="0"/>
              <a:t>  </a:t>
            </a:r>
          </a:p>
          <a:p>
            <a:pPr fontAlgn="base"/>
            <a:r>
              <a:rPr lang="de-DE" dirty="0"/>
              <a:t>die Gesamtheit - </a:t>
            </a:r>
            <a:r>
              <a:rPr lang="de-DE" dirty="0" err="1"/>
              <a:t>całość</a:t>
            </a:r>
            <a:r>
              <a:rPr lang="de-DE" dirty="0"/>
              <a:t>, </a:t>
            </a:r>
            <a:r>
              <a:rPr lang="de-DE" dirty="0" err="1"/>
              <a:t>ogół</a:t>
            </a:r>
            <a:r>
              <a:rPr lang="de-DE" dirty="0"/>
              <a:t> </a:t>
            </a:r>
          </a:p>
          <a:p>
            <a:pPr fontAlgn="base"/>
            <a:r>
              <a:rPr lang="de-DE" dirty="0"/>
              <a:t>unmittelbar - </a:t>
            </a:r>
            <a:r>
              <a:rPr lang="de-DE" dirty="0" err="1"/>
              <a:t>bezpośredni</a:t>
            </a:r>
            <a:r>
              <a:rPr lang="de-DE" dirty="0"/>
              <a:t> </a:t>
            </a:r>
          </a:p>
          <a:p>
            <a:pPr fontAlgn="base"/>
            <a:r>
              <a:rPr lang="de-DE" dirty="0"/>
              <a:t>preußisch - </a:t>
            </a:r>
            <a:r>
              <a:rPr lang="de-DE" dirty="0" err="1"/>
              <a:t>pruski</a:t>
            </a:r>
            <a:r>
              <a:rPr lang="de-DE" dirty="0"/>
              <a:t> </a:t>
            </a:r>
          </a:p>
          <a:p>
            <a:pPr fontAlgn="base"/>
            <a:r>
              <a:rPr lang="de-DE" dirty="0"/>
              <a:t> </a:t>
            </a:r>
          </a:p>
          <a:p>
            <a:pPr fontAlgn="base"/>
            <a:r>
              <a:rPr lang="de-DE" dirty="0" err="1"/>
              <a:t>str.</a:t>
            </a:r>
            <a:r>
              <a:rPr lang="de-DE" dirty="0"/>
              <a:t> 4  </a:t>
            </a:r>
          </a:p>
          <a:p>
            <a:pPr fontAlgn="base"/>
            <a:r>
              <a:rPr lang="de-DE" dirty="0"/>
              <a:t>die Verfassung - </a:t>
            </a:r>
            <a:r>
              <a:rPr lang="de-DE" dirty="0" err="1"/>
              <a:t>konstytucja</a:t>
            </a:r>
            <a:r>
              <a:rPr lang="de-DE" dirty="0"/>
              <a:t> </a:t>
            </a:r>
          </a:p>
          <a:p>
            <a:pPr fontAlgn="base"/>
            <a:r>
              <a:rPr lang="de-DE" dirty="0"/>
              <a:t>einordnen - </a:t>
            </a:r>
            <a:r>
              <a:rPr lang="de-DE" dirty="0" err="1"/>
              <a:t>porządkować</a:t>
            </a:r>
            <a:r>
              <a:rPr lang="de-DE" dirty="0"/>
              <a:t> </a:t>
            </a:r>
          </a:p>
          <a:p>
            <a:pPr fontAlgn="base"/>
            <a:r>
              <a:rPr lang="de-DE" dirty="0"/>
              <a:t>das Gleichgewicht - </a:t>
            </a:r>
            <a:r>
              <a:rPr lang="de-DE" dirty="0" err="1"/>
              <a:t>równowaga</a:t>
            </a:r>
            <a:r>
              <a:rPr lang="de-DE" dirty="0"/>
              <a:t>, </a:t>
            </a:r>
            <a:r>
              <a:rPr lang="de-DE" dirty="0" err="1"/>
              <a:t>balans</a:t>
            </a:r>
            <a:r>
              <a:rPr lang="de-DE" dirty="0"/>
              <a:t> </a:t>
            </a:r>
          </a:p>
          <a:p>
            <a:pPr fontAlgn="base"/>
            <a:r>
              <a:rPr lang="de-DE" dirty="0"/>
              <a:t>gesetzgebend - </a:t>
            </a:r>
            <a:r>
              <a:rPr lang="de-DE" dirty="0" err="1"/>
              <a:t>prawodawczy</a:t>
            </a:r>
            <a:r>
              <a:rPr lang="de-DE" dirty="0"/>
              <a:t> </a:t>
            </a:r>
          </a:p>
          <a:p>
            <a:pPr fontAlgn="base"/>
            <a:r>
              <a:rPr lang="de-DE" dirty="0"/>
              <a:t>ausgeübt - </a:t>
            </a:r>
            <a:r>
              <a:rPr lang="de-DE" dirty="0" err="1"/>
              <a:t>wykonywany</a:t>
            </a:r>
            <a:r>
              <a:rPr lang="de-DE" dirty="0"/>
              <a:t>, </a:t>
            </a:r>
            <a:r>
              <a:rPr lang="de-DE" dirty="0" err="1"/>
              <a:t>wypełniany</a:t>
            </a:r>
            <a:r>
              <a:rPr lang="de-DE" dirty="0"/>
              <a:t> (</a:t>
            </a:r>
            <a:r>
              <a:rPr lang="de-DE" dirty="0" err="1"/>
              <a:t>np</a:t>
            </a:r>
            <a:r>
              <a:rPr lang="de-DE" dirty="0"/>
              <a:t>. </a:t>
            </a:r>
            <a:r>
              <a:rPr lang="de-DE" dirty="0" err="1"/>
              <a:t>funkcja</a:t>
            </a:r>
            <a:r>
              <a:rPr lang="de-DE" dirty="0"/>
              <a:t>)  </a:t>
            </a:r>
          </a:p>
          <a:p>
            <a:pPr fontAlgn="base"/>
            <a:r>
              <a:rPr lang="de-DE" dirty="0"/>
              <a:t> </a:t>
            </a:r>
          </a:p>
          <a:p>
            <a:pPr fontAlgn="base"/>
            <a:r>
              <a:rPr lang="de-DE" dirty="0"/>
              <a:t> </a:t>
            </a:r>
          </a:p>
        </p:txBody>
      </p:sp>
      <p:sp>
        <p:nvSpPr>
          <p:cNvPr id="5" name="TextBox 5"/>
          <p:cNvSpPr txBox="1"/>
          <p:nvPr/>
        </p:nvSpPr>
        <p:spPr>
          <a:xfrm>
            <a:off x="9743947" y="2803552"/>
            <a:ext cx="7515353" cy="5232202"/>
          </a:xfrm>
          <a:prstGeom prst="rect">
            <a:avLst/>
          </a:prstGeom>
        </p:spPr>
        <p:txBody>
          <a:bodyPr lIns="0" tIns="0" rIns="0" bIns="0" rtlCol="0" anchor="t">
            <a:spAutoFit/>
          </a:bodyPr>
          <a:lstStyle/>
          <a:p>
            <a:pPr fontAlgn="base"/>
            <a:r>
              <a:rPr lang="de-DE" sz="2000" dirty="0"/>
              <a:t>Str. 5 </a:t>
            </a:r>
          </a:p>
          <a:p>
            <a:pPr fontAlgn="base"/>
            <a:r>
              <a:rPr lang="de-DE" sz="2000" dirty="0"/>
              <a:t>einzigartig - </a:t>
            </a:r>
            <a:r>
              <a:rPr lang="de-DE" sz="2000" dirty="0" err="1"/>
              <a:t>jedyny</a:t>
            </a:r>
            <a:r>
              <a:rPr lang="de-DE" sz="2000" dirty="0"/>
              <a:t> </a:t>
            </a:r>
            <a:r>
              <a:rPr lang="de-DE" sz="2000" dirty="0" err="1"/>
              <a:t>w</a:t>
            </a:r>
            <a:r>
              <a:rPr lang="de-DE" sz="2000" dirty="0"/>
              <a:t> </a:t>
            </a:r>
            <a:r>
              <a:rPr lang="de-DE" sz="2000" dirty="0" err="1"/>
              <a:t>swoim</a:t>
            </a:r>
            <a:r>
              <a:rPr lang="de-DE" sz="2000" dirty="0"/>
              <a:t> </a:t>
            </a:r>
            <a:r>
              <a:rPr lang="de-DE" sz="2000" dirty="0" err="1"/>
              <a:t>rodzaju</a:t>
            </a:r>
            <a:r>
              <a:rPr lang="de-DE" sz="2000" dirty="0"/>
              <a:t>, </a:t>
            </a:r>
            <a:r>
              <a:rPr lang="de-DE" sz="2000" dirty="0" err="1"/>
              <a:t>niepowtarzalny</a:t>
            </a:r>
            <a:r>
              <a:rPr lang="de-DE" sz="2000" dirty="0"/>
              <a:t> </a:t>
            </a:r>
          </a:p>
          <a:p>
            <a:pPr fontAlgn="base"/>
            <a:r>
              <a:rPr lang="de-DE" sz="2000" dirty="0"/>
              <a:t>grundlegend - </a:t>
            </a:r>
            <a:r>
              <a:rPr lang="de-DE" sz="2000" dirty="0" err="1"/>
              <a:t>zasadniczy</a:t>
            </a:r>
            <a:r>
              <a:rPr lang="de-DE" sz="2000" dirty="0"/>
              <a:t>, </a:t>
            </a:r>
            <a:r>
              <a:rPr lang="de-DE" sz="2000" dirty="0" err="1"/>
              <a:t>fundamentalny</a:t>
            </a:r>
            <a:r>
              <a:rPr lang="de-DE" sz="2000" dirty="0"/>
              <a:t> </a:t>
            </a:r>
          </a:p>
          <a:p>
            <a:pPr fontAlgn="base"/>
            <a:r>
              <a:rPr lang="de-DE" sz="2000" dirty="0"/>
              <a:t>das Verfassungsprinzip - </a:t>
            </a:r>
            <a:r>
              <a:rPr lang="de-DE" sz="2000" dirty="0" err="1"/>
              <a:t>zasada</a:t>
            </a:r>
            <a:r>
              <a:rPr lang="de-DE" sz="2000" dirty="0"/>
              <a:t> </a:t>
            </a:r>
            <a:r>
              <a:rPr lang="de-DE" sz="2000" dirty="0" err="1"/>
              <a:t>konstytucyjna</a:t>
            </a:r>
            <a:r>
              <a:rPr lang="de-DE" sz="2000" dirty="0"/>
              <a:t> </a:t>
            </a:r>
          </a:p>
          <a:p>
            <a:pPr fontAlgn="base"/>
            <a:r>
              <a:rPr lang="de-DE" sz="2000" dirty="0"/>
              <a:t>die Gewaltenteilung - </a:t>
            </a:r>
            <a:r>
              <a:rPr lang="de-DE" sz="2000" dirty="0" err="1"/>
              <a:t>podział</a:t>
            </a:r>
            <a:r>
              <a:rPr lang="de-DE" sz="2000" dirty="0"/>
              <a:t> </a:t>
            </a:r>
            <a:r>
              <a:rPr lang="de-DE" sz="2000" dirty="0" err="1"/>
              <a:t>władzy</a:t>
            </a:r>
            <a:r>
              <a:rPr lang="de-DE" sz="2000" dirty="0"/>
              <a:t>   </a:t>
            </a:r>
          </a:p>
          <a:p>
            <a:pPr fontAlgn="base"/>
            <a:r>
              <a:rPr lang="de-DE" sz="2000" dirty="0"/>
              <a:t>der Zusammenschluss - </a:t>
            </a:r>
            <a:r>
              <a:rPr lang="de-DE" sz="2000" dirty="0" err="1"/>
              <a:t>związek</a:t>
            </a:r>
            <a:r>
              <a:rPr lang="de-DE" sz="2000" dirty="0"/>
              <a:t>, </a:t>
            </a:r>
            <a:r>
              <a:rPr lang="de-DE" sz="2000" dirty="0" err="1"/>
              <a:t>fuzja</a:t>
            </a:r>
            <a:r>
              <a:rPr lang="de-DE" sz="2000" dirty="0"/>
              <a:t> </a:t>
            </a:r>
          </a:p>
          <a:p>
            <a:pPr fontAlgn="base"/>
            <a:r>
              <a:rPr lang="de-DE" sz="2000" dirty="0"/>
              <a:t> </a:t>
            </a:r>
          </a:p>
          <a:p>
            <a:pPr fontAlgn="base"/>
            <a:r>
              <a:rPr lang="de-DE" sz="2000" dirty="0" err="1"/>
              <a:t>str.</a:t>
            </a:r>
            <a:r>
              <a:rPr lang="de-DE" sz="2000" dirty="0"/>
              <a:t> 6 </a:t>
            </a:r>
          </a:p>
          <a:p>
            <a:pPr fontAlgn="base"/>
            <a:r>
              <a:rPr lang="de-DE" sz="2000" dirty="0"/>
              <a:t>die Unverletzlichkeit - </a:t>
            </a:r>
            <a:r>
              <a:rPr lang="de-DE" sz="2000" dirty="0" err="1"/>
              <a:t>nienaruszalność</a:t>
            </a:r>
            <a:r>
              <a:rPr lang="de-DE" sz="2000" dirty="0"/>
              <a:t>, </a:t>
            </a:r>
            <a:r>
              <a:rPr lang="de-DE" sz="2000" dirty="0" err="1"/>
              <a:t>nietykalność</a:t>
            </a:r>
            <a:r>
              <a:rPr lang="de-DE" sz="2000" dirty="0"/>
              <a:t>   </a:t>
            </a:r>
          </a:p>
          <a:p>
            <a:pPr fontAlgn="base"/>
            <a:r>
              <a:rPr lang="de-DE" sz="2000" dirty="0"/>
              <a:t>das Stimmrecht - </a:t>
            </a:r>
            <a:r>
              <a:rPr lang="de-DE" sz="2000" dirty="0" err="1"/>
              <a:t>prawo</a:t>
            </a:r>
            <a:r>
              <a:rPr lang="de-DE" sz="2000" dirty="0"/>
              <a:t> </a:t>
            </a:r>
            <a:r>
              <a:rPr lang="de-DE" sz="2000" dirty="0" err="1"/>
              <a:t>głosu</a:t>
            </a:r>
            <a:r>
              <a:rPr lang="de-DE" sz="2000" dirty="0"/>
              <a:t> </a:t>
            </a:r>
          </a:p>
          <a:p>
            <a:pPr fontAlgn="base"/>
            <a:r>
              <a:rPr lang="de-DE" sz="2000" dirty="0"/>
              <a:t>die Abstimmung - </a:t>
            </a:r>
            <a:r>
              <a:rPr lang="de-DE" sz="2000" dirty="0" err="1"/>
              <a:t>głosowanie</a:t>
            </a:r>
            <a:r>
              <a:rPr lang="de-DE" sz="2000" dirty="0"/>
              <a:t> </a:t>
            </a:r>
          </a:p>
          <a:p>
            <a:pPr fontAlgn="base"/>
            <a:r>
              <a:rPr lang="de-DE" sz="2000" dirty="0"/>
              <a:t> </a:t>
            </a:r>
          </a:p>
          <a:p>
            <a:pPr fontAlgn="base"/>
            <a:r>
              <a:rPr lang="de-DE" sz="2000" dirty="0" err="1"/>
              <a:t>str.</a:t>
            </a:r>
            <a:r>
              <a:rPr lang="de-DE" sz="2000" dirty="0"/>
              <a:t> 7 </a:t>
            </a:r>
          </a:p>
          <a:p>
            <a:pPr fontAlgn="base"/>
            <a:r>
              <a:rPr lang="de-DE" sz="2000" dirty="0"/>
              <a:t>entscheiden - </a:t>
            </a:r>
            <a:r>
              <a:rPr lang="de-DE" sz="2000" dirty="0" err="1"/>
              <a:t>decydować</a:t>
            </a:r>
            <a:r>
              <a:rPr lang="de-DE" sz="2000" dirty="0"/>
              <a:t>   </a:t>
            </a:r>
          </a:p>
          <a:p>
            <a:pPr fontAlgn="base"/>
            <a:r>
              <a:rPr lang="de-DE" sz="2000" dirty="0" err="1"/>
              <a:t>beklaiden</a:t>
            </a:r>
            <a:r>
              <a:rPr lang="de-DE" sz="2000" dirty="0"/>
              <a:t> - </a:t>
            </a:r>
            <a:r>
              <a:rPr lang="de-DE" sz="2000" dirty="0" err="1"/>
              <a:t>sprawować</a:t>
            </a:r>
            <a:r>
              <a:rPr lang="de-DE" sz="2000" dirty="0"/>
              <a:t>, </a:t>
            </a:r>
            <a:r>
              <a:rPr lang="de-DE" sz="2000" dirty="0" err="1"/>
              <a:t>piastować</a:t>
            </a:r>
            <a:r>
              <a:rPr lang="de-DE" sz="2000" dirty="0"/>
              <a:t> (</a:t>
            </a:r>
            <a:r>
              <a:rPr lang="de-DE" sz="2000" dirty="0" err="1"/>
              <a:t>np</a:t>
            </a:r>
            <a:r>
              <a:rPr lang="de-DE" sz="2000" dirty="0"/>
              <a:t>. </a:t>
            </a:r>
            <a:r>
              <a:rPr lang="de-DE" sz="2000" dirty="0" err="1"/>
              <a:t>urząd</a:t>
            </a:r>
            <a:r>
              <a:rPr lang="de-DE" sz="2000" dirty="0"/>
              <a:t>) </a:t>
            </a:r>
          </a:p>
          <a:p>
            <a:pPr fontAlgn="base"/>
            <a:r>
              <a:rPr lang="de-DE" sz="2000" dirty="0"/>
              <a:t>der Staatsbürger - </a:t>
            </a:r>
            <a:r>
              <a:rPr lang="de-DE" sz="2000" dirty="0" err="1"/>
              <a:t>obywatel</a:t>
            </a:r>
            <a:r>
              <a:rPr lang="de-DE" sz="2000" dirty="0"/>
              <a:t>, </a:t>
            </a:r>
            <a:r>
              <a:rPr lang="de-DE" sz="2000" dirty="0" err="1"/>
              <a:t>obywatel</a:t>
            </a:r>
            <a:r>
              <a:rPr lang="de-DE" sz="2000" dirty="0"/>
              <a:t> </a:t>
            </a:r>
            <a:r>
              <a:rPr lang="de-DE" sz="2000" dirty="0" err="1"/>
              <a:t>państwa</a:t>
            </a:r>
            <a:r>
              <a:rPr lang="de-DE" sz="2000" dirty="0"/>
              <a:t>   </a:t>
            </a:r>
          </a:p>
          <a:p>
            <a:pPr fontAlgn="base"/>
            <a:r>
              <a:rPr lang="de-DE" sz="2000"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sp>
        <p:nvSpPr>
          <p:cNvPr id="2" name="TextBox 2"/>
          <p:cNvSpPr txBox="1"/>
          <p:nvPr/>
        </p:nvSpPr>
        <p:spPr>
          <a:xfrm>
            <a:off x="3706108" y="1607230"/>
            <a:ext cx="10875785" cy="711200"/>
          </a:xfrm>
          <a:prstGeom prst="rect">
            <a:avLst/>
          </a:prstGeom>
        </p:spPr>
        <p:txBody>
          <a:bodyPr lIns="0" tIns="0" rIns="0" bIns="0" rtlCol="0" anchor="t">
            <a:spAutoFit/>
          </a:bodyPr>
          <a:lstStyle/>
          <a:p>
            <a:pPr algn="ctr">
              <a:lnSpc>
                <a:spcPts val="5500"/>
              </a:lnSpc>
            </a:pPr>
            <a:r>
              <a:rPr lang="en-US" sz="5000">
                <a:solidFill>
                  <a:srgbClr val="1A1B18"/>
                </a:solidFill>
                <a:latin typeface="Cormorant Garamond Bold Bold"/>
              </a:rPr>
              <a:t>Wortschatz zum Thema</a:t>
            </a:r>
          </a:p>
        </p:txBody>
      </p:sp>
      <p:sp>
        <p:nvSpPr>
          <p:cNvPr id="3" name="AutoShape 3"/>
          <p:cNvSpPr/>
          <p:nvPr/>
        </p:nvSpPr>
        <p:spPr>
          <a:xfrm>
            <a:off x="6078182" y="2318430"/>
            <a:ext cx="6178054" cy="24882"/>
          </a:xfrm>
          <a:prstGeom prst="rect">
            <a:avLst/>
          </a:prstGeom>
          <a:solidFill>
            <a:srgbClr val="CDA63C"/>
          </a:solidFill>
        </p:spPr>
      </p:sp>
      <p:sp>
        <p:nvSpPr>
          <p:cNvPr id="4" name="TextBox 4"/>
          <p:cNvSpPr txBox="1"/>
          <p:nvPr/>
        </p:nvSpPr>
        <p:spPr>
          <a:xfrm>
            <a:off x="1628647" y="2813077"/>
            <a:ext cx="7515353" cy="5539978"/>
          </a:xfrm>
          <a:prstGeom prst="rect">
            <a:avLst/>
          </a:prstGeom>
        </p:spPr>
        <p:txBody>
          <a:bodyPr lIns="0" tIns="0" rIns="0" bIns="0" rtlCol="0" anchor="t">
            <a:spAutoFit/>
          </a:bodyPr>
          <a:lstStyle/>
          <a:p>
            <a:pPr fontAlgn="base"/>
            <a:r>
              <a:rPr lang="de-DE" sz="2000" dirty="0"/>
              <a:t>str.9 </a:t>
            </a:r>
          </a:p>
          <a:p>
            <a:pPr fontAlgn="base"/>
            <a:r>
              <a:rPr lang="de-DE" sz="2000" dirty="0"/>
              <a:t>die Anordnung - </a:t>
            </a:r>
            <a:r>
              <a:rPr lang="de-DE" sz="2000" dirty="0" err="1"/>
              <a:t>zarządzenie</a:t>
            </a:r>
            <a:r>
              <a:rPr lang="de-DE" sz="2000" dirty="0"/>
              <a:t>, </a:t>
            </a:r>
            <a:r>
              <a:rPr lang="de-DE" sz="2000" dirty="0" err="1"/>
              <a:t>rozporządzenie</a:t>
            </a:r>
            <a:r>
              <a:rPr lang="de-DE" sz="2000" dirty="0"/>
              <a:t> </a:t>
            </a:r>
          </a:p>
          <a:p>
            <a:pPr fontAlgn="base"/>
            <a:r>
              <a:rPr lang="de-DE" sz="2000" dirty="0"/>
              <a:t>amtierend - </a:t>
            </a:r>
            <a:r>
              <a:rPr lang="de-DE" sz="2000" dirty="0" err="1"/>
              <a:t>urzędujący</a:t>
            </a:r>
            <a:r>
              <a:rPr lang="de-DE" sz="2000" dirty="0"/>
              <a:t>, </a:t>
            </a:r>
            <a:r>
              <a:rPr lang="de-DE" sz="2000" dirty="0" err="1"/>
              <a:t>pełniący</a:t>
            </a:r>
            <a:r>
              <a:rPr lang="de-DE" sz="2000" dirty="0"/>
              <a:t> </a:t>
            </a:r>
            <a:r>
              <a:rPr lang="de-DE" sz="2000" dirty="0" err="1"/>
              <a:t>funkcję</a:t>
            </a:r>
            <a:r>
              <a:rPr lang="de-DE" sz="2000" dirty="0"/>
              <a:t>    </a:t>
            </a:r>
          </a:p>
          <a:p>
            <a:pPr fontAlgn="base"/>
            <a:r>
              <a:rPr lang="de-DE" sz="2000" dirty="0"/>
              <a:t>ausgerufen - </a:t>
            </a:r>
            <a:r>
              <a:rPr lang="de-DE" sz="2000" dirty="0" err="1"/>
              <a:t>wywołany</a:t>
            </a:r>
            <a:r>
              <a:rPr lang="de-DE" sz="2000" dirty="0"/>
              <a:t>, </a:t>
            </a:r>
            <a:r>
              <a:rPr lang="de-DE" sz="2000" dirty="0" err="1"/>
              <a:t>wezwany</a:t>
            </a:r>
            <a:r>
              <a:rPr lang="de-DE" sz="2000" dirty="0"/>
              <a:t> </a:t>
            </a:r>
          </a:p>
          <a:p>
            <a:pPr fontAlgn="base"/>
            <a:r>
              <a:rPr lang="de-DE" sz="2000" dirty="0"/>
              <a:t>erforderlich - </a:t>
            </a:r>
            <a:r>
              <a:rPr lang="de-DE" sz="2000" dirty="0" err="1"/>
              <a:t>wymagany</a:t>
            </a:r>
            <a:r>
              <a:rPr lang="de-DE" sz="2000" dirty="0"/>
              <a:t>, </a:t>
            </a:r>
            <a:r>
              <a:rPr lang="de-DE" sz="2000" dirty="0" err="1"/>
              <a:t>niezbędny</a:t>
            </a:r>
            <a:r>
              <a:rPr lang="de-DE" sz="2000" dirty="0"/>
              <a:t>, </a:t>
            </a:r>
            <a:r>
              <a:rPr lang="de-DE" sz="2000" dirty="0" err="1"/>
              <a:t>potrzebny</a:t>
            </a:r>
            <a:r>
              <a:rPr lang="de-DE" sz="2000" dirty="0"/>
              <a:t> </a:t>
            </a:r>
          </a:p>
          <a:p>
            <a:pPr fontAlgn="base"/>
            <a:r>
              <a:rPr lang="de-DE" sz="2000" dirty="0"/>
              <a:t> </a:t>
            </a:r>
          </a:p>
          <a:p>
            <a:pPr fontAlgn="base"/>
            <a:r>
              <a:rPr lang="de-DE" sz="2000" dirty="0" err="1"/>
              <a:t>str.</a:t>
            </a:r>
            <a:r>
              <a:rPr lang="de-DE" sz="2000" dirty="0"/>
              <a:t> 10 </a:t>
            </a:r>
          </a:p>
          <a:p>
            <a:pPr fontAlgn="base"/>
            <a:r>
              <a:rPr lang="de-DE" sz="2000" dirty="0"/>
              <a:t>verursachen - </a:t>
            </a:r>
            <a:r>
              <a:rPr lang="de-DE" sz="2000" dirty="0" err="1"/>
              <a:t>powodować</a:t>
            </a:r>
            <a:r>
              <a:rPr lang="de-DE" sz="2000" dirty="0"/>
              <a:t>, </a:t>
            </a:r>
            <a:r>
              <a:rPr lang="de-DE" sz="2000" dirty="0" err="1"/>
              <a:t>przyczyniać</a:t>
            </a:r>
            <a:r>
              <a:rPr lang="de-DE" sz="2000" dirty="0"/>
              <a:t> </a:t>
            </a:r>
            <a:r>
              <a:rPr lang="de-DE" sz="2000" dirty="0" err="1"/>
              <a:t>się</a:t>
            </a:r>
            <a:r>
              <a:rPr lang="de-DE" sz="2000" dirty="0"/>
              <a:t> do </a:t>
            </a:r>
          </a:p>
          <a:p>
            <a:pPr fontAlgn="base"/>
            <a:r>
              <a:rPr lang="de-DE" sz="2000" dirty="0"/>
              <a:t>die Einführung - </a:t>
            </a:r>
            <a:r>
              <a:rPr lang="de-DE" sz="2000" dirty="0" err="1"/>
              <a:t>przedmowa</a:t>
            </a:r>
            <a:r>
              <a:rPr lang="de-DE" sz="2000" dirty="0"/>
              <a:t>, </a:t>
            </a:r>
            <a:r>
              <a:rPr lang="de-DE" sz="2000" dirty="0" err="1"/>
              <a:t>wstęp</a:t>
            </a:r>
            <a:r>
              <a:rPr lang="de-DE" sz="2000" dirty="0"/>
              <a:t>, </a:t>
            </a:r>
            <a:r>
              <a:rPr lang="de-DE" sz="2000" dirty="0" err="1"/>
              <a:t>słowo</a:t>
            </a:r>
            <a:r>
              <a:rPr lang="de-DE" sz="2000" dirty="0"/>
              <a:t> </a:t>
            </a:r>
            <a:r>
              <a:rPr lang="de-DE" sz="2000" dirty="0" err="1"/>
              <a:t>wstępne</a:t>
            </a:r>
            <a:r>
              <a:rPr lang="de-DE" sz="2000" dirty="0"/>
              <a:t> </a:t>
            </a:r>
          </a:p>
          <a:p>
            <a:pPr fontAlgn="base"/>
            <a:r>
              <a:rPr lang="de-DE" sz="2000" dirty="0"/>
              <a:t>die Abhaltung - </a:t>
            </a:r>
            <a:r>
              <a:rPr lang="de-DE" sz="2000" dirty="0" err="1"/>
              <a:t>powstrzymanie</a:t>
            </a:r>
            <a:r>
              <a:rPr lang="de-DE" sz="2000" dirty="0"/>
              <a:t>, </a:t>
            </a:r>
            <a:r>
              <a:rPr lang="de-DE" sz="2000" dirty="0" err="1"/>
              <a:t>przeszkoda</a:t>
            </a:r>
            <a:r>
              <a:rPr lang="de-DE" sz="2000" dirty="0"/>
              <a:t> </a:t>
            </a:r>
          </a:p>
          <a:p>
            <a:pPr fontAlgn="base"/>
            <a:r>
              <a:rPr lang="de-DE" sz="2000" dirty="0"/>
              <a:t>die Stimmabgabe - </a:t>
            </a:r>
            <a:r>
              <a:rPr lang="de-DE" sz="2000" dirty="0" err="1"/>
              <a:t>głosowanie</a:t>
            </a:r>
            <a:r>
              <a:rPr lang="de-DE" sz="2000" dirty="0"/>
              <a:t>, </a:t>
            </a:r>
            <a:r>
              <a:rPr lang="de-DE" sz="2000" dirty="0" err="1"/>
              <a:t>oddanie</a:t>
            </a:r>
            <a:r>
              <a:rPr lang="de-DE" sz="2000" dirty="0"/>
              <a:t> </a:t>
            </a:r>
            <a:r>
              <a:rPr lang="de-DE" sz="2000" dirty="0" err="1"/>
              <a:t>głosu</a:t>
            </a:r>
            <a:r>
              <a:rPr lang="de-DE" sz="2000" dirty="0"/>
              <a:t>   </a:t>
            </a:r>
          </a:p>
          <a:p>
            <a:pPr fontAlgn="base"/>
            <a:r>
              <a:rPr lang="de-DE" sz="2000" dirty="0"/>
              <a:t>ausschließlich - </a:t>
            </a:r>
            <a:r>
              <a:rPr lang="de-DE" sz="2000" dirty="0" err="1"/>
              <a:t>wyłączny</a:t>
            </a:r>
            <a:r>
              <a:rPr lang="de-DE" sz="2000" dirty="0"/>
              <a:t> </a:t>
            </a:r>
          </a:p>
          <a:p>
            <a:pPr fontAlgn="base"/>
            <a:r>
              <a:rPr lang="de-DE" sz="2000" dirty="0"/>
              <a:t>verzichten - </a:t>
            </a:r>
            <a:r>
              <a:rPr lang="de-DE" sz="2000" dirty="0" err="1"/>
              <a:t>rezygnować</a:t>
            </a:r>
            <a:r>
              <a:rPr lang="de-DE" sz="2000" dirty="0"/>
              <a:t>  </a:t>
            </a:r>
          </a:p>
          <a:p>
            <a:pPr fontAlgn="base"/>
            <a:r>
              <a:rPr lang="de-DE" sz="2000" dirty="0"/>
              <a:t> </a:t>
            </a:r>
          </a:p>
          <a:p>
            <a:pPr fontAlgn="base"/>
            <a:r>
              <a:rPr lang="de-DE" sz="2000" dirty="0" err="1"/>
              <a:t>str.</a:t>
            </a:r>
            <a:r>
              <a:rPr lang="de-DE" sz="2000" dirty="0"/>
              <a:t> 11 </a:t>
            </a:r>
          </a:p>
          <a:p>
            <a:pPr fontAlgn="base"/>
            <a:r>
              <a:rPr lang="de-DE" sz="2000" dirty="0"/>
              <a:t>verkünden - </a:t>
            </a:r>
            <a:r>
              <a:rPr lang="de-DE" sz="2000" dirty="0" err="1"/>
              <a:t>obwieszczać</a:t>
            </a:r>
            <a:r>
              <a:rPr lang="de-DE" sz="2000" dirty="0"/>
              <a:t>, </a:t>
            </a:r>
            <a:r>
              <a:rPr lang="de-DE" sz="2000" dirty="0" err="1"/>
              <a:t>oznajmiać</a:t>
            </a:r>
            <a:r>
              <a:rPr lang="de-DE" sz="2000" dirty="0"/>
              <a:t>, </a:t>
            </a:r>
            <a:r>
              <a:rPr lang="de-DE" sz="2000" dirty="0" err="1"/>
              <a:t>ogłaszać</a:t>
            </a:r>
            <a:r>
              <a:rPr lang="de-DE" sz="2000" dirty="0"/>
              <a:t> </a:t>
            </a:r>
          </a:p>
          <a:p>
            <a:pPr fontAlgn="base"/>
            <a:r>
              <a:rPr lang="de-DE" sz="2000" dirty="0"/>
              <a:t>angeordnet - </a:t>
            </a:r>
            <a:r>
              <a:rPr lang="de-DE" sz="2000" dirty="0" err="1"/>
              <a:t>ułożony</a:t>
            </a:r>
            <a:r>
              <a:rPr lang="de-DE" sz="2000" dirty="0"/>
              <a:t>, </a:t>
            </a:r>
            <a:r>
              <a:rPr lang="de-DE" sz="2000" dirty="0" err="1"/>
              <a:t>uporządkowany</a:t>
            </a:r>
            <a:r>
              <a:rPr lang="de-DE" sz="2000" dirty="0"/>
              <a:t> </a:t>
            </a:r>
          </a:p>
          <a:p>
            <a:pPr fontAlgn="base"/>
            <a:r>
              <a:rPr lang="de-DE" sz="2000" dirty="0"/>
              <a:t> </a:t>
            </a:r>
          </a:p>
        </p:txBody>
      </p:sp>
      <p:sp>
        <p:nvSpPr>
          <p:cNvPr id="5" name="TextBox 5"/>
          <p:cNvSpPr txBox="1"/>
          <p:nvPr/>
        </p:nvSpPr>
        <p:spPr>
          <a:xfrm>
            <a:off x="9743947" y="2803552"/>
            <a:ext cx="7515353" cy="5539978"/>
          </a:xfrm>
          <a:prstGeom prst="rect">
            <a:avLst/>
          </a:prstGeom>
        </p:spPr>
        <p:txBody>
          <a:bodyPr lIns="0" tIns="0" rIns="0" bIns="0" rtlCol="0" anchor="t">
            <a:spAutoFit/>
          </a:bodyPr>
          <a:lstStyle/>
          <a:p>
            <a:pPr fontAlgn="base"/>
            <a:r>
              <a:rPr lang="de-DE" sz="2000" dirty="0" err="1"/>
              <a:t>str.</a:t>
            </a:r>
            <a:r>
              <a:rPr lang="de-DE" sz="2000" dirty="0"/>
              <a:t> 12 </a:t>
            </a:r>
          </a:p>
          <a:p>
            <a:pPr fontAlgn="base"/>
            <a:r>
              <a:rPr lang="de-DE" sz="2000" dirty="0"/>
              <a:t>zusammensetzen - </a:t>
            </a:r>
            <a:r>
              <a:rPr lang="de-DE" sz="2000" dirty="0" err="1"/>
              <a:t>składać</a:t>
            </a:r>
            <a:r>
              <a:rPr lang="de-DE" sz="2000" dirty="0"/>
              <a:t>, </a:t>
            </a:r>
            <a:r>
              <a:rPr lang="de-DE" sz="2000" dirty="0" err="1"/>
              <a:t>montować</a:t>
            </a:r>
            <a:r>
              <a:rPr lang="de-DE" sz="2000" dirty="0"/>
              <a:t>, </a:t>
            </a:r>
            <a:r>
              <a:rPr lang="de-DE" sz="2000" dirty="0" err="1"/>
              <a:t>formować</a:t>
            </a:r>
            <a:r>
              <a:rPr lang="de-DE" sz="2000" dirty="0"/>
              <a:t>, </a:t>
            </a:r>
            <a:r>
              <a:rPr lang="de-DE" sz="2000" dirty="0" err="1"/>
              <a:t>zestawiać</a:t>
            </a:r>
            <a:r>
              <a:rPr lang="de-DE" sz="2000" dirty="0"/>
              <a:t>   </a:t>
            </a:r>
          </a:p>
          <a:p>
            <a:pPr fontAlgn="base"/>
            <a:r>
              <a:rPr lang="de-DE" sz="2000" dirty="0"/>
              <a:t>die Stimmenmehrheit - </a:t>
            </a:r>
            <a:r>
              <a:rPr lang="de-DE" sz="2000" dirty="0" err="1"/>
              <a:t>większość</a:t>
            </a:r>
            <a:r>
              <a:rPr lang="de-DE" sz="2000" dirty="0"/>
              <a:t> </a:t>
            </a:r>
            <a:r>
              <a:rPr lang="de-DE" sz="2000" dirty="0" err="1"/>
              <a:t>głosów</a:t>
            </a:r>
            <a:r>
              <a:rPr lang="de-DE" sz="2000" dirty="0"/>
              <a:t>  </a:t>
            </a:r>
          </a:p>
          <a:p>
            <a:pPr fontAlgn="base"/>
            <a:r>
              <a:rPr lang="de-DE" sz="2000" dirty="0"/>
              <a:t>erlangen - </a:t>
            </a:r>
            <a:r>
              <a:rPr lang="de-DE" sz="2000" dirty="0" err="1"/>
              <a:t>osiągać</a:t>
            </a:r>
            <a:r>
              <a:rPr lang="de-DE" sz="2000" dirty="0"/>
              <a:t>, </a:t>
            </a:r>
            <a:r>
              <a:rPr lang="de-DE" sz="2000" dirty="0" err="1"/>
              <a:t>uzyskiwać</a:t>
            </a:r>
            <a:r>
              <a:rPr lang="de-DE" sz="2000" dirty="0"/>
              <a:t>, </a:t>
            </a:r>
            <a:r>
              <a:rPr lang="de-DE" sz="2000" dirty="0" err="1"/>
              <a:t>dostępować</a:t>
            </a:r>
            <a:r>
              <a:rPr lang="de-DE" sz="2000" dirty="0"/>
              <a:t> </a:t>
            </a:r>
          </a:p>
          <a:p>
            <a:pPr fontAlgn="base"/>
            <a:r>
              <a:rPr lang="de-DE" sz="2000" dirty="0"/>
              <a:t>wahlberechtigt - </a:t>
            </a:r>
            <a:r>
              <a:rPr lang="de-DE" sz="2000" dirty="0" err="1"/>
              <a:t>uprawniony</a:t>
            </a:r>
            <a:r>
              <a:rPr lang="de-DE" sz="2000" dirty="0"/>
              <a:t> do </a:t>
            </a:r>
            <a:r>
              <a:rPr lang="de-DE" sz="2000" dirty="0" err="1"/>
              <a:t>głosowania</a:t>
            </a:r>
            <a:r>
              <a:rPr lang="de-DE" sz="2000" dirty="0"/>
              <a:t> </a:t>
            </a:r>
          </a:p>
          <a:p>
            <a:pPr fontAlgn="base"/>
            <a:r>
              <a:rPr lang="de-DE" sz="2000" dirty="0"/>
              <a:t>stattdessen - </a:t>
            </a:r>
            <a:r>
              <a:rPr lang="de-DE" sz="2000" dirty="0" err="1"/>
              <a:t>zamiast</a:t>
            </a:r>
            <a:r>
              <a:rPr lang="de-DE" sz="2000" dirty="0"/>
              <a:t> </a:t>
            </a:r>
            <a:r>
              <a:rPr lang="de-DE" sz="2000" dirty="0" err="1"/>
              <a:t>tego</a:t>
            </a:r>
            <a:r>
              <a:rPr lang="de-DE" sz="2000" dirty="0"/>
              <a:t>    </a:t>
            </a:r>
          </a:p>
          <a:p>
            <a:pPr fontAlgn="base"/>
            <a:r>
              <a:rPr lang="de-DE" sz="2000" dirty="0"/>
              <a:t>einberufen - </a:t>
            </a:r>
            <a:r>
              <a:rPr lang="de-DE" sz="2000" dirty="0" err="1"/>
              <a:t>zwoływać</a:t>
            </a:r>
            <a:r>
              <a:rPr lang="de-DE" sz="2000" dirty="0"/>
              <a:t> </a:t>
            </a:r>
          </a:p>
          <a:p>
            <a:pPr fontAlgn="base"/>
            <a:r>
              <a:rPr lang="de-DE" sz="2000" dirty="0"/>
              <a:t>das Staatsoberhaupt - </a:t>
            </a:r>
            <a:r>
              <a:rPr lang="de-DE" sz="2000" dirty="0" err="1"/>
              <a:t>głowa</a:t>
            </a:r>
            <a:r>
              <a:rPr lang="de-DE" sz="2000" dirty="0"/>
              <a:t> </a:t>
            </a:r>
            <a:r>
              <a:rPr lang="de-DE" sz="2000" dirty="0" err="1"/>
              <a:t>państwa</a:t>
            </a:r>
            <a:r>
              <a:rPr lang="de-DE" sz="2000" dirty="0"/>
              <a:t> </a:t>
            </a:r>
          </a:p>
          <a:p>
            <a:pPr fontAlgn="base"/>
            <a:r>
              <a:rPr lang="de-DE" sz="2000" dirty="0"/>
              <a:t> </a:t>
            </a:r>
          </a:p>
          <a:p>
            <a:pPr fontAlgn="base"/>
            <a:r>
              <a:rPr lang="de-DE" sz="2000" dirty="0" err="1"/>
              <a:t>str.</a:t>
            </a:r>
            <a:r>
              <a:rPr lang="de-DE" sz="2000" dirty="0"/>
              <a:t> 13 </a:t>
            </a:r>
          </a:p>
          <a:p>
            <a:pPr fontAlgn="base"/>
            <a:r>
              <a:rPr lang="de-DE" sz="2000" dirty="0"/>
              <a:t>vertreten - </a:t>
            </a:r>
            <a:r>
              <a:rPr lang="de-DE" sz="2000" dirty="0" err="1"/>
              <a:t>reprezentować</a:t>
            </a:r>
            <a:r>
              <a:rPr lang="de-DE" sz="2000" dirty="0"/>
              <a:t>   </a:t>
            </a:r>
          </a:p>
          <a:p>
            <a:pPr fontAlgn="base"/>
            <a:r>
              <a:rPr lang="de-DE" sz="2000" dirty="0"/>
              <a:t>der Ausnahmezustand - </a:t>
            </a:r>
            <a:r>
              <a:rPr lang="de-DE" sz="2000" dirty="0" err="1"/>
              <a:t>stan</a:t>
            </a:r>
            <a:r>
              <a:rPr lang="de-DE" sz="2000" dirty="0"/>
              <a:t> </a:t>
            </a:r>
            <a:r>
              <a:rPr lang="de-DE" sz="2000" dirty="0" err="1"/>
              <a:t>wyjątkowy</a:t>
            </a:r>
            <a:r>
              <a:rPr lang="de-DE" sz="2000" dirty="0"/>
              <a:t> </a:t>
            </a:r>
          </a:p>
          <a:p>
            <a:pPr fontAlgn="base"/>
            <a:r>
              <a:rPr lang="de-DE" sz="2000" dirty="0"/>
              <a:t>die Gnade - </a:t>
            </a:r>
            <a:r>
              <a:rPr lang="de-DE" sz="2000" dirty="0" err="1"/>
              <a:t>łaska</a:t>
            </a:r>
            <a:r>
              <a:rPr lang="de-DE" sz="2000" dirty="0"/>
              <a:t>   </a:t>
            </a:r>
          </a:p>
          <a:p>
            <a:pPr fontAlgn="base"/>
            <a:r>
              <a:rPr lang="de-DE" sz="2000" dirty="0"/>
              <a:t> </a:t>
            </a:r>
          </a:p>
          <a:p>
            <a:pPr fontAlgn="base"/>
            <a:r>
              <a:rPr lang="de-DE" sz="2000" dirty="0" err="1"/>
              <a:t>str.</a:t>
            </a:r>
            <a:r>
              <a:rPr lang="de-DE" sz="2000" dirty="0"/>
              <a:t> 16 </a:t>
            </a:r>
          </a:p>
          <a:p>
            <a:pPr fontAlgn="base"/>
            <a:r>
              <a:rPr lang="de-DE" sz="2000" dirty="0"/>
              <a:t>der Inhaber  - </a:t>
            </a:r>
            <a:r>
              <a:rPr lang="de-DE" sz="2000" dirty="0" err="1"/>
              <a:t>właściciel</a:t>
            </a:r>
            <a:r>
              <a:rPr lang="de-DE" sz="2000" dirty="0"/>
              <a:t>, </a:t>
            </a:r>
            <a:r>
              <a:rPr lang="de-DE" sz="2000" dirty="0" err="1"/>
              <a:t>okaziciel</a:t>
            </a:r>
            <a:r>
              <a:rPr lang="de-DE" sz="2000" dirty="0"/>
              <a:t> </a:t>
            </a:r>
          </a:p>
          <a:p>
            <a:pPr fontAlgn="base"/>
            <a:r>
              <a:rPr lang="de-DE" sz="2000" dirty="0"/>
              <a:t>die Stimmenzahl - </a:t>
            </a:r>
            <a:r>
              <a:rPr lang="de-DE" sz="2000" dirty="0" err="1"/>
              <a:t>liczba</a:t>
            </a:r>
            <a:r>
              <a:rPr lang="de-DE" sz="2000" dirty="0"/>
              <a:t> </a:t>
            </a:r>
            <a:r>
              <a:rPr lang="de-DE" sz="2000" dirty="0" err="1"/>
              <a:t>głosów</a:t>
            </a:r>
            <a:r>
              <a:rPr lang="de-DE" sz="2000" dirty="0"/>
              <a:t> </a:t>
            </a:r>
          </a:p>
          <a:p>
            <a:pPr fontAlgn="base"/>
            <a:r>
              <a:rPr lang="de-DE" sz="2000" dirty="0"/>
              <a:t>festgelegt - </a:t>
            </a:r>
            <a:r>
              <a:rPr lang="de-DE" sz="2000" dirty="0" err="1"/>
              <a:t>ustalony</a:t>
            </a:r>
            <a:r>
              <a:rPr lang="de-DE" sz="2000" dirty="0"/>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65036" y="0"/>
            <a:ext cx="4122964" cy="10287000"/>
            <a:chOff x="0" y="0"/>
            <a:chExt cx="5497286" cy="13716000"/>
          </a:xfrm>
        </p:grpSpPr>
        <p:pic>
          <p:nvPicPr>
            <p:cNvPr id="3" name="Picture 3"/>
            <p:cNvPicPr>
              <a:picLocks noChangeAspect="1"/>
            </p:cNvPicPr>
            <p:nvPr/>
          </p:nvPicPr>
          <p:blipFill>
            <a:blip r:embed="rId2"/>
            <a:srcRect l="19809" r="20071"/>
            <a:stretch>
              <a:fillRect/>
            </a:stretch>
          </p:blipFill>
          <p:spPr>
            <a:xfrm>
              <a:off x="0" y="0"/>
              <a:ext cx="5497286" cy="13716000"/>
            </a:xfrm>
            <a:prstGeom prst="rect">
              <a:avLst/>
            </a:prstGeom>
          </p:spPr>
        </p:pic>
      </p:grpSp>
      <p:sp>
        <p:nvSpPr>
          <p:cNvPr id="4" name="TextBox 4"/>
          <p:cNvSpPr txBox="1"/>
          <p:nvPr/>
        </p:nvSpPr>
        <p:spPr>
          <a:xfrm>
            <a:off x="2338590" y="1688873"/>
            <a:ext cx="10875785" cy="711200"/>
          </a:xfrm>
          <a:prstGeom prst="rect">
            <a:avLst/>
          </a:prstGeom>
        </p:spPr>
        <p:txBody>
          <a:bodyPr lIns="0" tIns="0" rIns="0" bIns="0" rtlCol="0" anchor="t">
            <a:spAutoFit/>
          </a:bodyPr>
          <a:lstStyle/>
          <a:p>
            <a:pPr algn="ctr">
              <a:lnSpc>
                <a:spcPts val="5500"/>
              </a:lnSpc>
            </a:pPr>
            <a:r>
              <a:rPr lang="en-US" sz="5000">
                <a:solidFill>
                  <a:srgbClr val="1A1B18"/>
                </a:solidFill>
                <a:latin typeface="Cormorant Garamond Bold Bold"/>
              </a:rPr>
              <a:t>Quellen</a:t>
            </a:r>
          </a:p>
        </p:txBody>
      </p:sp>
      <p:grpSp>
        <p:nvGrpSpPr>
          <p:cNvPr id="5" name="Group 5"/>
          <p:cNvGrpSpPr/>
          <p:nvPr/>
        </p:nvGrpSpPr>
        <p:grpSpPr>
          <a:xfrm rot="-5400000">
            <a:off x="660052" y="1911566"/>
            <a:ext cx="955485" cy="218188"/>
            <a:chOff x="0" y="0"/>
            <a:chExt cx="1273980" cy="290918"/>
          </a:xfrm>
        </p:grpSpPr>
        <p:grpSp>
          <p:nvGrpSpPr>
            <p:cNvPr id="6" name="Group 6"/>
            <p:cNvGrpSpPr>
              <a:grpSpLocks noChangeAspect="1"/>
            </p:cNvGrpSpPr>
            <p:nvPr/>
          </p:nvGrpSpPr>
          <p:grpSpPr>
            <a:xfrm>
              <a:off x="983062" y="0"/>
              <a:ext cx="290918" cy="290918"/>
              <a:chOff x="0" y="0"/>
              <a:chExt cx="1708150" cy="1708150"/>
            </a:xfrm>
          </p:grpSpPr>
          <p:sp>
            <p:nvSpPr>
              <p:cNvPr id="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8" name="Group 8"/>
            <p:cNvGrpSpPr>
              <a:grpSpLocks noChangeAspect="1"/>
            </p:cNvGrpSpPr>
            <p:nvPr/>
          </p:nvGrpSpPr>
          <p:grpSpPr>
            <a:xfrm>
              <a:off x="0" y="0"/>
              <a:ext cx="290918" cy="290918"/>
              <a:chOff x="0" y="0"/>
              <a:chExt cx="1708150" cy="1708150"/>
            </a:xfrm>
          </p:grpSpPr>
          <p:sp>
            <p:nvSpPr>
              <p:cNvPr id="9" name="Freeform 9"/>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0" name="Group 10"/>
            <p:cNvGrpSpPr/>
            <p:nvPr/>
          </p:nvGrpSpPr>
          <p:grpSpPr>
            <a:xfrm>
              <a:off x="493118" y="1587"/>
              <a:ext cx="287744" cy="28774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sp>
        <p:nvSpPr>
          <p:cNvPr id="12" name="TextBox 12"/>
          <p:cNvSpPr txBox="1"/>
          <p:nvPr/>
        </p:nvSpPr>
        <p:spPr>
          <a:xfrm>
            <a:off x="2277597" y="2693759"/>
            <a:ext cx="10997769" cy="5692775"/>
          </a:xfrm>
          <a:prstGeom prst="rect">
            <a:avLst/>
          </a:prstGeom>
        </p:spPr>
        <p:txBody>
          <a:bodyPr lIns="0" tIns="0" rIns="0" bIns="0" rtlCol="0" anchor="t">
            <a:spAutoFit/>
          </a:bodyPr>
          <a:lstStyle/>
          <a:p>
            <a:pPr>
              <a:lnSpc>
                <a:spcPts val="2800"/>
              </a:lnSpc>
            </a:pPr>
            <a:endParaRPr/>
          </a:p>
          <a:p>
            <a:pPr>
              <a:lnSpc>
                <a:spcPts val="2800"/>
              </a:lnSpc>
            </a:pPr>
            <a:r>
              <a:rPr lang="en-US" sz="2000">
                <a:solidFill>
                  <a:srgbClr val="1A1B18"/>
                </a:solidFill>
                <a:latin typeface="Overpass Light"/>
              </a:rPr>
              <a:t>https://www.pwn.pl</a:t>
            </a:r>
          </a:p>
          <a:p>
            <a:pPr>
              <a:lnSpc>
                <a:spcPts val="2800"/>
              </a:lnSpc>
            </a:pPr>
            <a:endParaRPr lang="en-US" sz="2000">
              <a:solidFill>
                <a:srgbClr val="1A1B18"/>
              </a:solidFill>
              <a:latin typeface="Overpass Light"/>
            </a:endParaRPr>
          </a:p>
          <a:p>
            <a:pPr>
              <a:lnSpc>
                <a:spcPts val="2800"/>
              </a:lnSpc>
            </a:pPr>
            <a:r>
              <a:rPr lang="en-US" sz="2000">
                <a:solidFill>
                  <a:srgbClr val="1A1B18"/>
                </a:solidFill>
                <a:latin typeface="Overpass Light"/>
              </a:rPr>
              <a:t>https://wirtschaftslexikon.gabler.de/definition/wahlrecht</a:t>
            </a:r>
          </a:p>
          <a:p>
            <a:pPr>
              <a:lnSpc>
                <a:spcPts val="2800"/>
              </a:lnSpc>
            </a:pPr>
            <a:endParaRPr lang="en-US" sz="2000">
              <a:solidFill>
                <a:srgbClr val="1A1B18"/>
              </a:solidFill>
              <a:latin typeface="Overpass Light"/>
            </a:endParaRPr>
          </a:p>
          <a:p>
            <a:pPr>
              <a:lnSpc>
                <a:spcPts val="2800"/>
              </a:lnSpc>
            </a:pPr>
            <a:r>
              <a:rPr lang="en-US" sz="2000">
                <a:solidFill>
                  <a:srgbClr val="1A1B18"/>
                </a:solidFill>
                <a:latin typeface="Overpass Light"/>
              </a:rPr>
              <a:t>https://www.welt.de/themen/polen-wahlen/</a:t>
            </a:r>
          </a:p>
          <a:p>
            <a:pPr>
              <a:lnSpc>
                <a:spcPts val="2800"/>
              </a:lnSpc>
            </a:pPr>
            <a:endParaRPr lang="en-US" sz="2000">
              <a:solidFill>
                <a:srgbClr val="1A1B18"/>
              </a:solidFill>
              <a:latin typeface="Overpass Light"/>
            </a:endParaRPr>
          </a:p>
          <a:p>
            <a:pPr>
              <a:lnSpc>
                <a:spcPts val="2800"/>
              </a:lnSpc>
            </a:pPr>
            <a:r>
              <a:rPr lang="en-US" sz="2000">
                <a:solidFill>
                  <a:srgbClr val="1A1B18"/>
                </a:solidFill>
                <a:latin typeface="Overpass Light"/>
              </a:rPr>
              <a:t>https://www.dw.com/de/andrzej-duda-gewinnt-präsidentenwahl-in-polen</a:t>
            </a:r>
          </a:p>
          <a:p>
            <a:pPr>
              <a:lnSpc>
                <a:spcPts val="2800"/>
              </a:lnSpc>
            </a:pPr>
            <a:endParaRPr lang="en-US" sz="2000">
              <a:solidFill>
                <a:srgbClr val="1A1B18"/>
              </a:solidFill>
              <a:latin typeface="Overpass Light"/>
            </a:endParaRPr>
          </a:p>
          <a:p>
            <a:pPr>
              <a:lnSpc>
                <a:spcPts val="2800"/>
              </a:lnSpc>
            </a:pPr>
            <a:r>
              <a:rPr lang="en-US" sz="2000">
                <a:solidFill>
                  <a:srgbClr val="1A1B18"/>
                </a:solidFill>
                <a:latin typeface="Overpass Light"/>
              </a:rPr>
              <a:t>https://www.bmi.bund.de/DE/themen/verfassung/wahlrecht/wahl-bundespraesidenten/wahl-bundespraesidenten-node.html</a:t>
            </a:r>
          </a:p>
          <a:p>
            <a:pPr>
              <a:lnSpc>
                <a:spcPts val="2800"/>
              </a:lnSpc>
            </a:pPr>
            <a:endParaRPr lang="en-US" sz="2000">
              <a:solidFill>
                <a:srgbClr val="1A1B18"/>
              </a:solidFill>
              <a:latin typeface="Overpass Light"/>
            </a:endParaRPr>
          </a:p>
          <a:p>
            <a:pPr>
              <a:lnSpc>
                <a:spcPts val="2800"/>
              </a:lnSpc>
            </a:pPr>
            <a:r>
              <a:rPr lang="en-US" sz="2000">
                <a:solidFill>
                  <a:srgbClr val="1A1B18"/>
                </a:solidFill>
                <a:latin typeface="Overpass Light"/>
              </a:rPr>
              <a:t>https://www.bundespraesident.de/DE/Amt-und-Aufgaben/Verfassungsrechtliche-Grundlagen/Wahl-des-Bundespraesidenten/wahl-des-bundespraesidenten-node.html</a:t>
            </a:r>
          </a:p>
          <a:p>
            <a:pPr>
              <a:lnSpc>
                <a:spcPts val="2800"/>
              </a:lnSpc>
            </a:pPr>
            <a:endParaRPr lang="en-US" sz="2000">
              <a:solidFill>
                <a:srgbClr val="1A1B18"/>
              </a:solidFill>
              <a:latin typeface="Overpass Light"/>
            </a:endParaRPr>
          </a:p>
          <a:p>
            <a:pPr>
              <a:lnSpc>
                <a:spcPts val="2800"/>
              </a:lnSpc>
            </a:pPr>
            <a:r>
              <a:rPr lang="en-US" sz="2000">
                <a:solidFill>
                  <a:srgbClr val="1A1B18"/>
                </a:solidFill>
                <a:latin typeface="Overpass Light"/>
              </a:rPr>
              <a:t>https://www.lpb-bw.de/wahl-des-bundespraesidenten-2022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grpSp>
        <p:nvGrpSpPr>
          <p:cNvPr id="2" name="Group 2"/>
          <p:cNvGrpSpPr/>
          <p:nvPr/>
        </p:nvGrpSpPr>
        <p:grpSpPr>
          <a:xfrm>
            <a:off x="16351370" y="1028700"/>
            <a:ext cx="907930" cy="907930"/>
            <a:chOff x="0" y="0"/>
            <a:chExt cx="1210574" cy="1210574"/>
          </a:xfrm>
        </p:grpSpPr>
        <p:grpSp>
          <p:nvGrpSpPr>
            <p:cNvPr id="3" name="Group 3"/>
            <p:cNvGrpSpPr/>
            <p:nvPr/>
          </p:nvGrpSpPr>
          <p:grpSpPr>
            <a:xfrm>
              <a:off x="0" y="0"/>
              <a:ext cx="1210574" cy="1210574"/>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5" name="TextBox 5"/>
            <p:cNvSpPr txBox="1"/>
            <p:nvPr/>
          </p:nvSpPr>
          <p:spPr>
            <a:xfrm>
              <a:off x="152509" y="321121"/>
              <a:ext cx="905555" cy="588864"/>
            </a:xfrm>
            <a:prstGeom prst="rect">
              <a:avLst/>
            </a:prstGeom>
          </p:spPr>
          <p:txBody>
            <a:bodyPr lIns="0" tIns="0" rIns="0" bIns="0" rtlCol="0" anchor="t">
              <a:spAutoFit/>
            </a:bodyPr>
            <a:lstStyle/>
            <a:p>
              <a:pPr algn="ctr">
                <a:lnSpc>
                  <a:spcPts val="3300"/>
                </a:lnSpc>
              </a:pPr>
              <a:r>
                <a:rPr lang="en-US" sz="3000">
                  <a:solidFill>
                    <a:srgbClr val="FFFFFF"/>
                  </a:solidFill>
                  <a:latin typeface="Cormorant Garamond Bold Bold"/>
                </a:rPr>
                <a:t>II</a:t>
              </a:r>
            </a:p>
          </p:txBody>
        </p:sp>
      </p:grpSp>
      <p:grpSp>
        <p:nvGrpSpPr>
          <p:cNvPr id="6" name="Group 6"/>
          <p:cNvGrpSpPr/>
          <p:nvPr/>
        </p:nvGrpSpPr>
        <p:grpSpPr>
          <a:xfrm>
            <a:off x="1028700" y="1373571"/>
            <a:ext cx="955485" cy="218188"/>
            <a:chOff x="0" y="0"/>
            <a:chExt cx="1273980" cy="290918"/>
          </a:xfrm>
        </p:grpSpPr>
        <p:grpSp>
          <p:nvGrpSpPr>
            <p:cNvPr id="7" name="Group 7"/>
            <p:cNvGrpSpPr>
              <a:grpSpLocks noChangeAspect="1"/>
            </p:cNvGrpSpPr>
            <p:nvPr/>
          </p:nvGrpSpPr>
          <p:grpSpPr>
            <a:xfrm>
              <a:off x="983062" y="0"/>
              <a:ext cx="290918" cy="290918"/>
              <a:chOff x="0" y="0"/>
              <a:chExt cx="1708150" cy="1708150"/>
            </a:xfrm>
          </p:grpSpPr>
          <p:sp>
            <p:nvSpPr>
              <p:cNvPr id="8" name="Freeform 8"/>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9" name="Group 9"/>
            <p:cNvGrpSpPr>
              <a:grpSpLocks noChangeAspect="1"/>
            </p:cNvGrpSpPr>
            <p:nvPr/>
          </p:nvGrpSpPr>
          <p:grpSpPr>
            <a:xfrm>
              <a:off x="0" y="0"/>
              <a:ext cx="290918" cy="290918"/>
              <a:chOff x="0" y="0"/>
              <a:chExt cx="1708150" cy="1708150"/>
            </a:xfrm>
          </p:grpSpPr>
          <p:sp>
            <p:nvSpPr>
              <p:cNvPr id="10" name="Freeform 10"/>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1" name="Group 11"/>
            <p:cNvGrpSpPr/>
            <p:nvPr/>
          </p:nvGrpSpPr>
          <p:grpSpPr>
            <a:xfrm>
              <a:off x="493118" y="1587"/>
              <a:ext cx="287744" cy="28774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sp>
        <p:nvSpPr>
          <p:cNvPr id="13" name="AutoShape 13"/>
          <p:cNvSpPr/>
          <p:nvPr/>
        </p:nvSpPr>
        <p:spPr>
          <a:xfrm>
            <a:off x="1028700" y="8604939"/>
            <a:ext cx="16230600" cy="31050"/>
          </a:xfrm>
          <a:prstGeom prst="rect">
            <a:avLst/>
          </a:prstGeom>
          <a:solidFill>
            <a:srgbClr val="CDA63C"/>
          </a:solidFill>
        </p:spPr>
      </p:sp>
      <p:grpSp>
        <p:nvGrpSpPr>
          <p:cNvPr id="14" name="Group 14"/>
          <p:cNvGrpSpPr/>
          <p:nvPr/>
        </p:nvGrpSpPr>
        <p:grpSpPr>
          <a:xfrm>
            <a:off x="2389529" y="1936630"/>
            <a:ext cx="13468121" cy="2289964"/>
            <a:chOff x="0" y="0"/>
            <a:chExt cx="17957494" cy="3053286"/>
          </a:xfrm>
        </p:grpSpPr>
        <p:sp>
          <p:nvSpPr>
            <p:cNvPr id="15" name="TextBox 15"/>
            <p:cNvSpPr txBox="1"/>
            <p:nvPr/>
          </p:nvSpPr>
          <p:spPr>
            <a:xfrm>
              <a:off x="0" y="84243"/>
              <a:ext cx="17957494" cy="1838347"/>
            </a:xfrm>
            <a:prstGeom prst="rect">
              <a:avLst/>
            </a:prstGeom>
          </p:spPr>
          <p:txBody>
            <a:bodyPr lIns="0" tIns="0" rIns="0" bIns="0" rtlCol="0" anchor="t">
              <a:spAutoFit/>
            </a:bodyPr>
            <a:lstStyle/>
            <a:p>
              <a:pPr algn="ctr">
                <a:lnSpc>
                  <a:spcPts val="10450"/>
                </a:lnSpc>
              </a:pPr>
              <a:r>
                <a:rPr lang="en-US" sz="9500" dirty="0">
                  <a:solidFill>
                    <a:srgbClr val="1A1B18"/>
                  </a:solidFill>
                  <a:latin typeface="Cormorant Garamond Bold Bold"/>
                </a:rPr>
                <a:t>Agenda</a:t>
              </a:r>
            </a:p>
          </p:txBody>
        </p:sp>
        <p:sp>
          <p:nvSpPr>
            <p:cNvPr id="16" name="TextBox 16"/>
            <p:cNvSpPr txBox="1"/>
            <p:nvPr/>
          </p:nvSpPr>
          <p:spPr>
            <a:xfrm>
              <a:off x="0" y="2528987"/>
              <a:ext cx="17957494" cy="522817"/>
            </a:xfrm>
            <a:prstGeom prst="rect">
              <a:avLst/>
            </a:prstGeom>
          </p:spPr>
          <p:txBody>
            <a:bodyPr lIns="0" tIns="0" rIns="0" bIns="0" rtlCol="0" anchor="t">
              <a:spAutoFit/>
            </a:bodyPr>
            <a:lstStyle/>
            <a:p>
              <a:pPr>
                <a:lnSpc>
                  <a:spcPts val="3249"/>
                </a:lnSpc>
              </a:pPr>
              <a:endParaRPr/>
            </a:p>
          </p:txBody>
        </p:sp>
      </p:grpSp>
      <p:sp>
        <p:nvSpPr>
          <p:cNvPr id="17" name="TextBox 17"/>
          <p:cNvSpPr txBox="1"/>
          <p:nvPr/>
        </p:nvSpPr>
        <p:spPr>
          <a:xfrm>
            <a:off x="2389529" y="3958534"/>
            <a:ext cx="13468121" cy="3246755"/>
          </a:xfrm>
          <a:prstGeom prst="rect">
            <a:avLst/>
          </a:prstGeom>
        </p:spPr>
        <p:txBody>
          <a:bodyPr lIns="0" tIns="0" rIns="0" bIns="0" rtlCol="0" anchor="t">
            <a:spAutoFit/>
          </a:bodyPr>
          <a:lstStyle/>
          <a:p>
            <a:pPr marL="496567" lvl="1" indent="-248284">
              <a:lnSpc>
                <a:spcPts val="3219"/>
              </a:lnSpc>
              <a:buFont typeface="Arial"/>
              <a:buChar char="•"/>
            </a:pPr>
            <a:r>
              <a:rPr lang="en-US" sz="2299" dirty="0">
                <a:solidFill>
                  <a:srgbClr val="1A1B18"/>
                </a:solidFill>
                <a:latin typeface="+mj-lt"/>
              </a:rPr>
              <a:t>Der </a:t>
            </a:r>
            <a:r>
              <a:rPr lang="en-US" sz="2299" dirty="0" err="1">
                <a:solidFill>
                  <a:srgbClr val="1A1B18"/>
                </a:solidFill>
                <a:latin typeface="+mj-lt"/>
              </a:rPr>
              <a:t>Begriff</a:t>
            </a:r>
            <a:r>
              <a:rPr lang="en-US" sz="2299" dirty="0">
                <a:solidFill>
                  <a:srgbClr val="1A1B18"/>
                </a:solidFill>
                <a:latin typeface="+mj-lt"/>
              </a:rPr>
              <a:t> des </a:t>
            </a:r>
            <a:r>
              <a:rPr lang="en-US" sz="2299" dirty="0" err="1">
                <a:solidFill>
                  <a:srgbClr val="1A1B18"/>
                </a:solidFill>
                <a:latin typeface="+mj-lt"/>
              </a:rPr>
              <a:t>Wahlrechts</a:t>
            </a:r>
            <a:endParaRPr lang="en-US" sz="2299" dirty="0">
              <a:solidFill>
                <a:srgbClr val="1A1B18"/>
              </a:solidFill>
              <a:latin typeface="+mj-lt"/>
            </a:endParaRPr>
          </a:p>
          <a:p>
            <a:pPr marL="496567" lvl="1" indent="-248284">
              <a:lnSpc>
                <a:spcPts val="3219"/>
              </a:lnSpc>
              <a:buFont typeface="Arial"/>
              <a:buChar char="•"/>
            </a:pPr>
            <a:r>
              <a:rPr lang="en-US" sz="2299" dirty="0" err="1">
                <a:solidFill>
                  <a:srgbClr val="1A1B18"/>
                </a:solidFill>
                <a:latin typeface="+mj-lt"/>
              </a:rPr>
              <a:t>Politisches</a:t>
            </a:r>
            <a:r>
              <a:rPr lang="en-US" sz="2299" dirty="0">
                <a:solidFill>
                  <a:srgbClr val="1A1B18"/>
                </a:solidFill>
                <a:latin typeface="+mj-lt"/>
              </a:rPr>
              <a:t> System in </a:t>
            </a:r>
            <a:r>
              <a:rPr lang="en-US" sz="2299" dirty="0" err="1">
                <a:solidFill>
                  <a:srgbClr val="1A1B18"/>
                </a:solidFill>
                <a:latin typeface="+mj-lt"/>
              </a:rPr>
              <a:t>Polen</a:t>
            </a:r>
            <a:endParaRPr lang="en-US" sz="2299" dirty="0">
              <a:solidFill>
                <a:srgbClr val="1A1B18"/>
              </a:solidFill>
              <a:latin typeface="+mj-lt"/>
            </a:endParaRPr>
          </a:p>
          <a:p>
            <a:pPr marL="496567" lvl="1" indent="-248284">
              <a:lnSpc>
                <a:spcPts val="3219"/>
              </a:lnSpc>
              <a:buFont typeface="Arial"/>
              <a:buChar char="•"/>
            </a:pPr>
            <a:r>
              <a:rPr lang="en-US" sz="2299" dirty="0" err="1">
                <a:solidFill>
                  <a:srgbClr val="1A1B18"/>
                </a:solidFill>
                <a:latin typeface="+mj-lt"/>
              </a:rPr>
              <a:t>Politisches</a:t>
            </a:r>
            <a:r>
              <a:rPr lang="en-US" sz="2299" dirty="0">
                <a:solidFill>
                  <a:srgbClr val="1A1B18"/>
                </a:solidFill>
                <a:latin typeface="+mj-lt"/>
              </a:rPr>
              <a:t> System in Deutschland</a:t>
            </a:r>
          </a:p>
          <a:p>
            <a:pPr marL="496567" lvl="1" indent="-248284">
              <a:lnSpc>
                <a:spcPts val="3219"/>
              </a:lnSpc>
              <a:buFont typeface="Arial"/>
              <a:buChar char="•"/>
            </a:pPr>
            <a:r>
              <a:rPr lang="en-US" sz="2299" dirty="0" err="1">
                <a:solidFill>
                  <a:srgbClr val="1A1B18"/>
                </a:solidFill>
                <a:latin typeface="+mj-lt"/>
              </a:rPr>
              <a:t>Präsidentschaftswahlen</a:t>
            </a:r>
            <a:r>
              <a:rPr lang="en-US" sz="2299" dirty="0">
                <a:solidFill>
                  <a:srgbClr val="1A1B18"/>
                </a:solidFill>
                <a:latin typeface="+mj-lt"/>
              </a:rPr>
              <a:t> in </a:t>
            </a:r>
            <a:r>
              <a:rPr lang="en-US" sz="2299" dirty="0" err="1">
                <a:solidFill>
                  <a:srgbClr val="1A1B18"/>
                </a:solidFill>
                <a:latin typeface="+mj-lt"/>
              </a:rPr>
              <a:t>Polen</a:t>
            </a:r>
            <a:endParaRPr lang="en-US" sz="2299" dirty="0">
              <a:solidFill>
                <a:srgbClr val="1A1B18"/>
              </a:solidFill>
              <a:latin typeface="+mj-lt"/>
            </a:endParaRPr>
          </a:p>
          <a:p>
            <a:pPr marL="496567" lvl="1" indent="-248284">
              <a:lnSpc>
                <a:spcPts val="3219"/>
              </a:lnSpc>
              <a:buFont typeface="Arial"/>
              <a:buChar char="•"/>
            </a:pPr>
            <a:r>
              <a:rPr lang="en-US" sz="2299" dirty="0" err="1">
                <a:solidFill>
                  <a:srgbClr val="1A1B18"/>
                </a:solidFill>
                <a:latin typeface="+mj-lt"/>
              </a:rPr>
              <a:t>Aktuelles</a:t>
            </a:r>
            <a:r>
              <a:rPr lang="en-US" sz="2299" dirty="0">
                <a:solidFill>
                  <a:srgbClr val="1A1B18"/>
                </a:solidFill>
                <a:latin typeface="+mj-lt"/>
              </a:rPr>
              <a:t> Thema: Das </a:t>
            </a:r>
            <a:r>
              <a:rPr lang="en-US" sz="2299" dirty="0" err="1">
                <a:solidFill>
                  <a:srgbClr val="1A1B18"/>
                </a:solidFill>
                <a:latin typeface="+mj-lt"/>
              </a:rPr>
              <a:t>Phänomen</a:t>
            </a:r>
            <a:r>
              <a:rPr lang="en-US" sz="2299" dirty="0">
                <a:solidFill>
                  <a:srgbClr val="1A1B18"/>
                </a:solidFill>
                <a:latin typeface="+mj-lt"/>
              </a:rPr>
              <a:t> der </a:t>
            </a:r>
            <a:r>
              <a:rPr lang="en-US" sz="2299" dirty="0" err="1">
                <a:solidFill>
                  <a:srgbClr val="1A1B18"/>
                </a:solidFill>
                <a:latin typeface="+mj-lt"/>
              </a:rPr>
              <a:t>Wahlaktivierung</a:t>
            </a:r>
            <a:r>
              <a:rPr lang="en-US" sz="2299" dirty="0">
                <a:solidFill>
                  <a:srgbClr val="1A1B18"/>
                </a:solidFill>
                <a:latin typeface="+mj-lt"/>
              </a:rPr>
              <a:t> </a:t>
            </a:r>
            <a:r>
              <a:rPr lang="en-US" sz="2299" dirty="0" err="1">
                <a:solidFill>
                  <a:srgbClr val="1A1B18"/>
                </a:solidFill>
                <a:latin typeface="+mj-lt"/>
              </a:rPr>
              <a:t>im</a:t>
            </a:r>
            <a:r>
              <a:rPr lang="en-US" sz="2299" dirty="0">
                <a:solidFill>
                  <a:srgbClr val="1A1B18"/>
                </a:solidFill>
                <a:latin typeface="+mj-lt"/>
              </a:rPr>
              <a:t> </a:t>
            </a:r>
            <a:r>
              <a:rPr lang="en-US" sz="2299" dirty="0" err="1">
                <a:solidFill>
                  <a:srgbClr val="1A1B18"/>
                </a:solidFill>
                <a:latin typeface="+mj-lt"/>
              </a:rPr>
              <a:t>Zeitalter</a:t>
            </a:r>
            <a:r>
              <a:rPr lang="en-US" sz="2299" dirty="0">
                <a:solidFill>
                  <a:srgbClr val="1A1B18"/>
                </a:solidFill>
                <a:latin typeface="+mj-lt"/>
              </a:rPr>
              <a:t> der </a:t>
            </a:r>
            <a:r>
              <a:rPr lang="en-US" sz="2299" dirty="0" err="1">
                <a:solidFill>
                  <a:srgbClr val="1A1B18"/>
                </a:solidFill>
                <a:latin typeface="+mj-lt"/>
              </a:rPr>
              <a:t>Pandemie</a:t>
            </a:r>
            <a:endParaRPr lang="en-US" sz="2299" dirty="0">
              <a:solidFill>
                <a:srgbClr val="1A1B18"/>
              </a:solidFill>
              <a:latin typeface="+mj-lt"/>
            </a:endParaRPr>
          </a:p>
          <a:p>
            <a:pPr marL="496567" lvl="1" indent="-248284">
              <a:lnSpc>
                <a:spcPts val="3219"/>
              </a:lnSpc>
              <a:buFont typeface="Arial"/>
              <a:buChar char="•"/>
            </a:pPr>
            <a:r>
              <a:rPr lang="en-US" sz="2299" dirty="0" err="1">
                <a:solidFill>
                  <a:srgbClr val="1A1B18"/>
                </a:solidFill>
                <a:latin typeface="+mj-lt"/>
              </a:rPr>
              <a:t>Präsidentschaftswahlen</a:t>
            </a:r>
            <a:r>
              <a:rPr lang="en-US" sz="2299" dirty="0">
                <a:solidFill>
                  <a:srgbClr val="1A1B18"/>
                </a:solidFill>
                <a:latin typeface="+mj-lt"/>
              </a:rPr>
              <a:t> in Deutschland</a:t>
            </a:r>
          </a:p>
          <a:p>
            <a:pPr marL="496567" lvl="1" indent="-248284">
              <a:lnSpc>
                <a:spcPts val="3219"/>
              </a:lnSpc>
              <a:buFont typeface="Arial"/>
              <a:buChar char="•"/>
            </a:pPr>
            <a:r>
              <a:rPr lang="en-US" sz="2299" dirty="0" err="1">
                <a:solidFill>
                  <a:srgbClr val="1A1B18"/>
                </a:solidFill>
                <a:latin typeface="+mj-lt"/>
              </a:rPr>
              <a:t>Aktuelles</a:t>
            </a:r>
            <a:r>
              <a:rPr lang="en-US" sz="2299" dirty="0">
                <a:solidFill>
                  <a:srgbClr val="1A1B18"/>
                </a:solidFill>
                <a:latin typeface="+mj-lt"/>
              </a:rPr>
              <a:t> Thema: Frank-Walter Steinmeier und seine </a:t>
            </a:r>
            <a:r>
              <a:rPr lang="en-US" sz="2299" dirty="0" err="1">
                <a:solidFill>
                  <a:srgbClr val="1A1B18"/>
                </a:solidFill>
                <a:latin typeface="+mj-lt"/>
              </a:rPr>
              <a:t>Wiederwahl</a:t>
            </a:r>
            <a:endParaRPr lang="en-US" sz="2299" dirty="0">
              <a:solidFill>
                <a:srgbClr val="1A1B18"/>
              </a:solidFill>
              <a:latin typeface="+mj-lt"/>
            </a:endParaRPr>
          </a:p>
          <a:p>
            <a:pPr marL="496567" lvl="1" indent="-248284">
              <a:lnSpc>
                <a:spcPts val="3219"/>
              </a:lnSpc>
              <a:buFont typeface="Arial"/>
              <a:buChar char="•"/>
            </a:pPr>
            <a:r>
              <a:rPr lang="en-US" sz="2299" dirty="0" err="1">
                <a:solidFill>
                  <a:srgbClr val="1A1B18"/>
                </a:solidFill>
                <a:latin typeface="+mj-lt"/>
              </a:rPr>
              <a:t>Vergleich</a:t>
            </a:r>
            <a:endParaRPr lang="en-US" sz="2299" dirty="0">
              <a:solidFill>
                <a:srgbClr val="1A1B18"/>
              </a:solidFill>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grpSp>
        <p:nvGrpSpPr>
          <p:cNvPr id="2" name="Group 2"/>
          <p:cNvGrpSpPr/>
          <p:nvPr/>
        </p:nvGrpSpPr>
        <p:grpSpPr>
          <a:xfrm>
            <a:off x="16351370" y="1028700"/>
            <a:ext cx="907930" cy="906819"/>
            <a:chOff x="0" y="0"/>
            <a:chExt cx="1210574" cy="1209092"/>
          </a:xfrm>
        </p:grpSpPr>
        <p:grpSp>
          <p:nvGrpSpPr>
            <p:cNvPr id="3" name="Group 3"/>
            <p:cNvGrpSpPr/>
            <p:nvPr/>
          </p:nvGrpSpPr>
          <p:grpSpPr>
            <a:xfrm>
              <a:off x="0" y="0"/>
              <a:ext cx="1210574" cy="120909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5" name="TextBox 5"/>
            <p:cNvSpPr txBox="1"/>
            <p:nvPr/>
          </p:nvSpPr>
          <p:spPr>
            <a:xfrm>
              <a:off x="152509" y="321121"/>
              <a:ext cx="905555" cy="587382"/>
            </a:xfrm>
            <a:prstGeom prst="rect">
              <a:avLst/>
            </a:prstGeom>
          </p:spPr>
          <p:txBody>
            <a:bodyPr lIns="0" tIns="0" rIns="0" bIns="0" rtlCol="0" anchor="t">
              <a:spAutoFit/>
            </a:bodyPr>
            <a:lstStyle/>
            <a:p>
              <a:pPr algn="ctr">
                <a:lnSpc>
                  <a:spcPts val="3300"/>
                </a:lnSpc>
              </a:pPr>
              <a:endParaRPr/>
            </a:p>
          </p:txBody>
        </p:sp>
      </p:grpSp>
      <p:grpSp>
        <p:nvGrpSpPr>
          <p:cNvPr id="6" name="Group 6"/>
          <p:cNvGrpSpPr/>
          <p:nvPr/>
        </p:nvGrpSpPr>
        <p:grpSpPr>
          <a:xfrm>
            <a:off x="1028700" y="1373571"/>
            <a:ext cx="955485" cy="218188"/>
            <a:chOff x="0" y="0"/>
            <a:chExt cx="1273980" cy="290918"/>
          </a:xfrm>
        </p:grpSpPr>
        <p:grpSp>
          <p:nvGrpSpPr>
            <p:cNvPr id="7" name="Group 7"/>
            <p:cNvGrpSpPr>
              <a:grpSpLocks noChangeAspect="1"/>
            </p:cNvGrpSpPr>
            <p:nvPr/>
          </p:nvGrpSpPr>
          <p:grpSpPr>
            <a:xfrm>
              <a:off x="983062" y="0"/>
              <a:ext cx="290918" cy="290918"/>
              <a:chOff x="0" y="0"/>
              <a:chExt cx="1708150" cy="1708150"/>
            </a:xfrm>
          </p:grpSpPr>
          <p:sp>
            <p:nvSpPr>
              <p:cNvPr id="8" name="Freeform 8"/>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9" name="Group 9"/>
            <p:cNvGrpSpPr>
              <a:grpSpLocks noChangeAspect="1"/>
            </p:cNvGrpSpPr>
            <p:nvPr/>
          </p:nvGrpSpPr>
          <p:grpSpPr>
            <a:xfrm>
              <a:off x="0" y="0"/>
              <a:ext cx="290918" cy="290918"/>
              <a:chOff x="0" y="0"/>
              <a:chExt cx="1708150" cy="1708150"/>
            </a:xfrm>
          </p:grpSpPr>
          <p:sp>
            <p:nvSpPr>
              <p:cNvPr id="10" name="Freeform 10"/>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1" name="Group 11"/>
            <p:cNvGrpSpPr/>
            <p:nvPr/>
          </p:nvGrpSpPr>
          <p:grpSpPr>
            <a:xfrm>
              <a:off x="493118" y="1587"/>
              <a:ext cx="287744" cy="28774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sp>
        <p:nvSpPr>
          <p:cNvPr id="13" name="AutoShape 13"/>
          <p:cNvSpPr/>
          <p:nvPr/>
        </p:nvSpPr>
        <p:spPr>
          <a:xfrm>
            <a:off x="1028700" y="8604939"/>
            <a:ext cx="16230600" cy="31050"/>
          </a:xfrm>
          <a:prstGeom prst="rect">
            <a:avLst/>
          </a:prstGeom>
          <a:solidFill>
            <a:srgbClr val="CDA63C"/>
          </a:solidFill>
        </p:spPr>
      </p:sp>
      <p:sp>
        <p:nvSpPr>
          <p:cNvPr id="14" name="TextBox 14"/>
          <p:cNvSpPr txBox="1"/>
          <p:nvPr/>
        </p:nvSpPr>
        <p:spPr>
          <a:xfrm>
            <a:off x="3706108" y="4811712"/>
            <a:ext cx="10875785" cy="711200"/>
          </a:xfrm>
          <a:prstGeom prst="rect">
            <a:avLst/>
          </a:prstGeom>
        </p:spPr>
        <p:txBody>
          <a:bodyPr lIns="0" tIns="0" rIns="0" bIns="0" rtlCol="0" anchor="t">
            <a:spAutoFit/>
          </a:bodyPr>
          <a:lstStyle/>
          <a:p>
            <a:pPr algn="ctr">
              <a:lnSpc>
                <a:spcPts val="5500"/>
              </a:lnSpc>
            </a:pPr>
            <a:r>
              <a:rPr lang="en-US" sz="5000">
                <a:solidFill>
                  <a:srgbClr val="1A1B18"/>
                </a:solidFill>
                <a:latin typeface="Cormorant Garamond Bold Bold"/>
              </a:rPr>
              <a:t>Vielen Dank für Ihre Aufmerksamkeit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6422842" y="8653334"/>
            <a:ext cx="955485" cy="218188"/>
            <a:chOff x="0" y="0"/>
            <a:chExt cx="1273980" cy="290918"/>
          </a:xfrm>
        </p:grpSpPr>
        <p:grpSp>
          <p:nvGrpSpPr>
            <p:cNvPr id="3" name="Group 3"/>
            <p:cNvGrpSpPr>
              <a:grpSpLocks noChangeAspect="1"/>
            </p:cNvGrpSpPr>
            <p:nvPr/>
          </p:nvGrpSpPr>
          <p:grpSpPr>
            <a:xfrm>
              <a:off x="983062" y="0"/>
              <a:ext cx="290918" cy="290918"/>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5" name="Group 5"/>
            <p:cNvGrpSpPr>
              <a:grpSpLocks noChangeAspect="1"/>
            </p:cNvGrpSpPr>
            <p:nvPr/>
          </p:nvGrpSpPr>
          <p:grpSpPr>
            <a:xfrm>
              <a:off x="489944" y="0"/>
              <a:ext cx="290918" cy="290918"/>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7" name="Group 7"/>
            <p:cNvGrpSpPr/>
            <p:nvPr/>
          </p:nvGrpSpPr>
          <p:grpSpPr>
            <a:xfrm>
              <a:off x="0" y="1587"/>
              <a:ext cx="287744" cy="28774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grpSp>
        <p:nvGrpSpPr>
          <p:cNvPr id="9" name="Group 9"/>
          <p:cNvGrpSpPr/>
          <p:nvPr/>
        </p:nvGrpSpPr>
        <p:grpSpPr>
          <a:xfrm>
            <a:off x="1028700" y="3837923"/>
            <a:ext cx="6283549" cy="2347041"/>
            <a:chOff x="0" y="0"/>
            <a:chExt cx="8378066" cy="3129388"/>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818" y="123108"/>
              <a:ext cx="230038" cy="259674"/>
            </a:xfrm>
            <a:prstGeom prst="rect">
              <a:avLst/>
            </a:prstGeom>
          </p:spPr>
        </p:pic>
        <p:sp>
          <p:nvSpPr>
            <p:cNvPr id="11" name="AutoShape 11"/>
            <p:cNvSpPr/>
            <p:nvPr/>
          </p:nvSpPr>
          <p:spPr>
            <a:xfrm>
              <a:off x="34818" y="718074"/>
              <a:ext cx="8343247" cy="42363"/>
            </a:xfrm>
            <a:prstGeom prst="rect">
              <a:avLst/>
            </a:prstGeom>
            <a:solidFill>
              <a:srgbClr val="CDA63C"/>
            </a:solidFill>
          </p:spPr>
        </p:sp>
        <p:sp>
          <p:nvSpPr>
            <p:cNvPr id="12" name="TextBox 12"/>
            <p:cNvSpPr txBox="1"/>
            <p:nvPr/>
          </p:nvSpPr>
          <p:spPr>
            <a:xfrm>
              <a:off x="638667" y="-85725"/>
              <a:ext cx="7739398" cy="591615"/>
            </a:xfrm>
            <a:prstGeom prst="rect">
              <a:avLst/>
            </a:prstGeom>
          </p:spPr>
          <p:txBody>
            <a:bodyPr lIns="0" tIns="0" rIns="0" bIns="0" rtlCol="0" anchor="t">
              <a:spAutoFit/>
            </a:bodyPr>
            <a:lstStyle/>
            <a:p>
              <a:pPr>
                <a:lnSpc>
                  <a:spcPts val="3250"/>
                </a:lnSpc>
              </a:pPr>
              <a:r>
                <a:rPr lang="en-US" sz="2500" spc="-37">
                  <a:solidFill>
                    <a:srgbClr val="1A1B18"/>
                  </a:solidFill>
                  <a:latin typeface="Overpass Light Bold"/>
                </a:rPr>
                <a:t>PWN-Enzyklopädie</a:t>
              </a:r>
            </a:p>
          </p:txBody>
        </p:sp>
        <p:sp>
          <p:nvSpPr>
            <p:cNvPr id="13" name="TextBox 13"/>
            <p:cNvSpPr txBox="1"/>
            <p:nvPr/>
          </p:nvSpPr>
          <p:spPr>
            <a:xfrm>
              <a:off x="0" y="992825"/>
              <a:ext cx="8378066" cy="2120265"/>
            </a:xfrm>
            <a:prstGeom prst="rect">
              <a:avLst/>
            </a:prstGeom>
          </p:spPr>
          <p:txBody>
            <a:bodyPr lIns="0" tIns="0" rIns="0" bIns="0" rtlCol="0" anchor="t">
              <a:spAutoFit/>
            </a:bodyPr>
            <a:lstStyle/>
            <a:p>
              <a:pPr>
                <a:lnSpc>
                  <a:spcPts val="2520"/>
                </a:lnSpc>
              </a:pPr>
              <a:r>
                <a:rPr lang="en-US" sz="1800">
                  <a:solidFill>
                    <a:srgbClr val="1A1B18"/>
                  </a:solidFill>
                  <a:latin typeface="Overpass Light"/>
                </a:rPr>
                <a:t>Wahlgesetz, alle Rechtsvorschriften über die Regeln und das Verfahren zur Durchführung von Wahlen zu Volksvertretungen.</a:t>
              </a:r>
            </a:p>
            <a:p>
              <a:pPr>
                <a:lnSpc>
                  <a:spcPts val="2520"/>
                </a:lnSpc>
              </a:pPr>
              <a:endParaRPr lang="en-US" sz="1800">
                <a:solidFill>
                  <a:srgbClr val="1A1B18"/>
                </a:solidFill>
                <a:latin typeface="Overpass Light"/>
              </a:endParaRPr>
            </a:p>
            <a:p>
              <a:pPr>
                <a:lnSpc>
                  <a:spcPts val="2520"/>
                </a:lnSpc>
              </a:pPr>
              <a:endParaRPr lang="en-US" sz="1800">
                <a:solidFill>
                  <a:srgbClr val="1A1B18"/>
                </a:solidFill>
                <a:latin typeface="Overpass Light"/>
              </a:endParaRPr>
            </a:p>
          </p:txBody>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814" y="6542635"/>
            <a:ext cx="172528" cy="194756"/>
          </a:xfrm>
          <a:prstGeom prst="rect">
            <a:avLst/>
          </a:prstGeom>
        </p:spPr>
      </p:pic>
      <p:sp>
        <p:nvSpPr>
          <p:cNvPr id="15" name="AutoShape 15"/>
          <p:cNvSpPr/>
          <p:nvPr/>
        </p:nvSpPr>
        <p:spPr>
          <a:xfrm>
            <a:off x="1054814" y="7641465"/>
            <a:ext cx="6257435" cy="31772"/>
          </a:xfrm>
          <a:prstGeom prst="rect">
            <a:avLst/>
          </a:prstGeom>
          <a:solidFill>
            <a:srgbClr val="CDA63C"/>
          </a:solidFill>
        </p:spPr>
      </p:sp>
      <p:pic>
        <p:nvPicPr>
          <p:cNvPr id="16" name="Picture 16"/>
          <p:cNvPicPr>
            <a:picLocks noChangeAspect="1"/>
          </p:cNvPicPr>
          <p:nvPr/>
        </p:nvPicPr>
        <p:blipFill>
          <a:blip r:embed="rId4"/>
          <a:srcRect/>
          <a:stretch>
            <a:fillRect/>
          </a:stretch>
        </p:blipFill>
        <p:spPr>
          <a:xfrm>
            <a:off x="8139564" y="2010387"/>
            <a:ext cx="8133447" cy="6948288"/>
          </a:xfrm>
          <a:prstGeom prst="rect">
            <a:avLst/>
          </a:prstGeom>
        </p:spPr>
      </p:pic>
      <p:sp>
        <p:nvSpPr>
          <p:cNvPr id="17" name="TextBox 17"/>
          <p:cNvSpPr txBox="1"/>
          <p:nvPr/>
        </p:nvSpPr>
        <p:spPr>
          <a:xfrm>
            <a:off x="1028700" y="1486512"/>
            <a:ext cx="6283549" cy="1190625"/>
          </a:xfrm>
          <a:prstGeom prst="rect">
            <a:avLst/>
          </a:prstGeom>
        </p:spPr>
        <p:txBody>
          <a:bodyPr lIns="0" tIns="0" rIns="0" bIns="0" rtlCol="0" anchor="t">
            <a:spAutoFit/>
          </a:bodyPr>
          <a:lstStyle/>
          <a:p>
            <a:pPr>
              <a:lnSpc>
                <a:spcPts val="4500"/>
              </a:lnSpc>
            </a:pPr>
            <a:r>
              <a:rPr lang="en-US" sz="5000">
                <a:solidFill>
                  <a:srgbClr val="1A1B18"/>
                </a:solidFill>
                <a:latin typeface="Cormorant Garamond Bold Bold"/>
              </a:rPr>
              <a:t>Der Begriff </a:t>
            </a:r>
          </a:p>
          <a:p>
            <a:pPr>
              <a:lnSpc>
                <a:spcPts val="4500"/>
              </a:lnSpc>
            </a:pPr>
            <a:r>
              <a:rPr lang="en-US" sz="5000">
                <a:solidFill>
                  <a:srgbClr val="1A1B18"/>
                </a:solidFill>
                <a:latin typeface="Cormorant Garamond Bold Bold"/>
              </a:rPr>
              <a:t>des Wahlrechts</a:t>
            </a:r>
          </a:p>
        </p:txBody>
      </p:sp>
      <p:sp>
        <p:nvSpPr>
          <p:cNvPr id="18" name="TextBox 18"/>
          <p:cNvSpPr txBox="1"/>
          <p:nvPr/>
        </p:nvSpPr>
        <p:spPr>
          <a:xfrm>
            <a:off x="1507701" y="6364579"/>
            <a:ext cx="5804549" cy="1501775"/>
          </a:xfrm>
          <a:prstGeom prst="rect">
            <a:avLst/>
          </a:prstGeom>
        </p:spPr>
        <p:txBody>
          <a:bodyPr lIns="0" tIns="0" rIns="0" bIns="0" rtlCol="0" anchor="t">
            <a:spAutoFit/>
          </a:bodyPr>
          <a:lstStyle/>
          <a:p>
            <a:pPr>
              <a:lnSpc>
                <a:spcPts val="3249"/>
              </a:lnSpc>
            </a:pPr>
            <a:r>
              <a:rPr lang="en-US" sz="2499" spc="-37">
                <a:solidFill>
                  <a:srgbClr val="1A1B18"/>
                </a:solidFill>
                <a:latin typeface="Overpass Light Bold"/>
              </a:rPr>
              <a:t>Dr. Jörg Berwanger</a:t>
            </a:r>
          </a:p>
          <a:p>
            <a:pPr>
              <a:lnSpc>
                <a:spcPts val="1690"/>
              </a:lnSpc>
            </a:pPr>
            <a:r>
              <a:rPr lang="en-US" sz="1300" spc="-1">
                <a:solidFill>
                  <a:srgbClr val="1A1B18"/>
                </a:solidFill>
                <a:latin typeface="Arimo Bold"/>
              </a:rPr>
              <a:t>STEAG New Energies GmbH, Saarbrücken</a:t>
            </a:r>
          </a:p>
          <a:p>
            <a:pPr>
              <a:lnSpc>
                <a:spcPts val="1690"/>
              </a:lnSpc>
            </a:pPr>
            <a:r>
              <a:rPr lang="en-US" sz="1300" spc="-1">
                <a:solidFill>
                  <a:srgbClr val="1A1B18"/>
                </a:solidFill>
                <a:latin typeface="Arimo Bold"/>
              </a:rPr>
              <a:t>Commercial Project Manager</a:t>
            </a:r>
          </a:p>
          <a:p>
            <a:pPr>
              <a:lnSpc>
                <a:spcPts val="1690"/>
              </a:lnSpc>
            </a:pPr>
            <a:r>
              <a:rPr lang="en-US" sz="1300" spc="-1">
                <a:solidFill>
                  <a:srgbClr val="1A1B18"/>
                </a:solidFill>
                <a:latin typeface="Arimo Bold"/>
              </a:rPr>
              <a:t>Autoren dieser Definition</a:t>
            </a:r>
          </a:p>
          <a:p>
            <a:pPr>
              <a:lnSpc>
                <a:spcPts val="3249"/>
              </a:lnSpc>
            </a:pPr>
            <a:endParaRPr lang="en-US" sz="1300" spc="-1">
              <a:solidFill>
                <a:srgbClr val="1A1B18"/>
              </a:solidFill>
              <a:latin typeface="Arimo Bold"/>
            </a:endParaRPr>
          </a:p>
        </p:txBody>
      </p:sp>
      <p:sp>
        <p:nvSpPr>
          <p:cNvPr id="19" name="TextBox 19"/>
          <p:cNvSpPr txBox="1"/>
          <p:nvPr/>
        </p:nvSpPr>
        <p:spPr>
          <a:xfrm>
            <a:off x="1028700" y="7812298"/>
            <a:ext cx="6283549" cy="1925955"/>
          </a:xfrm>
          <a:prstGeom prst="rect">
            <a:avLst/>
          </a:prstGeom>
        </p:spPr>
        <p:txBody>
          <a:bodyPr lIns="0" tIns="0" rIns="0" bIns="0" rtlCol="0" anchor="t">
            <a:spAutoFit/>
          </a:bodyPr>
          <a:lstStyle/>
          <a:p>
            <a:pPr>
              <a:lnSpc>
                <a:spcPts val="2520"/>
              </a:lnSpc>
            </a:pPr>
            <a:r>
              <a:rPr lang="en-US" sz="1800" dirty="0">
                <a:solidFill>
                  <a:srgbClr val="1A1B18"/>
                </a:solidFill>
                <a:latin typeface="Overpass Light"/>
              </a:rPr>
              <a:t>"</a:t>
            </a:r>
            <a:r>
              <a:rPr lang="en-US" sz="1800" dirty="0" err="1">
                <a:solidFill>
                  <a:srgbClr val="1A1B18"/>
                </a:solidFill>
                <a:latin typeface="Overpass Light"/>
              </a:rPr>
              <a:t>Gesamtheit</a:t>
            </a:r>
            <a:r>
              <a:rPr lang="en-US" sz="1800" dirty="0">
                <a:solidFill>
                  <a:srgbClr val="1A1B18"/>
                </a:solidFill>
                <a:latin typeface="Overpass Light"/>
              </a:rPr>
              <a:t> der </a:t>
            </a:r>
            <a:r>
              <a:rPr lang="en-US" sz="1800" dirty="0" err="1">
                <a:solidFill>
                  <a:srgbClr val="1A1B18"/>
                </a:solidFill>
                <a:latin typeface="Overpass Light"/>
              </a:rPr>
              <a:t>Regeln</a:t>
            </a:r>
            <a:r>
              <a:rPr lang="en-US" sz="1800" dirty="0">
                <a:solidFill>
                  <a:srgbClr val="1A1B18"/>
                </a:solidFill>
                <a:latin typeface="Overpass Light"/>
              </a:rPr>
              <a:t>, </a:t>
            </a:r>
            <a:r>
              <a:rPr lang="en-US" sz="1800" dirty="0" err="1">
                <a:solidFill>
                  <a:srgbClr val="1A1B18"/>
                </a:solidFill>
                <a:latin typeface="Overpass Light"/>
              </a:rPr>
              <a:t>nach</a:t>
            </a:r>
            <a:r>
              <a:rPr lang="en-US" sz="1800" dirty="0">
                <a:solidFill>
                  <a:srgbClr val="1A1B18"/>
                </a:solidFill>
                <a:latin typeface="Overpass Light"/>
              </a:rPr>
              <a:t> </a:t>
            </a:r>
            <a:r>
              <a:rPr lang="en-US" sz="1800" dirty="0" err="1">
                <a:solidFill>
                  <a:srgbClr val="1A1B18"/>
                </a:solidFill>
                <a:latin typeface="Overpass Light"/>
              </a:rPr>
              <a:t>denen</a:t>
            </a:r>
            <a:r>
              <a:rPr lang="en-US" sz="1800" dirty="0">
                <a:solidFill>
                  <a:srgbClr val="1A1B18"/>
                </a:solidFill>
                <a:latin typeface="Overpass Light"/>
              </a:rPr>
              <a:t> </a:t>
            </a:r>
            <a:r>
              <a:rPr lang="en-US" sz="1800" dirty="0" err="1">
                <a:solidFill>
                  <a:srgbClr val="1A1B18"/>
                </a:solidFill>
                <a:latin typeface="Overpass Light"/>
              </a:rPr>
              <a:t>eine</a:t>
            </a:r>
            <a:r>
              <a:rPr lang="en-US" sz="1800" dirty="0">
                <a:solidFill>
                  <a:srgbClr val="1A1B18"/>
                </a:solidFill>
                <a:latin typeface="Overpass Light"/>
              </a:rPr>
              <a:t> Wahl (</a:t>
            </a:r>
            <a:r>
              <a:rPr lang="en-US" sz="1800" dirty="0" err="1">
                <a:solidFill>
                  <a:srgbClr val="1A1B18"/>
                </a:solidFill>
                <a:latin typeface="Overpass Light"/>
              </a:rPr>
              <a:t>Wahlen</a:t>
            </a:r>
            <a:r>
              <a:rPr lang="en-US" sz="1800" dirty="0">
                <a:solidFill>
                  <a:srgbClr val="1A1B18"/>
                </a:solidFill>
                <a:latin typeface="Overpass Light"/>
              </a:rPr>
              <a:t>) </a:t>
            </a:r>
            <a:r>
              <a:rPr lang="en-US" sz="1800" dirty="0" err="1">
                <a:solidFill>
                  <a:srgbClr val="1A1B18"/>
                </a:solidFill>
                <a:latin typeface="Overpass Light"/>
              </a:rPr>
              <a:t>zu</a:t>
            </a:r>
            <a:r>
              <a:rPr lang="en-US" sz="1800" dirty="0">
                <a:solidFill>
                  <a:srgbClr val="1A1B18"/>
                </a:solidFill>
                <a:latin typeface="Overpass Light"/>
              </a:rPr>
              <a:t> </a:t>
            </a:r>
            <a:r>
              <a:rPr lang="en-US" sz="1800" dirty="0" err="1">
                <a:solidFill>
                  <a:srgbClr val="1A1B18"/>
                </a:solidFill>
                <a:latin typeface="Overpass Light"/>
              </a:rPr>
              <a:t>vollziehen</a:t>
            </a:r>
            <a:r>
              <a:rPr lang="en-US" sz="1800" dirty="0">
                <a:solidFill>
                  <a:srgbClr val="1A1B18"/>
                </a:solidFill>
                <a:latin typeface="Overpass Light"/>
              </a:rPr>
              <a:t> </a:t>
            </a:r>
            <a:r>
              <a:rPr lang="en-US" sz="1800" dirty="0" err="1">
                <a:solidFill>
                  <a:srgbClr val="1A1B18"/>
                </a:solidFill>
                <a:latin typeface="Overpass Light"/>
              </a:rPr>
              <a:t>ist</a:t>
            </a:r>
            <a:r>
              <a:rPr lang="en-US" sz="1800" dirty="0">
                <a:solidFill>
                  <a:srgbClr val="1A1B18"/>
                </a:solidFill>
                <a:latin typeface="Overpass Light"/>
              </a:rPr>
              <a:t>, so </a:t>
            </a:r>
            <a:r>
              <a:rPr lang="en-US" sz="1800" dirty="0" err="1">
                <a:solidFill>
                  <a:srgbClr val="1A1B18"/>
                </a:solidFill>
                <a:latin typeface="Overpass Light"/>
              </a:rPr>
              <a:t>z.B.</a:t>
            </a:r>
            <a:r>
              <a:rPr lang="en-US" sz="1800" dirty="0">
                <a:solidFill>
                  <a:srgbClr val="1A1B18"/>
                </a:solidFill>
                <a:latin typeface="Overpass Light"/>
              </a:rPr>
              <a:t> das </a:t>
            </a:r>
            <a:r>
              <a:rPr lang="en-US" sz="1800" dirty="0" err="1">
                <a:solidFill>
                  <a:srgbClr val="1A1B18"/>
                </a:solidFill>
                <a:latin typeface="Overpass Light"/>
              </a:rPr>
              <a:t>seit</a:t>
            </a:r>
            <a:r>
              <a:rPr lang="en-US" sz="1800" dirty="0">
                <a:solidFill>
                  <a:srgbClr val="1A1B18"/>
                </a:solidFill>
                <a:latin typeface="Overpass Light"/>
              </a:rPr>
              <a:t> 1918 in Deutschland </a:t>
            </a:r>
            <a:r>
              <a:rPr lang="en-US" sz="1800" dirty="0" err="1">
                <a:solidFill>
                  <a:srgbClr val="1A1B18"/>
                </a:solidFill>
                <a:latin typeface="Overpass Light"/>
              </a:rPr>
              <a:t>geltende</a:t>
            </a:r>
            <a:r>
              <a:rPr lang="en-US" sz="1800" dirty="0">
                <a:solidFill>
                  <a:srgbClr val="1A1B18"/>
                </a:solidFill>
                <a:latin typeface="Overpass Light"/>
              </a:rPr>
              <a:t> </a:t>
            </a:r>
            <a:r>
              <a:rPr lang="en-US" sz="1800" dirty="0" err="1">
                <a:solidFill>
                  <a:srgbClr val="1A1B18"/>
                </a:solidFill>
                <a:latin typeface="Overpass Light"/>
              </a:rPr>
              <a:t>allg</a:t>
            </a:r>
            <a:r>
              <a:rPr lang="en-US" sz="1800" dirty="0">
                <a:solidFill>
                  <a:srgbClr val="1A1B18"/>
                </a:solidFill>
                <a:latin typeface="Overpass Light"/>
              </a:rPr>
              <a:t>., </a:t>
            </a:r>
            <a:r>
              <a:rPr lang="en-US" sz="1800" dirty="0" err="1">
                <a:solidFill>
                  <a:srgbClr val="1A1B18"/>
                </a:solidFill>
                <a:latin typeface="Overpass Light"/>
              </a:rPr>
              <a:t>gleiche</a:t>
            </a:r>
            <a:r>
              <a:rPr lang="en-US" sz="1800" dirty="0">
                <a:solidFill>
                  <a:srgbClr val="1A1B18"/>
                </a:solidFill>
                <a:latin typeface="Overpass Light"/>
              </a:rPr>
              <a:t>, </a:t>
            </a:r>
            <a:r>
              <a:rPr lang="en-US" sz="1800" dirty="0" err="1">
                <a:solidFill>
                  <a:srgbClr val="1A1B18"/>
                </a:solidFill>
                <a:latin typeface="Overpass Light"/>
              </a:rPr>
              <a:t>geheime</a:t>
            </a:r>
            <a:r>
              <a:rPr lang="en-US" sz="1800" dirty="0">
                <a:solidFill>
                  <a:srgbClr val="1A1B18"/>
                </a:solidFill>
                <a:latin typeface="Overpass Light"/>
              </a:rPr>
              <a:t>, </a:t>
            </a:r>
            <a:r>
              <a:rPr lang="en-US" sz="1800" dirty="0" err="1">
                <a:solidFill>
                  <a:srgbClr val="1A1B18"/>
                </a:solidFill>
                <a:latin typeface="Overpass Light"/>
              </a:rPr>
              <a:t>freie</a:t>
            </a:r>
            <a:r>
              <a:rPr lang="en-US" sz="1800" dirty="0">
                <a:solidFill>
                  <a:srgbClr val="1A1B18"/>
                </a:solidFill>
                <a:latin typeface="Overpass Light"/>
              </a:rPr>
              <a:t> und </a:t>
            </a:r>
            <a:r>
              <a:rPr lang="en-US" sz="1800" dirty="0" err="1">
                <a:solidFill>
                  <a:srgbClr val="1A1B18"/>
                </a:solidFill>
                <a:latin typeface="Overpass Light"/>
              </a:rPr>
              <a:t>unmittelbare</a:t>
            </a:r>
            <a:r>
              <a:rPr lang="en-US" sz="1800" dirty="0">
                <a:solidFill>
                  <a:srgbClr val="1A1B18"/>
                </a:solidFill>
                <a:latin typeface="Overpass Light"/>
              </a:rPr>
              <a:t> </a:t>
            </a:r>
            <a:r>
              <a:rPr lang="en-US" sz="1800" dirty="0" err="1">
                <a:solidFill>
                  <a:srgbClr val="1A1B18"/>
                </a:solidFill>
                <a:latin typeface="Overpass Light"/>
              </a:rPr>
              <a:t>Wahlrecht</a:t>
            </a:r>
            <a:r>
              <a:rPr lang="en-US" sz="1800" dirty="0">
                <a:solidFill>
                  <a:srgbClr val="1A1B18"/>
                </a:solidFill>
                <a:latin typeface="Overpass Light"/>
              </a:rPr>
              <a:t> </a:t>
            </a:r>
            <a:r>
              <a:rPr lang="en-US" sz="1800" dirty="0" err="1">
                <a:solidFill>
                  <a:srgbClr val="1A1B18"/>
                </a:solidFill>
                <a:latin typeface="Overpass Light"/>
              </a:rPr>
              <a:t>im</a:t>
            </a:r>
            <a:r>
              <a:rPr lang="en-US" sz="1800" dirty="0">
                <a:solidFill>
                  <a:srgbClr val="1A1B18"/>
                </a:solidFill>
                <a:latin typeface="Overpass Light"/>
              </a:rPr>
              <a:t> </a:t>
            </a:r>
            <a:r>
              <a:rPr lang="en-US" sz="1800" dirty="0" err="1">
                <a:solidFill>
                  <a:srgbClr val="1A1B18"/>
                </a:solidFill>
                <a:latin typeface="Overpass Light"/>
              </a:rPr>
              <a:t>Gegensatz</a:t>
            </a:r>
            <a:r>
              <a:rPr lang="en-US" sz="1800" dirty="0">
                <a:solidFill>
                  <a:srgbClr val="1A1B18"/>
                </a:solidFill>
                <a:latin typeface="Overpass Light"/>
              </a:rPr>
              <a:t> </a:t>
            </a:r>
            <a:r>
              <a:rPr lang="en-US" sz="1800" dirty="0" err="1">
                <a:solidFill>
                  <a:srgbClr val="1A1B18"/>
                </a:solidFill>
                <a:latin typeface="Overpass Light"/>
              </a:rPr>
              <a:t>zum</a:t>
            </a:r>
            <a:r>
              <a:rPr lang="en-US" sz="1800" dirty="0">
                <a:solidFill>
                  <a:srgbClr val="1A1B18"/>
                </a:solidFill>
                <a:latin typeface="Overpass Light"/>
              </a:rPr>
              <a:t> </a:t>
            </a:r>
            <a:r>
              <a:rPr lang="en-US" sz="1800" dirty="0" err="1">
                <a:solidFill>
                  <a:srgbClr val="1A1B18"/>
                </a:solidFill>
                <a:latin typeface="Overpass Light"/>
              </a:rPr>
              <a:t>früheren</a:t>
            </a:r>
            <a:r>
              <a:rPr lang="en-US" sz="1800" dirty="0">
                <a:solidFill>
                  <a:srgbClr val="1A1B18"/>
                </a:solidFill>
                <a:latin typeface="Overpass Light"/>
              </a:rPr>
              <a:t> </a:t>
            </a:r>
            <a:r>
              <a:rPr lang="en-US" sz="1800" dirty="0" err="1">
                <a:solidFill>
                  <a:srgbClr val="1A1B18"/>
                </a:solidFill>
                <a:latin typeface="Overpass Light"/>
              </a:rPr>
              <a:t>preußischen</a:t>
            </a:r>
            <a:r>
              <a:rPr lang="en-US" sz="1800" dirty="0">
                <a:solidFill>
                  <a:srgbClr val="1A1B18"/>
                </a:solidFill>
                <a:latin typeface="Overpass Light"/>
              </a:rPr>
              <a:t> </a:t>
            </a:r>
            <a:r>
              <a:rPr lang="en-US" sz="1800" dirty="0" err="1">
                <a:solidFill>
                  <a:srgbClr val="1A1B18"/>
                </a:solidFill>
                <a:latin typeface="Overpass Light"/>
              </a:rPr>
              <a:t>Dreiklassenwahlrecht</a:t>
            </a:r>
            <a:r>
              <a:rPr lang="en-US" sz="1800" dirty="0">
                <a:solidFill>
                  <a:srgbClr val="1A1B18"/>
                </a:solidFill>
                <a:latin typeface="Overpass Light"/>
              </a:rPr>
              <a:t>".</a:t>
            </a:r>
          </a:p>
          <a:p>
            <a:pPr>
              <a:lnSpc>
                <a:spcPts val="2520"/>
              </a:lnSpc>
            </a:pPr>
            <a:endParaRPr lang="en-US" sz="1800" dirty="0">
              <a:solidFill>
                <a:srgbClr val="1A1B18"/>
              </a:solidFill>
              <a:latin typeface="Overpass Light"/>
            </a:endParaRPr>
          </a:p>
          <a:p>
            <a:pPr>
              <a:lnSpc>
                <a:spcPts val="2520"/>
              </a:lnSpc>
            </a:pPr>
            <a:endParaRPr lang="en-US" sz="1800" dirty="0">
              <a:solidFill>
                <a:srgbClr val="1A1B18"/>
              </a:solidFill>
              <a:latin typeface="Overpas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7206" y="1247146"/>
            <a:ext cx="4474698" cy="476250"/>
          </a:xfrm>
          <a:prstGeom prst="rect">
            <a:avLst/>
          </a:prstGeom>
        </p:spPr>
        <p:txBody>
          <a:bodyPr lIns="0" tIns="0" rIns="0" bIns="0" rtlCol="0" anchor="t">
            <a:spAutoFit/>
          </a:bodyPr>
          <a:lstStyle/>
          <a:p>
            <a:pPr algn="ctr">
              <a:lnSpc>
                <a:spcPts val="3750"/>
              </a:lnSpc>
            </a:pPr>
            <a:r>
              <a:rPr lang="en-US" sz="3000" spc="-44">
                <a:solidFill>
                  <a:srgbClr val="1A1B18"/>
                </a:solidFill>
                <a:latin typeface="Cormorant Garamond Bold Bold"/>
              </a:rPr>
              <a:t>Politisches System in Polen</a:t>
            </a:r>
          </a:p>
        </p:txBody>
      </p:sp>
      <p:grpSp>
        <p:nvGrpSpPr>
          <p:cNvPr id="3" name="Group 3"/>
          <p:cNvGrpSpPr/>
          <p:nvPr/>
        </p:nvGrpSpPr>
        <p:grpSpPr>
          <a:xfrm>
            <a:off x="8676608" y="2519094"/>
            <a:ext cx="8115300" cy="2086548"/>
            <a:chOff x="0" y="0"/>
            <a:chExt cx="10820400" cy="278206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818" y="123108"/>
              <a:ext cx="230038" cy="259674"/>
            </a:xfrm>
            <a:prstGeom prst="rect">
              <a:avLst/>
            </a:prstGeom>
          </p:spPr>
        </p:pic>
        <p:sp>
          <p:nvSpPr>
            <p:cNvPr id="5" name="AutoShape 5"/>
            <p:cNvSpPr/>
            <p:nvPr/>
          </p:nvSpPr>
          <p:spPr>
            <a:xfrm>
              <a:off x="34818" y="718074"/>
              <a:ext cx="10785582" cy="42362"/>
            </a:xfrm>
            <a:prstGeom prst="rect">
              <a:avLst/>
            </a:prstGeom>
            <a:solidFill>
              <a:srgbClr val="CDA63C"/>
            </a:solidFill>
          </p:spPr>
        </p:sp>
        <p:sp>
          <p:nvSpPr>
            <p:cNvPr id="6" name="TextBox 6"/>
            <p:cNvSpPr txBox="1"/>
            <p:nvPr/>
          </p:nvSpPr>
          <p:spPr>
            <a:xfrm>
              <a:off x="638667" y="-85725"/>
              <a:ext cx="10181733" cy="591615"/>
            </a:xfrm>
            <a:prstGeom prst="rect">
              <a:avLst/>
            </a:prstGeom>
          </p:spPr>
          <p:txBody>
            <a:bodyPr lIns="0" tIns="0" rIns="0" bIns="0" rtlCol="0" anchor="t">
              <a:spAutoFit/>
            </a:bodyPr>
            <a:lstStyle/>
            <a:p>
              <a:pPr>
                <a:lnSpc>
                  <a:spcPts val="3250"/>
                </a:lnSpc>
              </a:pPr>
              <a:r>
                <a:rPr lang="en-US" sz="2500" spc="-37">
                  <a:solidFill>
                    <a:srgbClr val="1A1B18"/>
                  </a:solidFill>
                  <a:latin typeface="Overpass Light Bold"/>
                </a:rPr>
                <a:t>Modell des Systems</a:t>
              </a:r>
            </a:p>
          </p:txBody>
        </p:sp>
        <p:sp>
          <p:nvSpPr>
            <p:cNvPr id="7" name="TextBox 7"/>
            <p:cNvSpPr txBox="1"/>
            <p:nvPr/>
          </p:nvSpPr>
          <p:spPr>
            <a:xfrm>
              <a:off x="0" y="1056325"/>
              <a:ext cx="10820400" cy="1713886"/>
            </a:xfrm>
            <a:prstGeom prst="rect">
              <a:avLst/>
            </a:prstGeom>
          </p:spPr>
          <p:txBody>
            <a:bodyPr lIns="0" tIns="0" rIns="0" bIns="0" rtlCol="0" anchor="t">
              <a:spAutoFit/>
            </a:bodyPr>
            <a:lstStyle/>
            <a:p>
              <a:pPr>
                <a:lnSpc>
                  <a:spcPts val="2519"/>
                </a:lnSpc>
              </a:pPr>
              <a:r>
                <a:rPr lang="en-US" sz="1799">
                  <a:solidFill>
                    <a:srgbClr val="1A1B18"/>
                  </a:solidFill>
                  <a:latin typeface="Overpass Light"/>
                </a:rPr>
                <a:t>Das politische System Polens basiert auf der </a:t>
              </a:r>
              <a:r>
                <a:rPr lang="en-US" sz="1799">
                  <a:solidFill>
                    <a:srgbClr val="1A1B18"/>
                  </a:solidFill>
                  <a:latin typeface="Arimo"/>
                </a:rPr>
                <a:t>Verfassung der Republik Polen vom 2. April 1997. Die Republik Polen ist als semi-präsidentielles Regierungssystem einzuordnen.</a:t>
              </a:r>
            </a:p>
            <a:p>
              <a:pPr>
                <a:lnSpc>
                  <a:spcPts val="2520"/>
                </a:lnSpc>
              </a:pPr>
              <a:endParaRPr lang="en-US" sz="1799">
                <a:solidFill>
                  <a:srgbClr val="1A1B18"/>
                </a:solidFill>
                <a:latin typeface="Arimo"/>
              </a:endParaRPr>
            </a:p>
          </p:txBody>
        </p:sp>
      </p:grpSp>
      <p:grpSp>
        <p:nvGrpSpPr>
          <p:cNvPr id="8" name="Group 8"/>
          <p:cNvGrpSpPr/>
          <p:nvPr/>
        </p:nvGrpSpPr>
        <p:grpSpPr>
          <a:xfrm>
            <a:off x="1028700" y="1037497"/>
            <a:ext cx="907930" cy="907930"/>
            <a:chOff x="0" y="0"/>
            <a:chExt cx="1210574" cy="1210574"/>
          </a:xfrm>
        </p:grpSpPr>
        <p:grpSp>
          <p:nvGrpSpPr>
            <p:cNvPr id="9" name="Group 9"/>
            <p:cNvGrpSpPr/>
            <p:nvPr/>
          </p:nvGrpSpPr>
          <p:grpSpPr>
            <a:xfrm>
              <a:off x="0" y="0"/>
              <a:ext cx="1210574" cy="1210574"/>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11" name="TextBox 11"/>
            <p:cNvSpPr txBox="1"/>
            <p:nvPr/>
          </p:nvSpPr>
          <p:spPr>
            <a:xfrm>
              <a:off x="152509" y="321121"/>
              <a:ext cx="905555" cy="588864"/>
            </a:xfrm>
            <a:prstGeom prst="rect">
              <a:avLst/>
            </a:prstGeom>
          </p:spPr>
          <p:txBody>
            <a:bodyPr lIns="0" tIns="0" rIns="0" bIns="0" rtlCol="0" anchor="t">
              <a:spAutoFit/>
            </a:bodyPr>
            <a:lstStyle/>
            <a:p>
              <a:pPr algn="ctr">
                <a:lnSpc>
                  <a:spcPts val="3300"/>
                </a:lnSpc>
              </a:pPr>
              <a:r>
                <a:rPr lang="en-US" sz="3000">
                  <a:solidFill>
                    <a:srgbClr val="FFFFFF"/>
                  </a:solidFill>
                  <a:latin typeface="Cormorant Garamond Bold Bold"/>
                </a:rPr>
                <a:t>IV</a:t>
              </a:r>
            </a:p>
          </p:txBody>
        </p:sp>
      </p:grpSp>
      <p:pic>
        <p:nvPicPr>
          <p:cNvPr id="12" name="Picture 12"/>
          <p:cNvPicPr>
            <a:picLocks noChangeAspect="1"/>
          </p:cNvPicPr>
          <p:nvPr/>
        </p:nvPicPr>
        <p:blipFill>
          <a:blip r:embed="rId4"/>
          <a:srcRect l="18912" r="18912"/>
          <a:stretch>
            <a:fillRect/>
          </a:stretch>
        </p:blipFill>
        <p:spPr>
          <a:xfrm>
            <a:off x="1482665" y="2519094"/>
            <a:ext cx="6289068" cy="6739206"/>
          </a:xfrm>
          <a:prstGeom prst="rect">
            <a:avLst/>
          </a:prstGeom>
        </p:spPr>
      </p:pic>
      <p:sp>
        <p:nvSpPr>
          <p:cNvPr id="13" name="AutoShape 13"/>
          <p:cNvSpPr/>
          <p:nvPr/>
        </p:nvSpPr>
        <p:spPr>
          <a:xfrm rot="-10800000">
            <a:off x="8209883" y="1037497"/>
            <a:ext cx="28575" cy="8229600"/>
          </a:xfrm>
          <a:prstGeom prst="rect">
            <a:avLst/>
          </a:prstGeom>
          <a:solidFill>
            <a:srgbClr val="CDA63C"/>
          </a:solidFill>
        </p:spPr>
      </p:sp>
      <p:grpSp>
        <p:nvGrpSpPr>
          <p:cNvPr id="14" name="Group 14"/>
          <p:cNvGrpSpPr/>
          <p:nvPr/>
        </p:nvGrpSpPr>
        <p:grpSpPr>
          <a:xfrm>
            <a:off x="8676608" y="5490605"/>
            <a:ext cx="8115300" cy="2088771"/>
            <a:chOff x="0" y="0"/>
            <a:chExt cx="10820400" cy="2785028"/>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818" y="123108"/>
              <a:ext cx="230038" cy="259674"/>
            </a:xfrm>
            <a:prstGeom prst="rect">
              <a:avLst/>
            </a:prstGeom>
          </p:spPr>
        </p:pic>
        <p:sp>
          <p:nvSpPr>
            <p:cNvPr id="16" name="AutoShape 16"/>
            <p:cNvSpPr/>
            <p:nvPr/>
          </p:nvSpPr>
          <p:spPr>
            <a:xfrm>
              <a:off x="34818" y="718074"/>
              <a:ext cx="10785582" cy="42362"/>
            </a:xfrm>
            <a:prstGeom prst="rect">
              <a:avLst/>
            </a:prstGeom>
            <a:solidFill>
              <a:srgbClr val="CDA63C"/>
            </a:solidFill>
          </p:spPr>
        </p:sp>
        <p:sp>
          <p:nvSpPr>
            <p:cNvPr id="17" name="TextBox 17"/>
            <p:cNvSpPr txBox="1"/>
            <p:nvPr/>
          </p:nvSpPr>
          <p:spPr>
            <a:xfrm>
              <a:off x="638667" y="-85725"/>
              <a:ext cx="10181733" cy="591615"/>
            </a:xfrm>
            <a:prstGeom prst="rect">
              <a:avLst/>
            </a:prstGeom>
          </p:spPr>
          <p:txBody>
            <a:bodyPr lIns="0" tIns="0" rIns="0" bIns="0" rtlCol="0" anchor="t">
              <a:spAutoFit/>
            </a:bodyPr>
            <a:lstStyle/>
            <a:p>
              <a:pPr>
                <a:lnSpc>
                  <a:spcPts val="3250"/>
                </a:lnSpc>
              </a:pPr>
              <a:r>
                <a:rPr lang="en-US" sz="2500" spc="-37">
                  <a:solidFill>
                    <a:srgbClr val="1A1B18"/>
                  </a:solidFill>
                  <a:latin typeface="Overpass Light Bold"/>
                </a:rPr>
                <a:t>Die Gewaltenteilung</a:t>
              </a:r>
            </a:p>
          </p:txBody>
        </p:sp>
        <p:sp>
          <p:nvSpPr>
            <p:cNvPr id="18" name="TextBox 18"/>
            <p:cNvSpPr txBox="1"/>
            <p:nvPr/>
          </p:nvSpPr>
          <p:spPr>
            <a:xfrm>
              <a:off x="0" y="1056325"/>
              <a:ext cx="10820400" cy="2136167"/>
            </a:xfrm>
            <a:prstGeom prst="rect">
              <a:avLst/>
            </a:prstGeom>
          </p:spPr>
          <p:txBody>
            <a:bodyPr lIns="0" tIns="0" rIns="0" bIns="0" rtlCol="0" anchor="t">
              <a:spAutoFit/>
            </a:bodyPr>
            <a:lstStyle/>
            <a:p>
              <a:pPr>
                <a:lnSpc>
                  <a:spcPts val="2520"/>
                </a:lnSpc>
              </a:pPr>
              <a:r>
                <a:rPr lang="en-US" sz="1800">
                  <a:solidFill>
                    <a:srgbClr val="1A1B18"/>
                  </a:solidFill>
                  <a:latin typeface="Arimo"/>
                </a:rPr>
                <a:t>Die Verfassung der Republik Polen basiert auf der Aufteilung und dem Gleichgewicht zwischen Legislative, Exekutive und Judikative. Die gesetzgebende Gewalt wird vom Sejm und dem Senat ausgeübt, die exekutive Gewalt wird vom Präsidenten der Republik Polen und dem Ministerrat ausgeübt, und die judikative Gewalt wird von Gerichten und Tribunalen ausgeübt.</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7206" y="1247146"/>
            <a:ext cx="5394527" cy="476250"/>
          </a:xfrm>
          <a:prstGeom prst="rect">
            <a:avLst/>
          </a:prstGeom>
        </p:spPr>
        <p:txBody>
          <a:bodyPr lIns="0" tIns="0" rIns="0" bIns="0" rtlCol="0" anchor="t">
            <a:spAutoFit/>
          </a:bodyPr>
          <a:lstStyle/>
          <a:p>
            <a:pPr algn="ctr">
              <a:lnSpc>
                <a:spcPts val="3750"/>
              </a:lnSpc>
            </a:pPr>
            <a:r>
              <a:rPr lang="en-US" sz="3000" spc="-44">
                <a:solidFill>
                  <a:srgbClr val="1A1B18"/>
                </a:solidFill>
                <a:latin typeface="Cormorant Garamond Bold Bold"/>
              </a:rPr>
              <a:t>Politisches System in Deutschland</a:t>
            </a:r>
          </a:p>
        </p:txBody>
      </p:sp>
      <p:grpSp>
        <p:nvGrpSpPr>
          <p:cNvPr id="3" name="Group 3"/>
          <p:cNvGrpSpPr/>
          <p:nvPr/>
        </p:nvGrpSpPr>
        <p:grpSpPr>
          <a:xfrm>
            <a:off x="8676608" y="2519094"/>
            <a:ext cx="8115300" cy="1453128"/>
            <a:chOff x="0" y="0"/>
            <a:chExt cx="10820400" cy="1937504"/>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818" y="123108"/>
              <a:ext cx="230038" cy="259674"/>
            </a:xfrm>
            <a:prstGeom prst="rect">
              <a:avLst/>
            </a:prstGeom>
          </p:spPr>
        </p:pic>
        <p:sp>
          <p:nvSpPr>
            <p:cNvPr id="5" name="AutoShape 5"/>
            <p:cNvSpPr/>
            <p:nvPr/>
          </p:nvSpPr>
          <p:spPr>
            <a:xfrm>
              <a:off x="34818" y="718074"/>
              <a:ext cx="10785582" cy="42362"/>
            </a:xfrm>
            <a:prstGeom prst="rect">
              <a:avLst/>
            </a:prstGeom>
            <a:solidFill>
              <a:srgbClr val="CDA63C"/>
            </a:solidFill>
          </p:spPr>
        </p:sp>
        <p:sp>
          <p:nvSpPr>
            <p:cNvPr id="6" name="TextBox 6"/>
            <p:cNvSpPr txBox="1"/>
            <p:nvPr/>
          </p:nvSpPr>
          <p:spPr>
            <a:xfrm>
              <a:off x="638667" y="-85725"/>
              <a:ext cx="10181733" cy="591615"/>
            </a:xfrm>
            <a:prstGeom prst="rect">
              <a:avLst/>
            </a:prstGeom>
          </p:spPr>
          <p:txBody>
            <a:bodyPr lIns="0" tIns="0" rIns="0" bIns="0" rtlCol="0" anchor="t">
              <a:spAutoFit/>
            </a:bodyPr>
            <a:lstStyle/>
            <a:p>
              <a:pPr>
                <a:lnSpc>
                  <a:spcPts val="3250"/>
                </a:lnSpc>
              </a:pPr>
              <a:r>
                <a:rPr lang="en-US" sz="2500" spc="-37">
                  <a:solidFill>
                    <a:srgbClr val="1A1B18"/>
                  </a:solidFill>
                  <a:latin typeface="Overpass Light Bold"/>
                </a:rPr>
                <a:t>Modell des Systems</a:t>
              </a:r>
            </a:p>
          </p:txBody>
        </p:sp>
        <p:sp>
          <p:nvSpPr>
            <p:cNvPr id="7" name="TextBox 7"/>
            <p:cNvSpPr txBox="1"/>
            <p:nvPr/>
          </p:nvSpPr>
          <p:spPr>
            <a:xfrm>
              <a:off x="0" y="1056325"/>
              <a:ext cx="10820400" cy="869326"/>
            </a:xfrm>
            <a:prstGeom prst="rect">
              <a:avLst/>
            </a:prstGeom>
          </p:spPr>
          <p:txBody>
            <a:bodyPr lIns="0" tIns="0" rIns="0" bIns="0" rtlCol="0" anchor="t">
              <a:spAutoFit/>
            </a:bodyPr>
            <a:lstStyle/>
            <a:p>
              <a:pPr>
                <a:lnSpc>
                  <a:spcPts val="2520"/>
                </a:lnSpc>
              </a:pPr>
              <a:r>
                <a:rPr lang="en-US" sz="1800">
                  <a:solidFill>
                    <a:srgbClr val="1A1B18"/>
                  </a:solidFill>
                  <a:latin typeface="Overpass Light"/>
                </a:rPr>
                <a:t>Das politische System der Bundesrepublik Deutschland - eine demokratische Bundesrepublik mit einem einzigartigen kanzler-parlamentarischen System.</a:t>
              </a:r>
            </a:p>
          </p:txBody>
        </p:sp>
      </p:grpSp>
      <p:grpSp>
        <p:nvGrpSpPr>
          <p:cNvPr id="8" name="Group 8"/>
          <p:cNvGrpSpPr/>
          <p:nvPr/>
        </p:nvGrpSpPr>
        <p:grpSpPr>
          <a:xfrm>
            <a:off x="1028700" y="1037497"/>
            <a:ext cx="907930" cy="906819"/>
            <a:chOff x="0" y="0"/>
            <a:chExt cx="1210574" cy="1209092"/>
          </a:xfrm>
        </p:grpSpPr>
        <p:grpSp>
          <p:nvGrpSpPr>
            <p:cNvPr id="9" name="Group 9"/>
            <p:cNvGrpSpPr/>
            <p:nvPr/>
          </p:nvGrpSpPr>
          <p:grpSpPr>
            <a:xfrm>
              <a:off x="0" y="0"/>
              <a:ext cx="1210574" cy="120909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11" name="TextBox 11"/>
            <p:cNvSpPr txBox="1"/>
            <p:nvPr/>
          </p:nvSpPr>
          <p:spPr>
            <a:xfrm>
              <a:off x="152509" y="321121"/>
              <a:ext cx="905555" cy="587382"/>
            </a:xfrm>
            <a:prstGeom prst="rect">
              <a:avLst/>
            </a:prstGeom>
          </p:spPr>
          <p:txBody>
            <a:bodyPr lIns="0" tIns="0" rIns="0" bIns="0" rtlCol="0" anchor="t">
              <a:spAutoFit/>
            </a:bodyPr>
            <a:lstStyle/>
            <a:p>
              <a:pPr algn="ctr">
                <a:lnSpc>
                  <a:spcPts val="3300"/>
                </a:lnSpc>
              </a:pPr>
              <a:r>
                <a:rPr lang="en-US" sz="3000">
                  <a:solidFill>
                    <a:srgbClr val="FFFFFF"/>
                  </a:solidFill>
                  <a:latin typeface="Cormorant Garamond Bold Bold"/>
                </a:rPr>
                <a:t>V</a:t>
              </a:r>
            </a:p>
          </p:txBody>
        </p:sp>
      </p:grpSp>
      <p:pic>
        <p:nvPicPr>
          <p:cNvPr id="12" name="Picture 12"/>
          <p:cNvPicPr>
            <a:picLocks noChangeAspect="1"/>
          </p:cNvPicPr>
          <p:nvPr/>
        </p:nvPicPr>
        <p:blipFill>
          <a:blip r:embed="rId4"/>
          <a:srcRect l="16087" r="21737"/>
          <a:stretch>
            <a:fillRect/>
          </a:stretch>
        </p:blipFill>
        <p:spPr>
          <a:xfrm>
            <a:off x="1482665" y="2519094"/>
            <a:ext cx="6289068" cy="6739206"/>
          </a:xfrm>
          <a:prstGeom prst="rect">
            <a:avLst/>
          </a:prstGeom>
        </p:spPr>
      </p:pic>
      <p:sp>
        <p:nvSpPr>
          <p:cNvPr id="13" name="AutoShape 13"/>
          <p:cNvSpPr/>
          <p:nvPr/>
        </p:nvSpPr>
        <p:spPr>
          <a:xfrm rot="-10800000">
            <a:off x="8209883" y="1037497"/>
            <a:ext cx="28575" cy="8229600"/>
          </a:xfrm>
          <a:prstGeom prst="rect">
            <a:avLst/>
          </a:prstGeom>
          <a:solidFill>
            <a:srgbClr val="CDA63C"/>
          </a:solidFill>
        </p:spPr>
      </p:sp>
      <p:grpSp>
        <p:nvGrpSpPr>
          <p:cNvPr id="14" name="Group 14"/>
          <p:cNvGrpSpPr/>
          <p:nvPr/>
        </p:nvGrpSpPr>
        <p:grpSpPr>
          <a:xfrm>
            <a:off x="8676608" y="5002667"/>
            <a:ext cx="8115300" cy="1772061"/>
            <a:chOff x="0" y="0"/>
            <a:chExt cx="10820400" cy="2362747"/>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818" y="123108"/>
              <a:ext cx="230038" cy="259674"/>
            </a:xfrm>
            <a:prstGeom prst="rect">
              <a:avLst/>
            </a:prstGeom>
          </p:spPr>
        </p:pic>
        <p:sp>
          <p:nvSpPr>
            <p:cNvPr id="16" name="AutoShape 16"/>
            <p:cNvSpPr/>
            <p:nvPr/>
          </p:nvSpPr>
          <p:spPr>
            <a:xfrm>
              <a:off x="34818" y="718074"/>
              <a:ext cx="10785582" cy="42362"/>
            </a:xfrm>
            <a:prstGeom prst="rect">
              <a:avLst/>
            </a:prstGeom>
            <a:solidFill>
              <a:srgbClr val="CDA63C"/>
            </a:solidFill>
          </p:spPr>
        </p:sp>
        <p:sp>
          <p:nvSpPr>
            <p:cNvPr id="17" name="TextBox 17"/>
            <p:cNvSpPr txBox="1"/>
            <p:nvPr/>
          </p:nvSpPr>
          <p:spPr>
            <a:xfrm>
              <a:off x="638667" y="-85725"/>
              <a:ext cx="10181733" cy="591615"/>
            </a:xfrm>
            <a:prstGeom prst="rect">
              <a:avLst/>
            </a:prstGeom>
          </p:spPr>
          <p:txBody>
            <a:bodyPr lIns="0" tIns="0" rIns="0" bIns="0" rtlCol="0" anchor="t">
              <a:spAutoFit/>
            </a:bodyPr>
            <a:lstStyle/>
            <a:p>
              <a:pPr>
                <a:lnSpc>
                  <a:spcPts val="3250"/>
                </a:lnSpc>
              </a:pPr>
              <a:r>
                <a:rPr lang="en-US" sz="2500" spc="-37">
                  <a:solidFill>
                    <a:srgbClr val="1A1B18"/>
                  </a:solidFill>
                  <a:latin typeface="Overpass Light Bold"/>
                </a:rPr>
                <a:t>Die Gewaltenteilung</a:t>
              </a:r>
            </a:p>
          </p:txBody>
        </p:sp>
        <p:sp>
          <p:nvSpPr>
            <p:cNvPr id="18" name="TextBox 18"/>
            <p:cNvSpPr txBox="1"/>
            <p:nvPr/>
          </p:nvSpPr>
          <p:spPr>
            <a:xfrm>
              <a:off x="0" y="1056325"/>
              <a:ext cx="10820400" cy="1713886"/>
            </a:xfrm>
            <a:prstGeom prst="rect">
              <a:avLst/>
            </a:prstGeom>
          </p:spPr>
          <p:txBody>
            <a:bodyPr lIns="0" tIns="0" rIns="0" bIns="0" rtlCol="0" anchor="t">
              <a:spAutoFit/>
            </a:bodyPr>
            <a:lstStyle/>
            <a:p>
              <a:pPr>
                <a:lnSpc>
                  <a:spcPts val="2520"/>
                </a:lnSpc>
              </a:pPr>
              <a:r>
                <a:rPr lang="en-US" sz="1800">
                  <a:solidFill>
                    <a:srgbClr val="1A1B18"/>
                  </a:solidFill>
                  <a:latin typeface="Arimo"/>
                </a:rPr>
                <a:t>Die grundlegenden Verfassungsprinzipien des Systems der Bundesrepublik Deutschland sind: Föderalismus, Demokratismus, das Sozialstaatsprinzip und das Prinzip der Gewaltenteilung und Selbstverwaltung. Deutschland ist ein freiwilliger Zusammenschluss von Bundesländern.</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grpSp>
        <p:nvGrpSpPr>
          <p:cNvPr id="2" name="Group 2"/>
          <p:cNvGrpSpPr/>
          <p:nvPr/>
        </p:nvGrpSpPr>
        <p:grpSpPr>
          <a:xfrm>
            <a:off x="16351370" y="1028700"/>
            <a:ext cx="907930" cy="906819"/>
            <a:chOff x="0" y="0"/>
            <a:chExt cx="1210574" cy="1209092"/>
          </a:xfrm>
        </p:grpSpPr>
        <p:grpSp>
          <p:nvGrpSpPr>
            <p:cNvPr id="3" name="Group 3"/>
            <p:cNvGrpSpPr/>
            <p:nvPr/>
          </p:nvGrpSpPr>
          <p:grpSpPr>
            <a:xfrm>
              <a:off x="0" y="0"/>
              <a:ext cx="1210574" cy="120909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5" name="TextBox 5"/>
            <p:cNvSpPr txBox="1"/>
            <p:nvPr/>
          </p:nvSpPr>
          <p:spPr>
            <a:xfrm>
              <a:off x="241518" y="321121"/>
              <a:ext cx="727537" cy="587382"/>
            </a:xfrm>
            <a:prstGeom prst="rect">
              <a:avLst/>
            </a:prstGeom>
          </p:spPr>
          <p:txBody>
            <a:bodyPr lIns="0" tIns="0" rIns="0" bIns="0" rtlCol="0" anchor="t">
              <a:spAutoFit/>
            </a:bodyPr>
            <a:lstStyle/>
            <a:p>
              <a:pPr algn="ctr">
                <a:lnSpc>
                  <a:spcPts val="3300"/>
                </a:lnSpc>
              </a:pPr>
              <a:r>
                <a:rPr lang="en-US" sz="3000">
                  <a:solidFill>
                    <a:srgbClr val="FFFFFF"/>
                  </a:solidFill>
                  <a:latin typeface="Cormorant Garamond Bold Bold"/>
                </a:rPr>
                <a:t>VI</a:t>
              </a:r>
            </a:p>
          </p:txBody>
        </p:sp>
      </p:grpSp>
      <p:sp>
        <p:nvSpPr>
          <p:cNvPr id="6" name="AutoShape 6"/>
          <p:cNvSpPr/>
          <p:nvPr/>
        </p:nvSpPr>
        <p:spPr>
          <a:xfrm rot="-5400000">
            <a:off x="5730684" y="5844984"/>
            <a:ext cx="6775036" cy="51596"/>
          </a:xfrm>
          <a:prstGeom prst="rect">
            <a:avLst/>
          </a:prstGeom>
          <a:solidFill>
            <a:srgbClr val="CDA63C"/>
          </a:solidFill>
        </p:spPr>
      </p:sp>
      <p:grpSp>
        <p:nvGrpSpPr>
          <p:cNvPr id="7" name="Group 7"/>
          <p:cNvGrpSpPr/>
          <p:nvPr/>
        </p:nvGrpSpPr>
        <p:grpSpPr>
          <a:xfrm rot="5400000">
            <a:off x="16327592" y="8671463"/>
            <a:ext cx="955485" cy="218188"/>
            <a:chOff x="0" y="0"/>
            <a:chExt cx="1273980" cy="290918"/>
          </a:xfrm>
        </p:grpSpPr>
        <p:grpSp>
          <p:nvGrpSpPr>
            <p:cNvPr id="8" name="Group 8"/>
            <p:cNvGrpSpPr>
              <a:grpSpLocks noChangeAspect="1"/>
            </p:cNvGrpSpPr>
            <p:nvPr/>
          </p:nvGrpSpPr>
          <p:grpSpPr>
            <a:xfrm>
              <a:off x="983062" y="0"/>
              <a:ext cx="290918" cy="290918"/>
              <a:chOff x="0" y="0"/>
              <a:chExt cx="1708150" cy="1708150"/>
            </a:xfrm>
          </p:grpSpPr>
          <p:sp>
            <p:nvSpPr>
              <p:cNvPr id="9" name="Freeform 9"/>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0" name="Group 10"/>
            <p:cNvGrpSpPr>
              <a:grpSpLocks noChangeAspect="1"/>
            </p:cNvGrpSpPr>
            <p:nvPr/>
          </p:nvGrpSpPr>
          <p:grpSpPr>
            <a:xfrm>
              <a:off x="0" y="0"/>
              <a:ext cx="290918" cy="290918"/>
              <a:chOff x="0" y="0"/>
              <a:chExt cx="1708150" cy="1708150"/>
            </a:xfrm>
          </p:grpSpPr>
          <p:sp>
            <p:nvSpPr>
              <p:cNvPr id="11" name="Freeform 11"/>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2" name="Group 12"/>
            <p:cNvGrpSpPr/>
            <p:nvPr/>
          </p:nvGrpSpPr>
          <p:grpSpPr>
            <a:xfrm>
              <a:off x="493118" y="1587"/>
              <a:ext cx="287744" cy="28774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sp>
        <p:nvSpPr>
          <p:cNvPr id="16" name="TextBox 16"/>
          <p:cNvSpPr txBox="1"/>
          <p:nvPr/>
        </p:nvSpPr>
        <p:spPr>
          <a:xfrm>
            <a:off x="1028700" y="1066800"/>
            <a:ext cx="15322670" cy="1025525"/>
          </a:xfrm>
          <a:prstGeom prst="rect">
            <a:avLst/>
          </a:prstGeom>
        </p:spPr>
        <p:txBody>
          <a:bodyPr lIns="0" tIns="0" rIns="0" bIns="0" rtlCol="0" anchor="t">
            <a:spAutoFit/>
          </a:bodyPr>
          <a:lstStyle/>
          <a:p>
            <a:pPr algn="ctr">
              <a:lnSpc>
                <a:spcPts val="8049"/>
              </a:lnSpc>
            </a:pPr>
            <a:r>
              <a:rPr lang="en-US" sz="6999">
                <a:solidFill>
                  <a:srgbClr val="1A1B18"/>
                </a:solidFill>
                <a:latin typeface="Cormorant Garamond Bold Bold"/>
              </a:rPr>
              <a:t>Präsidentschaftswahlen in Polen</a:t>
            </a:r>
          </a:p>
        </p:txBody>
      </p:sp>
      <p:sp>
        <p:nvSpPr>
          <p:cNvPr id="17" name="TextBox 17"/>
          <p:cNvSpPr txBox="1"/>
          <p:nvPr/>
        </p:nvSpPr>
        <p:spPr>
          <a:xfrm>
            <a:off x="2546765" y="5139291"/>
            <a:ext cx="5616825" cy="2520950"/>
          </a:xfrm>
          <a:prstGeom prst="rect">
            <a:avLst/>
          </a:prstGeom>
        </p:spPr>
        <p:txBody>
          <a:bodyPr lIns="0" tIns="0" rIns="0" bIns="0" rtlCol="0" anchor="t">
            <a:spAutoFit/>
          </a:bodyPr>
          <a:lstStyle/>
          <a:p>
            <a:pPr algn="ctr">
              <a:lnSpc>
                <a:spcPts val="2800"/>
              </a:lnSpc>
            </a:pPr>
            <a:r>
              <a:rPr lang="en-US" sz="2000">
                <a:solidFill>
                  <a:srgbClr val="1A1B18"/>
                </a:solidFill>
                <a:latin typeface="Overpass Light"/>
              </a:rPr>
              <a:t>Der Präsident ist der oberste Repräsentant unseres Landes. Der Präsident ist der Garant für die Kontinuität der Staatsgewalt. Die Verfassung verpflichtet den Präsidenten, die Souveränität und Sicherheit des Staates sowie die Unverletzlichkeit und Integrität des polnischen Territoriums zu wahren.</a:t>
            </a:r>
          </a:p>
        </p:txBody>
      </p:sp>
      <p:sp>
        <p:nvSpPr>
          <p:cNvPr id="19" name="TextBox 19"/>
          <p:cNvSpPr txBox="1"/>
          <p:nvPr/>
        </p:nvSpPr>
        <p:spPr>
          <a:xfrm>
            <a:off x="9092404" y="3254375"/>
            <a:ext cx="8166896" cy="5398144"/>
          </a:xfrm>
          <a:prstGeom prst="rect">
            <a:avLst/>
          </a:prstGeom>
        </p:spPr>
        <p:txBody>
          <a:bodyPr lIns="0" tIns="0" rIns="0" bIns="0" rtlCol="0" anchor="t">
            <a:spAutoFit/>
          </a:bodyPr>
          <a:lstStyle/>
          <a:p>
            <a:pPr algn="ctr">
              <a:lnSpc>
                <a:spcPts val="2800"/>
              </a:lnSpc>
            </a:pPr>
            <a:r>
              <a:rPr lang="en-US" sz="2000" dirty="0" err="1">
                <a:solidFill>
                  <a:srgbClr val="1A1B18"/>
                </a:solidFill>
                <a:latin typeface="Overpass Light Bold"/>
              </a:rPr>
              <a:t>Gewählter</a:t>
            </a:r>
            <a:r>
              <a:rPr lang="en-US" sz="2000" dirty="0">
                <a:solidFill>
                  <a:srgbClr val="1A1B18"/>
                </a:solidFill>
                <a:latin typeface="Overpass Light Bold"/>
              </a:rPr>
              <a:t> </a:t>
            </a:r>
            <a:r>
              <a:rPr lang="en-US" sz="2000" dirty="0" err="1">
                <a:solidFill>
                  <a:srgbClr val="1A1B18"/>
                </a:solidFill>
                <a:latin typeface="Overpass Light Bold"/>
              </a:rPr>
              <a:t>Präsident</a:t>
            </a:r>
            <a:r>
              <a:rPr lang="en-US" sz="2000" dirty="0">
                <a:solidFill>
                  <a:srgbClr val="1A1B18"/>
                </a:solidFill>
                <a:latin typeface="Overpass Light Bold"/>
              </a:rPr>
              <a:t> </a:t>
            </a:r>
            <a:r>
              <a:rPr lang="en-US" sz="2000" dirty="0" err="1">
                <a:solidFill>
                  <a:srgbClr val="1A1B18"/>
                </a:solidFill>
                <a:latin typeface="Overpass Light Bold"/>
              </a:rPr>
              <a:t>kann</a:t>
            </a:r>
            <a:r>
              <a:rPr lang="en-US" sz="2000" dirty="0">
                <a:solidFill>
                  <a:srgbClr val="1A1B18"/>
                </a:solidFill>
                <a:latin typeface="Overpass Light Bold"/>
              </a:rPr>
              <a:t> sein:</a:t>
            </a:r>
          </a:p>
          <a:p>
            <a:pPr algn="ctr">
              <a:lnSpc>
                <a:spcPts val="2800"/>
              </a:lnSpc>
            </a:pPr>
            <a:endParaRPr lang="en-US" sz="2000" dirty="0">
              <a:solidFill>
                <a:srgbClr val="1A1B18"/>
              </a:solidFill>
              <a:latin typeface="Overpass Light Bold"/>
            </a:endParaRPr>
          </a:p>
          <a:p>
            <a:pPr algn="ctr"/>
            <a:r>
              <a:rPr lang="pl-PL" sz="2400" dirty="0" err="1"/>
              <a:t>ein</a:t>
            </a:r>
            <a:r>
              <a:rPr lang="pl-PL" sz="2400" dirty="0"/>
              <a:t> </a:t>
            </a:r>
            <a:r>
              <a:rPr lang="pl-PL" sz="2400" dirty="0" err="1"/>
              <a:t>polnischer</a:t>
            </a:r>
            <a:r>
              <a:rPr lang="pl-PL" sz="2400" dirty="0"/>
              <a:t> </a:t>
            </a:r>
            <a:r>
              <a:rPr lang="pl-PL" sz="2400" dirty="0" err="1"/>
              <a:t>Staatsbürger</a:t>
            </a:r>
            <a:r>
              <a:rPr lang="pl-PL" sz="2400" dirty="0"/>
              <a:t>, der </a:t>
            </a:r>
            <a:r>
              <a:rPr lang="pl-PL" sz="2400" dirty="0" err="1"/>
              <a:t>am</a:t>
            </a:r>
            <a:r>
              <a:rPr lang="pl-PL" sz="2400" dirty="0"/>
              <a:t> Tag der </a:t>
            </a:r>
            <a:r>
              <a:rPr lang="pl-PL" sz="2400" dirty="0" err="1"/>
              <a:t>Wahlen</a:t>
            </a:r>
            <a:r>
              <a:rPr lang="pl-PL" sz="2400" dirty="0"/>
              <a:t> </a:t>
            </a:r>
            <a:r>
              <a:rPr lang="pl-PL" sz="2400" dirty="0" err="1"/>
              <a:t>das</a:t>
            </a:r>
            <a:r>
              <a:rPr lang="pl-PL" sz="2400" dirty="0"/>
              <a:t> 35. </a:t>
            </a:r>
            <a:r>
              <a:rPr lang="pl-PL" sz="2400" dirty="0" err="1"/>
              <a:t>Lebensjahr</a:t>
            </a:r>
            <a:r>
              <a:rPr lang="pl-PL" sz="2400" dirty="0"/>
              <a:t> </a:t>
            </a:r>
            <a:r>
              <a:rPr lang="pl-PL" sz="2400" dirty="0" err="1"/>
              <a:t>vollendet</a:t>
            </a:r>
            <a:r>
              <a:rPr lang="pl-PL" sz="2400" dirty="0"/>
              <a:t> </a:t>
            </a:r>
            <a:r>
              <a:rPr lang="pl-PL" sz="2400" dirty="0" err="1"/>
              <a:t>und</a:t>
            </a:r>
            <a:r>
              <a:rPr lang="pl-PL" sz="2400" dirty="0"/>
              <a:t> </a:t>
            </a:r>
            <a:r>
              <a:rPr lang="pl-PL" sz="2400" dirty="0" err="1"/>
              <a:t>das</a:t>
            </a:r>
            <a:r>
              <a:rPr lang="pl-PL" sz="2400" dirty="0"/>
              <a:t> </a:t>
            </a:r>
            <a:r>
              <a:rPr lang="pl-PL" sz="2400" dirty="0" err="1"/>
              <a:t>volle</a:t>
            </a:r>
            <a:r>
              <a:rPr lang="pl-PL" sz="2400" dirty="0"/>
              <a:t> </a:t>
            </a:r>
            <a:r>
              <a:rPr lang="pl-PL" sz="2400" dirty="0" err="1"/>
              <a:t>Wahlrecht</a:t>
            </a:r>
            <a:r>
              <a:rPr lang="pl-PL" sz="2400" dirty="0"/>
              <a:t> </a:t>
            </a:r>
            <a:r>
              <a:rPr lang="pl-PL" sz="2400" dirty="0" err="1"/>
              <a:t>für</a:t>
            </a:r>
            <a:r>
              <a:rPr lang="pl-PL" sz="2400" dirty="0"/>
              <a:t> den Sejm </a:t>
            </a:r>
            <a:r>
              <a:rPr lang="pl-PL" sz="2400" dirty="0" err="1"/>
              <a:t>besitzt</a:t>
            </a:r>
            <a:r>
              <a:rPr lang="pl-PL" sz="2400" dirty="0"/>
              <a:t>. </a:t>
            </a:r>
            <a:r>
              <a:rPr lang="pl-PL" sz="2400" dirty="0" err="1"/>
              <a:t>Ein</a:t>
            </a:r>
            <a:r>
              <a:rPr lang="pl-PL" sz="2400" dirty="0"/>
              <a:t> </a:t>
            </a:r>
            <a:r>
              <a:rPr lang="pl-PL" sz="2400" dirty="0" err="1"/>
              <a:t>Kandidat</a:t>
            </a:r>
            <a:r>
              <a:rPr lang="pl-PL" sz="2400" dirty="0"/>
              <a:t> </a:t>
            </a:r>
            <a:r>
              <a:rPr lang="pl-PL" sz="2400" dirty="0" err="1"/>
              <a:t>wird</a:t>
            </a:r>
            <a:r>
              <a:rPr lang="pl-PL" sz="2400" dirty="0"/>
              <a:t> von </a:t>
            </a:r>
            <a:r>
              <a:rPr lang="pl-PL" sz="2400" dirty="0" err="1"/>
              <a:t>mindestens</a:t>
            </a:r>
            <a:r>
              <a:rPr lang="pl-PL" sz="2400" dirty="0"/>
              <a:t> 100.000 </a:t>
            </a:r>
            <a:r>
              <a:rPr lang="pl-PL" sz="2400" dirty="0" err="1"/>
              <a:t>wahlberechtigten</a:t>
            </a:r>
            <a:r>
              <a:rPr lang="pl-PL" sz="2400" dirty="0"/>
              <a:t> </a:t>
            </a:r>
            <a:r>
              <a:rPr lang="pl-PL" sz="2400" dirty="0" err="1"/>
              <a:t>Bürgern</a:t>
            </a:r>
            <a:r>
              <a:rPr lang="pl-PL" sz="2400" dirty="0"/>
              <a:t> </a:t>
            </a:r>
            <a:r>
              <a:rPr lang="pl-PL" sz="2400" dirty="0" err="1"/>
              <a:t>für</a:t>
            </a:r>
            <a:r>
              <a:rPr lang="pl-PL" sz="2400" dirty="0"/>
              <a:t> den Sejm </a:t>
            </a:r>
            <a:r>
              <a:rPr lang="pl-PL" sz="2400" dirty="0" err="1"/>
              <a:t>vorgeschlagen</a:t>
            </a:r>
            <a:r>
              <a:rPr lang="pl-PL" sz="2400" dirty="0"/>
              <a:t>.</a:t>
            </a:r>
            <a:endParaRPr lang="de-DE" sz="2400">
              <a:cs typeface="Calibri"/>
            </a:endParaRPr>
          </a:p>
          <a:p>
            <a:pPr algn="ctr">
              <a:lnSpc>
                <a:spcPts val="2800"/>
              </a:lnSpc>
            </a:pPr>
            <a:endParaRPr lang="en-US" sz="2000" dirty="0">
              <a:solidFill>
                <a:srgbClr val="1A1B18"/>
              </a:solidFill>
              <a:latin typeface="Overpass Light Bold"/>
            </a:endParaRPr>
          </a:p>
          <a:p>
            <a:pPr algn="ctr">
              <a:lnSpc>
                <a:spcPts val="2800"/>
              </a:lnSpc>
            </a:pPr>
            <a:endParaRPr lang="en-US" sz="2000" dirty="0">
              <a:solidFill>
                <a:srgbClr val="1A1B18"/>
              </a:solidFill>
              <a:latin typeface="Arimo"/>
            </a:endParaRPr>
          </a:p>
          <a:p>
            <a:pPr algn="ctr">
              <a:lnSpc>
                <a:spcPts val="2800"/>
              </a:lnSpc>
            </a:pPr>
            <a:endParaRPr lang="en-US" sz="2000" dirty="0">
              <a:solidFill>
                <a:srgbClr val="1A1B18"/>
              </a:solidFill>
              <a:latin typeface="Arimo"/>
            </a:endParaRPr>
          </a:p>
          <a:p>
            <a:pPr algn="ctr">
              <a:lnSpc>
                <a:spcPts val="2800"/>
              </a:lnSpc>
            </a:pPr>
            <a:r>
              <a:rPr lang="en-US" sz="2000" dirty="0">
                <a:solidFill>
                  <a:srgbClr val="1A1B18"/>
                </a:solidFill>
                <a:latin typeface="Overpass Light Bold"/>
              </a:rPr>
              <a:t>Der </a:t>
            </a:r>
            <a:r>
              <a:rPr lang="en-US" sz="2000" dirty="0" err="1">
                <a:solidFill>
                  <a:srgbClr val="1A1B18"/>
                </a:solidFill>
                <a:latin typeface="Overpass Light Bold"/>
              </a:rPr>
              <a:t>Präsident</a:t>
            </a:r>
            <a:r>
              <a:rPr lang="en-US" sz="2000" dirty="0">
                <a:solidFill>
                  <a:srgbClr val="1A1B18"/>
                </a:solidFill>
                <a:latin typeface="Overpass Light Bold"/>
              </a:rPr>
              <a:t> </a:t>
            </a:r>
            <a:r>
              <a:rPr lang="en-US" sz="2000" dirty="0" err="1">
                <a:solidFill>
                  <a:srgbClr val="1A1B18"/>
                </a:solidFill>
                <a:latin typeface="Overpass Light Bold"/>
              </a:rPr>
              <a:t>wird</a:t>
            </a:r>
            <a:r>
              <a:rPr lang="en-US" sz="2000" dirty="0">
                <a:solidFill>
                  <a:srgbClr val="1A1B18"/>
                </a:solidFill>
                <a:latin typeface="Overpass Light Bold"/>
              </a:rPr>
              <a:t> in Polen </a:t>
            </a:r>
            <a:r>
              <a:rPr lang="en-US" sz="2000" dirty="0" err="1">
                <a:solidFill>
                  <a:srgbClr val="1A1B18"/>
                </a:solidFill>
                <a:latin typeface="Overpass Light Bold"/>
              </a:rPr>
              <a:t>durch</a:t>
            </a:r>
            <a:r>
              <a:rPr lang="en-US" sz="2000" dirty="0">
                <a:solidFill>
                  <a:srgbClr val="1A1B18"/>
                </a:solidFill>
                <a:latin typeface="Overpass Light Bold"/>
              </a:rPr>
              <a:t> Wahlen </a:t>
            </a:r>
            <a:r>
              <a:rPr lang="en-US" sz="2000" dirty="0" err="1">
                <a:solidFill>
                  <a:srgbClr val="1A1B18"/>
                </a:solidFill>
                <a:latin typeface="Overpass Light Bold"/>
              </a:rPr>
              <a:t>gewählt</a:t>
            </a:r>
            <a:r>
              <a:rPr lang="pl-PL" sz="2000" dirty="0">
                <a:solidFill>
                  <a:srgbClr val="1A1B18"/>
                </a:solidFill>
                <a:latin typeface="Overpass Light Bold"/>
              </a:rPr>
              <a:t>, </a:t>
            </a:r>
            <a:r>
              <a:rPr lang="pl-PL" sz="2000" dirty="0" err="1">
                <a:solidFill>
                  <a:srgbClr val="1A1B18"/>
                </a:solidFill>
                <a:latin typeface="Overpass Light Bold"/>
              </a:rPr>
              <a:t>die</a:t>
            </a:r>
            <a:r>
              <a:rPr lang="pl-PL" sz="2000" dirty="0">
                <a:solidFill>
                  <a:srgbClr val="1A1B18"/>
                </a:solidFill>
                <a:latin typeface="Overpass Light Bold"/>
              </a:rPr>
              <a:t> </a:t>
            </a:r>
            <a:r>
              <a:rPr lang="pl-PL" sz="2000" dirty="0" err="1">
                <a:solidFill>
                  <a:srgbClr val="1A1B18"/>
                </a:solidFill>
                <a:latin typeface="Overpass Light Bold"/>
              </a:rPr>
              <a:t>sind</a:t>
            </a:r>
            <a:r>
              <a:rPr lang="de-DE" sz="2000" dirty="0">
                <a:solidFill>
                  <a:srgbClr val="1A1B18"/>
                </a:solidFill>
                <a:latin typeface="Overpass Light Bold"/>
              </a:rPr>
              <a:t>:</a:t>
            </a:r>
          </a:p>
          <a:p>
            <a:pPr algn="ctr">
              <a:lnSpc>
                <a:spcPts val="2800"/>
              </a:lnSpc>
            </a:pPr>
            <a:endParaRPr lang="de-DE" sz="2000" dirty="0">
              <a:solidFill>
                <a:srgbClr val="1A1B18"/>
              </a:solidFill>
              <a:latin typeface="Overpass Light Bold"/>
            </a:endParaRPr>
          </a:p>
          <a:p>
            <a:pPr algn="ctr">
              <a:lnSpc>
                <a:spcPts val="2800"/>
              </a:lnSpc>
            </a:pPr>
            <a:r>
              <a:rPr lang="pl-PL" sz="2400" dirty="0" err="1"/>
              <a:t>allgemein</a:t>
            </a:r>
            <a:r>
              <a:rPr lang="pl-PL" sz="2400" dirty="0"/>
              <a:t>, </a:t>
            </a:r>
            <a:r>
              <a:rPr lang="pl-PL" sz="2400" dirty="0" err="1"/>
              <a:t>gleich</a:t>
            </a:r>
            <a:r>
              <a:rPr lang="pl-PL" sz="2400" dirty="0"/>
              <a:t>, </a:t>
            </a:r>
            <a:r>
              <a:rPr lang="pl-PL" sz="2400" dirty="0" err="1"/>
              <a:t>direkt</a:t>
            </a:r>
            <a:r>
              <a:rPr lang="pl-PL" sz="2400" dirty="0"/>
              <a:t> </a:t>
            </a:r>
            <a:r>
              <a:rPr lang="pl-PL" sz="2400" dirty="0" err="1"/>
              <a:t>und</a:t>
            </a:r>
            <a:r>
              <a:rPr lang="pl-PL" sz="2400" dirty="0"/>
              <a:t> </a:t>
            </a:r>
            <a:r>
              <a:rPr lang="pl-PL" sz="2400" dirty="0" err="1"/>
              <a:t>proportional</a:t>
            </a:r>
            <a:r>
              <a:rPr lang="pl-PL" sz="2400" dirty="0"/>
              <a:t> </a:t>
            </a:r>
            <a:r>
              <a:rPr lang="pl-PL" sz="2400" dirty="0" err="1"/>
              <a:t>und</a:t>
            </a:r>
            <a:r>
              <a:rPr lang="pl-PL" sz="2400" dirty="0"/>
              <a:t> </a:t>
            </a:r>
            <a:r>
              <a:rPr lang="pl-PL" sz="2400" dirty="0" err="1"/>
              <a:t>werden</a:t>
            </a:r>
            <a:r>
              <a:rPr lang="pl-PL" sz="2400" dirty="0"/>
              <a:t> in </a:t>
            </a:r>
            <a:r>
              <a:rPr lang="pl-PL" sz="2400" dirty="0" err="1"/>
              <a:t>geheimer</a:t>
            </a:r>
            <a:r>
              <a:rPr lang="pl-PL" sz="2400" dirty="0"/>
              <a:t> </a:t>
            </a:r>
            <a:r>
              <a:rPr lang="pl-PL" sz="2400" dirty="0" err="1"/>
              <a:t>Abstimmung</a:t>
            </a:r>
            <a:r>
              <a:rPr lang="pl-PL" sz="2400" dirty="0"/>
              <a:t> </a:t>
            </a:r>
            <a:r>
              <a:rPr lang="pl-PL" sz="2400" dirty="0" err="1"/>
              <a:t>abgehalten</a:t>
            </a:r>
            <a:endParaRPr lang="en-US" sz="2400" dirty="0">
              <a:solidFill>
                <a:srgbClr val="1A1B18"/>
              </a:solidFill>
              <a:latin typeface="Overpass Light Bold"/>
            </a:endParaRPr>
          </a:p>
          <a:p>
            <a:pPr algn="ctr">
              <a:lnSpc>
                <a:spcPts val="2800"/>
              </a:lnSpc>
            </a:pPr>
            <a:endParaRPr lang="en-US" sz="2000" dirty="0">
              <a:solidFill>
                <a:srgbClr val="1A1B18"/>
              </a:solidFill>
              <a:latin typeface="Overpass Light Bold"/>
            </a:endParaRPr>
          </a:p>
          <a:p>
            <a:pPr algn="ctr">
              <a:lnSpc>
                <a:spcPts val="2800"/>
              </a:lnSpc>
            </a:pPr>
            <a:endParaRPr lang="en-US" sz="2000" dirty="0">
              <a:solidFill>
                <a:srgbClr val="1A1B18"/>
              </a:solidFill>
              <a:latin typeface="Overpas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40504" y="5709503"/>
            <a:ext cx="14135100" cy="3548797"/>
            <a:chOff x="0" y="0"/>
            <a:chExt cx="18846800" cy="4731729"/>
          </a:xfrm>
        </p:grpSpPr>
        <p:pic>
          <p:nvPicPr>
            <p:cNvPr id="3" name="Picture 3"/>
            <p:cNvPicPr>
              <a:picLocks noChangeAspect="1"/>
            </p:cNvPicPr>
            <p:nvPr/>
          </p:nvPicPr>
          <p:blipFill>
            <a:blip r:embed="rId2"/>
            <a:srcRect t="19879" b="42152"/>
            <a:stretch>
              <a:fillRect/>
            </a:stretch>
          </p:blipFill>
          <p:spPr>
            <a:xfrm>
              <a:off x="0" y="0"/>
              <a:ext cx="18846800" cy="4731729"/>
            </a:xfrm>
            <a:prstGeom prst="rect">
              <a:avLst/>
            </a:prstGeom>
          </p:spPr>
        </p:pic>
      </p:grpSp>
      <p:grpSp>
        <p:nvGrpSpPr>
          <p:cNvPr id="4" name="Group 4"/>
          <p:cNvGrpSpPr/>
          <p:nvPr/>
        </p:nvGrpSpPr>
        <p:grpSpPr>
          <a:xfrm>
            <a:off x="1028700" y="1296262"/>
            <a:ext cx="907930" cy="906819"/>
            <a:chOff x="0" y="0"/>
            <a:chExt cx="1210574" cy="1209092"/>
          </a:xfrm>
        </p:grpSpPr>
        <p:grpSp>
          <p:nvGrpSpPr>
            <p:cNvPr id="5" name="Group 5"/>
            <p:cNvGrpSpPr/>
            <p:nvPr/>
          </p:nvGrpSpPr>
          <p:grpSpPr>
            <a:xfrm>
              <a:off x="0" y="0"/>
              <a:ext cx="1210574" cy="120909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7" name="TextBox 7"/>
            <p:cNvSpPr txBox="1"/>
            <p:nvPr/>
          </p:nvSpPr>
          <p:spPr>
            <a:xfrm>
              <a:off x="152509" y="321121"/>
              <a:ext cx="905555" cy="587382"/>
            </a:xfrm>
            <a:prstGeom prst="rect">
              <a:avLst/>
            </a:prstGeom>
          </p:spPr>
          <p:txBody>
            <a:bodyPr lIns="0" tIns="0" rIns="0" bIns="0" rtlCol="0" anchor="t">
              <a:spAutoFit/>
            </a:bodyPr>
            <a:lstStyle/>
            <a:p>
              <a:pPr algn="ctr">
                <a:lnSpc>
                  <a:spcPts val="3300"/>
                </a:lnSpc>
              </a:pPr>
              <a:r>
                <a:rPr lang="en-US" sz="3000">
                  <a:solidFill>
                    <a:srgbClr val="FFFFFF"/>
                  </a:solidFill>
                  <a:latin typeface="Cormorant Garamond Bold Bold"/>
                </a:rPr>
                <a:t>VII</a:t>
              </a:r>
            </a:p>
          </p:txBody>
        </p:sp>
      </p:grpSp>
      <p:grpSp>
        <p:nvGrpSpPr>
          <p:cNvPr id="8" name="Group 8"/>
          <p:cNvGrpSpPr/>
          <p:nvPr/>
        </p:nvGrpSpPr>
        <p:grpSpPr>
          <a:xfrm rot="-5400000">
            <a:off x="660052" y="8671463"/>
            <a:ext cx="955485" cy="218188"/>
            <a:chOff x="0" y="0"/>
            <a:chExt cx="1273980" cy="290918"/>
          </a:xfrm>
        </p:grpSpPr>
        <p:grpSp>
          <p:nvGrpSpPr>
            <p:cNvPr id="9" name="Group 9"/>
            <p:cNvGrpSpPr>
              <a:grpSpLocks noChangeAspect="1"/>
            </p:cNvGrpSpPr>
            <p:nvPr/>
          </p:nvGrpSpPr>
          <p:grpSpPr>
            <a:xfrm>
              <a:off x="983062" y="0"/>
              <a:ext cx="290918" cy="290918"/>
              <a:chOff x="0" y="0"/>
              <a:chExt cx="1708150" cy="1708150"/>
            </a:xfrm>
          </p:grpSpPr>
          <p:sp>
            <p:nvSpPr>
              <p:cNvPr id="10" name="Freeform 10"/>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1" name="Group 11"/>
            <p:cNvGrpSpPr>
              <a:grpSpLocks noChangeAspect="1"/>
            </p:cNvGrpSpPr>
            <p:nvPr/>
          </p:nvGrpSpPr>
          <p:grpSpPr>
            <a:xfrm>
              <a:off x="489944" y="0"/>
              <a:ext cx="290918" cy="290918"/>
              <a:chOff x="0" y="0"/>
              <a:chExt cx="1708150" cy="1708150"/>
            </a:xfrm>
          </p:grpSpPr>
          <p:sp>
            <p:nvSpPr>
              <p:cNvPr id="12" name="Freeform 12"/>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3" name="Group 13"/>
            <p:cNvGrpSpPr/>
            <p:nvPr/>
          </p:nvGrpSpPr>
          <p:grpSpPr>
            <a:xfrm>
              <a:off x="0" y="1587"/>
              <a:ext cx="287744" cy="28774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sp>
        <p:nvSpPr>
          <p:cNvPr id="15" name="AutoShape 15"/>
          <p:cNvSpPr/>
          <p:nvPr/>
        </p:nvSpPr>
        <p:spPr>
          <a:xfrm>
            <a:off x="2940504" y="2203081"/>
            <a:ext cx="14135100" cy="31168"/>
          </a:xfrm>
          <a:prstGeom prst="rect">
            <a:avLst/>
          </a:prstGeom>
          <a:solidFill>
            <a:srgbClr val="CDA63C"/>
          </a:solidFill>
        </p:spPr>
      </p:sp>
      <p:sp>
        <p:nvSpPr>
          <p:cNvPr id="16" name="TextBox 16"/>
          <p:cNvSpPr txBox="1"/>
          <p:nvPr/>
        </p:nvSpPr>
        <p:spPr>
          <a:xfrm>
            <a:off x="3124200" y="1104900"/>
            <a:ext cx="14135100" cy="984250"/>
          </a:xfrm>
          <a:prstGeom prst="rect">
            <a:avLst/>
          </a:prstGeom>
        </p:spPr>
        <p:txBody>
          <a:bodyPr lIns="0" tIns="0" rIns="0" bIns="0" rtlCol="0" anchor="t">
            <a:spAutoFit/>
          </a:bodyPr>
          <a:lstStyle/>
          <a:p>
            <a:pPr algn="ctr">
              <a:lnSpc>
                <a:spcPts val="7699"/>
              </a:lnSpc>
            </a:pPr>
            <a:r>
              <a:rPr lang="en-US" sz="6999">
                <a:solidFill>
                  <a:srgbClr val="1A1B18"/>
                </a:solidFill>
                <a:latin typeface="Cormorant Garamond Bold Bold"/>
              </a:rPr>
              <a:t>Präsidentschaftswahlen in Polen</a:t>
            </a:r>
          </a:p>
        </p:txBody>
      </p:sp>
      <p:sp>
        <p:nvSpPr>
          <p:cNvPr id="17" name="TextBox 17"/>
          <p:cNvSpPr txBox="1"/>
          <p:nvPr/>
        </p:nvSpPr>
        <p:spPr>
          <a:xfrm>
            <a:off x="2940504" y="2998053"/>
            <a:ext cx="14135100" cy="2517164"/>
          </a:xfrm>
          <a:prstGeom prst="rect">
            <a:avLst/>
          </a:prstGeom>
        </p:spPr>
        <p:txBody>
          <a:bodyPr lIns="0" tIns="0" rIns="0" bIns="0" rtlCol="0" anchor="t">
            <a:spAutoFit/>
          </a:bodyPr>
          <a:lstStyle/>
          <a:p>
            <a:pPr algn="ctr">
              <a:lnSpc>
                <a:spcPts val="2800"/>
              </a:lnSpc>
            </a:pPr>
            <a:r>
              <a:rPr lang="en-US" sz="3200" dirty="0" err="1">
                <a:solidFill>
                  <a:srgbClr val="1A1B18"/>
                </a:solidFill>
                <a:latin typeface="Overpass Light"/>
              </a:rPr>
              <a:t>Es</a:t>
            </a:r>
            <a:r>
              <a:rPr lang="en-US" sz="3200" dirty="0">
                <a:solidFill>
                  <a:srgbClr val="1A1B18"/>
                </a:solidFill>
                <a:latin typeface="Overpass Light"/>
              </a:rPr>
              <a:t> </a:t>
            </a:r>
            <a:r>
              <a:rPr lang="en-US" sz="3200" dirty="0" err="1">
                <a:solidFill>
                  <a:srgbClr val="1A1B18"/>
                </a:solidFill>
                <a:latin typeface="Overpass Light"/>
              </a:rPr>
              <a:t>liegt</a:t>
            </a:r>
            <a:r>
              <a:rPr lang="en-US" sz="3200" dirty="0">
                <a:solidFill>
                  <a:srgbClr val="1A1B18"/>
                </a:solidFill>
                <a:latin typeface="Overpass Light"/>
              </a:rPr>
              <a:t> in der Hand des </a:t>
            </a:r>
            <a:r>
              <a:rPr lang="en-US" sz="3200" dirty="0" err="1">
                <a:solidFill>
                  <a:srgbClr val="1A1B18"/>
                </a:solidFill>
                <a:latin typeface="Overpass Light"/>
              </a:rPr>
              <a:t>Volkes</a:t>
            </a:r>
            <a:r>
              <a:rPr lang="en-US" sz="3200" dirty="0">
                <a:solidFill>
                  <a:srgbClr val="1A1B18"/>
                </a:solidFill>
                <a:latin typeface="Overpass Light"/>
              </a:rPr>
              <a:t> </a:t>
            </a:r>
            <a:r>
              <a:rPr lang="en-US" sz="3200" dirty="0" err="1">
                <a:solidFill>
                  <a:srgbClr val="1A1B18"/>
                </a:solidFill>
                <a:latin typeface="Overpass Light"/>
              </a:rPr>
              <a:t>zu</a:t>
            </a:r>
            <a:r>
              <a:rPr lang="en-US" sz="3200" dirty="0">
                <a:solidFill>
                  <a:srgbClr val="1A1B18"/>
                </a:solidFill>
                <a:latin typeface="Overpass Light"/>
              </a:rPr>
              <a:t> </a:t>
            </a:r>
            <a:r>
              <a:rPr lang="en-US" sz="3200" dirty="0" err="1">
                <a:solidFill>
                  <a:srgbClr val="1A1B18"/>
                </a:solidFill>
                <a:latin typeface="Overpass Light"/>
              </a:rPr>
              <a:t>entscheiden</a:t>
            </a:r>
            <a:r>
              <a:rPr lang="en-US" sz="3200" dirty="0">
                <a:solidFill>
                  <a:srgbClr val="1A1B18"/>
                </a:solidFill>
                <a:latin typeface="Overpass Light"/>
              </a:rPr>
              <a:t>, </a:t>
            </a:r>
            <a:r>
              <a:rPr lang="en-US" sz="3200" dirty="0" err="1">
                <a:solidFill>
                  <a:srgbClr val="1A1B18"/>
                </a:solidFill>
                <a:latin typeface="Overpass Light"/>
              </a:rPr>
              <a:t>wer</a:t>
            </a:r>
            <a:r>
              <a:rPr lang="en-US" sz="3200" dirty="0">
                <a:solidFill>
                  <a:srgbClr val="1A1B18"/>
                </a:solidFill>
                <a:latin typeface="Overpass Light"/>
              </a:rPr>
              <a:t> das </a:t>
            </a:r>
            <a:r>
              <a:rPr lang="en-US" sz="3200" dirty="0" err="1">
                <a:solidFill>
                  <a:srgbClr val="1A1B18"/>
                </a:solidFill>
                <a:latin typeface="Overpass Light"/>
              </a:rPr>
              <a:t>Amt</a:t>
            </a:r>
            <a:r>
              <a:rPr lang="en-US" sz="3200" dirty="0">
                <a:solidFill>
                  <a:srgbClr val="1A1B18"/>
                </a:solidFill>
                <a:latin typeface="Overpass Light"/>
              </a:rPr>
              <a:t> des </a:t>
            </a:r>
            <a:r>
              <a:rPr lang="en-US" sz="3200" dirty="0" err="1">
                <a:solidFill>
                  <a:srgbClr val="1A1B18"/>
                </a:solidFill>
                <a:latin typeface="Overpass Light"/>
              </a:rPr>
              <a:t>Präsidenten</a:t>
            </a:r>
            <a:r>
              <a:rPr lang="en-US" sz="3200" dirty="0">
                <a:solidFill>
                  <a:srgbClr val="1A1B18"/>
                </a:solidFill>
                <a:latin typeface="Overpass Light"/>
              </a:rPr>
              <a:t> </a:t>
            </a:r>
            <a:r>
              <a:rPr lang="en-US" sz="3200" dirty="0" err="1">
                <a:solidFill>
                  <a:srgbClr val="1A1B18"/>
                </a:solidFill>
                <a:latin typeface="Overpass Light"/>
              </a:rPr>
              <a:t>bekleidet</a:t>
            </a:r>
            <a:r>
              <a:rPr lang="en-US" sz="3200" dirty="0">
                <a:solidFill>
                  <a:srgbClr val="1A1B18"/>
                </a:solidFill>
                <a:latin typeface="Overpass Light"/>
              </a:rPr>
              <a:t>. </a:t>
            </a:r>
            <a:r>
              <a:rPr lang="en-US" sz="3200" dirty="0" err="1">
                <a:solidFill>
                  <a:srgbClr val="1A1B18"/>
                </a:solidFill>
                <a:latin typeface="Overpass Light"/>
              </a:rPr>
              <a:t>Wir</a:t>
            </a:r>
            <a:r>
              <a:rPr lang="en-US" sz="3200" dirty="0">
                <a:solidFill>
                  <a:srgbClr val="1A1B18"/>
                </a:solidFill>
                <a:latin typeface="Overpass Light"/>
              </a:rPr>
              <a:t>, die </a:t>
            </a:r>
            <a:r>
              <a:rPr lang="en-US" sz="3200" dirty="0" err="1">
                <a:solidFill>
                  <a:srgbClr val="1A1B18"/>
                </a:solidFill>
                <a:latin typeface="Overpass Light"/>
              </a:rPr>
              <a:t>Bürger</a:t>
            </a:r>
            <a:r>
              <a:rPr lang="en-US" sz="3200" dirty="0">
                <a:solidFill>
                  <a:srgbClr val="1A1B18"/>
                </a:solidFill>
                <a:latin typeface="Overpass Light"/>
              </a:rPr>
              <a:t>, </a:t>
            </a:r>
            <a:r>
              <a:rPr lang="en-US" sz="3200" dirty="0" err="1">
                <a:solidFill>
                  <a:srgbClr val="1A1B18"/>
                </a:solidFill>
                <a:latin typeface="Overpass Light"/>
              </a:rPr>
              <a:t>wählen</a:t>
            </a:r>
            <a:r>
              <a:rPr lang="en-US" sz="3200" dirty="0">
                <a:solidFill>
                  <a:srgbClr val="1A1B18"/>
                </a:solidFill>
                <a:latin typeface="Overpass Light"/>
              </a:rPr>
              <a:t> den </a:t>
            </a:r>
            <a:r>
              <a:rPr lang="en-US" sz="3200" dirty="0" err="1">
                <a:solidFill>
                  <a:srgbClr val="1A1B18"/>
                </a:solidFill>
                <a:latin typeface="Overpass Light"/>
              </a:rPr>
              <a:t>Präsidenten</a:t>
            </a:r>
            <a:r>
              <a:rPr lang="en-US" sz="3200" dirty="0">
                <a:solidFill>
                  <a:srgbClr val="1A1B18"/>
                </a:solidFill>
                <a:latin typeface="Overpass Light"/>
              </a:rPr>
              <a:t>. </a:t>
            </a:r>
            <a:r>
              <a:rPr lang="en-US" sz="3200" dirty="0" err="1">
                <a:solidFill>
                  <a:srgbClr val="1A1B18"/>
                </a:solidFill>
                <a:latin typeface="Overpass Light"/>
              </a:rPr>
              <a:t>Wahlberechtigt</a:t>
            </a:r>
            <a:r>
              <a:rPr lang="en-US" sz="3200" dirty="0">
                <a:solidFill>
                  <a:srgbClr val="1A1B18"/>
                </a:solidFill>
                <a:latin typeface="Overpass Light"/>
              </a:rPr>
              <a:t> </a:t>
            </a:r>
            <a:r>
              <a:rPr lang="en-US" sz="3200" dirty="0" err="1">
                <a:solidFill>
                  <a:srgbClr val="1A1B18"/>
                </a:solidFill>
                <a:latin typeface="Overpass Light"/>
              </a:rPr>
              <a:t>ist</a:t>
            </a:r>
            <a:r>
              <a:rPr lang="en-US" sz="3200" dirty="0">
                <a:solidFill>
                  <a:srgbClr val="1A1B18"/>
                </a:solidFill>
                <a:latin typeface="Overpass Light"/>
              </a:rPr>
              <a:t> </a:t>
            </a:r>
            <a:r>
              <a:rPr lang="en-US" sz="3200" dirty="0" err="1">
                <a:solidFill>
                  <a:srgbClr val="1A1B18"/>
                </a:solidFill>
                <a:latin typeface="Overpass Light"/>
              </a:rPr>
              <a:t>jeder</a:t>
            </a:r>
            <a:r>
              <a:rPr lang="en-US" sz="3200" dirty="0">
                <a:solidFill>
                  <a:srgbClr val="1A1B18"/>
                </a:solidFill>
                <a:latin typeface="Overpass Light"/>
              </a:rPr>
              <a:t> </a:t>
            </a:r>
            <a:r>
              <a:rPr lang="en-US" sz="3200" dirty="0" err="1">
                <a:solidFill>
                  <a:srgbClr val="1A1B18"/>
                </a:solidFill>
                <a:latin typeface="Overpass Light"/>
              </a:rPr>
              <a:t>polnische</a:t>
            </a:r>
            <a:r>
              <a:rPr lang="en-US" sz="3200" dirty="0">
                <a:solidFill>
                  <a:srgbClr val="1A1B18"/>
                </a:solidFill>
                <a:latin typeface="Overpass Light"/>
              </a:rPr>
              <a:t> </a:t>
            </a:r>
            <a:r>
              <a:rPr lang="en-US" sz="3200" dirty="0" err="1">
                <a:solidFill>
                  <a:srgbClr val="1A1B18"/>
                </a:solidFill>
                <a:latin typeface="Overpass Light"/>
              </a:rPr>
              <a:t>Staatsbürger</a:t>
            </a:r>
            <a:r>
              <a:rPr lang="en-US" sz="3200" dirty="0">
                <a:solidFill>
                  <a:srgbClr val="1A1B18"/>
                </a:solidFill>
                <a:latin typeface="Overpass Light"/>
              </a:rPr>
              <a:t>, der am </a:t>
            </a:r>
            <a:r>
              <a:rPr lang="en-US" sz="3200" dirty="0" err="1">
                <a:solidFill>
                  <a:srgbClr val="1A1B18"/>
                </a:solidFill>
                <a:latin typeface="Overpass Light"/>
              </a:rPr>
              <a:t>Wahltag</a:t>
            </a:r>
            <a:r>
              <a:rPr lang="en-US" sz="3200" dirty="0">
                <a:solidFill>
                  <a:srgbClr val="1A1B18"/>
                </a:solidFill>
                <a:latin typeface="Overpass Light"/>
              </a:rPr>
              <a:t> das 18. </a:t>
            </a:r>
            <a:r>
              <a:rPr lang="en-US" sz="3200" dirty="0" err="1">
                <a:solidFill>
                  <a:srgbClr val="1A1B18"/>
                </a:solidFill>
                <a:latin typeface="Overpass Light"/>
              </a:rPr>
              <a:t>Lebensjahr</a:t>
            </a:r>
            <a:r>
              <a:rPr lang="en-US" sz="3200" dirty="0">
                <a:solidFill>
                  <a:srgbClr val="1A1B18"/>
                </a:solidFill>
                <a:latin typeface="Overpass Light"/>
              </a:rPr>
              <a:t> </a:t>
            </a:r>
            <a:r>
              <a:rPr lang="en-US" sz="3200" dirty="0" err="1">
                <a:solidFill>
                  <a:srgbClr val="1A1B18"/>
                </a:solidFill>
                <a:latin typeface="Overpass Light"/>
              </a:rPr>
              <a:t>vollendet</a:t>
            </a:r>
            <a:r>
              <a:rPr lang="en-US" sz="3200" dirty="0">
                <a:solidFill>
                  <a:srgbClr val="1A1B18"/>
                </a:solidFill>
                <a:latin typeface="Overpass Light"/>
              </a:rPr>
              <a:t>.</a:t>
            </a:r>
          </a:p>
          <a:p>
            <a:pPr algn="ctr">
              <a:lnSpc>
                <a:spcPts val="2800"/>
              </a:lnSpc>
            </a:pPr>
            <a:endParaRPr lang="en-US" sz="3200" dirty="0">
              <a:solidFill>
                <a:srgbClr val="1A1B18"/>
              </a:solidFill>
              <a:latin typeface="Overpass Light"/>
            </a:endParaRPr>
          </a:p>
          <a:p>
            <a:pPr algn="ctr">
              <a:lnSpc>
                <a:spcPts val="2800"/>
              </a:lnSpc>
            </a:pPr>
            <a:r>
              <a:rPr lang="en-US" sz="3200" dirty="0" err="1">
                <a:solidFill>
                  <a:srgbClr val="1A1B18"/>
                </a:solidFill>
                <a:latin typeface="Arimo"/>
              </a:rPr>
              <a:t>Ein</a:t>
            </a:r>
            <a:r>
              <a:rPr lang="en-US" sz="3200" dirty="0">
                <a:solidFill>
                  <a:srgbClr val="1A1B18"/>
                </a:solidFill>
                <a:latin typeface="Arimo"/>
              </a:rPr>
              <a:t> </a:t>
            </a:r>
            <a:r>
              <a:rPr lang="en-US" sz="3200" dirty="0" err="1">
                <a:solidFill>
                  <a:srgbClr val="1A1B18"/>
                </a:solidFill>
                <a:latin typeface="Arimo"/>
              </a:rPr>
              <a:t>Präsidentschaftskandidat</a:t>
            </a:r>
            <a:r>
              <a:rPr lang="en-US" sz="3200" dirty="0">
                <a:solidFill>
                  <a:srgbClr val="1A1B18"/>
                </a:solidFill>
                <a:latin typeface="Arimo"/>
              </a:rPr>
              <a:t> </a:t>
            </a:r>
            <a:r>
              <a:rPr lang="en-US" sz="3200" dirty="0" err="1">
                <a:solidFill>
                  <a:srgbClr val="1A1B18"/>
                </a:solidFill>
                <a:latin typeface="Arimo"/>
              </a:rPr>
              <a:t>kann</a:t>
            </a:r>
            <a:r>
              <a:rPr lang="en-US" sz="3200" dirty="0">
                <a:solidFill>
                  <a:srgbClr val="1A1B18"/>
                </a:solidFill>
                <a:latin typeface="Arimo"/>
              </a:rPr>
              <a:t> von </a:t>
            </a:r>
            <a:r>
              <a:rPr lang="en-US" sz="3200" dirty="0" err="1">
                <a:solidFill>
                  <a:srgbClr val="1A1B18"/>
                </a:solidFill>
                <a:latin typeface="Arimo"/>
              </a:rPr>
              <a:t>einer</a:t>
            </a:r>
            <a:r>
              <a:rPr lang="en-US" sz="3200" dirty="0">
                <a:solidFill>
                  <a:srgbClr val="1A1B18"/>
                </a:solidFill>
                <a:latin typeface="Arimo"/>
              </a:rPr>
              <a:t> </a:t>
            </a:r>
            <a:r>
              <a:rPr lang="en-US" sz="3200" dirty="0" err="1">
                <a:solidFill>
                  <a:srgbClr val="1A1B18"/>
                </a:solidFill>
                <a:latin typeface="Arimo"/>
              </a:rPr>
              <a:t>Gruppe</a:t>
            </a:r>
            <a:r>
              <a:rPr lang="en-US" sz="3200" dirty="0">
                <a:solidFill>
                  <a:srgbClr val="1A1B18"/>
                </a:solidFill>
                <a:latin typeface="Arimo"/>
              </a:rPr>
              <a:t> von </a:t>
            </a:r>
            <a:r>
              <a:rPr lang="en-US" sz="3200" dirty="0" err="1">
                <a:solidFill>
                  <a:srgbClr val="1A1B18"/>
                </a:solidFill>
                <a:latin typeface="Arimo"/>
              </a:rPr>
              <a:t>mindestens</a:t>
            </a:r>
            <a:r>
              <a:rPr lang="en-US" sz="3200" dirty="0">
                <a:solidFill>
                  <a:srgbClr val="1A1B18"/>
                </a:solidFill>
                <a:latin typeface="Arimo"/>
              </a:rPr>
              <a:t> 100.000 </a:t>
            </a:r>
            <a:r>
              <a:rPr lang="en-US" sz="3200" dirty="0" err="1">
                <a:solidFill>
                  <a:srgbClr val="1A1B18"/>
                </a:solidFill>
                <a:latin typeface="Arimo"/>
              </a:rPr>
              <a:t>nominiert</a:t>
            </a:r>
            <a:r>
              <a:rPr lang="en-US" sz="3200" dirty="0">
                <a:solidFill>
                  <a:srgbClr val="1A1B18"/>
                </a:solidFill>
                <a:latin typeface="Arimo"/>
              </a:rPr>
              <a:t> </a:t>
            </a:r>
            <a:r>
              <a:rPr lang="en-US" sz="3200" dirty="0" err="1">
                <a:solidFill>
                  <a:srgbClr val="1A1B18"/>
                </a:solidFill>
                <a:latin typeface="Arimo"/>
              </a:rPr>
              <a:t>werden</a:t>
            </a:r>
            <a:r>
              <a:rPr lang="en-US" sz="3200" dirty="0">
                <a:solidFill>
                  <a:srgbClr val="1A1B18"/>
                </a:solidFill>
                <a:latin typeface="Arimo"/>
              </a:rPr>
              <a:t>. </a:t>
            </a:r>
            <a:r>
              <a:rPr lang="en-US" sz="3200" dirty="0" err="1">
                <a:solidFill>
                  <a:srgbClr val="1A1B18"/>
                </a:solidFill>
                <a:latin typeface="Arimo"/>
              </a:rPr>
              <a:t>Bürger</a:t>
            </a:r>
            <a:r>
              <a:rPr lang="en-US" sz="3200" dirty="0">
                <a:solidFill>
                  <a:srgbClr val="1A1B18"/>
                </a:solidFill>
                <a:latin typeface="Arimo"/>
              </a:rPr>
              <a:t>, die das </a:t>
            </a:r>
            <a:r>
              <a:rPr lang="en-US" sz="3200" dirty="0" err="1">
                <a:solidFill>
                  <a:srgbClr val="1A1B18"/>
                </a:solidFill>
                <a:latin typeface="Arimo"/>
              </a:rPr>
              <a:t>Wahlrecht</a:t>
            </a:r>
            <a:r>
              <a:rPr lang="en-US" sz="3200" dirty="0">
                <a:solidFill>
                  <a:srgbClr val="1A1B18"/>
                </a:solidFill>
                <a:latin typeface="Arimo"/>
              </a:rPr>
              <a:t> </a:t>
            </a:r>
            <a:r>
              <a:rPr lang="en-US" sz="3200" dirty="0" err="1">
                <a:solidFill>
                  <a:srgbClr val="1A1B18"/>
                </a:solidFill>
                <a:latin typeface="Arimo"/>
              </a:rPr>
              <a:t>haben</a:t>
            </a:r>
            <a:r>
              <a:rPr lang="en-US" sz="3200" dirty="0">
                <a:solidFill>
                  <a:srgbClr val="1A1B18"/>
                </a:solidFill>
                <a:latin typeface="Arimo"/>
              </a:rPr>
              <a:t> (d. h. das </a:t>
            </a:r>
            <a:r>
              <a:rPr lang="en-US" sz="3200" dirty="0" err="1">
                <a:solidFill>
                  <a:srgbClr val="1A1B18"/>
                </a:solidFill>
                <a:latin typeface="Arimo"/>
              </a:rPr>
              <a:t>Recht</a:t>
            </a:r>
            <a:r>
              <a:rPr lang="en-US" sz="3200" dirty="0">
                <a:solidFill>
                  <a:srgbClr val="1A1B18"/>
                </a:solidFill>
                <a:latin typeface="Arimo"/>
              </a:rPr>
              <a:t>, an </a:t>
            </a:r>
            <a:r>
              <a:rPr lang="en-US" sz="3200" dirty="0" err="1">
                <a:solidFill>
                  <a:srgbClr val="1A1B18"/>
                </a:solidFill>
                <a:latin typeface="Arimo"/>
              </a:rPr>
              <a:t>Wahlen</a:t>
            </a:r>
            <a:r>
              <a:rPr lang="en-US" sz="3200" dirty="0">
                <a:solidFill>
                  <a:srgbClr val="1A1B18"/>
                </a:solidFill>
                <a:latin typeface="Arimo"/>
              </a:rPr>
              <a:t> </a:t>
            </a:r>
            <a:r>
              <a:rPr lang="en-US" sz="3200" dirty="0" err="1">
                <a:solidFill>
                  <a:srgbClr val="1A1B18"/>
                </a:solidFill>
                <a:latin typeface="Arimo"/>
              </a:rPr>
              <a:t>teilzunehmen</a:t>
            </a:r>
            <a:r>
              <a:rPr lang="en-US" sz="3200" dirty="0">
                <a:solidFill>
                  <a:srgbClr val="1A1B18"/>
                </a:solidFill>
                <a:latin typeface="Arimo"/>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007226" cy="1007226"/>
            <a:chOff x="0" y="0"/>
            <a:chExt cx="1342968" cy="1342968"/>
          </a:xfrm>
        </p:grpSpPr>
        <p:grpSp>
          <p:nvGrpSpPr>
            <p:cNvPr id="3" name="Group 3"/>
            <p:cNvGrpSpPr/>
            <p:nvPr/>
          </p:nvGrpSpPr>
          <p:grpSpPr>
            <a:xfrm>
              <a:off x="0" y="0"/>
              <a:ext cx="1342968" cy="134296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sp>
          <p:nvSpPr>
            <p:cNvPr id="5" name="TextBox 5"/>
            <p:cNvSpPr txBox="1"/>
            <p:nvPr/>
          </p:nvSpPr>
          <p:spPr>
            <a:xfrm>
              <a:off x="186956" y="387318"/>
              <a:ext cx="969055" cy="588864"/>
            </a:xfrm>
            <a:prstGeom prst="rect">
              <a:avLst/>
            </a:prstGeom>
          </p:spPr>
          <p:txBody>
            <a:bodyPr lIns="0" tIns="0" rIns="0" bIns="0" rtlCol="0" anchor="t">
              <a:spAutoFit/>
            </a:bodyPr>
            <a:lstStyle/>
            <a:p>
              <a:pPr algn="ctr">
                <a:lnSpc>
                  <a:spcPts val="3300"/>
                </a:lnSpc>
              </a:pPr>
              <a:r>
                <a:rPr lang="en-US" sz="3000">
                  <a:solidFill>
                    <a:srgbClr val="FFFFFF"/>
                  </a:solidFill>
                  <a:latin typeface="Cormorant Garamond Bold Bold"/>
                </a:rPr>
                <a:t>XVI</a:t>
              </a:r>
            </a:p>
          </p:txBody>
        </p:sp>
      </p:grpSp>
      <p:grpSp>
        <p:nvGrpSpPr>
          <p:cNvPr id="6" name="Group 6"/>
          <p:cNvGrpSpPr/>
          <p:nvPr/>
        </p:nvGrpSpPr>
        <p:grpSpPr>
          <a:xfrm>
            <a:off x="16303815" y="1028700"/>
            <a:ext cx="955485" cy="218188"/>
            <a:chOff x="0" y="0"/>
            <a:chExt cx="1273980" cy="290918"/>
          </a:xfrm>
        </p:grpSpPr>
        <p:grpSp>
          <p:nvGrpSpPr>
            <p:cNvPr id="7" name="Group 7"/>
            <p:cNvGrpSpPr>
              <a:grpSpLocks noChangeAspect="1"/>
            </p:cNvGrpSpPr>
            <p:nvPr/>
          </p:nvGrpSpPr>
          <p:grpSpPr>
            <a:xfrm>
              <a:off x="983062" y="0"/>
              <a:ext cx="290918" cy="290918"/>
              <a:chOff x="0" y="0"/>
              <a:chExt cx="1708150" cy="1708150"/>
            </a:xfrm>
          </p:grpSpPr>
          <p:sp>
            <p:nvSpPr>
              <p:cNvPr id="8" name="Freeform 8"/>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9" name="Group 9"/>
            <p:cNvGrpSpPr>
              <a:grpSpLocks noChangeAspect="1"/>
            </p:cNvGrpSpPr>
            <p:nvPr/>
          </p:nvGrpSpPr>
          <p:grpSpPr>
            <a:xfrm>
              <a:off x="489944" y="0"/>
              <a:ext cx="290918" cy="290918"/>
              <a:chOff x="0" y="0"/>
              <a:chExt cx="1708150" cy="1708150"/>
            </a:xfrm>
          </p:grpSpPr>
          <p:sp>
            <p:nvSpPr>
              <p:cNvPr id="10" name="Freeform 10"/>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1A1B18"/>
              </a:solidFill>
            </p:spPr>
          </p:sp>
        </p:grpSp>
        <p:grpSp>
          <p:nvGrpSpPr>
            <p:cNvPr id="11" name="Group 11"/>
            <p:cNvGrpSpPr/>
            <p:nvPr/>
          </p:nvGrpSpPr>
          <p:grpSpPr>
            <a:xfrm>
              <a:off x="0" y="1587"/>
              <a:ext cx="287744" cy="28774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A63C"/>
              </a:solidFill>
            </p:spPr>
          </p:sp>
        </p:grpSp>
      </p:grpSp>
      <p:pic>
        <p:nvPicPr>
          <p:cNvPr id="13" name="Picture 13"/>
          <p:cNvPicPr>
            <a:picLocks noChangeAspect="1"/>
          </p:cNvPicPr>
          <p:nvPr/>
        </p:nvPicPr>
        <p:blipFill>
          <a:blip r:embed="rId2"/>
          <a:srcRect t="3896" b="22814"/>
          <a:stretch>
            <a:fillRect/>
          </a:stretch>
        </p:blipFill>
        <p:spPr>
          <a:xfrm>
            <a:off x="2289811" y="2089739"/>
            <a:ext cx="13708378" cy="6800376"/>
          </a:xfrm>
          <a:prstGeom prst="rect">
            <a:avLst/>
          </a:prstGeom>
        </p:spPr>
      </p:pic>
      <p:sp>
        <p:nvSpPr>
          <p:cNvPr id="14" name="TextBox 14"/>
          <p:cNvSpPr txBox="1"/>
          <p:nvPr/>
        </p:nvSpPr>
        <p:spPr>
          <a:xfrm>
            <a:off x="5422702" y="9191625"/>
            <a:ext cx="7442597" cy="295275"/>
          </a:xfrm>
          <a:prstGeom prst="rect">
            <a:avLst/>
          </a:prstGeom>
        </p:spPr>
        <p:txBody>
          <a:bodyPr lIns="0" tIns="0" rIns="0" bIns="0" rtlCol="0" anchor="t">
            <a:spAutoFit/>
          </a:bodyPr>
          <a:lstStyle/>
          <a:p>
            <a:pPr algn="ctr">
              <a:lnSpc>
                <a:spcPts val="2100"/>
              </a:lnSpc>
              <a:spcBef>
                <a:spcPct val="0"/>
              </a:spcBef>
            </a:pPr>
            <a:r>
              <a:rPr lang="en-US" sz="1500" spc="44">
                <a:solidFill>
                  <a:srgbClr val="000000"/>
                </a:solidFill>
                <a:latin typeface="Overpass Light"/>
              </a:rPr>
              <a:t>SCHLOSS BELWEDER IN WARSCHAU - DER SITZ DES POLNISCHEN PRÄSIDENTEN</a:t>
            </a:r>
          </a:p>
        </p:txBody>
      </p:sp>
      <p:sp>
        <p:nvSpPr>
          <p:cNvPr id="15" name="TextBox 18">
            <a:extLst>
              <a:ext uri="{FF2B5EF4-FFF2-40B4-BE49-F238E27FC236}">
                <a16:creationId xmlns:a16="http://schemas.microsoft.com/office/drawing/2014/main" id="{20BE9688-4F76-9473-3C04-25ABF6AFED20}"/>
              </a:ext>
            </a:extLst>
          </p:cNvPr>
          <p:cNvSpPr txBox="1"/>
          <p:nvPr/>
        </p:nvSpPr>
        <p:spPr>
          <a:xfrm>
            <a:off x="6339044" y="967120"/>
            <a:ext cx="5616825" cy="56197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100"/>
              </a:lnSpc>
              <a:spcBef>
                <a:spcPct val="0"/>
              </a:spcBef>
            </a:pPr>
            <a:r>
              <a:rPr lang="en-US" sz="1500" spc="44">
                <a:solidFill>
                  <a:srgbClr val="000000"/>
                </a:solidFill>
                <a:latin typeface="Overpass Light"/>
              </a:rPr>
              <a:t>ANDRZEJ DUDA</a:t>
            </a:r>
          </a:p>
          <a:p>
            <a:pPr algn="ctr">
              <a:lnSpc>
                <a:spcPts val="2100"/>
              </a:lnSpc>
              <a:spcBef>
                <a:spcPct val="0"/>
              </a:spcBef>
            </a:pPr>
            <a:r>
              <a:rPr lang="en-US" sz="1500" spc="44">
                <a:solidFill>
                  <a:srgbClr val="000000"/>
                </a:solidFill>
                <a:latin typeface="Overpass Light"/>
              </a:rPr>
              <a:t>DER DERZEITIGE PRÄSIDENT VON POLEN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sp>
        <p:nvSpPr>
          <p:cNvPr id="2" name="AutoShape 2"/>
          <p:cNvSpPr/>
          <p:nvPr/>
        </p:nvSpPr>
        <p:spPr>
          <a:xfrm>
            <a:off x="11129834" y="4496124"/>
            <a:ext cx="4871768" cy="24882"/>
          </a:xfrm>
          <a:prstGeom prst="rect">
            <a:avLst/>
          </a:prstGeom>
          <a:solidFill>
            <a:srgbClr val="CDA63C"/>
          </a:solidFill>
        </p:spPr>
      </p:sp>
      <p:pic>
        <p:nvPicPr>
          <p:cNvPr id="3" name="Picture 3"/>
          <p:cNvPicPr>
            <a:picLocks noChangeAspect="1"/>
          </p:cNvPicPr>
          <p:nvPr/>
        </p:nvPicPr>
        <p:blipFill>
          <a:blip r:embed="rId2"/>
          <a:srcRect l="1208" r="13611" b="4377"/>
          <a:stretch>
            <a:fillRect/>
          </a:stretch>
        </p:blipFill>
        <p:spPr>
          <a:xfrm>
            <a:off x="1151164" y="2799734"/>
            <a:ext cx="8629844" cy="6458566"/>
          </a:xfrm>
          <a:prstGeom prst="rect">
            <a:avLst/>
          </a:prstGeom>
        </p:spPr>
      </p:pic>
      <p:sp>
        <p:nvSpPr>
          <p:cNvPr id="4" name="TextBox 4"/>
          <p:cNvSpPr txBox="1"/>
          <p:nvPr/>
        </p:nvSpPr>
        <p:spPr>
          <a:xfrm>
            <a:off x="1028700" y="1503698"/>
            <a:ext cx="8752308" cy="848360"/>
          </a:xfrm>
          <a:prstGeom prst="rect">
            <a:avLst/>
          </a:prstGeom>
        </p:spPr>
        <p:txBody>
          <a:bodyPr lIns="0" tIns="0" rIns="0" bIns="0" rtlCol="0" anchor="t">
            <a:spAutoFit/>
          </a:bodyPr>
          <a:lstStyle/>
          <a:p>
            <a:pPr algn="ctr">
              <a:lnSpc>
                <a:spcPts val="3740"/>
              </a:lnSpc>
            </a:pPr>
            <a:r>
              <a:rPr lang="en-US" sz="3400">
                <a:solidFill>
                  <a:srgbClr val="1A1B18"/>
                </a:solidFill>
                <a:latin typeface="Cormorant Garamond Bold Bold"/>
              </a:rPr>
              <a:t>Aktuelles Thema: </a:t>
            </a:r>
          </a:p>
          <a:p>
            <a:pPr algn="ctr">
              <a:lnSpc>
                <a:spcPts val="2970"/>
              </a:lnSpc>
            </a:pPr>
            <a:r>
              <a:rPr lang="en-US" sz="2700">
                <a:solidFill>
                  <a:srgbClr val="1A1B18"/>
                </a:solidFill>
                <a:latin typeface="Cormorant Garamond Bold Bold"/>
              </a:rPr>
              <a:t>Das Phänomen der Wahlaktivierung im Zeitalter der Pandemie</a:t>
            </a:r>
          </a:p>
        </p:txBody>
      </p:sp>
      <p:grpSp>
        <p:nvGrpSpPr>
          <p:cNvPr id="5" name="Group 5"/>
          <p:cNvGrpSpPr/>
          <p:nvPr/>
        </p:nvGrpSpPr>
        <p:grpSpPr>
          <a:xfrm>
            <a:off x="10527718" y="1475123"/>
            <a:ext cx="6076000" cy="6924226"/>
            <a:chOff x="0" y="0"/>
            <a:chExt cx="8101333" cy="9232302"/>
          </a:xfrm>
        </p:grpSpPr>
        <p:sp>
          <p:nvSpPr>
            <p:cNvPr id="6" name="TextBox 6"/>
            <p:cNvSpPr txBox="1"/>
            <p:nvPr/>
          </p:nvSpPr>
          <p:spPr>
            <a:xfrm>
              <a:off x="0" y="-85725"/>
              <a:ext cx="8101333" cy="591615"/>
            </a:xfrm>
            <a:prstGeom prst="rect">
              <a:avLst/>
            </a:prstGeom>
          </p:spPr>
          <p:txBody>
            <a:bodyPr lIns="0" tIns="0" rIns="0" bIns="0" rtlCol="0" anchor="t">
              <a:spAutoFit/>
            </a:bodyPr>
            <a:lstStyle/>
            <a:p>
              <a:pPr>
                <a:lnSpc>
                  <a:spcPts val="3250"/>
                </a:lnSpc>
              </a:pPr>
              <a:endParaRPr/>
            </a:p>
          </p:txBody>
        </p:sp>
        <p:sp>
          <p:nvSpPr>
            <p:cNvPr id="7" name="TextBox 7"/>
            <p:cNvSpPr txBox="1"/>
            <p:nvPr/>
          </p:nvSpPr>
          <p:spPr>
            <a:xfrm>
              <a:off x="0" y="717592"/>
              <a:ext cx="8101333" cy="8965142"/>
            </a:xfrm>
            <a:prstGeom prst="rect">
              <a:avLst/>
            </a:prstGeom>
          </p:spPr>
          <p:txBody>
            <a:bodyPr lIns="0" tIns="0" rIns="0" bIns="0" rtlCol="0" anchor="t">
              <a:spAutoFit/>
            </a:bodyPr>
            <a:lstStyle/>
            <a:p>
              <a:pPr algn="ctr">
                <a:lnSpc>
                  <a:spcPts val="2800"/>
                </a:lnSpc>
              </a:pPr>
              <a:r>
                <a:rPr lang="en-US" sz="2000">
                  <a:solidFill>
                    <a:srgbClr val="1A1B18"/>
                  </a:solidFill>
                  <a:latin typeface="Overpass Light"/>
                </a:rPr>
                <a:t>Die für Anfang Mai 2020 geplanten Präsidentschaftswahlen fanden nicht statt. Grundlage ihrer Anordnung war Art. 128 der Verfassung der Republik Polen von 1997, wonach Präsidentschaftswahlen grundsätzlich an einem Feiertag zwischen dem 75. und 100. </a:t>
              </a:r>
            </a:p>
            <a:p>
              <a:pPr algn="ctr">
                <a:lnSpc>
                  <a:spcPts val="2800"/>
                </a:lnSpc>
              </a:pPr>
              <a:endParaRPr lang="en-US" sz="2000">
                <a:solidFill>
                  <a:srgbClr val="1A1B18"/>
                </a:solidFill>
                <a:latin typeface="Overpass Light"/>
              </a:endParaRPr>
            </a:p>
            <a:p>
              <a:pPr algn="ctr">
                <a:lnSpc>
                  <a:spcPts val="2800"/>
                </a:lnSpc>
              </a:pPr>
              <a:endParaRPr lang="en-US" sz="2000">
                <a:solidFill>
                  <a:srgbClr val="1A1B18"/>
                </a:solidFill>
                <a:latin typeface="Overpass Light"/>
              </a:endParaRPr>
            </a:p>
            <a:p>
              <a:pPr algn="ctr">
                <a:lnSpc>
                  <a:spcPts val="2800"/>
                </a:lnSpc>
              </a:pPr>
              <a:r>
                <a:rPr lang="en-US" sz="2000">
                  <a:solidFill>
                    <a:srgbClr val="1A1B18"/>
                  </a:solidFill>
                  <a:latin typeface="Overpass Light"/>
                </a:rPr>
                <a:t>Tag vor dem Ende der Amtszeit des amtierenden Präsidenten abgehalten werden müssen. </a:t>
              </a:r>
            </a:p>
            <a:p>
              <a:pPr algn="ctr">
                <a:lnSpc>
                  <a:spcPts val="2800"/>
                </a:lnSpc>
              </a:pPr>
              <a:endParaRPr lang="en-US" sz="2000">
                <a:solidFill>
                  <a:srgbClr val="1A1B18"/>
                </a:solidFill>
                <a:latin typeface="Overpass Light"/>
              </a:endParaRPr>
            </a:p>
            <a:p>
              <a:pPr algn="ctr">
                <a:lnSpc>
                  <a:spcPts val="2800"/>
                </a:lnSpc>
              </a:pPr>
              <a:endParaRPr lang="en-US" sz="2000">
                <a:solidFill>
                  <a:srgbClr val="1A1B18"/>
                </a:solidFill>
                <a:latin typeface="Overpass Light"/>
              </a:endParaRPr>
            </a:p>
            <a:p>
              <a:pPr algn="ctr">
                <a:lnSpc>
                  <a:spcPts val="2800"/>
                </a:lnSpc>
              </a:pPr>
              <a:r>
                <a:rPr lang="en-US" sz="2000">
                  <a:solidFill>
                    <a:srgbClr val="1A1B18"/>
                  </a:solidFill>
                  <a:latin typeface="Overpass Light"/>
                </a:rPr>
                <a:t>Die auf 5 Jahre geplante Amtszeit des Präsidenten der Dritten Republik Polen begann am 6. August 2015 und sollte am 6. August 2020 enden Republik Polen, Elżbieta Witek, Präsidentschaftswahlen wurden für den ersten Wahlgang am Tag des 10. Mai 2020 ausgerufen, und falls ein zweiter Wahlgang erforderlich ist – am 24. </a:t>
              </a:r>
            </a:p>
          </p:txBody>
        </p:sp>
      </p:grpSp>
      <p:sp>
        <p:nvSpPr>
          <p:cNvPr id="8" name="AutoShape 8"/>
          <p:cNvSpPr/>
          <p:nvPr/>
        </p:nvSpPr>
        <p:spPr>
          <a:xfrm>
            <a:off x="11129834" y="6004135"/>
            <a:ext cx="4871768" cy="24882"/>
          </a:xfrm>
          <a:prstGeom prst="rect">
            <a:avLst/>
          </a:prstGeom>
          <a:solidFill>
            <a:srgbClr val="CDA63C"/>
          </a:solid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1720</Words>
  <Application>Microsoft Macintosh PowerPoint</Application>
  <PresentationFormat>Niestandardowy</PresentationFormat>
  <Paragraphs>233</Paragraphs>
  <Slides>20</Slides>
  <Notes>0</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20</vt:i4>
      </vt:variant>
    </vt:vector>
  </HeadingPairs>
  <TitlesOfParts>
    <vt:vector size="29" baseType="lpstr">
      <vt:lpstr>Overpass Light Bold</vt:lpstr>
      <vt:lpstr>Arimo</vt:lpstr>
      <vt:lpstr>Cormorant Garamond Bold Bold</vt:lpstr>
      <vt:lpstr>Calibri</vt:lpstr>
      <vt:lpstr>Cormorant Garamond Bold</vt:lpstr>
      <vt:lpstr>Arimo Bold</vt:lpstr>
      <vt:lpstr>Arial</vt:lpstr>
      <vt:lpstr>Overpass Light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Präsidentschaftswahlen  in Polen und Deutschland</dc:title>
  <cp:lastModifiedBy>Daria Chrabąszcz</cp:lastModifiedBy>
  <cp:revision>25</cp:revision>
  <dcterms:created xsi:type="dcterms:W3CDTF">2006-08-16T00:00:00Z</dcterms:created>
  <dcterms:modified xsi:type="dcterms:W3CDTF">2022-07-06T05:28:32Z</dcterms:modified>
  <dc:identifier>DAFBP8QFyxQ</dc:identifier>
</cp:coreProperties>
</file>