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-298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13BFE8-3EE2-473B-8360-CC401F693042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9DC72C2-8778-44E0-A8D5-BF70BB622A0E}" type="datetime1">
              <a:rPr lang="pl-PL" smtClean="0"/>
              <a:t>2022-03-22</a:t>
            </a:fld>
            <a:endParaRPr lang="en-US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"/>
              <a:t>Kliknij, aby edytować style wzorca tekstu</a:t>
            </a:r>
            <a:endParaRPr lang="en-US"/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pl-PL"/>
              <a:t>Kliknij, aby edytować styl wzorca podtytułu</a:t>
            </a:r>
            <a:endParaRPr lang="en-US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AE7E8F-A35A-46B2-A9BE-524299B2F50E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3602E8-8E60-4F5A-9D4B-F49E43817F18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253C05-66E5-44BF-A1CC-B6E179382F80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37154A-9283-472F-9D32-E032250E224B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817808-171F-49DD-90FA-9B1DDEA0460D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Numer slajdu — symbol zastępczy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9D7E3F-871E-42B9-88FB-12D60C8B3FED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9" name="Stopka — symbol zastępczy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Numer slajdu — symbol zastępczy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172BDD-02B5-48CF-A598-DDE8D9E324B3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11" name="Stopka — symbol zastępczy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2" name="Numer slajdu — symbol zastępczy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6" name="Data — symbol zastępczy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C9D7BB-18F8-44E5-BA28-A3609601F748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7" name="Stopka — symbol zastępczy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8" name="Numer slajdu — symbol zastępczy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41AFA3-ED28-409D-9F61-7C1CB062C782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46D2179F-AD35-466F-A681-81C59189197B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4A1395F0-C132-4F04-9A22-D8E58D655E1C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"/>
              <a:t>Kliknij, aby edytować styl wzorca tytułu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pl"/>
              <a:t>Kliknij, aby edytować style wzorca tekstu</a:t>
            </a:r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4E43EAF1-28E3-44EC-B370-94486815203D}" type="datetime1">
              <a:rPr lang="pl-PL" smtClean="0"/>
              <a:t>2022-03-22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statis.de/DE/Themen/Wirtschaft/Volkswirtschaftliche-Gesamtrechnungen-Inlandsprodukt/Methoden/bip.html" TargetMode="External"/><Relationship Id="rId2" Type="http://schemas.openxmlformats.org/officeDocument/2006/relationships/hyperlink" Target="https://www.rechnungswesen-verstehen.de/lexikon/bruttoinlandsprodukt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rtschaftslexikon.gabler.de/definition/bruttoinlandsprodukt-bip-27867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Prostokąt 21">
            <a:extLst>
              <a:ext uri="{FF2B5EF4-FFF2-40B4-BE49-F238E27FC236}">
                <a16:creationId xmlns:a16="http://schemas.microsoft.com/office/drawing/2014/main" xmlns="" id="{A9286AD2-18A9-4868-A4E3-7A2097A208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9290" y="2687216"/>
            <a:ext cx="7556686" cy="1087390"/>
          </a:xfrm>
        </p:spPr>
        <p:txBody>
          <a:bodyPr rtlCol="0" anchor="t">
            <a:normAutofit/>
          </a:bodyPr>
          <a:lstStyle/>
          <a:p>
            <a:r>
              <a:rPr lang="pl-PL" sz="5400" dirty="0" err="1"/>
              <a:t>Bruttoinlandsprodukt</a:t>
            </a:r>
            <a:endParaRPr lang="pl" sz="54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933334"/>
          </a:xfrm>
        </p:spPr>
        <p:txBody>
          <a:bodyPr rtlCol="0">
            <a:normAutofit/>
          </a:bodyPr>
          <a:lstStyle/>
          <a:p>
            <a:pPr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pl" sz="2000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Bearbeitet von:</a:t>
            </a:r>
          </a:p>
          <a:p>
            <a:pPr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pl" sz="2000" b="1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Anita Cieśla</a:t>
            </a:r>
          </a:p>
          <a:p>
            <a:pPr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pl" sz="2000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Studentin des 2. Studienjahres 2021/2022</a:t>
            </a:r>
          </a:p>
          <a:p>
            <a:pPr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de-DE" sz="2000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Institut für Wirtschaftswissenschaften und Finanzwesen der </a:t>
            </a:r>
            <a:r>
              <a:rPr lang="de-DE" sz="2000" cap="none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Rzeszower</a:t>
            </a:r>
            <a:r>
              <a:rPr lang="de-DE" sz="2000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de-DE" sz="2000" cap="none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</a:rPr>
              <a:t>Universiteät</a:t>
            </a:r>
            <a:endParaRPr lang="pl" sz="2000" cap="none" dirty="0">
              <a:solidFill>
                <a:schemeClr val="tx1">
                  <a:lumMod val="85000"/>
                  <a:lumOff val="15000"/>
                </a:schemeClr>
              </a:solidFill>
              <a:latin typeface="Abadi" panose="020B0604020104020204" pitchFamily="34" charset="0"/>
            </a:endParaRPr>
          </a:p>
        </p:txBody>
      </p:sp>
      <p:pic>
        <p:nvPicPr>
          <p:cNvPr id="5" name="Obraz 4" descr="Obraz, na którym znajduje się budynek i ławka do siedzenia&#10;&#10;Automatycznie generowany opis">
            <a:extLst>
              <a:ext uri="{FF2B5EF4-FFF2-40B4-BE49-F238E27FC236}">
                <a16:creationId xmlns:a16="http://schemas.microsoft.com/office/drawing/2014/main" xmlns="" id="{282CF6DD-7FE8-4063-9551-1B7BBCE92AB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"/>
            <a:ext cx="4635315" cy="6857999"/>
          </a:xfrm>
          <a:prstGeom prst="rect">
            <a:avLst/>
          </a:prstGeom>
        </p:spPr>
      </p:pic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xmlns="" id="{E7A7CD63-7EC3-44F3-95D0-595C4019FF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336E3BD0-69E5-47E5-A14E-20CF6FD2C6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1071" y="251927"/>
            <a:ext cx="1465580" cy="1362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ED72662-8EDA-4795-AD64-B733823E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Reales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nominales</a:t>
            </a:r>
            <a:r>
              <a:rPr lang="pl-PL" dirty="0"/>
              <a:t> BIP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xmlns="" id="{B83E862E-59AA-4FB4-85C5-A0E78BD745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6D4D52A-9598-412F-8F3C-47F2320D9B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de-DE" b="1" dirty="0"/>
              <a:t>Das nominale BIP wird nach dem aktuellen Wert des Geldes berechnet, das reale BIP wird nach dem realen Wert des Geldes berechnet, "bereinigt" von den Auswirkungen der Inflation</a:t>
            </a:r>
            <a:r>
              <a:rPr lang="de-DE" dirty="0"/>
              <a:t>. Die Umrechnung besteht darin, das nominale BIP durch den Preisindex zu dividieren. In den statistischen Zusammenfassungen wird das reale BIP am häufigsten zu konstanten Preisen ab dem ausgewählten Basisjahr dargestellt.</a:t>
            </a:r>
            <a:endParaRPr lang="pl-PL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D12260DA-D041-48DC-9728-F2A146134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7523" y="2134544"/>
            <a:ext cx="2826970" cy="659138"/>
          </a:xfrm>
          <a:prstGeom prst="rect">
            <a:avLst/>
          </a:prstGeom>
        </p:spPr>
      </p:pic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xmlns="" id="{E156D3F7-E4A4-4DE0-AB1B-B071750B2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xmlns="" id="{A0FAF816-CD11-4B99-ABB8-8749410CD83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/>
            <a:r>
              <a:rPr lang="de-DE" b="1" dirty="0"/>
              <a:t>Der BIP-</a:t>
            </a:r>
            <a:r>
              <a:rPr lang="de-DE" b="1" dirty="0" err="1"/>
              <a:t>Deflator</a:t>
            </a:r>
            <a:r>
              <a:rPr lang="de-DE" b="1" dirty="0"/>
              <a:t> ist der Quotient aus nominalem und realem BIP eines Jahres. </a:t>
            </a:r>
            <a:endParaRPr lang="de-DE" b="1" dirty="0" smtClean="0"/>
          </a:p>
          <a:p>
            <a:pPr algn="just"/>
            <a:r>
              <a:rPr lang="de-DE" dirty="0" smtClean="0"/>
              <a:t>Er </a:t>
            </a:r>
            <a:r>
              <a:rPr lang="de-DE" dirty="0"/>
              <a:t>wird als impliziter Preisindex des BIP bezeichnet und misst die Preisentwicklung der produzierten </a:t>
            </a:r>
            <a:r>
              <a:rPr lang="de-DE" dirty="0" err="1"/>
              <a:t>Endgüter</a:t>
            </a:r>
            <a:r>
              <a:rPr lang="de-DE" dirty="0"/>
              <a:t>.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52ED3E3-92F1-44AC-B6D3-9982ACF62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27FC47B7-E38C-407C-90F4-EED72F432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7507" y="2005568"/>
            <a:ext cx="2038349" cy="83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148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>
            <a:extLst>
              <a:ext uri="{FF2B5EF4-FFF2-40B4-BE49-F238E27FC236}">
                <a16:creationId xmlns:a16="http://schemas.microsoft.com/office/drawing/2014/main" xmlns="" id="{1E0574DA-4AEA-4EEB-8E7C-498F91449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Kritik</a:t>
            </a:r>
            <a:r>
              <a:rPr lang="pl-PL" dirty="0"/>
              <a:t> </a:t>
            </a:r>
            <a:r>
              <a:rPr lang="pl-PL" dirty="0" err="1"/>
              <a:t>am</a:t>
            </a:r>
            <a:r>
              <a:rPr lang="pl-PL" dirty="0"/>
              <a:t> BIP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xmlns="" id="{319EA009-EE60-4E84-B2CF-E3F47750E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39" y="1903445"/>
            <a:ext cx="11523305" cy="446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de-DE" b="1" dirty="0"/>
              <a:t>Das BIP ist ein Maßstab für die Größe der Wirtschaft, aber es ist nicht das beste Maß für den öffentlichen Wohlstand, weil es die Bevölkerung nicht berücksichtigt</a:t>
            </a:r>
            <a:r>
              <a:rPr lang="de-DE" dirty="0"/>
              <a:t>. </a:t>
            </a:r>
            <a:endParaRPr lang="de-DE" dirty="0" smtClean="0"/>
          </a:p>
          <a:p>
            <a:pPr algn="just"/>
            <a:r>
              <a:rPr lang="de-DE" dirty="0" smtClean="0"/>
              <a:t>Aus </a:t>
            </a:r>
            <a:r>
              <a:rPr lang="de-DE" dirty="0"/>
              <a:t>diesem Grund wird </a:t>
            </a:r>
            <a:r>
              <a:rPr lang="de-DE" b="1" dirty="0"/>
              <a:t>ein weiterer Indikator, das Pro-Kopf-BIP </a:t>
            </a:r>
            <a:r>
              <a:rPr lang="de-DE" dirty="0"/>
              <a:t>(d. h. das Pro-Kopf-BIP), häufig als Maßstab für den Wohlstand verwendet.</a:t>
            </a:r>
            <a:endParaRPr lang="pl-PL" dirty="0"/>
          </a:p>
          <a:p>
            <a:pPr algn="just"/>
            <a:r>
              <a:rPr lang="de-DE" dirty="0"/>
              <a:t>Wichtigere Gründe sind:</a:t>
            </a:r>
            <a:endParaRPr lang="pl-PL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umfasst keine nicht erfasste Produktion</a:t>
            </a:r>
            <a:r>
              <a:rPr lang="pl-PL" dirty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nicht den Wert der freien Zeit,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die von den Freiwilligen unentgeltlich erzeugten Werte nicht berücksichtigt,</a:t>
            </a:r>
            <a:endParaRPr lang="pl-PL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sie erkennt die sogenannten äußeren Wirkungen der Produktion nicht</a:t>
            </a:r>
            <a:r>
              <a:rPr lang="pl-PL" dirty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sie berücksichtigt nicht die Preisunterschiede zwischen den Ländern</a:t>
            </a:r>
            <a:r>
              <a:rPr lang="pl-PL" dirty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es spiegelt nicht die Vielfalt des Einkommens in der Gesellschaft wider</a:t>
            </a:r>
            <a:r>
              <a:rPr lang="pl-PL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l-PL" dirty="0"/>
          </a:p>
          <a:p>
            <a:pPr algn="just"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4F19BFF0-4688-4AA5-8A67-0219C233A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82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A976986-273C-4D4D-AFE2-871425639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Zukunft</a:t>
            </a:r>
            <a:r>
              <a:rPr lang="pl-PL" dirty="0"/>
              <a:t> des BIP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467AD93-AD5D-49DF-83CD-9EE92F057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de-DE" dirty="0"/>
              <a:t>Weitere Indikatoren für die Lebensqualität wurden entwickelt</a:t>
            </a:r>
            <a:r>
              <a:rPr lang="pl-PL" dirty="0"/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Index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menschliche</a:t>
            </a:r>
            <a:r>
              <a:rPr lang="pl-PL" dirty="0"/>
              <a:t> </a:t>
            </a:r>
            <a:r>
              <a:rPr lang="pl-PL" dirty="0" err="1"/>
              <a:t>Entwicklung</a:t>
            </a:r>
            <a:r>
              <a:rPr lang="pl-PL" dirty="0"/>
              <a:t>  </a:t>
            </a:r>
            <a:r>
              <a:rPr lang="pl-PL" b="1" dirty="0"/>
              <a:t>(Human Development Index — HDI)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 err="1"/>
              <a:t>Messung</a:t>
            </a:r>
            <a:r>
              <a:rPr lang="pl-PL" dirty="0"/>
              <a:t> des </a:t>
            </a:r>
            <a:r>
              <a:rPr lang="pl-PL" dirty="0" err="1"/>
              <a:t>Nettowohlstands</a:t>
            </a:r>
            <a:r>
              <a:rPr lang="pl-PL" dirty="0"/>
              <a:t> </a:t>
            </a:r>
            <a:r>
              <a:rPr lang="pl-PL" b="1" dirty="0"/>
              <a:t>NEW (net </a:t>
            </a:r>
            <a:r>
              <a:rPr lang="pl-PL" b="1" dirty="0" err="1"/>
              <a:t>economic</a:t>
            </a:r>
            <a:r>
              <a:rPr lang="pl-PL" b="1" dirty="0"/>
              <a:t> </a:t>
            </a:r>
            <a:r>
              <a:rPr lang="pl-PL" b="1" dirty="0" err="1"/>
              <a:t>welfare</a:t>
            </a:r>
            <a:r>
              <a:rPr lang="pl-PL" b="1" dirty="0"/>
              <a:t>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 err="1"/>
              <a:t>Indikator</a:t>
            </a:r>
            <a:r>
              <a:rPr lang="pl-PL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Lebensqualität</a:t>
            </a:r>
            <a:r>
              <a:rPr lang="pl-PL" dirty="0"/>
              <a:t> </a:t>
            </a:r>
            <a:r>
              <a:rPr lang="en-US" b="1" dirty="0"/>
              <a:t>(Quality of Life Index — QLI)</a:t>
            </a:r>
            <a:endParaRPr lang="pl-PL" b="1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dirty="0"/>
              <a:t>ein besserer Indikator für die Lebensdauer</a:t>
            </a:r>
            <a:r>
              <a:rPr lang="pl-PL" dirty="0"/>
              <a:t> </a:t>
            </a:r>
            <a:r>
              <a:rPr lang="pl-PL" b="1" dirty="0"/>
              <a:t>(</a:t>
            </a:r>
            <a:r>
              <a:rPr lang="pl-PL" b="1" dirty="0" err="1"/>
              <a:t>Better</a:t>
            </a:r>
            <a:r>
              <a:rPr lang="pl-PL" b="1" dirty="0"/>
              <a:t> Life Index)</a:t>
            </a:r>
          </a:p>
          <a:p>
            <a:pPr marL="0" indent="0" algn="just">
              <a:buNone/>
            </a:pPr>
            <a:r>
              <a:rPr lang="pl-PL" dirty="0"/>
              <a:t>Das </a:t>
            </a:r>
            <a:r>
              <a:rPr lang="pl-PL" dirty="0" err="1"/>
              <a:t>Bild</a:t>
            </a:r>
            <a:r>
              <a:rPr lang="pl-PL" dirty="0"/>
              <a:t> des </a:t>
            </a:r>
            <a:r>
              <a:rPr lang="pl-PL" dirty="0" err="1"/>
              <a:t>Wohlstands</a:t>
            </a:r>
            <a:r>
              <a:rPr lang="pl-PL" dirty="0"/>
              <a:t> </a:t>
            </a:r>
            <a:r>
              <a:rPr lang="pl-PL" dirty="0" err="1"/>
              <a:t>durch</a:t>
            </a:r>
            <a:r>
              <a:rPr lang="pl-PL" dirty="0"/>
              <a:t> </a:t>
            </a:r>
            <a:r>
              <a:rPr lang="pl-PL" dirty="0" err="1"/>
              <a:t>neu</a:t>
            </a:r>
            <a:r>
              <a:rPr lang="pl-PL" dirty="0"/>
              <a:t> </a:t>
            </a:r>
            <a:r>
              <a:rPr lang="pl-PL" dirty="0" err="1"/>
              <a:t>entwickelte</a:t>
            </a:r>
            <a:r>
              <a:rPr lang="pl-PL" dirty="0"/>
              <a:t> </a:t>
            </a:r>
            <a:r>
              <a:rPr lang="pl-PL" dirty="0" err="1"/>
              <a:t>Maßnahmen</a:t>
            </a:r>
            <a:r>
              <a:rPr lang="pl-PL" dirty="0"/>
              <a:t> </a:t>
            </a:r>
            <a:r>
              <a:rPr lang="pl-PL" dirty="0" err="1"/>
              <a:t>erhalten</a:t>
            </a:r>
            <a:r>
              <a:rPr lang="pl-PL" dirty="0"/>
              <a:t> </a:t>
            </a:r>
            <a:r>
              <a:rPr lang="pl-PL" dirty="0" err="1"/>
              <a:t>ist</a:t>
            </a:r>
            <a:r>
              <a:rPr lang="pl-PL" dirty="0"/>
              <a:t> </a:t>
            </a:r>
            <a:r>
              <a:rPr lang="pl-PL" dirty="0" err="1"/>
              <a:t>zuverlässiger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detaillierter</a:t>
            </a:r>
            <a:r>
              <a:rPr lang="pl-PL" dirty="0"/>
              <a:t> </a:t>
            </a:r>
            <a:r>
              <a:rPr lang="pl-PL" dirty="0" err="1"/>
              <a:t>als</a:t>
            </a:r>
            <a:r>
              <a:rPr lang="pl-PL" dirty="0"/>
              <a:t> mit </a:t>
            </a:r>
            <a:r>
              <a:rPr lang="pl-PL" dirty="0" err="1"/>
              <a:t>dem</a:t>
            </a:r>
            <a:r>
              <a:rPr lang="pl-PL" dirty="0"/>
              <a:t> BIP, </a:t>
            </a:r>
            <a:r>
              <a:rPr lang="pl-PL" dirty="0" err="1"/>
              <a:t>aber</a:t>
            </a:r>
            <a:r>
              <a:rPr lang="pl-PL" dirty="0"/>
              <a:t> es </a:t>
            </a:r>
            <a:r>
              <a:rPr lang="pl-PL" dirty="0" err="1"/>
              <a:t>wurde</a:t>
            </a:r>
            <a:r>
              <a:rPr lang="pl-PL" dirty="0"/>
              <a:t> </a:t>
            </a:r>
            <a:r>
              <a:rPr lang="pl-PL" dirty="0" err="1"/>
              <a:t>nicht</a:t>
            </a:r>
            <a:r>
              <a:rPr lang="pl-PL" dirty="0"/>
              <a:t> </a:t>
            </a:r>
            <a:r>
              <a:rPr lang="pl-PL" dirty="0" err="1"/>
              <a:t>gefunden</a:t>
            </a:r>
            <a:r>
              <a:rPr lang="pl-PL" dirty="0"/>
              <a:t> </a:t>
            </a:r>
            <a:r>
              <a:rPr lang="pl-PL" dirty="0" err="1"/>
              <a:t>dennoch</a:t>
            </a:r>
            <a:r>
              <a:rPr lang="pl-PL" dirty="0"/>
              <a:t> </a:t>
            </a:r>
            <a:r>
              <a:rPr lang="pl-PL" dirty="0" err="1"/>
              <a:t>vielseitige</a:t>
            </a:r>
            <a:r>
              <a:rPr lang="pl-PL" dirty="0"/>
              <a:t> </a:t>
            </a:r>
            <a:r>
              <a:rPr lang="pl-PL" dirty="0" err="1"/>
              <a:t>Messung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1E60BC3-C350-4422-8048-0997E4EF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217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1FEB3B3-8AF5-42C3-93F1-C4C4DB8E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Quellen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19EBFBD-35C8-465A-93E2-2D7BD2EE1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>
                <a:hlinkClick r:id="rId2"/>
              </a:rPr>
              <a:t>https://www.rechnungswesen-verstehen.de/lexikon/bruttoinlandsprodukt.php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 Łopatka A.: Ekonomia dobrobytu. Rachunki narodowe w kontekście pomiaru dobrobytu. Uniwersytet Szczeciński 2015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>
                <a:hlinkClick r:id="rId3"/>
              </a:rPr>
              <a:t>https://www.destatis.de/DE/Themen/Wirtschaft/Volkswirtschaftliche-Gesamtrechnungen-Inlandsprodukt/Methoden/bip.html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>
                <a:hlinkClick r:id="rId4"/>
              </a:rPr>
              <a:t>https://wirtschaftslexikon.gabler.de/definition/bruttoinlandsprodukt-bip-27867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Zienkowski, L. (2001). Co to jest PKB? Jego rola w analizach ekonomicznych i prognozowaniu. Polska 2000 Plus. Komitet Prognoz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Domaszewicz, R. (1994). Finanse w gospodarce rynkowej. Akademia Ekonomiczna w Krakowie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C7F38A-967D-4017-8343-584DC92D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A37154A-9283-472F-9D32-E032250E224B}" type="datetime1">
              <a:rPr lang="pl-PL" smtClean="0"/>
              <a:t>2022-03-22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80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xmlns="" id="{D743EB6B-39E2-4D14-961D-CC7DCE39E5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/>
              <a:t>Vielen</a:t>
            </a:r>
            <a:r>
              <a:rPr lang="pl-PL" dirty="0"/>
              <a:t> </a:t>
            </a:r>
            <a:r>
              <a:rPr lang="pl-PL" dirty="0" err="1"/>
              <a:t>Dank</a:t>
            </a:r>
            <a:r>
              <a:rPr lang="pl-PL" dirty="0"/>
              <a:t> </a:t>
            </a:r>
            <a:r>
              <a:rPr lang="de-DE" dirty="0"/>
              <a:t>für</a:t>
            </a:r>
            <a:r>
              <a:rPr lang="pl-PL" dirty="0"/>
              <a:t> </a:t>
            </a:r>
            <a:r>
              <a:rPr lang="pl-PL" dirty="0" err="1"/>
              <a:t>Ihre</a:t>
            </a:r>
            <a:r>
              <a:rPr lang="pl-PL" dirty="0"/>
              <a:t> </a:t>
            </a:r>
            <a:r>
              <a:rPr lang="pl-PL" dirty="0" err="1"/>
              <a:t>Aufmerksamkeit</a:t>
            </a:r>
            <a:r>
              <a:rPr lang="pl-PL" dirty="0"/>
              <a:t>!</a:t>
            </a: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xmlns="" id="{E936CAA2-1B07-46F4-9D65-5ED7D529CE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439177A8-0265-403C-8A48-207E3D93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A37154A-9283-472F-9D32-E032250E224B}" type="datetime1">
              <a:rPr lang="pl-PL" smtClean="0"/>
              <a:t>2022-03-22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59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1A33FB6-7AF7-464B-94EB-03195CA9F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Agenda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37C60A3-819A-4891-8D74-F7AD42DB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 err="1"/>
              <a:t>Wörterbuch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Definition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Bedeutung</a:t>
            </a:r>
            <a:r>
              <a:rPr lang="pl-PL" dirty="0"/>
              <a:t> des BIP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Arten</a:t>
            </a:r>
            <a:r>
              <a:rPr lang="pl-PL" dirty="0"/>
              <a:t> der </a:t>
            </a:r>
            <a:r>
              <a:rPr lang="pl-PL" dirty="0" err="1"/>
              <a:t>Berechnung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Reales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</a:t>
            </a:r>
            <a:r>
              <a:rPr lang="pl-PL" dirty="0" err="1"/>
              <a:t>nominales</a:t>
            </a:r>
            <a:r>
              <a:rPr lang="pl-PL" dirty="0"/>
              <a:t> BIP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Kritik</a:t>
            </a:r>
            <a:r>
              <a:rPr lang="pl-PL" dirty="0"/>
              <a:t> </a:t>
            </a:r>
            <a:r>
              <a:rPr lang="pl-PL" dirty="0" err="1"/>
              <a:t>am</a:t>
            </a:r>
            <a:r>
              <a:rPr lang="pl-PL" dirty="0"/>
              <a:t> BIP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Zukunft</a:t>
            </a:r>
            <a:r>
              <a:rPr lang="pl-PL" dirty="0"/>
              <a:t> des BIP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Quellen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225F6E6-D3D8-4E2A-A701-B97B442E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pic>
        <p:nvPicPr>
          <p:cNvPr id="6" name="Grafika 5" descr="Otwarta książka kontur">
            <a:extLst>
              <a:ext uri="{FF2B5EF4-FFF2-40B4-BE49-F238E27FC236}">
                <a16:creationId xmlns:a16="http://schemas.microsoft.com/office/drawing/2014/main" xmlns="" id="{FADDB2C5-BCE2-474B-81B7-CA4F8CE13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15149" y="2108201"/>
            <a:ext cx="338137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56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xmlns="" id="{C7788BDD-DF56-444A-877A-81BEBAB22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Wörterbuch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3DF93145-65C3-4378-829E-5B3ABDBF4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94114"/>
            <a:ext cx="11271380" cy="4450701"/>
          </a:xfrm>
        </p:spPr>
        <p:txBody>
          <a:bodyPr numCol="3">
            <a:normAutofit fontScale="55000" lnSpcReduction="20000"/>
          </a:bodyPr>
          <a:lstStyle/>
          <a:p>
            <a:r>
              <a:rPr lang="de-DE" sz="2500" dirty="0" smtClean="0"/>
              <a:t>Das </a:t>
            </a:r>
            <a:r>
              <a:rPr lang="pl-PL" sz="2500" dirty="0" err="1" smtClean="0"/>
              <a:t>Bruttoinlandsprodukt</a:t>
            </a:r>
            <a:r>
              <a:rPr lang="pl-PL" sz="2500" dirty="0" smtClean="0"/>
              <a:t>- </a:t>
            </a:r>
            <a:r>
              <a:rPr lang="pl-PL" sz="2500" dirty="0"/>
              <a:t>produkt krajowy brutto</a:t>
            </a:r>
          </a:p>
          <a:p>
            <a:r>
              <a:rPr lang="pl-PL" sz="2500" dirty="0"/>
              <a:t>der </a:t>
            </a:r>
            <a:r>
              <a:rPr lang="pl-PL" sz="2500" dirty="0" err="1"/>
              <a:t>Wert</a:t>
            </a:r>
            <a:r>
              <a:rPr lang="pl-PL" sz="2500" dirty="0"/>
              <a:t>- wartość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Dienstleistung</a:t>
            </a:r>
            <a:r>
              <a:rPr lang="pl-PL" sz="2500" dirty="0"/>
              <a:t>- usługa 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Volkswirtschaft</a:t>
            </a:r>
            <a:r>
              <a:rPr lang="pl-PL" sz="2500" dirty="0"/>
              <a:t>- gospodarka narodowa </a:t>
            </a:r>
          </a:p>
          <a:p>
            <a:r>
              <a:rPr lang="de-DE" sz="2500" dirty="0" err="1"/>
              <a:t>b</a:t>
            </a:r>
            <a:r>
              <a:rPr lang="pl-PL" sz="2500" dirty="0" err="1" smtClean="0"/>
              <a:t>erücksichtigen</a:t>
            </a:r>
            <a:r>
              <a:rPr lang="pl-PL" sz="2500" dirty="0" smtClean="0"/>
              <a:t>- </a:t>
            </a:r>
            <a:r>
              <a:rPr lang="pl-PL" sz="2500" dirty="0"/>
              <a:t>uwzględniać</a:t>
            </a:r>
          </a:p>
          <a:p>
            <a:r>
              <a:rPr lang="pl-PL" sz="2500" dirty="0" smtClean="0"/>
              <a:t>d</a:t>
            </a:r>
            <a:r>
              <a:rPr lang="de-DE" sz="2500" dirty="0" err="1" smtClean="0"/>
              <a:t>ie</a:t>
            </a:r>
            <a:r>
              <a:rPr lang="pl-PL" sz="2500" dirty="0" smtClean="0"/>
              <a:t> </a:t>
            </a:r>
            <a:r>
              <a:rPr lang="pl-PL" sz="2500" dirty="0" err="1"/>
              <a:t>Bedeutung</a:t>
            </a:r>
            <a:r>
              <a:rPr lang="pl-PL" sz="2500" dirty="0"/>
              <a:t>- znaczenie</a:t>
            </a:r>
          </a:p>
          <a:p>
            <a:r>
              <a:rPr lang="pl-PL" sz="2500" dirty="0"/>
              <a:t>der </a:t>
            </a:r>
            <a:r>
              <a:rPr lang="pl-PL" sz="2500" dirty="0" err="1"/>
              <a:t>Zeitraum</a:t>
            </a:r>
            <a:r>
              <a:rPr lang="pl-PL" sz="2500" dirty="0"/>
              <a:t>- okres czasu</a:t>
            </a:r>
          </a:p>
          <a:p>
            <a:r>
              <a:rPr lang="de-DE" sz="2500" dirty="0" err="1"/>
              <a:t>a</a:t>
            </a:r>
            <a:r>
              <a:rPr lang="pl-PL" sz="2500" dirty="0" err="1" smtClean="0"/>
              <a:t>nhand</a:t>
            </a:r>
            <a:r>
              <a:rPr lang="pl-PL" sz="2500" dirty="0" smtClean="0"/>
              <a:t>- </a:t>
            </a:r>
            <a:r>
              <a:rPr lang="pl-PL" sz="2500" dirty="0"/>
              <a:t>na podstawie</a:t>
            </a:r>
          </a:p>
          <a:p>
            <a:r>
              <a:rPr lang="pl-PL" sz="2500" dirty="0" err="1"/>
              <a:t>das</a:t>
            </a:r>
            <a:r>
              <a:rPr lang="pl-PL" sz="2500" dirty="0"/>
              <a:t> </a:t>
            </a:r>
            <a:r>
              <a:rPr lang="pl-PL" sz="2500" dirty="0" err="1"/>
              <a:t>Wirtschaftswachstum</a:t>
            </a:r>
            <a:r>
              <a:rPr lang="pl-PL" sz="2500" dirty="0"/>
              <a:t>- wzrost gospodarczy</a:t>
            </a:r>
          </a:p>
          <a:p>
            <a:r>
              <a:rPr lang="de-DE" sz="2500" dirty="0" err="1"/>
              <a:t>g</a:t>
            </a:r>
            <a:r>
              <a:rPr lang="pl-PL" sz="2500" dirty="0" err="1" smtClean="0"/>
              <a:t>rundsätzlich</a:t>
            </a:r>
            <a:r>
              <a:rPr lang="pl-PL" sz="2500" dirty="0" smtClean="0"/>
              <a:t>- </a:t>
            </a:r>
            <a:r>
              <a:rPr lang="pl-PL" sz="2500" dirty="0"/>
              <a:t>zasadniczy</a:t>
            </a:r>
          </a:p>
          <a:p>
            <a:r>
              <a:rPr lang="pl-PL" sz="2500" dirty="0"/>
              <a:t>der </a:t>
            </a:r>
            <a:r>
              <a:rPr lang="pl-PL" sz="2500" dirty="0" err="1"/>
              <a:t>Wirtschaftsraum</a:t>
            </a:r>
            <a:r>
              <a:rPr lang="pl-PL" sz="2500" dirty="0"/>
              <a:t>- obszar gospodarczy</a:t>
            </a:r>
          </a:p>
          <a:p>
            <a:r>
              <a:rPr lang="pl-PL" sz="2500" dirty="0" err="1"/>
              <a:t>Südostasien</a:t>
            </a:r>
            <a:r>
              <a:rPr lang="pl-PL" sz="2500" dirty="0"/>
              <a:t>- Azja Południowo-Wschodnia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Umrechnung</a:t>
            </a:r>
            <a:r>
              <a:rPr lang="pl-PL" sz="2500" dirty="0"/>
              <a:t>- przeliczenie</a:t>
            </a:r>
          </a:p>
          <a:p>
            <a:r>
              <a:rPr lang="pl-PL" sz="2500" dirty="0" err="1"/>
              <a:t>vergleichen</a:t>
            </a:r>
            <a:r>
              <a:rPr lang="pl-PL" sz="2500" dirty="0"/>
              <a:t>- porównywać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Berechnung</a:t>
            </a:r>
            <a:r>
              <a:rPr lang="pl-PL" sz="2500" dirty="0"/>
              <a:t>- obliczenie</a:t>
            </a:r>
          </a:p>
          <a:p>
            <a:r>
              <a:rPr lang="pl-PL" sz="2500" dirty="0" err="1"/>
              <a:t>das</a:t>
            </a:r>
            <a:r>
              <a:rPr lang="pl-PL" sz="2500" dirty="0"/>
              <a:t> </a:t>
            </a:r>
            <a:r>
              <a:rPr lang="pl-PL" sz="2500" dirty="0" err="1"/>
              <a:t>Ergebnis</a:t>
            </a:r>
            <a:r>
              <a:rPr lang="pl-PL" sz="2500" dirty="0"/>
              <a:t>- rezultat</a:t>
            </a:r>
          </a:p>
          <a:p>
            <a:r>
              <a:rPr lang="pl-PL" sz="2500" dirty="0" err="1"/>
              <a:t>rechnerisch</a:t>
            </a:r>
            <a:r>
              <a:rPr lang="pl-PL" sz="2500" dirty="0"/>
              <a:t>- rachunkowy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Leistungsfähigkeit</a:t>
            </a:r>
            <a:r>
              <a:rPr lang="pl-PL" sz="2500" dirty="0"/>
              <a:t>- sprawność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Bruttowertschöpfung</a:t>
            </a:r>
            <a:r>
              <a:rPr lang="pl-PL" sz="2500" dirty="0"/>
              <a:t>- wartość dodana brutto</a:t>
            </a:r>
          </a:p>
          <a:p>
            <a:r>
              <a:rPr lang="pl-PL" sz="2500" dirty="0"/>
              <a:t>der </a:t>
            </a:r>
            <a:r>
              <a:rPr lang="pl-PL" sz="2500" dirty="0" err="1"/>
              <a:t>Produktionswert</a:t>
            </a:r>
            <a:r>
              <a:rPr lang="pl-PL" sz="2500" dirty="0"/>
              <a:t>- wartość produkcji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Vorleistung</a:t>
            </a:r>
            <a:r>
              <a:rPr lang="pl-PL" sz="2500" dirty="0"/>
              <a:t>- </a:t>
            </a:r>
            <a:r>
              <a:rPr lang="pl-PL" sz="2500" dirty="0" err="1" smtClean="0"/>
              <a:t>świadzc</a:t>
            </a:r>
            <a:r>
              <a:rPr lang="de-DE" sz="2500" dirty="0"/>
              <a:t>z</a:t>
            </a:r>
            <a:r>
              <a:rPr lang="pl-PL" sz="2500" dirty="0" err="1" smtClean="0"/>
              <a:t>enie</a:t>
            </a:r>
            <a:r>
              <a:rPr lang="pl-PL" sz="2500" dirty="0" smtClean="0"/>
              <a:t> </a:t>
            </a:r>
            <a:r>
              <a:rPr lang="pl-PL" sz="2500" dirty="0"/>
              <a:t>wcześniejsze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Gütersteuern</a:t>
            </a:r>
            <a:r>
              <a:rPr lang="pl-PL" sz="2500" dirty="0"/>
              <a:t>- podatki od produktów </a:t>
            </a:r>
          </a:p>
          <a:p>
            <a:r>
              <a:rPr lang="de-DE" sz="2500" dirty="0"/>
              <a:t>d</a:t>
            </a:r>
            <a:r>
              <a:rPr lang="de-DE" sz="2500" dirty="0" smtClean="0"/>
              <a:t>ie </a:t>
            </a:r>
            <a:r>
              <a:rPr lang="pl-PL" sz="2500" dirty="0" err="1" smtClean="0"/>
              <a:t>Gütersubventionen</a:t>
            </a:r>
            <a:r>
              <a:rPr lang="pl-PL" sz="2500" dirty="0" smtClean="0"/>
              <a:t>- </a:t>
            </a:r>
            <a:r>
              <a:rPr lang="pl-PL" sz="2500" dirty="0"/>
              <a:t>subsydia od produktów </a:t>
            </a:r>
          </a:p>
          <a:p>
            <a:r>
              <a:rPr lang="de-DE" sz="2500" dirty="0"/>
              <a:t>d</a:t>
            </a:r>
            <a:r>
              <a:rPr lang="de-DE" sz="2500" dirty="0" smtClean="0"/>
              <a:t>er </a:t>
            </a:r>
            <a:r>
              <a:rPr lang="pl-PL" sz="2500" dirty="0" err="1" smtClean="0"/>
              <a:t>Nachfrager</a:t>
            </a:r>
            <a:r>
              <a:rPr lang="pl-PL" sz="2500" dirty="0" smtClean="0"/>
              <a:t>- </a:t>
            </a:r>
            <a:r>
              <a:rPr lang="de-DE" sz="2500" dirty="0" err="1" smtClean="0"/>
              <a:t>konsument</a:t>
            </a:r>
            <a:endParaRPr lang="pl-PL" sz="2500" dirty="0"/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Konsumausgaben</a:t>
            </a:r>
            <a:r>
              <a:rPr lang="pl-PL" sz="2500" dirty="0"/>
              <a:t>- wydatki na konsumpcję</a:t>
            </a:r>
          </a:p>
          <a:p>
            <a:r>
              <a:rPr lang="pl-PL" sz="2500" dirty="0"/>
              <a:t>der </a:t>
            </a:r>
            <a:r>
              <a:rPr lang="pl-PL" sz="2500" dirty="0" err="1"/>
              <a:t>Außenbeitrag</a:t>
            </a:r>
            <a:r>
              <a:rPr lang="pl-PL" sz="2500" dirty="0"/>
              <a:t>- eksport netto</a:t>
            </a:r>
          </a:p>
          <a:p>
            <a:r>
              <a:rPr lang="pl-PL" sz="2500" dirty="0" smtClean="0"/>
              <a:t>d</a:t>
            </a:r>
            <a:r>
              <a:rPr lang="de-DE" sz="2500" dirty="0" smtClean="0"/>
              <a:t>er</a:t>
            </a:r>
            <a:r>
              <a:rPr lang="pl-PL" sz="2500" dirty="0" smtClean="0"/>
              <a:t> </a:t>
            </a:r>
            <a:r>
              <a:rPr lang="pl-PL" sz="2500" dirty="0" err="1" smtClean="0"/>
              <a:t>Unternehmensgewinne</a:t>
            </a:r>
            <a:r>
              <a:rPr lang="pl-PL" sz="2500" dirty="0" smtClean="0"/>
              <a:t> </a:t>
            </a:r>
            <a:r>
              <a:rPr lang="pl-PL" sz="2500" dirty="0"/>
              <a:t>zysk przedsiębiorstw</a:t>
            </a:r>
          </a:p>
          <a:p>
            <a:r>
              <a:rPr lang="pl-PL" sz="2500" dirty="0" err="1"/>
              <a:t>das</a:t>
            </a:r>
            <a:r>
              <a:rPr lang="pl-PL" sz="2500" dirty="0"/>
              <a:t> </a:t>
            </a:r>
            <a:r>
              <a:rPr lang="pl-PL" sz="2500" dirty="0" err="1"/>
              <a:t>Arbeitnehmerentgelt</a:t>
            </a:r>
            <a:r>
              <a:rPr lang="pl-PL" sz="2500" dirty="0"/>
              <a:t>- wynagrodzenie pracownicze</a:t>
            </a:r>
          </a:p>
          <a:p>
            <a:r>
              <a:rPr lang="pl-PL" sz="2500" dirty="0" err="1"/>
              <a:t>die</a:t>
            </a:r>
            <a:r>
              <a:rPr lang="pl-PL" sz="2500" dirty="0"/>
              <a:t> </a:t>
            </a:r>
            <a:r>
              <a:rPr lang="pl-PL" sz="2500" dirty="0" err="1"/>
              <a:t>Vermögenseinkommen</a:t>
            </a:r>
            <a:r>
              <a:rPr lang="pl-PL" sz="2500" dirty="0"/>
              <a:t>- dochody z inwestycji</a:t>
            </a:r>
          </a:p>
          <a:p>
            <a:r>
              <a:rPr lang="pl-PL" sz="2500" dirty="0" err="1"/>
              <a:t>das</a:t>
            </a:r>
            <a:r>
              <a:rPr lang="pl-PL" sz="2500" dirty="0"/>
              <a:t> </a:t>
            </a:r>
            <a:r>
              <a:rPr lang="pl-PL" sz="2500" dirty="0" err="1"/>
              <a:t>Volkseinkommen</a:t>
            </a:r>
            <a:r>
              <a:rPr lang="pl-PL" sz="2500" dirty="0"/>
              <a:t>- dochód narodowy</a:t>
            </a:r>
          </a:p>
          <a:p>
            <a:r>
              <a:rPr lang="pl-PL" sz="2500" dirty="0" smtClean="0"/>
              <a:t>d</a:t>
            </a:r>
            <a:r>
              <a:rPr lang="de-DE" sz="2500" dirty="0" err="1" smtClean="0"/>
              <a:t>as</a:t>
            </a:r>
            <a:r>
              <a:rPr lang="pl-PL" sz="2500" dirty="0" smtClean="0"/>
              <a:t> </a:t>
            </a:r>
            <a:r>
              <a:rPr lang="pl-PL" sz="2500" dirty="0" err="1"/>
              <a:t>Primäreinkommen</a:t>
            </a:r>
            <a:r>
              <a:rPr lang="pl-PL" sz="2500" dirty="0"/>
              <a:t>- podział dochodów pierwotnych </a:t>
            </a: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D63526E-D955-4014-B57B-A220FB2EF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27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B23D1DA-A5A7-4902-AFBC-4A485C45A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62E12A0-AEB7-449F-8A2B-6E317E395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de-DE" dirty="0"/>
              <a:t>Das BIP umfasst den</a:t>
            </a:r>
            <a:r>
              <a:rPr lang="de-DE" b="1" dirty="0"/>
              <a:t> Wert aller Güter und Dienstleistungen</a:t>
            </a:r>
            <a:r>
              <a:rPr lang="de-DE" dirty="0"/>
              <a:t>, </a:t>
            </a:r>
            <a:r>
              <a:rPr lang="de-DE" i="1" dirty="0"/>
              <a:t>die </a:t>
            </a:r>
            <a:r>
              <a:rPr lang="de-DE" b="1" dirty="0"/>
              <a:t>binnen eines Jahres </a:t>
            </a:r>
            <a:r>
              <a:rPr lang="de-DE" dirty="0"/>
              <a:t>innerhalb der </a:t>
            </a:r>
            <a:r>
              <a:rPr lang="de-DE" b="1" dirty="0"/>
              <a:t>Landesgrenzen einer Volkswirtschaft </a:t>
            </a:r>
            <a:r>
              <a:rPr lang="de-DE" i="1" dirty="0"/>
              <a:t>erstellt werden</a:t>
            </a:r>
            <a:r>
              <a:rPr lang="de-DE" dirty="0"/>
              <a:t>. </a:t>
            </a:r>
            <a:endParaRPr lang="de-DE" dirty="0" smtClean="0"/>
          </a:p>
          <a:p>
            <a:pPr algn="just"/>
            <a:r>
              <a:rPr lang="de-DE" dirty="0" smtClean="0"/>
              <a:t>Dabei </a:t>
            </a:r>
            <a:r>
              <a:rPr lang="de-DE" dirty="0"/>
              <a:t>beinhaltet die deutsche Berechnung auch alle Leistungen von Ausländern innerhalb Deutschlands, berücksichtigt aber keine Leistungen von Inländern, die im Ausland erbracht werden.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C1E22FF-9DE1-427C-BB4D-1B8A8AEB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pic>
        <p:nvPicPr>
          <p:cNvPr id="8" name="Grafika 7" descr="Żarówka i koło zębate kontur">
            <a:extLst>
              <a:ext uri="{FF2B5EF4-FFF2-40B4-BE49-F238E27FC236}">
                <a16:creationId xmlns:a16="http://schemas.microsoft.com/office/drawing/2014/main" xmlns="" id="{91CDA347-D366-4CE9-A8D8-D97F347B6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429749" y="3746214"/>
            <a:ext cx="2335551" cy="233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93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2CC9641-2563-4BD9-8556-1BDB2E653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b">
            <a:normAutofit/>
          </a:bodyPr>
          <a:lstStyle/>
          <a:p>
            <a:r>
              <a:rPr lang="pl-PL" dirty="0" err="1"/>
              <a:t>Bedeutung</a:t>
            </a:r>
            <a:r>
              <a:rPr lang="pl-PL" dirty="0"/>
              <a:t> des BIP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980ED78-FE24-43D5-832D-19444234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>
            <a:normAutofit lnSpcReduction="10000"/>
          </a:bodyPr>
          <a:lstStyle/>
          <a:p>
            <a:pPr algn="just"/>
            <a:r>
              <a:rPr lang="de-DE" sz="1800" dirty="0"/>
              <a:t>Das BIP ist ein </a:t>
            </a:r>
            <a:r>
              <a:rPr lang="de-DE" sz="1800" b="1" dirty="0"/>
              <a:t>Maß für die wirtschaftliche Leistung einer Volkswirtschaft </a:t>
            </a:r>
            <a:r>
              <a:rPr lang="de-DE" sz="1800" dirty="0"/>
              <a:t>während eines bestimmten Zeitraums. Schließlich umfasst es den Wert aller Güter und Dienstleistungen, die in einer Volkswirtschaft innerhalb dieses Zeitrahmens produziert werden. </a:t>
            </a:r>
            <a:endParaRPr lang="de-DE" sz="1800" dirty="0" smtClean="0"/>
          </a:p>
          <a:p>
            <a:pPr algn="just"/>
            <a:r>
              <a:rPr lang="de-DE" sz="1800" dirty="0" smtClean="0"/>
              <a:t>Unter </a:t>
            </a:r>
            <a:r>
              <a:rPr lang="de-DE" sz="1800" dirty="0"/>
              <a:t>anderem kann anhand des BIPs das Wirtschaftswachstum bemessen werden. Dazu ist es notwendig, das rein nominale BIP mittels Inflationsbereinigung in ein reales BIP umzuwandeln. Dessen Entwicklung bezeichnet dann das Wirtschaftswachstum.</a:t>
            </a:r>
            <a:endParaRPr lang="pl-PL" sz="1800" dirty="0"/>
          </a:p>
        </p:txBody>
      </p:sp>
      <p:pic>
        <p:nvPicPr>
          <p:cNvPr id="6" name="Grafika 5" descr="Rozwój biznesu z wypełnieniem pełnym">
            <a:extLst>
              <a:ext uri="{FF2B5EF4-FFF2-40B4-BE49-F238E27FC236}">
                <a16:creationId xmlns:a16="http://schemas.microsoft.com/office/drawing/2014/main" xmlns="" id="{962185D9-7264-418B-B0A4-C5E0C5D6A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61715" y="2120900"/>
            <a:ext cx="3748194" cy="3748194"/>
          </a:xfrm>
          <a:prstGeom prst="rect">
            <a:avLst/>
          </a:prstGeom>
        </p:spPr>
      </p:pic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4B511C7-758F-4776-90A7-99F0DA2D6B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8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A80989D-4183-40E9-8D22-E468667C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Arten</a:t>
            </a:r>
            <a:r>
              <a:rPr lang="pl-PL" dirty="0"/>
              <a:t> der </a:t>
            </a:r>
            <a:r>
              <a:rPr lang="pl-PL" dirty="0" err="1"/>
              <a:t>Berechnung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9FC77347-506D-42D3-A6FC-80D0E5040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Es existieren insgesamt </a:t>
            </a:r>
            <a:r>
              <a:rPr lang="de-DE" b="1" dirty="0"/>
              <a:t>drei verschiedene Methoden</a:t>
            </a:r>
            <a:r>
              <a:rPr lang="de-DE" dirty="0"/>
              <a:t>, das BIP auf rechnerischem Wege zu ermitteln</a:t>
            </a:r>
            <a:r>
              <a:rPr lang="pl-PL" dirty="0"/>
              <a:t>. </a:t>
            </a:r>
            <a:r>
              <a:rPr lang="de-DE" dirty="0"/>
              <a:t>Alle Wege führen dabei zum selben Ergebnis.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b="1" dirty="0" err="1"/>
              <a:t>Herstellungsverfahren</a:t>
            </a:r>
            <a:endParaRPr lang="pl-PL" b="1" dirty="0"/>
          </a:p>
          <a:p>
            <a:pPr marL="457200" indent="-457200">
              <a:buFont typeface="+mj-lt"/>
              <a:buAutoNum type="arabicPeriod"/>
            </a:pPr>
            <a:r>
              <a:rPr lang="pl-PL" b="1" dirty="0" err="1"/>
              <a:t>Einkommensmethode</a:t>
            </a:r>
            <a:endParaRPr lang="pl-PL" b="1" dirty="0"/>
          </a:p>
          <a:p>
            <a:pPr marL="457200" indent="-457200">
              <a:buFont typeface="+mj-lt"/>
              <a:buAutoNum type="arabicPeriod"/>
            </a:pPr>
            <a:r>
              <a:rPr lang="pl-PL" b="1" dirty="0" err="1"/>
              <a:t>Ausgabenmethode</a:t>
            </a:r>
            <a:endParaRPr lang="pl-PL" b="1" dirty="0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A7449ACA-E7A4-423A-8338-F8626AFFA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pic>
        <p:nvPicPr>
          <p:cNvPr id="8" name="Grafika 7" descr="Monety kontur">
            <a:extLst>
              <a:ext uri="{FF2B5EF4-FFF2-40B4-BE49-F238E27FC236}">
                <a16:creationId xmlns:a16="http://schemas.microsoft.com/office/drawing/2014/main" xmlns="" id="{05A5147F-8D37-4BAF-9C1F-237A3612FD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353550" y="3910065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82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103FB77-2161-4E2C-86E4-6C6F346CF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1. </a:t>
            </a:r>
            <a:r>
              <a:rPr lang="pl-PL" dirty="0" err="1"/>
              <a:t>Herstellungsverfahren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00F6943-B29D-40A0-9639-8794DD2D9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Im Rahmen der Entstehungsrechnung wird die wirtschaftliche Leistungsfähigkeit von der Produktionsseite dargestellt.</a:t>
            </a:r>
            <a:r>
              <a:rPr lang="pl-PL" dirty="0"/>
              <a:t> </a:t>
            </a:r>
            <a:r>
              <a:rPr lang="de-DE" dirty="0"/>
              <a:t>Dazu wird zunächst die Bruttowertschöpfung des kompletten Landes ermittelt. Berechnung: Summe aller Produktionen abzüglich aller Vorleistungen.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 err="1"/>
              <a:t>Produktionswert</a:t>
            </a:r>
            <a:r>
              <a:rPr lang="pl-PL" b="1" dirty="0"/>
              <a:t> – </a:t>
            </a:r>
            <a:r>
              <a:rPr lang="pl-PL" b="1" dirty="0" err="1"/>
              <a:t>Vorleitungen</a:t>
            </a:r>
            <a:r>
              <a:rPr lang="pl-PL" b="1" dirty="0"/>
              <a:t> = </a:t>
            </a:r>
            <a:r>
              <a:rPr lang="pl-PL" b="1" dirty="0" err="1"/>
              <a:t>Bruttowertschöpfung</a:t>
            </a:r>
            <a:endParaRPr lang="pl-PL" b="1" dirty="0"/>
          </a:p>
          <a:p>
            <a:pPr marL="0" indent="0">
              <a:buNone/>
            </a:pPr>
            <a:r>
              <a:rPr lang="pl-PL" b="1" dirty="0" err="1"/>
              <a:t>Bruttowertschöpfung</a:t>
            </a:r>
            <a:r>
              <a:rPr lang="pl-PL" b="1" dirty="0"/>
              <a:t> + </a:t>
            </a:r>
            <a:r>
              <a:rPr lang="pl-PL" b="1" dirty="0" err="1"/>
              <a:t>Gütersteuern</a:t>
            </a:r>
            <a:r>
              <a:rPr lang="pl-PL" b="1" dirty="0"/>
              <a:t> – </a:t>
            </a:r>
            <a:r>
              <a:rPr lang="pl-PL" b="1" dirty="0" err="1"/>
              <a:t>Gütersubventionen</a:t>
            </a:r>
            <a:r>
              <a:rPr lang="pl-PL" b="1" dirty="0"/>
              <a:t> = BIP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5B52D6A-1D75-4179-B128-97110493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5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A1CF8D7-05E5-4398-8DEF-4FE669A4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</a:t>
            </a:r>
            <a:r>
              <a:rPr lang="pl-PL" dirty="0" err="1"/>
              <a:t>Einkommensmethode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3A8D752-F3BB-4EA9-B98F-0C710D0CC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Es wird angenommen, dass das BIP der Summe des Einkommens aller Eigentümer der Produktionsfaktoren entspricht.</a:t>
            </a:r>
            <a:endParaRPr lang="pl-PL" dirty="0"/>
          </a:p>
          <a:p>
            <a:endParaRPr lang="pl-PL" dirty="0"/>
          </a:p>
          <a:p>
            <a:r>
              <a:rPr lang="de-DE" b="1" dirty="0"/>
              <a:t>BIP = Arbeitseinkommen + Kapitaleinkommen + Staatseinnahmen + Abschreibungen.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408788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49BBA27-CDC7-4EE7-8FC4-CC2D5AC40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</a:t>
            </a:r>
            <a:r>
              <a:rPr lang="pl-PL" dirty="0" err="1"/>
              <a:t>Ausgabenmethode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95CC311-6A82-4FAF-A329-8B690DB30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Sie beruht auf der Annahme, dass das BIP in etwa den Ausgaben aller Käufer von im Laufe des Jahres produzierten Endprodukten entspricht.</a:t>
            </a:r>
            <a:endParaRPr lang="pl-PL" dirty="0"/>
          </a:p>
          <a:p>
            <a:endParaRPr lang="pl-PL" dirty="0"/>
          </a:p>
          <a:p>
            <a:r>
              <a:rPr lang="de-DE" b="1" dirty="0"/>
              <a:t>BIP = Verbrauch + Investitionen + Staatsausgaben (keine Transfers) + Bestandsveränderung.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2399922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41798950_TF56160789" id="{322F98B7-A80C-4988-AFAA-78CFE7AA476F}" vid="{F3BB283F-3ABA-4679-A0D8-972A395C2975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809</Words>
  <Application>Microsoft Office PowerPoint</Application>
  <PresentationFormat>Niestandardowy</PresentationFormat>
  <Paragraphs>101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1_RetrospectVTI</vt:lpstr>
      <vt:lpstr>Bruttoinlandsprodukt</vt:lpstr>
      <vt:lpstr>Agenda</vt:lpstr>
      <vt:lpstr>Wörterbuch</vt:lpstr>
      <vt:lpstr>Definition</vt:lpstr>
      <vt:lpstr>Bedeutung des BIP</vt:lpstr>
      <vt:lpstr>Arten der Berechnung</vt:lpstr>
      <vt:lpstr>1. Herstellungsverfahren </vt:lpstr>
      <vt:lpstr>2. Einkommensmethode</vt:lpstr>
      <vt:lpstr>3. Ausgabenmethode</vt:lpstr>
      <vt:lpstr>Reales und nominales BIP</vt:lpstr>
      <vt:lpstr>Kritik am BIP</vt:lpstr>
      <vt:lpstr>Die Zukunft des BIP</vt:lpstr>
      <vt:lpstr>Quellen:</vt:lpstr>
      <vt:lpstr>Vielen Dank für Ihre Aufmerksamkeit!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Bruttoinlandsprodukt</dc:title>
  <dc:creator>Agnieszka Cieśla</dc:creator>
  <cp:lastModifiedBy>Oem</cp:lastModifiedBy>
  <cp:revision>4</cp:revision>
  <dcterms:created xsi:type="dcterms:W3CDTF">2022-03-21T14:35:50Z</dcterms:created>
  <dcterms:modified xsi:type="dcterms:W3CDTF">2022-03-22T05:52:11Z</dcterms:modified>
</cp:coreProperties>
</file>