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sldIdLst>
    <p:sldId id="256" r:id="rId2"/>
    <p:sldId id="259" r:id="rId3"/>
    <p:sldId id="272" r:id="rId4"/>
    <p:sldId id="273" r:id="rId5"/>
    <p:sldId id="274" r:id="rId6"/>
    <p:sldId id="271" r:id="rId7"/>
    <p:sldId id="275" r:id="rId8"/>
    <p:sldId id="257" r:id="rId9"/>
    <p:sldId id="258" r:id="rId10"/>
    <p:sldId id="260" r:id="rId11"/>
    <p:sldId id="261" r:id="rId12"/>
    <p:sldId id="262" r:id="rId13"/>
    <p:sldId id="263" r:id="rId14"/>
    <p:sldId id="264" r:id="rId15"/>
    <p:sldId id="276" r:id="rId16"/>
    <p:sldId id="265" r:id="rId17"/>
    <p:sldId id="277" r:id="rId18"/>
    <p:sldId id="266" r:id="rId19"/>
    <p:sldId id="267" r:id="rId20"/>
    <p:sldId id="268" r:id="rId21"/>
    <p:sldId id="269" r:id="rId22"/>
    <p:sldId id="270" r:id="rId23"/>
    <p:sldId id="280" r:id="rId24"/>
    <p:sldId id="281" r:id="rId25"/>
    <p:sldId id="278" r:id="rId26"/>
    <p:sldId id="279" r:id="rId2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800C3-440C-C5DB-F191-4F8EBF769041}" v="68" dt="2022-06-11T12:02:41.322"/>
    <p1510:client id="{31ED41FD-BB1D-034C-28D5-CCD4B9E6D7DB}" v="33" dt="2022-04-12T14:33:25.084"/>
    <p1510:client id="{42A6B335-25A8-2F93-E851-0B3248DAD15C}" v="65" dt="2022-06-16T19:57:31.858"/>
    <p1510:client id="{507A8E4F-20A6-46EE-83F7-C5A4B149A654}" v="143" dt="2022-04-10T16:07:27.340"/>
    <p1510:client id="{6E79FC20-2F69-773D-1D3B-1CF15B5DA8F1}" v="570" dt="2022-06-11T11:32:16.213"/>
    <p1510:client id="{767F31CA-C96D-3693-0F03-4F45717DCF2E}" v="1190" dt="2022-06-19T17:02:55.092"/>
    <p1510:client id="{98BFFA1B-1C4C-3CF9-DD1C-FCD4E774EB6A}" v="1312" dt="2022-06-19T07:56:47.622"/>
    <p1510:client id="{C3502E85-CDD5-BC75-C772-9AF05DB938FF}" v="1181" dt="2022-06-19T18:23:03.224"/>
    <p1510:client id="{C607DB4B-F315-4B05-961F-67A7592CB2CD}" v="527" dt="2022-06-17T22:02:05.543"/>
    <p1510:client id="{C6C30F25-373E-CD34-5482-EC8D53AE79C6}" v="371" dt="2022-04-10T20:04:17.559"/>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8" d="100"/>
          <a:sy n="48" d="100"/>
        </p:scale>
        <p:origin x="-854" y="-14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p>
        </p:txBody>
      </p:sp>
      <p:sp>
        <p:nvSpPr>
          <p:cNvPr id="3" name="Subtitle 2">
            <a:extLst>
              <a:ext uri="{FF2B5EF4-FFF2-40B4-BE49-F238E27FC236}">
                <a16:creationId xmlns=""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0293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214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9386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3513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5866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6" name="Footer Placeholder 5">
            <a:extLst>
              <a:ext uri="{FF2B5EF4-FFF2-40B4-BE49-F238E27FC236}">
                <a16:creationId xmlns=""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4189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8" name="Footer Placeholder 7">
            <a:extLst>
              <a:ext uri="{FF2B5EF4-FFF2-40B4-BE49-F238E27FC236}">
                <a16:creationId xmlns=""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2777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4" name="Footer Placeholder 3">
            <a:extLst>
              <a:ext uri="{FF2B5EF4-FFF2-40B4-BE49-F238E27FC236}">
                <a16:creationId xmlns=""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7519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3" name="Footer Placeholder 2">
            <a:extLst>
              <a:ext uri="{FF2B5EF4-FFF2-40B4-BE49-F238E27FC236}">
                <a16:creationId xmlns=""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78060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6" name="Footer Placeholder 5">
            <a:extLst>
              <a:ext uri="{FF2B5EF4-FFF2-40B4-BE49-F238E27FC236}">
                <a16:creationId xmlns=""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4368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6/24/2022</a:t>
            </a:fld>
            <a:endParaRPr lang="en-US"/>
          </a:p>
        </p:txBody>
      </p:sp>
      <p:sp>
        <p:nvSpPr>
          <p:cNvPr id="6" name="Footer Placeholder 5">
            <a:extLst>
              <a:ext uri="{FF2B5EF4-FFF2-40B4-BE49-F238E27FC236}">
                <a16:creationId xmlns=""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8588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6/24/2022</a:t>
            </a:fld>
            <a:endParaRPr lang="en-US"/>
          </a:p>
        </p:txBody>
      </p:sp>
      <p:sp>
        <p:nvSpPr>
          <p:cNvPr id="5" name="Footer Placeholder 4">
            <a:extLst>
              <a:ext uri="{FF2B5EF4-FFF2-40B4-BE49-F238E27FC236}">
                <a16:creationId xmlns=""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53152795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1" r:id="rId6"/>
    <p:sldLayoutId id="2147483827" r:id="rId7"/>
    <p:sldLayoutId id="2147483828" r:id="rId8"/>
    <p:sldLayoutId id="2147483829" r:id="rId9"/>
    <p:sldLayoutId id="2147483830" r:id="rId10"/>
    <p:sldLayoutId id="2147483832"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www.t-online.de/finanzen/geld-vorsorge/geldanlage/id_85469782/aktiengesellschaft-was-ist-eine-ag-gruendung-und-haftung-einfach-erklaert.html#welche-pflichten-hat-eine-ag-gegenueber-ihren-aktionaeren" TargetMode="External"/><Relationship Id="rId3" Type="http://schemas.openxmlformats.org/officeDocument/2006/relationships/hyperlink" Target="https://www.bmwgroup.com/de/unternehmen.html" TargetMode="External"/><Relationship Id="rId7" Type="http://schemas.openxmlformats.org/officeDocument/2006/relationships/hyperlink" Target="https://deutsche-boerse.com/dbg-de/unternehmen/wissen/boersenlexikon/boersenlexikon-article/Aktiengesellschaft-AG--239744" TargetMode="External"/><Relationship Id="rId2" Type="http://schemas.openxmlformats.org/officeDocument/2006/relationships/hyperlink" Target="https://www.gesetze-im-internet.de/aktg/BJNR010890965.html" TargetMode="External"/><Relationship Id="rId1" Type="http://schemas.openxmlformats.org/officeDocument/2006/relationships/slideLayout" Target="../slideLayouts/slideLayout2.xml"/><Relationship Id="rId6" Type="http://schemas.openxmlformats.org/officeDocument/2006/relationships/hyperlink" Target="https://www.ing.de/wissen/rechte-von-aktionaeren/" TargetMode="External"/><Relationship Id="rId5" Type="http://schemas.openxmlformats.org/officeDocument/2006/relationships/hyperlink" Target="https://www.sutertreuhand.ch/ag-gruenden" TargetMode="External"/><Relationship Id="rId4" Type="http://schemas.openxmlformats.org/officeDocument/2006/relationships/hyperlink" Target="https://www.bmwgroup.com/content/dam/grpw/websites/bmwgroup_com/ir/downloads/de/2021/hv/Satzung_der_BMW_AG.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 xmlns:a16="http://schemas.microsoft.com/office/drawing/2014/main" id="{82950D9A-4705-4314-961A-4F88B2CE41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 xmlns:a16="http://schemas.microsoft.com/office/drawing/2014/main" id="{B13969F2-ED52-4E5C-B3FC-01E01B8B9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697699" y="999966"/>
            <a:ext cx="5789453" cy="3902149"/>
          </a:xfrm>
        </p:spPr>
        <p:txBody>
          <a:bodyPr anchor="t">
            <a:normAutofit/>
          </a:bodyPr>
          <a:lstStyle/>
          <a:p>
            <a:pPr algn="l"/>
            <a:r>
              <a:rPr lang="pl-PL" sz="3800" b="1" err="1">
                <a:latin typeface="Times New Roman"/>
                <a:cs typeface="Times New Roman"/>
              </a:rPr>
              <a:t>Aktiengesellschaft</a:t>
            </a:r>
            <a:r>
              <a:rPr lang="pl-PL" sz="3800" b="1">
                <a:latin typeface="Times New Roman"/>
                <a:cs typeface="Times New Roman"/>
              </a:rPr>
              <a:t> in </a:t>
            </a:r>
            <a:r>
              <a:rPr lang="pl-PL" sz="3800" b="1" err="1">
                <a:latin typeface="Times New Roman"/>
                <a:cs typeface="Times New Roman"/>
              </a:rPr>
              <a:t>Deutschland</a:t>
            </a:r>
            <a:endParaRPr lang="pl-PL" sz="3800" b="1">
              <a:latin typeface="Times New Roman"/>
              <a:cs typeface="Times New Roman"/>
            </a:endParaRPr>
          </a:p>
          <a:p>
            <a:pPr algn="l"/>
            <a:endParaRPr lang="pl-PL" sz="3600"/>
          </a:p>
        </p:txBody>
      </p:sp>
      <p:sp>
        <p:nvSpPr>
          <p:cNvPr id="3" name="Podtytuł 2"/>
          <p:cNvSpPr>
            <a:spLocks noGrp="1"/>
          </p:cNvSpPr>
          <p:nvPr>
            <p:ph type="subTitle" idx="1"/>
          </p:nvPr>
        </p:nvSpPr>
        <p:spPr>
          <a:xfrm>
            <a:off x="631438" y="2613435"/>
            <a:ext cx="5359062" cy="999460"/>
          </a:xfrm>
        </p:spPr>
        <p:txBody>
          <a:bodyPr vert="horz" lIns="91440" tIns="45720" rIns="91440" bIns="45720" rtlCol="0" anchor="b">
            <a:normAutofit/>
          </a:bodyPr>
          <a:lstStyle/>
          <a:p>
            <a:pPr algn="l">
              <a:lnSpc>
                <a:spcPct val="110000"/>
              </a:lnSpc>
            </a:pPr>
            <a:r>
              <a:rPr lang="pl-PL" err="1">
                <a:latin typeface="Times New Roman"/>
                <a:ea typeface="+mn-lt"/>
                <a:cs typeface="+mn-lt"/>
              </a:rPr>
              <a:t>Auf</a:t>
            </a:r>
            <a:r>
              <a:rPr lang="pl-PL">
                <a:latin typeface="Times New Roman"/>
                <a:ea typeface="+mn-lt"/>
                <a:cs typeface="+mn-lt"/>
              </a:rPr>
              <a:t> der </a:t>
            </a:r>
            <a:r>
              <a:rPr lang="pl-PL" err="1">
                <a:latin typeface="Times New Roman"/>
                <a:ea typeface="+mn-lt"/>
                <a:cs typeface="+mn-lt"/>
              </a:rPr>
              <a:t>Grundlage</a:t>
            </a:r>
            <a:r>
              <a:rPr lang="pl-PL">
                <a:latin typeface="Times New Roman"/>
                <a:ea typeface="+mn-lt"/>
                <a:cs typeface="+mn-lt"/>
              </a:rPr>
              <a:t> von  </a:t>
            </a:r>
            <a:br>
              <a:rPr lang="pl-PL">
                <a:latin typeface="Times New Roman"/>
                <a:ea typeface="+mn-lt"/>
                <a:cs typeface="+mn-lt"/>
              </a:rPr>
            </a:br>
            <a:r>
              <a:rPr lang="pl-PL">
                <a:latin typeface="Times New Roman"/>
                <a:ea typeface="+mn-lt"/>
                <a:cs typeface="+mn-lt"/>
              </a:rPr>
              <a:t>Bayerische </a:t>
            </a:r>
            <a:r>
              <a:rPr lang="pl-PL" err="1">
                <a:latin typeface="Times New Roman"/>
                <a:ea typeface="+mn-lt"/>
                <a:cs typeface="+mn-lt"/>
              </a:rPr>
              <a:t>Motoren</a:t>
            </a:r>
            <a:r>
              <a:rPr lang="pl-PL">
                <a:latin typeface="Times New Roman"/>
                <a:ea typeface="+mn-lt"/>
                <a:cs typeface="+mn-lt"/>
              </a:rPr>
              <a:t> </a:t>
            </a:r>
            <a:r>
              <a:rPr lang="pl-PL" err="1">
                <a:latin typeface="Times New Roman"/>
                <a:ea typeface="+mn-lt"/>
                <a:cs typeface="+mn-lt"/>
              </a:rPr>
              <a:t>Werke</a:t>
            </a:r>
            <a:r>
              <a:rPr lang="pl-PL">
                <a:latin typeface="Times New Roman"/>
                <a:ea typeface="+mn-lt"/>
                <a:cs typeface="+mn-lt"/>
              </a:rPr>
              <a:t> AG</a:t>
            </a:r>
            <a:endParaRPr lang="pl-PL"/>
          </a:p>
          <a:p>
            <a:pPr algn="l">
              <a:lnSpc>
                <a:spcPct val="110000"/>
              </a:lnSpc>
            </a:pPr>
            <a:endParaRPr lang="pl-PL"/>
          </a:p>
        </p:txBody>
      </p:sp>
      <p:pic>
        <p:nvPicPr>
          <p:cNvPr id="5" name="Obraz 5">
            <a:extLst>
              <a:ext uri="{FF2B5EF4-FFF2-40B4-BE49-F238E27FC236}">
                <a16:creationId xmlns="" xmlns:a16="http://schemas.microsoft.com/office/drawing/2014/main" id="{E3B52C2B-8040-B91A-816F-975AB823239A}"/>
              </a:ext>
            </a:extLst>
          </p:cNvPr>
          <p:cNvPicPr>
            <a:picLocks noChangeAspect="1"/>
          </p:cNvPicPr>
          <p:nvPr/>
        </p:nvPicPr>
        <p:blipFill rotWithShape="1">
          <a:blip r:embed="rId2"/>
          <a:srcRect l="35246" r="7136" b="1"/>
          <a:stretch/>
        </p:blipFill>
        <p:spPr>
          <a:xfrm>
            <a:off x="6045456" y="-127828"/>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91" name="Straight Connector 90">
            <a:extLst>
              <a:ext uri="{FF2B5EF4-FFF2-40B4-BE49-F238E27FC236}">
                <a16:creationId xmlns="" xmlns:a16="http://schemas.microsoft.com/office/drawing/2014/main" id="{13AC671C-E66F-43C5-A66A-C477339DD23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Obraz 5">
            <a:extLst>
              <a:ext uri="{FF2B5EF4-FFF2-40B4-BE49-F238E27FC236}">
                <a16:creationId xmlns="" xmlns:a16="http://schemas.microsoft.com/office/drawing/2014/main" id="{F9947D83-8910-A927-0D9F-B23501AA6394}"/>
              </a:ext>
            </a:extLst>
          </p:cNvPr>
          <p:cNvPicPr>
            <a:picLocks noChangeAspect="1"/>
          </p:cNvPicPr>
          <p:nvPr/>
        </p:nvPicPr>
        <p:blipFill>
          <a:blip r:embed="rId3"/>
          <a:stretch>
            <a:fillRect/>
          </a:stretch>
        </p:blipFill>
        <p:spPr>
          <a:xfrm>
            <a:off x="64052" y="5039139"/>
            <a:ext cx="1716157" cy="1705114"/>
          </a:xfrm>
          <a:prstGeom prst="rect">
            <a:avLst/>
          </a:prstGeom>
        </p:spPr>
      </p:pic>
      <p:sp>
        <p:nvSpPr>
          <p:cNvPr id="7" name="pole tekstowe 6">
            <a:extLst>
              <a:ext uri="{FF2B5EF4-FFF2-40B4-BE49-F238E27FC236}">
                <a16:creationId xmlns="" xmlns:a16="http://schemas.microsoft.com/office/drawing/2014/main" id="{A3C7EB3A-EBE4-397E-92E5-31022056ADA9}"/>
              </a:ext>
            </a:extLst>
          </p:cNvPr>
          <p:cNvSpPr txBox="1"/>
          <p:nvPr/>
        </p:nvSpPr>
        <p:spPr>
          <a:xfrm>
            <a:off x="1874492" y="5043970"/>
            <a:ext cx="351624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600" b="1" err="1">
                <a:latin typeface="Times New Roman"/>
                <a:ea typeface="+mn-lt"/>
                <a:cs typeface="+mn-lt"/>
              </a:rPr>
              <a:t>Universität</a:t>
            </a:r>
            <a:r>
              <a:rPr lang="pl-PL" sz="1600" b="1">
                <a:latin typeface="Times New Roman"/>
                <a:ea typeface="+mn-lt"/>
                <a:cs typeface="+mn-lt"/>
              </a:rPr>
              <a:t> Rzeszów</a:t>
            </a:r>
            <a:endParaRPr lang="pl-PL" sz="1600">
              <a:latin typeface="Times New Roman"/>
              <a:cs typeface="Times New Roman"/>
            </a:endParaRPr>
          </a:p>
          <a:p>
            <a:r>
              <a:rPr lang="pl-PL" sz="1600" b="1" err="1">
                <a:latin typeface="Times New Roman"/>
                <a:ea typeface="+mn-lt"/>
                <a:cs typeface="+mn-lt"/>
              </a:rPr>
              <a:t>Fakultät</a:t>
            </a:r>
            <a:r>
              <a:rPr lang="pl-PL" sz="1600" b="1">
                <a:latin typeface="Times New Roman"/>
                <a:ea typeface="+mn-lt"/>
                <a:cs typeface="+mn-lt"/>
              </a:rPr>
              <a:t> </a:t>
            </a:r>
            <a:r>
              <a:rPr lang="pl-PL" sz="1600" b="1" err="1">
                <a:latin typeface="Times New Roman"/>
                <a:ea typeface="+mn-lt"/>
                <a:cs typeface="+mn-lt"/>
              </a:rPr>
              <a:t>für</a:t>
            </a:r>
            <a:r>
              <a:rPr lang="pl-PL" sz="1600" b="1">
                <a:latin typeface="Times New Roman"/>
                <a:ea typeface="+mn-lt"/>
                <a:cs typeface="+mn-lt"/>
              </a:rPr>
              <a:t> </a:t>
            </a:r>
            <a:r>
              <a:rPr lang="pl-PL" sz="1600" b="1" err="1">
                <a:latin typeface="Times New Roman"/>
                <a:ea typeface="+mn-lt"/>
                <a:cs typeface="+mn-lt"/>
              </a:rPr>
              <a:t>Rechtswissenschaften</a:t>
            </a:r>
            <a:r>
              <a:rPr lang="pl-PL" sz="1600">
                <a:latin typeface="Times New Roman"/>
                <a:ea typeface="+mn-lt"/>
                <a:cs typeface="+mn-lt"/>
              </a:rPr>
              <a:t> </a:t>
            </a:r>
            <a:endParaRPr lang="pl-PL" sz="1600">
              <a:latin typeface="Times New Roman"/>
              <a:cs typeface="Times New Roman"/>
            </a:endParaRPr>
          </a:p>
          <a:p>
            <a:pPr algn="l"/>
            <a:endParaRPr lang="pl-PL" sz="1600">
              <a:latin typeface="Times New Roman"/>
              <a:cs typeface="Times New Roman"/>
            </a:endParaRPr>
          </a:p>
          <a:p>
            <a:r>
              <a:rPr lang="pl-PL" sz="1600" err="1">
                <a:latin typeface="Times New Roman"/>
                <a:ea typeface="+mn-lt"/>
                <a:cs typeface="+mn-lt"/>
              </a:rPr>
              <a:t>Bearbeitet</a:t>
            </a:r>
            <a:r>
              <a:rPr lang="pl-PL" sz="1600">
                <a:latin typeface="Times New Roman"/>
                <a:ea typeface="+mn-lt"/>
                <a:cs typeface="+mn-lt"/>
              </a:rPr>
              <a:t> von:</a:t>
            </a:r>
            <a:r>
              <a:rPr lang="pl-PL" sz="1600">
                <a:latin typeface="Times New Roman"/>
                <a:cs typeface="Times New Roman"/>
              </a:rPr>
              <a:t> Martyna Zagórska</a:t>
            </a:r>
            <a:endParaRPr lang="pl-PL">
              <a:latin typeface="Times New Roman"/>
              <a:cs typeface="Times New Roman"/>
            </a:endParaRPr>
          </a:p>
          <a:p>
            <a:r>
              <a:rPr lang="pl-PL" sz="1600" err="1">
                <a:latin typeface="Times New Roman"/>
                <a:ea typeface="+mn-lt"/>
                <a:cs typeface="+mn-lt"/>
              </a:rPr>
              <a:t>Jurastudentin</a:t>
            </a:r>
            <a:r>
              <a:rPr lang="pl-PL" sz="1600">
                <a:latin typeface="Times New Roman"/>
                <a:ea typeface="+mn-lt"/>
                <a:cs typeface="+mn-lt"/>
              </a:rPr>
              <a:t> im 3. </a:t>
            </a:r>
            <a:r>
              <a:rPr lang="pl-PL" sz="1600" err="1">
                <a:latin typeface="Times New Roman"/>
                <a:ea typeface="+mn-lt"/>
                <a:cs typeface="+mn-lt"/>
              </a:rPr>
              <a:t>Jahr</a:t>
            </a:r>
            <a:r>
              <a:rPr lang="pl-PL" sz="1600">
                <a:latin typeface="Times New Roman"/>
                <a:ea typeface="+mn-lt"/>
                <a:cs typeface="+mn-lt"/>
              </a:rPr>
              <a:t>  </a:t>
            </a:r>
            <a:r>
              <a:rPr lang="en-US">
                <a:latin typeface="Times New Roman"/>
              </a:rPr>
              <a:t/>
            </a:r>
            <a:br>
              <a:rPr lang="en-US">
                <a:latin typeface="Times New Roman"/>
              </a:rPr>
            </a:br>
            <a:r>
              <a:rPr lang="pl-PL" sz="1600">
                <a:latin typeface="Times New Roman"/>
                <a:ea typeface="+mn-lt"/>
                <a:cs typeface="+mn-lt"/>
              </a:rPr>
              <a:t>2021/2022</a:t>
            </a:r>
            <a:endParaRPr lang="pl-PL">
              <a:latin typeface="Times New Roman"/>
            </a:endParaRPr>
          </a:p>
          <a:p>
            <a:endParaRPr lang="pl-PL" sz="1600">
              <a:latin typeface="Times New Roman"/>
              <a:cs typeface="Times New Roman"/>
            </a:endParaRPr>
          </a:p>
        </p:txBody>
      </p:sp>
    </p:spTree>
    <p:extLst>
      <p:ext uri="{BB962C8B-B14F-4D97-AF65-F5344CB8AC3E}">
        <p14:creationId xmlns:p14="http://schemas.microsoft.com/office/powerpoint/2010/main" val="650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D6A17E84-D957-58B2-D8A2-87CE1331C204}"/>
              </a:ext>
            </a:extLst>
          </p:cNvPr>
          <p:cNvSpPr>
            <a:spLocks noGrp="1"/>
          </p:cNvSpPr>
          <p:nvPr>
            <p:ph idx="1"/>
          </p:nvPr>
        </p:nvSpPr>
        <p:spPr>
          <a:xfrm>
            <a:off x="376975" y="990258"/>
            <a:ext cx="11568949" cy="822475"/>
          </a:xfrm>
        </p:spPr>
        <p:txBody>
          <a:bodyPr vert="horz" lIns="91440" tIns="45720" rIns="91440" bIns="45720" rtlCol="0" anchor="t">
            <a:normAutofit/>
          </a:bodyPr>
          <a:lstStyle/>
          <a:p>
            <a:pPr marL="0" indent="0" algn="ctr">
              <a:spcBef>
                <a:spcPts val="0"/>
              </a:spcBef>
              <a:buNone/>
            </a:pPr>
            <a:r>
              <a:rPr lang="pl-PL" sz="1800" u="sng">
                <a:solidFill>
                  <a:srgbClr val="C00000"/>
                </a:solidFill>
                <a:latin typeface="Times New Roman"/>
                <a:ea typeface="+mn-lt"/>
                <a:cs typeface="+mn-lt"/>
              </a:rPr>
              <a:t>§ 5 </a:t>
            </a:r>
            <a:r>
              <a:rPr lang="pl-PL" sz="1800" u="sng" err="1">
                <a:solidFill>
                  <a:srgbClr val="C00000"/>
                </a:solidFill>
                <a:latin typeface="Times New Roman"/>
                <a:ea typeface="+mn-lt"/>
                <a:cs typeface="+mn-lt"/>
              </a:rPr>
              <a:t>Sitz</a:t>
            </a:r>
            <a:endParaRPr lang="pl-PL" sz="1800" u="sng">
              <a:solidFill>
                <a:srgbClr val="C00000"/>
              </a:solidFill>
              <a:latin typeface="Times New Roman"/>
              <a:cs typeface="Times New Roman"/>
            </a:endParaRPr>
          </a:p>
          <a:p>
            <a:pPr marL="0" indent="0" algn="ctr">
              <a:spcBef>
                <a:spcPts val="0"/>
              </a:spcBef>
              <a:buNone/>
            </a:pPr>
            <a:r>
              <a:rPr lang="pl-PL" sz="1800" err="1">
                <a:latin typeface="Times New Roman"/>
                <a:ea typeface="+mn-lt"/>
                <a:cs typeface="+mn-lt"/>
              </a:rPr>
              <a:t>Sitz</a:t>
            </a:r>
            <a:r>
              <a:rPr lang="pl-PL" sz="1800">
                <a:latin typeface="Times New Roman"/>
                <a:ea typeface="+mn-lt"/>
                <a:cs typeface="+mn-lt"/>
              </a:rPr>
              <a:t> der </a:t>
            </a:r>
            <a:r>
              <a:rPr lang="pl-PL" sz="1800" err="1">
                <a:latin typeface="Times New Roman"/>
                <a:ea typeface="+mn-lt"/>
                <a:cs typeface="+mn-lt"/>
              </a:rPr>
              <a:t>Gesellschaft</a:t>
            </a:r>
            <a:r>
              <a:rPr lang="pl-PL" sz="1800">
                <a:latin typeface="Times New Roman"/>
                <a:ea typeface="+mn-lt"/>
                <a:cs typeface="+mn-lt"/>
              </a:rPr>
              <a:t> </a:t>
            </a:r>
            <a:r>
              <a:rPr lang="pl-PL" sz="1800" err="1">
                <a:latin typeface="Times New Roman"/>
                <a:ea typeface="+mn-lt"/>
                <a:cs typeface="+mn-lt"/>
              </a:rPr>
              <a:t>ist</a:t>
            </a:r>
            <a:r>
              <a:rPr lang="pl-PL" sz="1800">
                <a:latin typeface="Times New Roman"/>
                <a:ea typeface="+mn-lt"/>
                <a:cs typeface="+mn-lt"/>
              </a:rPr>
              <a:t> der Ort im </a:t>
            </a:r>
            <a:r>
              <a:rPr lang="pl-PL" sz="1800" err="1">
                <a:latin typeface="Times New Roman"/>
                <a:ea typeface="+mn-lt"/>
                <a:cs typeface="+mn-lt"/>
              </a:rPr>
              <a:t>Inland</a:t>
            </a:r>
            <a:r>
              <a:rPr lang="pl-PL" sz="1800">
                <a:latin typeface="Times New Roman"/>
                <a:ea typeface="+mn-lt"/>
                <a:cs typeface="+mn-lt"/>
              </a:rPr>
              <a:t>, den </a:t>
            </a:r>
            <a:r>
              <a:rPr lang="pl-PL" sz="1800" err="1">
                <a:latin typeface="Times New Roman"/>
                <a:ea typeface="+mn-lt"/>
                <a:cs typeface="+mn-lt"/>
              </a:rPr>
              <a:t>die</a:t>
            </a:r>
            <a:r>
              <a:rPr lang="pl-PL" sz="1800">
                <a:latin typeface="Times New Roman"/>
                <a:ea typeface="+mn-lt"/>
                <a:cs typeface="+mn-lt"/>
              </a:rPr>
              <a:t> </a:t>
            </a:r>
            <a:r>
              <a:rPr lang="pl-PL" sz="1800" err="1">
                <a:latin typeface="Times New Roman"/>
                <a:ea typeface="+mn-lt"/>
                <a:cs typeface="+mn-lt"/>
              </a:rPr>
              <a:t>Satzung</a:t>
            </a:r>
            <a:r>
              <a:rPr lang="pl-PL" sz="1800">
                <a:latin typeface="Times New Roman"/>
                <a:ea typeface="+mn-lt"/>
                <a:cs typeface="+mn-lt"/>
              </a:rPr>
              <a:t> </a:t>
            </a:r>
            <a:r>
              <a:rPr lang="pl-PL" sz="1800" err="1">
                <a:latin typeface="Times New Roman"/>
                <a:ea typeface="+mn-lt"/>
                <a:cs typeface="+mn-lt"/>
              </a:rPr>
              <a:t>bestimmt</a:t>
            </a:r>
            <a:r>
              <a:rPr lang="pl-PL" sz="1800">
                <a:latin typeface="Times New Roman"/>
                <a:ea typeface="+mn-lt"/>
                <a:cs typeface="+mn-lt"/>
              </a:rPr>
              <a:t>.</a:t>
            </a:r>
            <a:endParaRPr lang="pl-PL" sz="1800">
              <a:latin typeface="Times New Roman"/>
              <a:cs typeface="Times New Roman"/>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pPr marL="0" indent="0" algn="ctr">
              <a:spcBef>
                <a:spcPts val="0"/>
              </a:spcBef>
              <a:buNone/>
            </a:pPr>
            <a:endParaRPr lang="pl-PL" sz="1800">
              <a:latin typeface="Times New Roman"/>
              <a:ea typeface="+mn-lt"/>
              <a:cs typeface="+mn-lt"/>
            </a:endParaRPr>
          </a:p>
          <a:p>
            <a:endParaRPr lang="pl-PL">
              <a:ea typeface="+mn-lt"/>
              <a:cs typeface="+mn-lt"/>
            </a:endParaRPr>
          </a:p>
        </p:txBody>
      </p:sp>
      <p:sp>
        <p:nvSpPr>
          <p:cNvPr id="5" name="pole tekstowe 4">
            <a:extLst>
              <a:ext uri="{FF2B5EF4-FFF2-40B4-BE49-F238E27FC236}">
                <a16:creationId xmlns="" xmlns:a16="http://schemas.microsoft.com/office/drawing/2014/main" id="{62AC647F-7FE0-BACD-3329-03ADE6ECC55A}"/>
              </a:ext>
            </a:extLst>
          </p:cNvPr>
          <p:cNvSpPr txBox="1"/>
          <p:nvPr/>
        </p:nvSpPr>
        <p:spPr>
          <a:xfrm>
            <a:off x="1051208" y="1981332"/>
            <a:ext cx="10219632" cy="36728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u="sng">
                <a:solidFill>
                  <a:srgbClr val="C00000"/>
                </a:solidFill>
                <a:latin typeface="Times New Roman"/>
                <a:cs typeface="Times New Roman"/>
              </a:rPr>
              <a:t>§ 7 </a:t>
            </a:r>
            <a:r>
              <a:rPr lang="pl-PL" u="sng" err="1">
                <a:solidFill>
                  <a:srgbClr val="C00000"/>
                </a:solidFill>
                <a:latin typeface="Times New Roman"/>
                <a:cs typeface="Times New Roman"/>
              </a:rPr>
              <a:t>Mindestnennbetrag</a:t>
            </a:r>
            <a:r>
              <a:rPr lang="pl-PL" u="sng">
                <a:solidFill>
                  <a:srgbClr val="C00000"/>
                </a:solidFill>
                <a:latin typeface="Times New Roman"/>
                <a:cs typeface="Times New Roman"/>
              </a:rPr>
              <a:t> des </a:t>
            </a:r>
            <a:r>
              <a:rPr lang="pl-PL" u="sng" err="1">
                <a:solidFill>
                  <a:srgbClr val="C00000"/>
                </a:solidFill>
                <a:latin typeface="Times New Roman"/>
                <a:cs typeface="Times New Roman"/>
              </a:rPr>
              <a:t>Grundkapitals</a:t>
            </a:r>
            <a:r>
              <a:rPr lang="pl-PL" u="sng">
                <a:solidFill>
                  <a:srgbClr val="C00000"/>
                </a:solidFill>
                <a:latin typeface="Times New Roman"/>
                <a:cs typeface="Times New Roman"/>
              </a:rPr>
              <a:t/>
            </a:r>
            <a:br>
              <a:rPr lang="pl-PL" u="sng">
                <a:solidFill>
                  <a:srgbClr val="C00000"/>
                </a:solidFill>
                <a:latin typeface="Times New Roman"/>
                <a:cs typeface="Times New Roman"/>
              </a:rPr>
            </a:br>
            <a:r>
              <a:rPr lang="pl-PL">
                <a:solidFill>
                  <a:schemeClr val="tx2"/>
                </a:solidFill>
                <a:latin typeface="Times New Roman"/>
                <a:cs typeface="Times New Roman"/>
              </a:rPr>
              <a:t>Der </a:t>
            </a:r>
            <a:r>
              <a:rPr lang="pl-PL" err="1">
                <a:solidFill>
                  <a:schemeClr val="tx2"/>
                </a:solidFill>
                <a:latin typeface="Times New Roman"/>
                <a:cs typeface="Times New Roman"/>
              </a:rPr>
              <a:t>Mindestnennbetrag</a:t>
            </a:r>
            <a:r>
              <a:rPr lang="pl-PL">
                <a:solidFill>
                  <a:schemeClr val="tx2"/>
                </a:solidFill>
                <a:latin typeface="Times New Roman"/>
                <a:cs typeface="Times New Roman"/>
              </a:rPr>
              <a:t> des </a:t>
            </a:r>
            <a:r>
              <a:rPr lang="pl-PL" err="1">
                <a:solidFill>
                  <a:schemeClr val="tx2"/>
                </a:solidFill>
                <a:latin typeface="Times New Roman"/>
                <a:cs typeface="Times New Roman"/>
              </a:rPr>
              <a:t>Grundkapitals</a:t>
            </a:r>
            <a:r>
              <a:rPr lang="pl-PL">
                <a:solidFill>
                  <a:schemeClr val="tx2"/>
                </a:solidFill>
                <a:latin typeface="Times New Roman"/>
                <a:cs typeface="Times New Roman"/>
              </a:rPr>
              <a:t> </a:t>
            </a:r>
            <a:r>
              <a:rPr lang="pl-PL" err="1">
                <a:solidFill>
                  <a:schemeClr val="tx2"/>
                </a:solidFill>
                <a:latin typeface="Times New Roman"/>
                <a:cs typeface="Times New Roman"/>
              </a:rPr>
              <a:t>ist</a:t>
            </a:r>
            <a:r>
              <a:rPr lang="pl-PL">
                <a:solidFill>
                  <a:schemeClr val="tx2"/>
                </a:solidFill>
                <a:latin typeface="Times New Roman"/>
                <a:cs typeface="Times New Roman"/>
              </a:rPr>
              <a:t> </a:t>
            </a:r>
            <a:r>
              <a:rPr lang="pl-PL" err="1">
                <a:solidFill>
                  <a:schemeClr val="tx2"/>
                </a:solidFill>
                <a:latin typeface="Times New Roman"/>
                <a:cs typeface="Times New Roman"/>
              </a:rPr>
              <a:t>fünfzigtausend</a:t>
            </a:r>
            <a:r>
              <a:rPr lang="pl-PL">
                <a:solidFill>
                  <a:schemeClr val="tx2"/>
                </a:solidFill>
                <a:latin typeface="Times New Roman"/>
                <a:cs typeface="Times New Roman"/>
              </a:rPr>
              <a:t> Euro.</a:t>
            </a:r>
            <a:endParaRPr lang="pl-PL">
              <a:solidFill>
                <a:schemeClr val="tx2"/>
              </a:solidFill>
              <a:ea typeface="+mn-lt"/>
              <a:cs typeface="+mn-lt"/>
            </a:endParaRPr>
          </a:p>
          <a:p>
            <a:pPr marL="228600" indent="-228600" algn="ctr">
              <a:spcBef>
                <a:spcPts val="1000"/>
              </a:spcBef>
            </a:pPr>
            <a:endParaRPr lang="pl-PL">
              <a:solidFill>
                <a:schemeClr val="tx2"/>
              </a:solidFill>
              <a:latin typeface="Times New Roman"/>
              <a:cs typeface="Times New Roman"/>
            </a:endParaRPr>
          </a:p>
          <a:p>
            <a:pPr algn="ctr"/>
            <a:r>
              <a:rPr lang="pl-PL" u="sng">
                <a:solidFill>
                  <a:srgbClr val="C00000"/>
                </a:solidFill>
                <a:latin typeface="Times New Roman"/>
                <a:cs typeface="Times New Roman"/>
              </a:rPr>
              <a:t>§ 8 Form </a:t>
            </a:r>
            <a:r>
              <a:rPr lang="pl-PL" u="sng" err="1">
                <a:solidFill>
                  <a:srgbClr val="C00000"/>
                </a:solidFill>
                <a:latin typeface="Times New Roman"/>
                <a:cs typeface="Times New Roman"/>
              </a:rPr>
              <a:t>und</a:t>
            </a:r>
            <a:r>
              <a:rPr lang="pl-PL" u="sng">
                <a:solidFill>
                  <a:srgbClr val="C00000"/>
                </a:solidFill>
                <a:latin typeface="Times New Roman"/>
                <a:cs typeface="Times New Roman"/>
              </a:rPr>
              <a:t> </a:t>
            </a:r>
            <a:r>
              <a:rPr lang="pl-PL" u="sng" err="1">
                <a:solidFill>
                  <a:srgbClr val="C00000"/>
                </a:solidFill>
                <a:latin typeface="Times New Roman"/>
                <a:cs typeface="Times New Roman"/>
              </a:rPr>
              <a:t>Mindestbeträge</a:t>
            </a:r>
            <a:r>
              <a:rPr lang="pl-PL" u="sng">
                <a:solidFill>
                  <a:srgbClr val="C00000"/>
                </a:solidFill>
                <a:latin typeface="Times New Roman"/>
                <a:cs typeface="Times New Roman"/>
              </a:rPr>
              <a:t> der </a:t>
            </a:r>
            <a:r>
              <a:rPr lang="pl-PL" u="sng" err="1">
                <a:solidFill>
                  <a:srgbClr val="C00000"/>
                </a:solidFill>
                <a:latin typeface="Times New Roman"/>
                <a:cs typeface="Times New Roman"/>
              </a:rPr>
              <a:t>Aktien</a:t>
            </a:r>
            <a:r>
              <a:rPr lang="pl-PL" u="sng">
                <a:solidFill>
                  <a:srgbClr val="C00000"/>
                </a:solidFill>
                <a:latin typeface="Times New Roman"/>
                <a:cs typeface="Times New Roman"/>
              </a:rPr>
              <a:t/>
            </a:r>
            <a:br>
              <a:rPr lang="pl-PL" u="sng">
                <a:solidFill>
                  <a:srgbClr val="C00000"/>
                </a:solidFill>
                <a:latin typeface="Times New Roman"/>
                <a:cs typeface="Times New Roman"/>
              </a:rPr>
            </a:br>
            <a:r>
              <a:rPr lang="pl-PL">
                <a:solidFill>
                  <a:schemeClr val="tx2"/>
                </a:solidFill>
                <a:latin typeface="Times New Roman"/>
                <a:cs typeface="Times New Roman"/>
              </a:rPr>
              <a:t>(1) </a:t>
            </a:r>
            <a:r>
              <a:rPr lang="pl-PL" err="1">
                <a:solidFill>
                  <a:schemeClr val="tx2"/>
                </a:solidFill>
                <a:latin typeface="Times New Roman"/>
                <a:cs typeface="Times New Roman"/>
              </a:rPr>
              <a:t>Die</a:t>
            </a:r>
            <a:r>
              <a:rPr lang="pl-PL">
                <a:solidFill>
                  <a:schemeClr val="tx2"/>
                </a:solidFill>
                <a:latin typeface="Times New Roman"/>
                <a:cs typeface="Times New Roman"/>
              </a:rPr>
              <a:t> </a:t>
            </a:r>
            <a:r>
              <a:rPr lang="pl-PL" err="1">
                <a:solidFill>
                  <a:schemeClr val="tx2"/>
                </a:solidFill>
                <a:latin typeface="Times New Roman"/>
                <a:cs typeface="Times New Roman"/>
              </a:rPr>
              <a:t>Aktien</a:t>
            </a:r>
            <a:r>
              <a:rPr lang="pl-PL">
                <a:solidFill>
                  <a:schemeClr val="tx2"/>
                </a:solidFill>
                <a:latin typeface="Times New Roman"/>
                <a:cs typeface="Times New Roman"/>
              </a:rPr>
              <a:t> </a:t>
            </a:r>
            <a:r>
              <a:rPr lang="pl-PL" err="1">
                <a:solidFill>
                  <a:schemeClr val="tx2"/>
                </a:solidFill>
                <a:latin typeface="Times New Roman"/>
                <a:cs typeface="Times New Roman"/>
              </a:rPr>
              <a:t>können</a:t>
            </a:r>
            <a:r>
              <a:rPr lang="pl-PL">
                <a:solidFill>
                  <a:schemeClr val="tx2"/>
                </a:solidFill>
                <a:latin typeface="Times New Roman"/>
                <a:cs typeface="Times New Roman"/>
              </a:rPr>
              <a:t> </a:t>
            </a:r>
            <a:r>
              <a:rPr lang="pl-PL" err="1">
                <a:solidFill>
                  <a:schemeClr val="tx2"/>
                </a:solidFill>
                <a:latin typeface="Times New Roman"/>
                <a:cs typeface="Times New Roman"/>
              </a:rPr>
              <a:t>entweder</a:t>
            </a:r>
            <a:r>
              <a:rPr lang="pl-PL">
                <a:solidFill>
                  <a:schemeClr val="tx2"/>
                </a:solidFill>
                <a:latin typeface="Times New Roman"/>
                <a:cs typeface="Times New Roman"/>
              </a:rPr>
              <a:t> </a:t>
            </a:r>
            <a:r>
              <a:rPr lang="pl-PL" err="1">
                <a:solidFill>
                  <a:schemeClr val="tx2"/>
                </a:solidFill>
                <a:latin typeface="Times New Roman"/>
                <a:cs typeface="Times New Roman"/>
              </a:rPr>
              <a:t>als</a:t>
            </a:r>
            <a:r>
              <a:rPr lang="pl-PL">
                <a:solidFill>
                  <a:schemeClr val="tx2"/>
                </a:solidFill>
                <a:latin typeface="Times New Roman"/>
                <a:cs typeface="Times New Roman"/>
              </a:rPr>
              <a:t> </a:t>
            </a:r>
            <a:r>
              <a:rPr lang="pl-PL" err="1">
                <a:solidFill>
                  <a:schemeClr val="tx2"/>
                </a:solidFill>
                <a:latin typeface="Times New Roman"/>
                <a:cs typeface="Times New Roman"/>
              </a:rPr>
              <a:t>Nennbetragsaktien</a:t>
            </a:r>
            <a:r>
              <a:rPr lang="pl-PL">
                <a:solidFill>
                  <a:schemeClr val="tx2"/>
                </a:solidFill>
                <a:latin typeface="Times New Roman"/>
                <a:cs typeface="Times New Roman"/>
              </a:rPr>
              <a:t> </a:t>
            </a:r>
            <a:r>
              <a:rPr lang="pl-PL" err="1">
                <a:solidFill>
                  <a:schemeClr val="tx2"/>
                </a:solidFill>
                <a:latin typeface="Times New Roman"/>
                <a:cs typeface="Times New Roman"/>
              </a:rPr>
              <a:t>oder</a:t>
            </a:r>
            <a:r>
              <a:rPr lang="pl-PL">
                <a:solidFill>
                  <a:schemeClr val="tx2"/>
                </a:solidFill>
                <a:latin typeface="Times New Roman"/>
                <a:cs typeface="Times New Roman"/>
              </a:rPr>
              <a:t> </a:t>
            </a:r>
            <a:r>
              <a:rPr lang="pl-PL" err="1">
                <a:solidFill>
                  <a:schemeClr val="tx2"/>
                </a:solidFill>
                <a:latin typeface="Times New Roman"/>
                <a:cs typeface="Times New Roman"/>
              </a:rPr>
              <a:t>als</a:t>
            </a:r>
            <a:r>
              <a:rPr lang="pl-PL">
                <a:solidFill>
                  <a:schemeClr val="tx2"/>
                </a:solidFill>
                <a:latin typeface="Times New Roman"/>
                <a:cs typeface="Times New Roman"/>
              </a:rPr>
              <a:t> </a:t>
            </a:r>
            <a:r>
              <a:rPr lang="pl-PL" err="1">
                <a:solidFill>
                  <a:schemeClr val="tx2"/>
                </a:solidFill>
                <a:latin typeface="Times New Roman"/>
                <a:cs typeface="Times New Roman"/>
              </a:rPr>
              <a:t>Stückaktien</a:t>
            </a:r>
            <a:r>
              <a:rPr lang="pl-PL">
                <a:solidFill>
                  <a:schemeClr val="tx2"/>
                </a:solidFill>
                <a:latin typeface="Times New Roman"/>
                <a:cs typeface="Times New Roman"/>
              </a:rPr>
              <a:t> </a:t>
            </a:r>
            <a:r>
              <a:rPr lang="pl-PL" err="1">
                <a:solidFill>
                  <a:schemeClr val="tx2"/>
                </a:solidFill>
                <a:latin typeface="Times New Roman"/>
                <a:cs typeface="Times New Roman"/>
              </a:rPr>
              <a:t>begründet</a:t>
            </a:r>
            <a:r>
              <a:rPr lang="pl-PL">
                <a:solidFill>
                  <a:schemeClr val="tx2"/>
                </a:solidFill>
                <a:latin typeface="Times New Roman"/>
                <a:cs typeface="Times New Roman"/>
              </a:rPr>
              <a:t> </a:t>
            </a:r>
            <a:r>
              <a:rPr lang="pl-PL" err="1">
                <a:solidFill>
                  <a:schemeClr val="tx2"/>
                </a:solidFill>
                <a:latin typeface="Times New Roman"/>
                <a:cs typeface="Times New Roman"/>
              </a:rPr>
              <a:t>werden</a:t>
            </a:r>
            <a:r>
              <a:rPr lang="pl-PL">
                <a:solidFill>
                  <a:schemeClr val="tx2"/>
                </a:solidFill>
                <a:latin typeface="Times New Roman"/>
                <a:cs typeface="Times New Roman"/>
              </a:rPr>
              <a:t>.</a:t>
            </a:r>
            <a:endParaRPr lang="pl-PL" u="sng">
              <a:solidFill>
                <a:schemeClr val="tx2"/>
              </a:solidFill>
              <a:latin typeface="Times New Roman"/>
              <a:cs typeface="Times New Roman"/>
            </a:endParaRPr>
          </a:p>
          <a:p>
            <a:pPr algn="ctr"/>
            <a:r>
              <a:rPr lang="pl-PL">
                <a:solidFill>
                  <a:schemeClr val="tx2"/>
                </a:solidFill>
                <a:latin typeface="Times New Roman"/>
                <a:cs typeface="Times New Roman"/>
              </a:rPr>
              <a:t>(2) </a:t>
            </a:r>
            <a:r>
              <a:rPr lang="pl-PL" err="1">
                <a:solidFill>
                  <a:schemeClr val="tx2"/>
                </a:solidFill>
                <a:latin typeface="Times New Roman"/>
                <a:cs typeface="Times New Roman"/>
              </a:rPr>
              <a:t>Nennbetragsaktien</a:t>
            </a:r>
            <a:r>
              <a:rPr lang="pl-PL">
                <a:solidFill>
                  <a:schemeClr val="tx2"/>
                </a:solidFill>
                <a:latin typeface="Times New Roman"/>
                <a:cs typeface="Times New Roman"/>
              </a:rPr>
              <a:t> </a:t>
            </a:r>
            <a:r>
              <a:rPr lang="pl-PL" err="1">
                <a:solidFill>
                  <a:schemeClr val="tx2"/>
                </a:solidFill>
                <a:latin typeface="Times New Roman"/>
                <a:cs typeface="Times New Roman"/>
              </a:rPr>
              <a:t>müssen</a:t>
            </a:r>
            <a:r>
              <a:rPr lang="pl-PL">
                <a:solidFill>
                  <a:schemeClr val="tx2"/>
                </a:solidFill>
                <a:latin typeface="Times New Roman"/>
                <a:cs typeface="Times New Roman"/>
              </a:rPr>
              <a:t> </a:t>
            </a:r>
            <a:r>
              <a:rPr lang="pl-PL" err="1">
                <a:solidFill>
                  <a:schemeClr val="tx2"/>
                </a:solidFill>
                <a:latin typeface="Times New Roman"/>
                <a:cs typeface="Times New Roman"/>
              </a:rPr>
              <a:t>auf</a:t>
            </a:r>
            <a:r>
              <a:rPr lang="pl-PL">
                <a:solidFill>
                  <a:schemeClr val="tx2"/>
                </a:solidFill>
                <a:latin typeface="Times New Roman"/>
                <a:cs typeface="Times New Roman"/>
              </a:rPr>
              <a:t> </a:t>
            </a:r>
            <a:r>
              <a:rPr lang="pl-PL" err="1">
                <a:solidFill>
                  <a:schemeClr val="tx2"/>
                </a:solidFill>
                <a:latin typeface="Times New Roman"/>
                <a:cs typeface="Times New Roman"/>
              </a:rPr>
              <a:t>mindestens</a:t>
            </a:r>
            <a:r>
              <a:rPr lang="pl-PL">
                <a:solidFill>
                  <a:schemeClr val="tx2"/>
                </a:solidFill>
                <a:latin typeface="Times New Roman"/>
                <a:cs typeface="Times New Roman"/>
              </a:rPr>
              <a:t> </a:t>
            </a:r>
            <a:r>
              <a:rPr lang="pl-PL" err="1">
                <a:solidFill>
                  <a:schemeClr val="tx2"/>
                </a:solidFill>
                <a:latin typeface="Times New Roman"/>
                <a:cs typeface="Times New Roman"/>
              </a:rPr>
              <a:t>einen</a:t>
            </a:r>
            <a:r>
              <a:rPr lang="pl-PL">
                <a:solidFill>
                  <a:schemeClr val="tx2"/>
                </a:solidFill>
                <a:latin typeface="Times New Roman"/>
                <a:cs typeface="Times New Roman"/>
              </a:rPr>
              <a:t> Euro </a:t>
            </a:r>
            <a:r>
              <a:rPr lang="pl-PL" err="1">
                <a:solidFill>
                  <a:schemeClr val="tx2"/>
                </a:solidFill>
                <a:latin typeface="Times New Roman"/>
                <a:cs typeface="Times New Roman"/>
              </a:rPr>
              <a:t>lauten</a:t>
            </a:r>
            <a:r>
              <a:rPr lang="pl-PL">
                <a:solidFill>
                  <a:schemeClr val="tx2"/>
                </a:solidFill>
                <a:latin typeface="Times New Roman"/>
                <a:cs typeface="Times New Roman"/>
              </a:rPr>
              <a:t>. </a:t>
            </a:r>
            <a:r>
              <a:rPr lang="pl-PL" err="1">
                <a:solidFill>
                  <a:schemeClr val="tx2"/>
                </a:solidFill>
                <a:latin typeface="Times New Roman"/>
                <a:cs typeface="Times New Roman"/>
              </a:rPr>
              <a:t>Aktien</a:t>
            </a:r>
            <a:r>
              <a:rPr lang="pl-PL">
                <a:solidFill>
                  <a:schemeClr val="tx2"/>
                </a:solidFill>
                <a:latin typeface="Times New Roman"/>
                <a:cs typeface="Times New Roman"/>
              </a:rPr>
              <a:t> </a:t>
            </a:r>
            <a:r>
              <a:rPr lang="pl-PL" err="1">
                <a:solidFill>
                  <a:schemeClr val="tx2"/>
                </a:solidFill>
                <a:latin typeface="Times New Roman"/>
                <a:cs typeface="Times New Roman"/>
              </a:rPr>
              <a:t>über</a:t>
            </a:r>
            <a:r>
              <a:rPr lang="pl-PL">
                <a:solidFill>
                  <a:schemeClr val="tx2"/>
                </a:solidFill>
                <a:latin typeface="Times New Roman"/>
                <a:cs typeface="Times New Roman"/>
              </a:rPr>
              <a:t> </a:t>
            </a:r>
            <a:r>
              <a:rPr lang="pl-PL" err="1">
                <a:solidFill>
                  <a:schemeClr val="tx2"/>
                </a:solidFill>
                <a:latin typeface="Times New Roman"/>
                <a:cs typeface="Times New Roman"/>
              </a:rPr>
              <a:t>einen</a:t>
            </a:r>
            <a:r>
              <a:rPr lang="pl-PL">
                <a:solidFill>
                  <a:schemeClr val="tx2"/>
                </a:solidFill>
                <a:latin typeface="Times New Roman"/>
                <a:cs typeface="Times New Roman"/>
              </a:rPr>
              <a:t> </a:t>
            </a:r>
            <a:r>
              <a:rPr lang="pl-PL" err="1">
                <a:solidFill>
                  <a:schemeClr val="tx2"/>
                </a:solidFill>
                <a:latin typeface="Times New Roman"/>
                <a:cs typeface="Times New Roman"/>
              </a:rPr>
              <a:t>geringeren</a:t>
            </a:r>
            <a:r>
              <a:rPr lang="pl-PL">
                <a:solidFill>
                  <a:schemeClr val="tx2"/>
                </a:solidFill>
                <a:latin typeface="Times New Roman"/>
                <a:cs typeface="Times New Roman"/>
              </a:rPr>
              <a:t> </a:t>
            </a:r>
            <a:r>
              <a:rPr lang="pl-PL" err="1">
                <a:solidFill>
                  <a:schemeClr val="tx2"/>
                </a:solidFill>
                <a:latin typeface="Times New Roman"/>
                <a:cs typeface="Times New Roman"/>
              </a:rPr>
              <a:t>Nennbetrag</a:t>
            </a:r>
            <a:r>
              <a:rPr lang="pl-PL">
                <a:solidFill>
                  <a:schemeClr val="tx2"/>
                </a:solidFill>
                <a:latin typeface="Times New Roman"/>
                <a:cs typeface="Times New Roman"/>
              </a:rPr>
              <a:t> </a:t>
            </a:r>
            <a:r>
              <a:rPr lang="pl-PL" err="1">
                <a:solidFill>
                  <a:schemeClr val="tx2"/>
                </a:solidFill>
                <a:latin typeface="Times New Roman"/>
                <a:cs typeface="Times New Roman"/>
              </a:rPr>
              <a:t>sind</a:t>
            </a:r>
            <a:r>
              <a:rPr lang="pl-PL">
                <a:solidFill>
                  <a:schemeClr val="tx2"/>
                </a:solidFill>
                <a:latin typeface="Times New Roman"/>
                <a:cs typeface="Times New Roman"/>
              </a:rPr>
              <a:t> </a:t>
            </a:r>
            <a:r>
              <a:rPr lang="pl-PL" err="1">
                <a:solidFill>
                  <a:schemeClr val="tx2"/>
                </a:solidFill>
                <a:latin typeface="Times New Roman"/>
                <a:cs typeface="Times New Roman"/>
              </a:rPr>
              <a:t>nichtig</a:t>
            </a:r>
            <a:r>
              <a:rPr lang="pl-PL">
                <a:solidFill>
                  <a:schemeClr val="tx2"/>
                </a:solidFill>
                <a:latin typeface="Times New Roman"/>
                <a:cs typeface="Times New Roman"/>
              </a:rPr>
              <a:t>. </a:t>
            </a:r>
            <a:r>
              <a:rPr lang="pl-PL" err="1">
                <a:solidFill>
                  <a:schemeClr val="tx2"/>
                </a:solidFill>
                <a:latin typeface="Times New Roman"/>
                <a:cs typeface="Times New Roman"/>
              </a:rPr>
              <a:t>Für</a:t>
            </a:r>
            <a:r>
              <a:rPr lang="pl-PL">
                <a:solidFill>
                  <a:schemeClr val="tx2"/>
                </a:solidFill>
                <a:latin typeface="Times New Roman"/>
                <a:cs typeface="Times New Roman"/>
              </a:rPr>
              <a:t> den </a:t>
            </a:r>
            <a:r>
              <a:rPr lang="pl-PL" err="1">
                <a:solidFill>
                  <a:schemeClr val="tx2"/>
                </a:solidFill>
                <a:latin typeface="Times New Roman"/>
                <a:cs typeface="Times New Roman"/>
              </a:rPr>
              <a:t>Schaden</a:t>
            </a:r>
            <a:r>
              <a:rPr lang="pl-PL">
                <a:solidFill>
                  <a:schemeClr val="tx2"/>
                </a:solidFill>
                <a:latin typeface="Times New Roman"/>
                <a:cs typeface="Times New Roman"/>
              </a:rPr>
              <a:t> </a:t>
            </a:r>
            <a:r>
              <a:rPr lang="pl-PL" err="1">
                <a:solidFill>
                  <a:schemeClr val="tx2"/>
                </a:solidFill>
                <a:latin typeface="Times New Roman"/>
                <a:cs typeface="Times New Roman"/>
              </a:rPr>
              <a:t>aus</a:t>
            </a:r>
            <a:r>
              <a:rPr lang="pl-PL">
                <a:solidFill>
                  <a:schemeClr val="tx2"/>
                </a:solidFill>
                <a:latin typeface="Times New Roman"/>
                <a:cs typeface="Times New Roman"/>
              </a:rPr>
              <a:t> der </a:t>
            </a:r>
            <a:r>
              <a:rPr lang="pl-PL" err="1">
                <a:solidFill>
                  <a:schemeClr val="tx2"/>
                </a:solidFill>
                <a:latin typeface="Times New Roman"/>
                <a:cs typeface="Times New Roman"/>
              </a:rPr>
              <a:t>Ausgabe</a:t>
            </a:r>
            <a:r>
              <a:rPr lang="pl-PL">
                <a:solidFill>
                  <a:schemeClr val="tx2"/>
                </a:solidFill>
                <a:latin typeface="Times New Roman"/>
                <a:cs typeface="Times New Roman"/>
              </a:rPr>
              <a:t> </a:t>
            </a:r>
            <a:r>
              <a:rPr lang="pl-PL" err="1">
                <a:solidFill>
                  <a:schemeClr val="tx2"/>
                </a:solidFill>
                <a:latin typeface="Times New Roman"/>
                <a:cs typeface="Times New Roman"/>
              </a:rPr>
              <a:t>sind</a:t>
            </a:r>
            <a:r>
              <a:rPr lang="pl-PL">
                <a:solidFill>
                  <a:schemeClr val="tx2"/>
                </a:solidFill>
                <a:latin typeface="Times New Roman"/>
                <a:cs typeface="Times New Roman"/>
              </a:rPr>
              <a:t> </a:t>
            </a:r>
            <a:r>
              <a:rPr lang="pl-PL" err="1">
                <a:solidFill>
                  <a:schemeClr val="tx2"/>
                </a:solidFill>
                <a:latin typeface="Times New Roman"/>
                <a:cs typeface="Times New Roman"/>
              </a:rPr>
              <a:t>die</a:t>
            </a:r>
            <a:r>
              <a:rPr lang="pl-PL">
                <a:solidFill>
                  <a:schemeClr val="tx2"/>
                </a:solidFill>
                <a:latin typeface="Times New Roman"/>
                <a:cs typeface="Times New Roman"/>
              </a:rPr>
              <a:t> </a:t>
            </a:r>
            <a:r>
              <a:rPr lang="pl-PL" err="1">
                <a:solidFill>
                  <a:schemeClr val="tx2"/>
                </a:solidFill>
                <a:latin typeface="Times New Roman"/>
                <a:cs typeface="Times New Roman"/>
              </a:rPr>
              <a:t>Ausgeber</a:t>
            </a:r>
            <a:r>
              <a:rPr lang="pl-PL">
                <a:solidFill>
                  <a:schemeClr val="tx2"/>
                </a:solidFill>
                <a:latin typeface="Times New Roman"/>
                <a:cs typeface="Times New Roman"/>
              </a:rPr>
              <a:t> den </a:t>
            </a:r>
            <a:r>
              <a:rPr lang="pl-PL" err="1">
                <a:solidFill>
                  <a:schemeClr val="tx2"/>
                </a:solidFill>
                <a:latin typeface="Times New Roman"/>
                <a:cs typeface="Times New Roman"/>
              </a:rPr>
              <a:t>Inhabern</a:t>
            </a:r>
            <a:r>
              <a:rPr lang="pl-PL">
                <a:solidFill>
                  <a:schemeClr val="tx2"/>
                </a:solidFill>
                <a:latin typeface="Times New Roman"/>
                <a:cs typeface="Times New Roman"/>
              </a:rPr>
              <a:t> </a:t>
            </a:r>
            <a:r>
              <a:rPr lang="pl-PL" err="1">
                <a:solidFill>
                  <a:schemeClr val="tx2"/>
                </a:solidFill>
                <a:latin typeface="Times New Roman"/>
                <a:cs typeface="Times New Roman"/>
              </a:rPr>
              <a:t>als</a:t>
            </a:r>
            <a:r>
              <a:rPr lang="pl-PL">
                <a:solidFill>
                  <a:schemeClr val="tx2"/>
                </a:solidFill>
                <a:latin typeface="Times New Roman"/>
                <a:cs typeface="Times New Roman"/>
              </a:rPr>
              <a:t> </a:t>
            </a:r>
            <a:r>
              <a:rPr lang="pl-PL" err="1">
                <a:solidFill>
                  <a:schemeClr val="tx2"/>
                </a:solidFill>
                <a:latin typeface="Times New Roman"/>
                <a:cs typeface="Times New Roman"/>
              </a:rPr>
              <a:t>Gesamtschuldner</a:t>
            </a:r>
            <a:r>
              <a:rPr lang="pl-PL">
                <a:solidFill>
                  <a:schemeClr val="tx2"/>
                </a:solidFill>
                <a:latin typeface="Times New Roman"/>
                <a:cs typeface="Times New Roman"/>
              </a:rPr>
              <a:t> </a:t>
            </a:r>
            <a:r>
              <a:rPr lang="pl-PL" err="1">
                <a:solidFill>
                  <a:schemeClr val="tx2"/>
                </a:solidFill>
                <a:latin typeface="Times New Roman"/>
                <a:cs typeface="Times New Roman"/>
              </a:rPr>
              <a:t>verantwortlich</a:t>
            </a:r>
            <a:r>
              <a:rPr lang="pl-PL">
                <a:solidFill>
                  <a:schemeClr val="tx2"/>
                </a:solidFill>
                <a:latin typeface="Times New Roman"/>
                <a:cs typeface="Times New Roman"/>
              </a:rPr>
              <a:t>. </a:t>
            </a:r>
            <a:r>
              <a:rPr lang="pl-PL" err="1">
                <a:solidFill>
                  <a:schemeClr val="tx2"/>
                </a:solidFill>
                <a:latin typeface="Times New Roman"/>
                <a:cs typeface="Times New Roman"/>
              </a:rPr>
              <a:t>Höhere</a:t>
            </a:r>
            <a:r>
              <a:rPr lang="pl-PL">
                <a:solidFill>
                  <a:schemeClr val="tx2"/>
                </a:solidFill>
                <a:latin typeface="Times New Roman"/>
                <a:cs typeface="Times New Roman"/>
              </a:rPr>
              <a:t> </a:t>
            </a:r>
            <a:r>
              <a:rPr lang="pl-PL" err="1">
                <a:solidFill>
                  <a:schemeClr val="tx2"/>
                </a:solidFill>
                <a:latin typeface="Times New Roman"/>
                <a:cs typeface="Times New Roman"/>
              </a:rPr>
              <a:t>Aktiennennbeträge</a:t>
            </a:r>
            <a:r>
              <a:rPr lang="pl-PL">
                <a:solidFill>
                  <a:schemeClr val="tx2"/>
                </a:solidFill>
                <a:latin typeface="Times New Roman"/>
                <a:cs typeface="Times New Roman"/>
              </a:rPr>
              <a:t> </a:t>
            </a:r>
            <a:r>
              <a:rPr lang="pl-PL" err="1">
                <a:solidFill>
                  <a:schemeClr val="tx2"/>
                </a:solidFill>
                <a:latin typeface="Times New Roman"/>
                <a:cs typeface="Times New Roman"/>
              </a:rPr>
              <a:t>müssen</a:t>
            </a:r>
            <a:r>
              <a:rPr lang="pl-PL">
                <a:solidFill>
                  <a:schemeClr val="tx2"/>
                </a:solidFill>
                <a:latin typeface="Times New Roman"/>
                <a:cs typeface="Times New Roman"/>
              </a:rPr>
              <a:t> </a:t>
            </a:r>
            <a:r>
              <a:rPr lang="pl-PL" err="1">
                <a:solidFill>
                  <a:schemeClr val="tx2"/>
                </a:solidFill>
                <a:latin typeface="Times New Roman"/>
                <a:cs typeface="Times New Roman"/>
              </a:rPr>
              <a:t>auf</a:t>
            </a:r>
            <a:r>
              <a:rPr lang="pl-PL">
                <a:solidFill>
                  <a:schemeClr val="tx2"/>
                </a:solidFill>
                <a:latin typeface="Times New Roman"/>
                <a:cs typeface="Times New Roman"/>
              </a:rPr>
              <a:t> </a:t>
            </a:r>
            <a:r>
              <a:rPr lang="pl-PL" err="1">
                <a:solidFill>
                  <a:schemeClr val="tx2"/>
                </a:solidFill>
                <a:latin typeface="Times New Roman"/>
                <a:cs typeface="Times New Roman"/>
              </a:rPr>
              <a:t>volle</a:t>
            </a:r>
            <a:r>
              <a:rPr lang="pl-PL">
                <a:solidFill>
                  <a:schemeClr val="tx2"/>
                </a:solidFill>
                <a:latin typeface="Times New Roman"/>
                <a:cs typeface="Times New Roman"/>
              </a:rPr>
              <a:t> Euro </a:t>
            </a:r>
            <a:r>
              <a:rPr lang="pl-PL" err="1">
                <a:solidFill>
                  <a:schemeClr val="tx2"/>
                </a:solidFill>
                <a:latin typeface="Times New Roman"/>
                <a:cs typeface="Times New Roman"/>
              </a:rPr>
              <a:t>lauten</a:t>
            </a:r>
            <a:r>
              <a:rPr lang="pl-PL">
                <a:solidFill>
                  <a:schemeClr val="tx2"/>
                </a:solidFill>
                <a:latin typeface="Times New Roman"/>
                <a:cs typeface="Times New Roman"/>
              </a:rPr>
              <a:t>.</a:t>
            </a:r>
          </a:p>
          <a:p>
            <a:pPr marL="228600" indent="-228600" algn="ctr">
              <a:spcBef>
                <a:spcPts val="1000"/>
              </a:spcBef>
            </a:pPr>
            <a:r>
              <a:rPr lang="pl-PL">
                <a:solidFill>
                  <a:schemeClr val="tx2"/>
                </a:solidFill>
                <a:latin typeface="Times New Roman"/>
                <a:cs typeface="Times New Roman"/>
              </a:rPr>
              <a:t>(3) </a:t>
            </a:r>
            <a:r>
              <a:rPr lang="pl-PL" err="1">
                <a:solidFill>
                  <a:schemeClr val="tx2"/>
                </a:solidFill>
                <a:latin typeface="Times New Roman"/>
                <a:cs typeface="Times New Roman"/>
              </a:rPr>
              <a:t>Stückaktien</a:t>
            </a:r>
            <a:r>
              <a:rPr lang="pl-PL">
                <a:solidFill>
                  <a:schemeClr val="tx2"/>
                </a:solidFill>
                <a:latin typeface="Times New Roman"/>
                <a:cs typeface="Times New Roman"/>
              </a:rPr>
              <a:t> </a:t>
            </a:r>
            <a:r>
              <a:rPr lang="pl-PL" err="1">
                <a:solidFill>
                  <a:schemeClr val="tx2"/>
                </a:solidFill>
                <a:latin typeface="Times New Roman"/>
                <a:cs typeface="Times New Roman"/>
              </a:rPr>
              <a:t>lauten</a:t>
            </a:r>
            <a:r>
              <a:rPr lang="pl-PL">
                <a:solidFill>
                  <a:schemeClr val="tx2"/>
                </a:solidFill>
                <a:latin typeface="Times New Roman"/>
                <a:cs typeface="Times New Roman"/>
              </a:rPr>
              <a:t> </a:t>
            </a:r>
            <a:r>
              <a:rPr lang="pl-PL" err="1">
                <a:solidFill>
                  <a:schemeClr val="tx2"/>
                </a:solidFill>
                <a:latin typeface="Times New Roman"/>
                <a:cs typeface="Times New Roman"/>
              </a:rPr>
              <a:t>auf</a:t>
            </a:r>
            <a:r>
              <a:rPr lang="pl-PL">
                <a:solidFill>
                  <a:schemeClr val="tx2"/>
                </a:solidFill>
                <a:latin typeface="Times New Roman"/>
                <a:cs typeface="Times New Roman"/>
              </a:rPr>
              <a:t> </a:t>
            </a:r>
            <a:r>
              <a:rPr lang="pl-PL" err="1">
                <a:solidFill>
                  <a:schemeClr val="tx2"/>
                </a:solidFill>
                <a:latin typeface="Times New Roman"/>
                <a:cs typeface="Times New Roman"/>
              </a:rPr>
              <a:t>keinen</a:t>
            </a:r>
            <a:r>
              <a:rPr lang="pl-PL">
                <a:solidFill>
                  <a:schemeClr val="tx2"/>
                </a:solidFill>
                <a:latin typeface="Times New Roman"/>
                <a:cs typeface="Times New Roman"/>
              </a:rPr>
              <a:t> </a:t>
            </a:r>
            <a:r>
              <a:rPr lang="pl-PL" err="1">
                <a:solidFill>
                  <a:schemeClr val="tx2"/>
                </a:solidFill>
                <a:latin typeface="Times New Roman"/>
                <a:cs typeface="Times New Roman"/>
              </a:rPr>
              <a:t>Nennbetrag</a:t>
            </a:r>
            <a:r>
              <a:rPr lang="pl-PL">
                <a:solidFill>
                  <a:schemeClr val="tx2"/>
                </a:solidFill>
                <a:latin typeface="Times New Roman"/>
                <a:cs typeface="Times New Roman"/>
              </a:rPr>
              <a:t>. </a:t>
            </a:r>
            <a:r>
              <a:rPr lang="pl-PL" err="1">
                <a:solidFill>
                  <a:schemeClr val="tx2"/>
                </a:solidFill>
                <a:latin typeface="Times New Roman"/>
                <a:cs typeface="Times New Roman"/>
              </a:rPr>
              <a:t>Die</a:t>
            </a:r>
            <a:r>
              <a:rPr lang="pl-PL">
                <a:solidFill>
                  <a:schemeClr val="tx2"/>
                </a:solidFill>
                <a:latin typeface="Times New Roman"/>
                <a:cs typeface="Times New Roman"/>
              </a:rPr>
              <a:t> </a:t>
            </a:r>
            <a:r>
              <a:rPr lang="pl-PL" err="1">
                <a:solidFill>
                  <a:schemeClr val="tx2"/>
                </a:solidFill>
                <a:latin typeface="Times New Roman"/>
                <a:cs typeface="Times New Roman"/>
              </a:rPr>
              <a:t>Stückaktien</a:t>
            </a:r>
            <a:r>
              <a:rPr lang="pl-PL">
                <a:solidFill>
                  <a:schemeClr val="tx2"/>
                </a:solidFill>
                <a:latin typeface="Times New Roman"/>
                <a:cs typeface="Times New Roman"/>
              </a:rPr>
              <a:t> </a:t>
            </a:r>
            <a:r>
              <a:rPr lang="pl-PL" err="1">
                <a:solidFill>
                  <a:schemeClr val="tx2"/>
                </a:solidFill>
                <a:latin typeface="Times New Roman"/>
                <a:cs typeface="Times New Roman"/>
              </a:rPr>
              <a:t>einer</a:t>
            </a:r>
            <a:r>
              <a:rPr lang="pl-PL">
                <a:solidFill>
                  <a:schemeClr val="tx2"/>
                </a:solidFill>
                <a:latin typeface="Times New Roman"/>
                <a:cs typeface="Times New Roman"/>
              </a:rPr>
              <a:t> </a:t>
            </a:r>
            <a:r>
              <a:rPr lang="pl-PL" err="1">
                <a:solidFill>
                  <a:schemeClr val="tx2"/>
                </a:solidFill>
                <a:latin typeface="Times New Roman"/>
                <a:cs typeface="Times New Roman"/>
              </a:rPr>
              <a:t>Gesellschaft</a:t>
            </a:r>
            <a:r>
              <a:rPr lang="pl-PL">
                <a:solidFill>
                  <a:schemeClr val="tx2"/>
                </a:solidFill>
                <a:latin typeface="Times New Roman"/>
                <a:cs typeface="Times New Roman"/>
              </a:rPr>
              <a:t> </a:t>
            </a:r>
            <a:r>
              <a:rPr lang="pl-PL" err="1">
                <a:solidFill>
                  <a:schemeClr val="tx2"/>
                </a:solidFill>
                <a:latin typeface="Times New Roman"/>
                <a:cs typeface="Times New Roman"/>
              </a:rPr>
              <a:t>sind</a:t>
            </a:r>
            <a:r>
              <a:rPr lang="pl-PL">
                <a:solidFill>
                  <a:schemeClr val="tx2"/>
                </a:solidFill>
                <a:latin typeface="Times New Roman"/>
                <a:cs typeface="Times New Roman"/>
              </a:rPr>
              <a:t> </a:t>
            </a:r>
            <a:r>
              <a:rPr lang="pl-PL" err="1">
                <a:solidFill>
                  <a:schemeClr val="tx2"/>
                </a:solidFill>
                <a:latin typeface="Times New Roman"/>
                <a:cs typeface="Times New Roman"/>
              </a:rPr>
              <a:t>am</a:t>
            </a:r>
            <a:r>
              <a:rPr lang="pl-PL">
                <a:solidFill>
                  <a:schemeClr val="tx2"/>
                </a:solidFill>
                <a:latin typeface="Times New Roman"/>
                <a:cs typeface="Times New Roman"/>
              </a:rPr>
              <a:t> </a:t>
            </a:r>
            <a:r>
              <a:rPr lang="pl-PL" err="1">
                <a:solidFill>
                  <a:schemeClr val="tx2"/>
                </a:solidFill>
                <a:latin typeface="Times New Roman"/>
                <a:cs typeface="Times New Roman"/>
              </a:rPr>
              <a:t>Grundkapital</a:t>
            </a:r>
            <a:r>
              <a:rPr lang="pl-PL">
                <a:solidFill>
                  <a:schemeClr val="tx2"/>
                </a:solidFill>
                <a:latin typeface="Times New Roman"/>
                <a:cs typeface="Times New Roman"/>
              </a:rPr>
              <a:t> in </a:t>
            </a:r>
            <a:r>
              <a:rPr lang="pl-PL" err="1">
                <a:solidFill>
                  <a:schemeClr val="tx2"/>
                </a:solidFill>
                <a:latin typeface="Times New Roman"/>
                <a:cs typeface="Times New Roman"/>
              </a:rPr>
              <a:t>gleichem</a:t>
            </a:r>
            <a:r>
              <a:rPr lang="pl-PL">
                <a:solidFill>
                  <a:schemeClr val="tx2"/>
                </a:solidFill>
                <a:latin typeface="Times New Roman"/>
                <a:cs typeface="Times New Roman"/>
              </a:rPr>
              <a:t> </a:t>
            </a:r>
            <a:r>
              <a:rPr lang="pl-PL" err="1">
                <a:solidFill>
                  <a:schemeClr val="tx2"/>
                </a:solidFill>
                <a:latin typeface="Times New Roman"/>
                <a:cs typeface="Times New Roman"/>
              </a:rPr>
              <a:t>Umfang</a:t>
            </a:r>
            <a:r>
              <a:rPr lang="pl-PL">
                <a:solidFill>
                  <a:schemeClr val="tx2"/>
                </a:solidFill>
                <a:latin typeface="Times New Roman"/>
                <a:cs typeface="Times New Roman"/>
              </a:rPr>
              <a:t> </a:t>
            </a:r>
            <a:r>
              <a:rPr lang="pl-PL" err="1">
                <a:solidFill>
                  <a:schemeClr val="tx2"/>
                </a:solidFill>
                <a:latin typeface="Times New Roman"/>
                <a:cs typeface="Times New Roman"/>
              </a:rPr>
              <a:t>beteiligt</a:t>
            </a:r>
            <a:r>
              <a:rPr lang="pl-PL">
                <a:solidFill>
                  <a:schemeClr val="tx2"/>
                </a:solidFill>
                <a:latin typeface="Times New Roman"/>
                <a:cs typeface="Times New Roman"/>
              </a:rPr>
              <a:t>. Der </a:t>
            </a:r>
            <a:r>
              <a:rPr lang="pl-PL" err="1">
                <a:solidFill>
                  <a:schemeClr val="tx2"/>
                </a:solidFill>
                <a:latin typeface="Times New Roman"/>
                <a:cs typeface="Times New Roman"/>
              </a:rPr>
              <a:t>auf</a:t>
            </a:r>
            <a:r>
              <a:rPr lang="pl-PL">
                <a:solidFill>
                  <a:schemeClr val="tx2"/>
                </a:solidFill>
                <a:latin typeface="Times New Roman"/>
                <a:cs typeface="Times New Roman"/>
              </a:rPr>
              <a:t> </a:t>
            </a:r>
            <a:r>
              <a:rPr lang="pl-PL" err="1">
                <a:solidFill>
                  <a:schemeClr val="tx2"/>
                </a:solidFill>
                <a:latin typeface="Times New Roman"/>
                <a:cs typeface="Times New Roman"/>
              </a:rPr>
              <a:t>die</a:t>
            </a:r>
            <a:r>
              <a:rPr lang="pl-PL">
                <a:solidFill>
                  <a:schemeClr val="tx2"/>
                </a:solidFill>
                <a:latin typeface="Times New Roman"/>
                <a:cs typeface="Times New Roman"/>
              </a:rPr>
              <a:t> </a:t>
            </a:r>
            <a:r>
              <a:rPr lang="pl-PL" err="1">
                <a:solidFill>
                  <a:schemeClr val="tx2"/>
                </a:solidFill>
                <a:latin typeface="Times New Roman"/>
                <a:cs typeface="Times New Roman"/>
              </a:rPr>
              <a:t>einzelne</a:t>
            </a:r>
            <a:r>
              <a:rPr lang="pl-PL">
                <a:solidFill>
                  <a:schemeClr val="tx2"/>
                </a:solidFill>
                <a:latin typeface="Times New Roman"/>
                <a:cs typeface="Times New Roman"/>
              </a:rPr>
              <a:t> </a:t>
            </a:r>
            <a:r>
              <a:rPr lang="pl-PL" err="1">
                <a:solidFill>
                  <a:schemeClr val="tx2"/>
                </a:solidFill>
                <a:latin typeface="Times New Roman"/>
                <a:cs typeface="Times New Roman"/>
              </a:rPr>
              <a:t>Aktie</a:t>
            </a:r>
            <a:r>
              <a:rPr lang="pl-PL">
                <a:solidFill>
                  <a:schemeClr val="tx2"/>
                </a:solidFill>
                <a:latin typeface="Times New Roman"/>
                <a:cs typeface="Times New Roman"/>
              </a:rPr>
              <a:t> </a:t>
            </a:r>
            <a:r>
              <a:rPr lang="pl-PL" err="1">
                <a:solidFill>
                  <a:schemeClr val="tx2"/>
                </a:solidFill>
                <a:latin typeface="Times New Roman"/>
                <a:cs typeface="Times New Roman"/>
              </a:rPr>
              <a:t>entfallende</a:t>
            </a:r>
            <a:r>
              <a:rPr lang="pl-PL">
                <a:solidFill>
                  <a:schemeClr val="tx2"/>
                </a:solidFill>
                <a:latin typeface="Times New Roman"/>
                <a:cs typeface="Times New Roman"/>
              </a:rPr>
              <a:t> </a:t>
            </a:r>
            <a:r>
              <a:rPr lang="pl-PL" err="1">
                <a:solidFill>
                  <a:schemeClr val="tx2"/>
                </a:solidFill>
                <a:latin typeface="Times New Roman"/>
                <a:cs typeface="Times New Roman"/>
              </a:rPr>
              <a:t>anteilige</a:t>
            </a:r>
            <a:r>
              <a:rPr lang="pl-PL">
                <a:solidFill>
                  <a:schemeClr val="tx2"/>
                </a:solidFill>
                <a:latin typeface="Times New Roman"/>
                <a:cs typeface="Times New Roman"/>
              </a:rPr>
              <a:t> </a:t>
            </a:r>
            <a:r>
              <a:rPr lang="pl-PL" err="1">
                <a:solidFill>
                  <a:schemeClr val="tx2"/>
                </a:solidFill>
                <a:latin typeface="Times New Roman"/>
                <a:cs typeface="Times New Roman"/>
              </a:rPr>
              <a:t>Betrag</a:t>
            </a:r>
            <a:r>
              <a:rPr lang="pl-PL">
                <a:solidFill>
                  <a:schemeClr val="tx2"/>
                </a:solidFill>
                <a:latin typeface="Times New Roman"/>
                <a:cs typeface="Times New Roman"/>
              </a:rPr>
              <a:t> des </a:t>
            </a:r>
            <a:r>
              <a:rPr lang="pl-PL" err="1">
                <a:solidFill>
                  <a:schemeClr val="tx2"/>
                </a:solidFill>
                <a:latin typeface="Times New Roman"/>
                <a:cs typeface="Times New Roman"/>
              </a:rPr>
              <a:t>Grundkapitals</a:t>
            </a:r>
            <a:r>
              <a:rPr lang="pl-PL">
                <a:solidFill>
                  <a:schemeClr val="tx2"/>
                </a:solidFill>
                <a:latin typeface="Times New Roman"/>
                <a:cs typeface="Times New Roman"/>
              </a:rPr>
              <a:t> </a:t>
            </a:r>
            <a:r>
              <a:rPr lang="pl-PL" err="1">
                <a:solidFill>
                  <a:schemeClr val="tx2"/>
                </a:solidFill>
                <a:latin typeface="Times New Roman"/>
                <a:cs typeface="Times New Roman"/>
              </a:rPr>
              <a:t>darf</a:t>
            </a:r>
            <a:r>
              <a:rPr lang="pl-PL">
                <a:solidFill>
                  <a:schemeClr val="tx2"/>
                </a:solidFill>
                <a:latin typeface="Times New Roman"/>
                <a:cs typeface="Times New Roman"/>
              </a:rPr>
              <a:t> </a:t>
            </a:r>
            <a:r>
              <a:rPr lang="pl-PL" err="1">
                <a:solidFill>
                  <a:schemeClr val="tx2"/>
                </a:solidFill>
                <a:latin typeface="Times New Roman"/>
                <a:cs typeface="Times New Roman"/>
              </a:rPr>
              <a:t>einen</a:t>
            </a:r>
            <a:r>
              <a:rPr lang="pl-PL">
                <a:solidFill>
                  <a:schemeClr val="tx2"/>
                </a:solidFill>
                <a:latin typeface="Times New Roman"/>
                <a:cs typeface="Times New Roman"/>
              </a:rPr>
              <a:t> Euro </a:t>
            </a:r>
            <a:r>
              <a:rPr lang="pl-PL" err="1">
                <a:solidFill>
                  <a:schemeClr val="tx2"/>
                </a:solidFill>
                <a:latin typeface="Times New Roman"/>
                <a:cs typeface="Times New Roman"/>
              </a:rPr>
              <a:t>nicht</a:t>
            </a:r>
            <a:r>
              <a:rPr lang="pl-PL">
                <a:solidFill>
                  <a:schemeClr val="tx2"/>
                </a:solidFill>
                <a:latin typeface="Times New Roman"/>
                <a:cs typeface="Times New Roman"/>
              </a:rPr>
              <a:t> </a:t>
            </a:r>
            <a:r>
              <a:rPr lang="pl-PL" err="1">
                <a:solidFill>
                  <a:schemeClr val="tx2"/>
                </a:solidFill>
                <a:latin typeface="Times New Roman"/>
                <a:cs typeface="Times New Roman"/>
              </a:rPr>
              <a:t>unterschreiten</a:t>
            </a:r>
            <a:r>
              <a:rPr lang="pl-PL">
                <a:solidFill>
                  <a:schemeClr val="tx2"/>
                </a:solidFill>
                <a:latin typeface="Times New Roman"/>
                <a:cs typeface="Times New Roman"/>
              </a:rPr>
              <a:t> (…)</a:t>
            </a:r>
            <a:endParaRPr lang="pl-PL">
              <a:solidFill>
                <a:schemeClr val="tx2"/>
              </a:solidFill>
            </a:endParaRPr>
          </a:p>
          <a:p>
            <a:endParaRPr lang="pl-PL"/>
          </a:p>
        </p:txBody>
      </p:sp>
    </p:spTree>
    <p:extLst>
      <p:ext uri="{BB962C8B-B14F-4D97-AF65-F5344CB8AC3E}">
        <p14:creationId xmlns:p14="http://schemas.microsoft.com/office/powerpoint/2010/main" val="3134466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D6309531-94CD-4CF6-AACE-80EC085E0F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Kobieta podpisująca kontrakt">
            <a:extLst>
              <a:ext uri="{FF2B5EF4-FFF2-40B4-BE49-F238E27FC236}">
                <a16:creationId xmlns="" xmlns:a16="http://schemas.microsoft.com/office/drawing/2014/main" id="{59687BC4-47E4-E32A-CD1D-9EFB7E770D43}"/>
              </a:ext>
            </a:extLst>
          </p:cNvPr>
          <p:cNvPicPr>
            <a:picLocks noChangeAspect="1"/>
          </p:cNvPicPr>
          <p:nvPr/>
        </p:nvPicPr>
        <p:blipFill rotWithShape="1">
          <a:blip r:embed="rId2"/>
          <a:srcRect l="24278" r="27499"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Symbol zastępczy zawartości 2">
            <a:extLst>
              <a:ext uri="{FF2B5EF4-FFF2-40B4-BE49-F238E27FC236}">
                <a16:creationId xmlns="" xmlns:a16="http://schemas.microsoft.com/office/drawing/2014/main" id="{84FCE4B7-9C47-8366-A337-D21C8579E14F}"/>
              </a:ext>
            </a:extLst>
          </p:cNvPr>
          <p:cNvSpPr>
            <a:spLocks noGrp="1"/>
          </p:cNvSpPr>
          <p:nvPr>
            <p:ph idx="1"/>
          </p:nvPr>
        </p:nvSpPr>
        <p:spPr>
          <a:xfrm>
            <a:off x="4975561" y="1244247"/>
            <a:ext cx="6818716" cy="4352470"/>
          </a:xfrm>
        </p:spPr>
        <p:txBody>
          <a:bodyPr vert="horz" lIns="91440" tIns="45720" rIns="91440" bIns="45720" rtlCol="0" anchor="t">
            <a:normAutofit/>
          </a:bodyPr>
          <a:lstStyle/>
          <a:p>
            <a:pPr marL="0" indent="0" algn="ctr">
              <a:lnSpc>
                <a:spcPct val="90000"/>
              </a:lnSpc>
              <a:buNone/>
            </a:pPr>
            <a:r>
              <a:rPr lang="pl-PL" sz="2000" dirty="0">
                <a:solidFill>
                  <a:srgbClr val="C00000"/>
                </a:solidFill>
                <a:latin typeface="Times New Roman"/>
                <a:cs typeface="Times New Roman"/>
              </a:rPr>
              <a:t>§ 23 </a:t>
            </a:r>
            <a:r>
              <a:rPr lang="pl-PL" sz="2000" dirty="0" err="1">
                <a:solidFill>
                  <a:srgbClr val="C00000"/>
                </a:solidFill>
                <a:latin typeface="Times New Roman"/>
                <a:cs typeface="Times New Roman"/>
              </a:rPr>
              <a:t>Feststellung</a:t>
            </a:r>
            <a:r>
              <a:rPr lang="pl-PL" sz="2000" dirty="0">
                <a:solidFill>
                  <a:srgbClr val="C00000"/>
                </a:solidFill>
                <a:latin typeface="Times New Roman"/>
                <a:cs typeface="Times New Roman"/>
              </a:rPr>
              <a:t> der </a:t>
            </a:r>
            <a:r>
              <a:rPr lang="pl-PL" sz="2000" dirty="0" err="1">
                <a:solidFill>
                  <a:srgbClr val="C00000"/>
                </a:solidFill>
                <a:latin typeface="Times New Roman"/>
                <a:cs typeface="Times New Roman"/>
              </a:rPr>
              <a:t>Satzung</a:t>
            </a:r>
            <a:endParaRPr lang="pl-PL" sz="2000" dirty="0">
              <a:solidFill>
                <a:srgbClr val="C00000"/>
              </a:solidFill>
              <a:latin typeface="Times New Roman"/>
              <a:cs typeface="Times New Roman"/>
            </a:endParaRPr>
          </a:p>
          <a:p>
            <a:pPr marL="0" indent="0">
              <a:lnSpc>
                <a:spcPct val="90000"/>
              </a:lnSpc>
              <a:buNone/>
            </a:pPr>
            <a:r>
              <a:rPr lang="pl-PL" sz="2000" dirty="0">
                <a:latin typeface="Times New Roman"/>
                <a:ea typeface="+mn-lt"/>
                <a:cs typeface="+mn-lt"/>
              </a:rPr>
              <a:t>(1) </a:t>
            </a:r>
            <a:r>
              <a:rPr lang="pl-PL" sz="2000" dirty="0" err="1">
                <a:latin typeface="Times New Roman"/>
                <a:ea typeface="+mn-lt"/>
                <a:cs typeface="+mn-lt"/>
              </a:rPr>
              <a:t>Die</a:t>
            </a:r>
            <a:r>
              <a:rPr lang="pl-PL" sz="2000" dirty="0">
                <a:latin typeface="Times New Roman"/>
                <a:ea typeface="+mn-lt"/>
                <a:cs typeface="+mn-lt"/>
              </a:rPr>
              <a:t> </a:t>
            </a:r>
            <a:r>
              <a:rPr lang="pl-PL" sz="2000" dirty="0" err="1">
                <a:latin typeface="Times New Roman"/>
                <a:ea typeface="+mn-lt"/>
                <a:cs typeface="+mn-lt"/>
              </a:rPr>
              <a:t>Satzung</a:t>
            </a:r>
            <a:r>
              <a:rPr lang="pl-PL" sz="2000" dirty="0">
                <a:latin typeface="Times New Roman"/>
                <a:ea typeface="+mn-lt"/>
                <a:cs typeface="+mn-lt"/>
              </a:rPr>
              <a:t> </a:t>
            </a:r>
            <a:r>
              <a:rPr lang="pl-PL" sz="2000" dirty="0" err="1">
                <a:latin typeface="Times New Roman"/>
                <a:ea typeface="+mn-lt"/>
                <a:cs typeface="+mn-lt"/>
              </a:rPr>
              <a:t>muß</a:t>
            </a:r>
            <a:r>
              <a:rPr lang="pl-PL" sz="2000" dirty="0">
                <a:latin typeface="Times New Roman"/>
                <a:ea typeface="+mn-lt"/>
                <a:cs typeface="+mn-lt"/>
              </a:rPr>
              <a:t> </a:t>
            </a:r>
            <a:r>
              <a:rPr lang="pl-PL" sz="2000" dirty="0" err="1">
                <a:latin typeface="Times New Roman"/>
                <a:ea typeface="+mn-lt"/>
                <a:cs typeface="+mn-lt"/>
              </a:rPr>
              <a:t>durch</a:t>
            </a:r>
            <a:r>
              <a:rPr lang="pl-PL" sz="2000" dirty="0">
                <a:latin typeface="Times New Roman"/>
                <a:ea typeface="+mn-lt"/>
                <a:cs typeface="+mn-lt"/>
              </a:rPr>
              <a:t> </a:t>
            </a:r>
            <a:r>
              <a:rPr lang="pl-PL" sz="2000" dirty="0" err="1">
                <a:latin typeface="Times New Roman"/>
                <a:ea typeface="+mn-lt"/>
                <a:cs typeface="+mn-lt"/>
              </a:rPr>
              <a:t>notarielle</a:t>
            </a:r>
            <a:r>
              <a:rPr lang="pl-PL" sz="2000" dirty="0">
                <a:latin typeface="Times New Roman"/>
                <a:ea typeface="+mn-lt"/>
                <a:cs typeface="+mn-lt"/>
              </a:rPr>
              <a:t> </a:t>
            </a:r>
            <a:r>
              <a:rPr lang="pl-PL" sz="2000" dirty="0" err="1">
                <a:latin typeface="Times New Roman"/>
                <a:ea typeface="+mn-lt"/>
                <a:cs typeface="+mn-lt"/>
              </a:rPr>
              <a:t>Beurkundung</a:t>
            </a:r>
            <a:r>
              <a:rPr lang="pl-PL" sz="2000" dirty="0">
                <a:latin typeface="Times New Roman"/>
                <a:ea typeface="+mn-lt"/>
                <a:cs typeface="+mn-lt"/>
              </a:rPr>
              <a:t> </a:t>
            </a:r>
            <a:r>
              <a:rPr lang="pl-PL" sz="2000" dirty="0" err="1">
                <a:latin typeface="Times New Roman"/>
                <a:ea typeface="+mn-lt"/>
                <a:cs typeface="+mn-lt"/>
              </a:rPr>
              <a:t>festgestellt</a:t>
            </a:r>
            <a:r>
              <a:rPr lang="pl-PL" sz="2000" dirty="0">
                <a:latin typeface="Times New Roman"/>
                <a:ea typeface="+mn-lt"/>
                <a:cs typeface="+mn-lt"/>
              </a:rPr>
              <a:t> </a:t>
            </a:r>
            <a:r>
              <a:rPr lang="pl-PL" sz="2000" dirty="0" err="1">
                <a:latin typeface="Times New Roman"/>
                <a:ea typeface="+mn-lt"/>
                <a:cs typeface="+mn-lt"/>
              </a:rPr>
              <a:t>werden</a:t>
            </a:r>
            <a:r>
              <a:rPr lang="pl-PL" sz="2000" dirty="0">
                <a:latin typeface="Times New Roman"/>
                <a:ea typeface="+mn-lt"/>
                <a:cs typeface="+mn-lt"/>
              </a:rPr>
              <a:t>. </a:t>
            </a:r>
            <a:r>
              <a:rPr lang="pl-PL" sz="2000" dirty="0" err="1">
                <a:latin typeface="Times New Roman"/>
                <a:ea typeface="+mn-lt"/>
                <a:cs typeface="+mn-lt"/>
              </a:rPr>
              <a:t>Bevollmächtigte</a:t>
            </a:r>
            <a:r>
              <a:rPr lang="pl-PL" sz="2000" dirty="0">
                <a:latin typeface="Times New Roman"/>
                <a:ea typeface="+mn-lt"/>
                <a:cs typeface="+mn-lt"/>
              </a:rPr>
              <a:t> </a:t>
            </a:r>
            <a:r>
              <a:rPr lang="pl-PL" sz="2000" dirty="0" err="1">
                <a:latin typeface="Times New Roman"/>
                <a:ea typeface="+mn-lt"/>
                <a:cs typeface="+mn-lt"/>
              </a:rPr>
              <a:t>bedürfen</a:t>
            </a:r>
            <a:r>
              <a:rPr lang="pl-PL" sz="2000" dirty="0">
                <a:latin typeface="Times New Roman"/>
                <a:ea typeface="+mn-lt"/>
                <a:cs typeface="+mn-lt"/>
              </a:rPr>
              <a:t> </a:t>
            </a:r>
            <a:r>
              <a:rPr lang="pl-PL" sz="2000" dirty="0" err="1">
                <a:latin typeface="Times New Roman"/>
                <a:ea typeface="+mn-lt"/>
                <a:cs typeface="+mn-lt"/>
              </a:rPr>
              <a:t>einer</a:t>
            </a:r>
            <a:r>
              <a:rPr lang="pl-PL" sz="2000" dirty="0">
                <a:latin typeface="Times New Roman"/>
                <a:ea typeface="+mn-lt"/>
                <a:cs typeface="+mn-lt"/>
              </a:rPr>
              <a:t> </a:t>
            </a:r>
            <a:r>
              <a:rPr lang="pl-PL" sz="2000" dirty="0" err="1">
                <a:latin typeface="Times New Roman"/>
                <a:ea typeface="+mn-lt"/>
                <a:cs typeface="+mn-lt"/>
              </a:rPr>
              <a:t>notariell</a:t>
            </a:r>
            <a:r>
              <a:rPr lang="pl-PL" sz="2000" dirty="0">
                <a:latin typeface="Times New Roman"/>
                <a:ea typeface="+mn-lt"/>
                <a:cs typeface="+mn-lt"/>
              </a:rPr>
              <a:t> </a:t>
            </a:r>
            <a:r>
              <a:rPr lang="pl-PL" sz="2000" dirty="0" err="1">
                <a:latin typeface="Times New Roman"/>
                <a:ea typeface="+mn-lt"/>
                <a:cs typeface="+mn-lt"/>
              </a:rPr>
              <a:t>beglaubigten</a:t>
            </a:r>
            <a:r>
              <a:rPr lang="pl-PL" sz="2000" dirty="0">
                <a:latin typeface="Times New Roman"/>
                <a:ea typeface="+mn-lt"/>
                <a:cs typeface="+mn-lt"/>
              </a:rPr>
              <a:t> </a:t>
            </a:r>
            <a:r>
              <a:rPr lang="pl-PL" sz="2000" dirty="0" err="1">
                <a:latin typeface="Times New Roman"/>
                <a:ea typeface="+mn-lt"/>
                <a:cs typeface="+mn-lt"/>
              </a:rPr>
              <a:t>Vollmacht</a:t>
            </a:r>
            <a:r>
              <a:rPr lang="pl-PL" sz="2000" dirty="0">
                <a:latin typeface="Times New Roman"/>
                <a:ea typeface="+mn-lt"/>
                <a:cs typeface="+mn-lt"/>
              </a:rPr>
              <a:t>.</a:t>
            </a:r>
            <a:endParaRPr lang="pl-PL" sz="2000" dirty="0">
              <a:latin typeface="Times New Roman"/>
              <a:cs typeface="Times New Roman"/>
            </a:endParaRPr>
          </a:p>
          <a:p>
            <a:pPr marL="0" indent="0">
              <a:lnSpc>
                <a:spcPct val="90000"/>
              </a:lnSpc>
              <a:buNone/>
            </a:pPr>
            <a:r>
              <a:rPr lang="pl-PL" sz="2000" dirty="0">
                <a:latin typeface="Times New Roman"/>
                <a:ea typeface="+mn-lt"/>
                <a:cs typeface="+mn-lt"/>
              </a:rPr>
              <a:t>(2) In der </a:t>
            </a:r>
            <a:r>
              <a:rPr lang="pl-PL" sz="2000" dirty="0" err="1">
                <a:latin typeface="Times New Roman"/>
                <a:ea typeface="+mn-lt"/>
                <a:cs typeface="+mn-lt"/>
              </a:rPr>
              <a:t>Urkunde</a:t>
            </a:r>
            <a:r>
              <a:rPr lang="pl-PL" sz="2000" dirty="0">
                <a:latin typeface="Times New Roman"/>
                <a:ea typeface="+mn-lt"/>
                <a:cs typeface="+mn-lt"/>
              </a:rPr>
              <a:t> </a:t>
            </a:r>
            <a:r>
              <a:rPr lang="pl-PL" sz="2000" dirty="0" err="1">
                <a:latin typeface="Times New Roman"/>
                <a:ea typeface="+mn-lt"/>
                <a:cs typeface="+mn-lt"/>
              </a:rPr>
              <a:t>sind</a:t>
            </a:r>
            <a:r>
              <a:rPr lang="pl-PL" sz="2000" dirty="0">
                <a:latin typeface="Times New Roman"/>
                <a:ea typeface="+mn-lt"/>
                <a:cs typeface="+mn-lt"/>
              </a:rPr>
              <a:t> </a:t>
            </a:r>
            <a:r>
              <a:rPr lang="pl-PL" sz="2000" dirty="0" err="1">
                <a:latin typeface="Times New Roman"/>
                <a:ea typeface="+mn-lt"/>
                <a:cs typeface="+mn-lt"/>
              </a:rPr>
              <a:t>anzugeben</a:t>
            </a:r>
            <a:endParaRPr lang="pl-PL" sz="2000" dirty="0">
              <a:latin typeface="Times New Roman"/>
              <a:cs typeface="Times New Roman"/>
            </a:endParaRPr>
          </a:p>
          <a:p>
            <a:pPr marL="0" indent="0">
              <a:lnSpc>
                <a:spcPct val="90000"/>
              </a:lnSpc>
              <a:buNone/>
            </a:pPr>
            <a:r>
              <a:rPr lang="pl-PL" sz="2000" dirty="0">
                <a:latin typeface="Times New Roman"/>
                <a:ea typeface="+mn-lt"/>
                <a:cs typeface="+mn-lt"/>
              </a:rPr>
              <a:t>1. </a:t>
            </a:r>
            <a:r>
              <a:rPr lang="pl-PL" sz="2000" dirty="0" err="1">
                <a:latin typeface="Times New Roman"/>
                <a:ea typeface="+mn-lt"/>
                <a:cs typeface="+mn-lt"/>
              </a:rPr>
              <a:t>die</a:t>
            </a:r>
            <a:r>
              <a:rPr lang="pl-PL" sz="2000" dirty="0">
                <a:latin typeface="Times New Roman"/>
                <a:ea typeface="+mn-lt"/>
                <a:cs typeface="+mn-lt"/>
              </a:rPr>
              <a:t> </a:t>
            </a:r>
            <a:r>
              <a:rPr lang="pl-PL" sz="2000" dirty="0" err="1">
                <a:latin typeface="Times New Roman"/>
                <a:ea typeface="+mn-lt"/>
                <a:cs typeface="+mn-lt"/>
              </a:rPr>
              <a:t>Gründer</a:t>
            </a:r>
            <a:r>
              <a:rPr lang="pl-PL" sz="2000" dirty="0">
                <a:latin typeface="Times New Roman"/>
                <a:ea typeface="+mn-lt"/>
                <a:cs typeface="+mn-lt"/>
              </a:rPr>
              <a:t>;</a:t>
            </a:r>
            <a:endParaRPr lang="pl-PL" sz="2000" dirty="0">
              <a:latin typeface="Times New Roman"/>
              <a:cs typeface="Times New Roman"/>
            </a:endParaRPr>
          </a:p>
          <a:p>
            <a:pPr marL="0" indent="0">
              <a:lnSpc>
                <a:spcPct val="90000"/>
              </a:lnSpc>
              <a:buNone/>
            </a:pPr>
            <a:r>
              <a:rPr lang="pl-PL" sz="2000" dirty="0">
                <a:latin typeface="Times New Roman"/>
                <a:ea typeface="+mn-lt"/>
                <a:cs typeface="+mn-lt"/>
              </a:rPr>
              <a:t>2. </a:t>
            </a:r>
            <a:r>
              <a:rPr lang="pl-PL" sz="2000" dirty="0" err="1">
                <a:latin typeface="Times New Roman"/>
                <a:ea typeface="+mn-lt"/>
                <a:cs typeface="+mn-lt"/>
              </a:rPr>
              <a:t>bei</a:t>
            </a:r>
            <a:r>
              <a:rPr lang="pl-PL" sz="2000" dirty="0">
                <a:latin typeface="Times New Roman"/>
                <a:ea typeface="+mn-lt"/>
                <a:cs typeface="+mn-lt"/>
              </a:rPr>
              <a:t> </a:t>
            </a:r>
            <a:r>
              <a:rPr lang="pl-PL" sz="2000" dirty="0" err="1">
                <a:latin typeface="Times New Roman"/>
                <a:ea typeface="+mn-lt"/>
                <a:cs typeface="+mn-lt"/>
              </a:rPr>
              <a:t>Nennbetragsaktien</a:t>
            </a:r>
            <a:r>
              <a:rPr lang="pl-PL" sz="2000" dirty="0">
                <a:latin typeface="Times New Roman"/>
                <a:ea typeface="+mn-lt"/>
                <a:cs typeface="+mn-lt"/>
              </a:rPr>
              <a:t> der </a:t>
            </a:r>
            <a:r>
              <a:rPr lang="pl-PL" sz="2000" dirty="0" err="1">
                <a:latin typeface="Times New Roman"/>
                <a:ea typeface="+mn-lt"/>
                <a:cs typeface="+mn-lt"/>
              </a:rPr>
              <a:t>Nennbetrag</a:t>
            </a:r>
            <a:r>
              <a:rPr lang="pl-PL" sz="2000" dirty="0">
                <a:latin typeface="Times New Roman"/>
                <a:ea typeface="+mn-lt"/>
                <a:cs typeface="+mn-lt"/>
              </a:rPr>
              <a:t>, </a:t>
            </a:r>
            <a:r>
              <a:rPr lang="pl-PL" sz="2000" dirty="0" err="1">
                <a:latin typeface="Times New Roman"/>
                <a:ea typeface="+mn-lt"/>
                <a:cs typeface="+mn-lt"/>
              </a:rPr>
              <a:t>bei</a:t>
            </a:r>
            <a:r>
              <a:rPr lang="pl-PL" sz="2000" dirty="0">
                <a:latin typeface="Times New Roman"/>
                <a:ea typeface="+mn-lt"/>
                <a:cs typeface="+mn-lt"/>
              </a:rPr>
              <a:t> </a:t>
            </a:r>
            <a:r>
              <a:rPr lang="pl-PL" sz="2000" dirty="0" err="1">
                <a:latin typeface="Times New Roman"/>
                <a:ea typeface="+mn-lt"/>
                <a:cs typeface="+mn-lt"/>
              </a:rPr>
              <a:t>Stückaktien</a:t>
            </a:r>
            <a:r>
              <a:rPr lang="pl-PL" sz="2000" dirty="0">
                <a:latin typeface="Times New Roman"/>
                <a:ea typeface="+mn-lt"/>
                <a:cs typeface="+mn-lt"/>
              </a:rPr>
              <a:t> </a:t>
            </a:r>
            <a:r>
              <a:rPr lang="pl-PL" sz="2000" dirty="0" err="1">
                <a:latin typeface="Times New Roman"/>
                <a:ea typeface="+mn-lt"/>
                <a:cs typeface="+mn-lt"/>
              </a:rPr>
              <a:t>die</a:t>
            </a:r>
            <a:r>
              <a:rPr lang="pl-PL" sz="2000" dirty="0">
                <a:latin typeface="Times New Roman"/>
                <a:ea typeface="+mn-lt"/>
                <a:cs typeface="+mn-lt"/>
              </a:rPr>
              <a:t> </a:t>
            </a:r>
            <a:r>
              <a:rPr lang="pl-PL" sz="2000" dirty="0" err="1">
                <a:latin typeface="Times New Roman"/>
                <a:ea typeface="+mn-lt"/>
                <a:cs typeface="+mn-lt"/>
              </a:rPr>
              <a:t>Zahl</a:t>
            </a:r>
            <a:r>
              <a:rPr lang="pl-PL" sz="2000" dirty="0">
                <a:latin typeface="Times New Roman"/>
                <a:ea typeface="+mn-lt"/>
                <a:cs typeface="+mn-lt"/>
              </a:rPr>
              <a:t>, der </a:t>
            </a:r>
            <a:r>
              <a:rPr lang="pl-PL" sz="2000" dirty="0" err="1">
                <a:latin typeface="Times New Roman"/>
                <a:ea typeface="+mn-lt"/>
                <a:cs typeface="+mn-lt"/>
              </a:rPr>
              <a:t>Ausgabebetrag</a:t>
            </a:r>
            <a:r>
              <a:rPr lang="pl-PL" sz="2000" dirty="0">
                <a:latin typeface="Times New Roman"/>
                <a:ea typeface="+mn-lt"/>
                <a:cs typeface="+mn-lt"/>
              </a:rPr>
              <a:t> </a:t>
            </a:r>
            <a:r>
              <a:rPr lang="pl-PL" sz="2000" dirty="0" err="1">
                <a:latin typeface="Times New Roman"/>
                <a:ea typeface="+mn-lt"/>
                <a:cs typeface="+mn-lt"/>
              </a:rPr>
              <a:t>und</a:t>
            </a:r>
            <a:r>
              <a:rPr lang="pl-PL" sz="2000" dirty="0">
                <a:latin typeface="Times New Roman"/>
                <a:ea typeface="+mn-lt"/>
                <a:cs typeface="+mn-lt"/>
              </a:rPr>
              <a:t>, </a:t>
            </a:r>
            <a:r>
              <a:rPr lang="pl-PL" sz="2000" dirty="0" err="1">
                <a:latin typeface="Times New Roman"/>
                <a:ea typeface="+mn-lt"/>
                <a:cs typeface="+mn-lt"/>
              </a:rPr>
              <a:t>wenn</a:t>
            </a:r>
            <a:r>
              <a:rPr lang="pl-PL" sz="2000" dirty="0">
                <a:latin typeface="Times New Roman"/>
                <a:ea typeface="+mn-lt"/>
                <a:cs typeface="+mn-lt"/>
              </a:rPr>
              <a:t> </a:t>
            </a:r>
            <a:r>
              <a:rPr lang="pl-PL" sz="2000" dirty="0" err="1">
                <a:latin typeface="Times New Roman"/>
                <a:ea typeface="+mn-lt"/>
                <a:cs typeface="+mn-lt"/>
              </a:rPr>
              <a:t>mehrere</a:t>
            </a:r>
            <a:r>
              <a:rPr lang="pl-PL" sz="2000" dirty="0">
                <a:latin typeface="Times New Roman"/>
                <a:ea typeface="+mn-lt"/>
                <a:cs typeface="+mn-lt"/>
              </a:rPr>
              <a:t> </a:t>
            </a:r>
            <a:r>
              <a:rPr lang="pl-PL" sz="2000" dirty="0" err="1">
                <a:latin typeface="Times New Roman"/>
                <a:ea typeface="+mn-lt"/>
                <a:cs typeface="+mn-lt"/>
              </a:rPr>
              <a:t>Gattungen</a:t>
            </a:r>
            <a:r>
              <a:rPr lang="pl-PL" sz="2000" dirty="0">
                <a:latin typeface="Times New Roman"/>
                <a:ea typeface="+mn-lt"/>
                <a:cs typeface="+mn-lt"/>
              </a:rPr>
              <a:t> </a:t>
            </a:r>
            <a:r>
              <a:rPr lang="pl-PL" sz="2000" dirty="0" err="1">
                <a:latin typeface="Times New Roman"/>
                <a:ea typeface="+mn-lt"/>
                <a:cs typeface="+mn-lt"/>
              </a:rPr>
              <a:t>bestehen</a:t>
            </a:r>
            <a:r>
              <a:rPr lang="pl-PL" sz="2000" dirty="0">
                <a:latin typeface="Times New Roman"/>
                <a:ea typeface="+mn-lt"/>
                <a:cs typeface="+mn-lt"/>
              </a:rPr>
              <a:t>, </a:t>
            </a:r>
            <a:r>
              <a:rPr lang="pl-PL" sz="2000" dirty="0" err="1">
                <a:latin typeface="Times New Roman"/>
                <a:ea typeface="+mn-lt"/>
                <a:cs typeface="+mn-lt"/>
              </a:rPr>
              <a:t>die</a:t>
            </a:r>
            <a:r>
              <a:rPr lang="pl-PL" sz="2000" dirty="0">
                <a:latin typeface="Times New Roman"/>
                <a:ea typeface="+mn-lt"/>
                <a:cs typeface="+mn-lt"/>
              </a:rPr>
              <a:t> </a:t>
            </a:r>
            <a:r>
              <a:rPr lang="pl-PL" sz="2000" dirty="0" err="1">
                <a:latin typeface="Times New Roman"/>
                <a:ea typeface="+mn-lt"/>
                <a:cs typeface="+mn-lt"/>
              </a:rPr>
              <a:t>Gattung</a:t>
            </a:r>
            <a:r>
              <a:rPr lang="pl-PL" sz="2000" dirty="0">
                <a:latin typeface="Times New Roman"/>
                <a:ea typeface="+mn-lt"/>
                <a:cs typeface="+mn-lt"/>
              </a:rPr>
              <a:t> der </a:t>
            </a:r>
            <a:r>
              <a:rPr lang="pl-PL" sz="2000" dirty="0" err="1">
                <a:latin typeface="Times New Roman"/>
                <a:ea typeface="+mn-lt"/>
                <a:cs typeface="+mn-lt"/>
              </a:rPr>
              <a:t>Aktien</a:t>
            </a:r>
            <a:r>
              <a:rPr lang="pl-PL" sz="2000" dirty="0">
                <a:latin typeface="Times New Roman"/>
                <a:ea typeface="+mn-lt"/>
                <a:cs typeface="+mn-lt"/>
              </a:rPr>
              <a:t>, </a:t>
            </a:r>
            <a:r>
              <a:rPr lang="pl-PL" sz="2000" dirty="0" err="1">
                <a:latin typeface="Times New Roman"/>
                <a:ea typeface="+mn-lt"/>
                <a:cs typeface="+mn-lt"/>
              </a:rPr>
              <a:t>die</a:t>
            </a:r>
            <a:r>
              <a:rPr lang="pl-PL" sz="2000" dirty="0">
                <a:latin typeface="Times New Roman"/>
                <a:ea typeface="+mn-lt"/>
                <a:cs typeface="+mn-lt"/>
              </a:rPr>
              <a:t> </a:t>
            </a:r>
            <a:r>
              <a:rPr lang="pl-PL" sz="2000" dirty="0" err="1">
                <a:latin typeface="Times New Roman"/>
                <a:ea typeface="+mn-lt"/>
                <a:cs typeface="+mn-lt"/>
              </a:rPr>
              <a:t>jeder</a:t>
            </a:r>
            <a:r>
              <a:rPr lang="pl-PL" sz="2000" dirty="0">
                <a:latin typeface="Times New Roman"/>
                <a:ea typeface="+mn-lt"/>
                <a:cs typeface="+mn-lt"/>
              </a:rPr>
              <a:t> </a:t>
            </a:r>
            <a:r>
              <a:rPr lang="pl-PL" sz="2000" dirty="0" err="1">
                <a:latin typeface="Times New Roman"/>
                <a:ea typeface="+mn-lt"/>
                <a:cs typeface="+mn-lt"/>
              </a:rPr>
              <a:t>Gründer</a:t>
            </a:r>
            <a:r>
              <a:rPr lang="pl-PL" sz="2000" dirty="0">
                <a:latin typeface="Times New Roman"/>
                <a:ea typeface="+mn-lt"/>
                <a:cs typeface="+mn-lt"/>
              </a:rPr>
              <a:t> </a:t>
            </a:r>
            <a:r>
              <a:rPr lang="pl-PL" sz="2000" dirty="0" err="1">
                <a:latin typeface="Times New Roman"/>
                <a:ea typeface="+mn-lt"/>
                <a:cs typeface="+mn-lt"/>
              </a:rPr>
              <a:t>übernimmt</a:t>
            </a:r>
            <a:r>
              <a:rPr lang="pl-PL" sz="2000" dirty="0">
                <a:latin typeface="Times New Roman"/>
                <a:ea typeface="+mn-lt"/>
                <a:cs typeface="+mn-lt"/>
              </a:rPr>
              <a:t>;</a:t>
            </a:r>
            <a:endParaRPr lang="pl-PL" sz="2000" dirty="0">
              <a:latin typeface="Times New Roman"/>
              <a:cs typeface="Times New Roman"/>
            </a:endParaRPr>
          </a:p>
          <a:p>
            <a:pPr marL="0" indent="0">
              <a:lnSpc>
                <a:spcPct val="90000"/>
              </a:lnSpc>
              <a:buNone/>
            </a:pPr>
            <a:r>
              <a:rPr lang="pl-PL" sz="2000" dirty="0">
                <a:latin typeface="Times New Roman"/>
                <a:ea typeface="+mn-lt"/>
                <a:cs typeface="+mn-lt"/>
              </a:rPr>
              <a:t>3. der </a:t>
            </a:r>
            <a:r>
              <a:rPr lang="pl-PL" sz="2000" dirty="0" err="1">
                <a:latin typeface="Times New Roman"/>
                <a:ea typeface="+mn-lt"/>
                <a:cs typeface="+mn-lt"/>
              </a:rPr>
              <a:t>eingezahlte</a:t>
            </a:r>
            <a:r>
              <a:rPr lang="pl-PL" sz="2000" dirty="0">
                <a:latin typeface="Times New Roman"/>
                <a:ea typeface="+mn-lt"/>
                <a:cs typeface="+mn-lt"/>
              </a:rPr>
              <a:t> </a:t>
            </a:r>
            <a:r>
              <a:rPr lang="pl-PL" sz="2000" dirty="0" err="1">
                <a:latin typeface="Times New Roman"/>
                <a:ea typeface="+mn-lt"/>
                <a:cs typeface="+mn-lt"/>
              </a:rPr>
              <a:t>Betrag</a:t>
            </a:r>
            <a:r>
              <a:rPr lang="pl-PL" sz="2000" dirty="0">
                <a:latin typeface="Times New Roman"/>
                <a:ea typeface="+mn-lt"/>
                <a:cs typeface="+mn-lt"/>
              </a:rPr>
              <a:t> des </a:t>
            </a:r>
            <a:r>
              <a:rPr lang="pl-PL" sz="2000" dirty="0" err="1">
                <a:latin typeface="Times New Roman"/>
                <a:ea typeface="+mn-lt"/>
                <a:cs typeface="+mn-lt"/>
              </a:rPr>
              <a:t>Grundkapitals</a:t>
            </a:r>
            <a:r>
              <a:rPr lang="pl-PL" sz="2000" dirty="0">
                <a:latin typeface="Times New Roman"/>
                <a:ea typeface="+mn-lt"/>
                <a:cs typeface="+mn-lt"/>
              </a:rPr>
              <a:t>.</a:t>
            </a:r>
            <a:endParaRPr lang="pl-PL" sz="2000" dirty="0">
              <a:latin typeface="Times New Roman"/>
            </a:endParaRPr>
          </a:p>
          <a:p>
            <a:pPr>
              <a:lnSpc>
                <a:spcPct val="90000"/>
              </a:lnSpc>
            </a:pPr>
            <a:endParaRPr lang="pl-PL" sz="2000"/>
          </a:p>
        </p:txBody>
      </p:sp>
      <p:cxnSp>
        <p:nvCxnSpPr>
          <p:cNvPr id="11" name="Straight Connector 10">
            <a:extLst>
              <a:ext uri="{FF2B5EF4-FFF2-40B4-BE49-F238E27FC236}">
                <a16:creationId xmlns="" xmlns:a16="http://schemas.microsoft.com/office/drawing/2014/main" id="{F75BF611-D2A5-4454-8C47-95B0BC42284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415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738ACED9-D30D-8974-E1D3-A3D19DDD9D06}"/>
              </a:ext>
            </a:extLst>
          </p:cNvPr>
          <p:cNvSpPr>
            <a:spLocks noGrp="1"/>
          </p:cNvSpPr>
          <p:nvPr>
            <p:ph idx="1"/>
          </p:nvPr>
        </p:nvSpPr>
        <p:spPr>
          <a:xfrm>
            <a:off x="461271" y="593023"/>
            <a:ext cx="11371981" cy="2184942"/>
          </a:xfrm>
        </p:spPr>
        <p:txBody>
          <a:bodyPr vert="horz" lIns="91440" tIns="45720" rIns="91440" bIns="45720" rtlCol="0" anchor="t">
            <a:normAutofit/>
          </a:bodyPr>
          <a:lstStyle/>
          <a:p>
            <a:pPr marL="0" indent="0" algn="ctr">
              <a:buNone/>
            </a:pPr>
            <a:endParaRPr lang="pl-PL" sz="1800">
              <a:latin typeface="Times New Roman"/>
              <a:cs typeface="Times New Roman"/>
            </a:endParaRPr>
          </a:p>
          <a:p>
            <a:pPr marL="0" indent="0" algn="ctr">
              <a:buNone/>
            </a:pPr>
            <a:r>
              <a:rPr lang="de" sz="1800">
                <a:latin typeface="Times New Roman"/>
                <a:ea typeface="+mn-lt"/>
                <a:cs typeface="+mn-lt"/>
              </a:rPr>
              <a:t>1. Die Firma und den Sitz der Gesellschaft;</a:t>
            </a:r>
            <a:r>
              <a:rPr lang="pl-PL" sz="1800">
                <a:latin typeface="Times New Roman"/>
                <a:ea typeface="+mn-lt"/>
                <a:cs typeface="+mn-lt"/>
              </a:rPr>
              <a:t> </a:t>
            </a:r>
            <a:endParaRPr lang="pl-PL" sz="1800">
              <a:latin typeface="Times New Roman"/>
            </a:endParaRPr>
          </a:p>
          <a:p>
            <a:pPr marL="0" indent="0" algn="ctr">
              <a:buNone/>
            </a:pPr>
            <a:endParaRPr lang="pl-PL" sz="1800">
              <a:latin typeface="Times New Roman"/>
              <a:ea typeface="+mn-lt"/>
              <a:cs typeface="+mn-lt"/>
            </a:endParaRPr>
          </a:p>
          <a:p>
            <a:pPr marL="0" indent="0" algn="ctr">
              <a:buNone/>
            </a:pPr>
            <a:endParaRPr lang="pl-PL" sz="1800">
              <a:latin typeface="Times New Roman"/>
              <a:ea typeface="+mn-lt"/>
              <a:cs typeface="+mn-lt"/>
            </a:endParaRPr>
          </a:p>
          <a:p>
            <a:pPr marL="0" indent="0" algn="ctr">
              <a:buNone/>
            </a:pPr>
            <a:endParaRPr lang="pl-PL" sz="1800">
              <a:latin typeface="Times New Roman"/>
              <a:ea typeface="+mn-lt"/>
              <a:cs typeface="+mn-lt"/>
            </a:endParaRPr>
          </a:p>
          <a:p>
            <a:pPr marL="0" indent="0" algn="ctr">
              <a:buNone/>
            </a:pPr>
            <a:endParaRPr lang="pl-PL" sz="1800">
              <a:latin typeface="Times New Roman"/>
              <a:ea typeface="+mn-lt"/>
              <a:cs typeface="+mn-lt"/>
            </a:endParaRPr>
          </a:p>
          <a:p>
            <a:pPr marL="0" indent="0" algn="ctr">
              <a:buNone/>
            </a:pPr>
            <a:endParaRPr lang="pl-PL" sz="1800">
              <a:latin typeface="Times New Roman"/>
              <a:ea typeface="+mn-lt"/>
              <a:cs typeface="+mn-lt"/>
            </a:endParaRPr>
          </a:p>
          <a:p>
            <a:pPr marL="0" indent="0" algn="ctr">
              <a:buNone/>
            </a:pPr>
            <a:endParaRPr lang="pl-PL" sz="1800">
              <a:latin typeface="Times New Roman"/>
              <a:cs typeface="Times New Roman"/>
            </a:endParaRPr>
          </a:p>
          <a:p>
            <a:pPr marL="0" indent="0" algn="ctr">
              <a:buNone/>
            </a:pPr>
            <a:endParaRPr lang="pl-PL" sz="1800">
              <a:latin typeface="Times New Roman"/>
            </a:endParaRPr>
          </a:p>
        </p:txBody>
      </p:sp>
      <p:pic>
        <p:nvPicPr>
          <p:cNvPr id="5" name="Obraz 3" descr="Obraz zawierający tekst&#10;&#10;Opis wygenerowany automatycznie">
            <a:extLst>
              <a:ext uri="{FF2B5EF4-FFF2-40B4-BE49-F238E27FC236}">
                <a16:creationId xmlns="" xmlns:a16="http://schemas.microsoft.com/office/drawing/2014/main" id="{39D1AC16-494E-667D-C022-382267EC18FB}"/>
              </a:ext>
            </a:extLst>
          </p:cNvPr>
          <p:cNvPicPr>
            <a:picLocks noChangeAspect="1"/>
          </p:cNvPicPr>
          <p:nvPr/>
        </p:nvPicPr>
        <p:blipFill>
          <a:blip r:embed="rId2"/>
          <a:stretch>
            <a:fillRect/>
          </a:stretch>
        </p:blipFill>
        <p:spPr>
          <a:xfrm>
            <a:off x="3520828" y="1592691"/>
            <a:ext cx="5815759" cy="1237118"/>
          </a:xfrm>
          <a:prstGeom prst="rect">
            <a:avLst/>
          </a:prstGeom>
          <a:ln>
            <a:solidFill>
              <a:schemeClr val="accent1">
                <a:lumMod val="75000"/>
              </a:schemeClr>
            </a:solidFill>
          </a:ln>
        </p:spPr>
      </p:pic>
      <p:sp>
        <p:nvSpPr>
          <p:cNvPr id="6" name="pole tekstowe 5">
            <a:extLst>
              <a:ext uri="{FF2B5EF4-FFF2-40B4-BE49-F238E27FC236}">
                <a16:creationId xmlns="" xmlns:a16="http://schemas.microsoft.com/office/drawing/2014/main" id="{D16B2120-DA6E-6C72-46C3-56D3843139C0}"/>
              </a:ext>
            </a:extLst>
          </p:cNvPr>
          <p:cNvSpPr txBox="1"/>
          <p:nvPr/>
        </p:nvSpPr>
        <p:spPr>
          <a:xfrm>
            <a:off x="3591043" y="129652"/>
            <a:ext cx="5324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 sz="2400">
                <a:solidFill>
                  <a:schemeClr val="tx2"/>
                </a:solidFill>
                <a:latin typeface="Times New Roman"/>
                <a:ea typeface="+mn-lt"/>
                <a:cs typeface="+mn-lt"/>
              </a:rPr>
              <a:t>Die Satzung </a:t>
            </a:r>
            <a:r>
              <a:rPr lang="de" sz="2400" err="1">
                <a:solidFill>
                  <a:schemeClr val="tx2"/>
                </a:solidFill>
                <a:latin typeface="Times New Roman"/>
                <a:ea typeface="+mn-lt"/>
                <a:cs typeface="+mn-lt"/>
              </a:rPr>
              <a:t>muß</a:t>
            </a:r>
            <a:r>
              <a:rPr lang="de" sz="2400">
                <a:solidFill>
                  <a:schemeClr val="tx2"/>
                </a:solidFill>
                <a:latin typeface="Times New Roman"/>
                <a:ea typeface="+mn-lt"/>
                <a:cs typeface="+mn-lt"/>
              </a:rPr>
              <a:t> bestimmen:</a:t>
            </a:r>
            <a:endParaRPr lang="pl-PL" sz="2400">
              <a:solidFill>
                <a:schemeClr val="tx2"/>
              </a:solidFill>
              <a:latin typeface="Times New Roman"/>
              <a:ea typeface="+mn-lt"/>
              <a:cs typeface="+mn-lt"/>
            </a:endParaRPr>
          </a:p>
        </p:txBody>
      </p:sp>
      <p:sp>
        <p:nvSpPr>
          <p:cNvPr id="2" name="pole tekstowe 1">
            <a:extLst>
              <a:ext uri="{FF2B5EF4-FFF2-40B4-BE49-F238E27FC236}">
                <a16:creationId xmlns="" xmlns:a16="http://schemas.microsoft.com/office/drawing/2014/main" id="{EFD1191E-8E97-39D0-CA69-C77EAB319297}"/>
              </a:ext>
            </a:extLst>
          </p:cNvPr>
          <p:cNvSpPr txBox="1"/>
          <p:nvPr/>
        </p:nvSpPr>
        <p:spPr>
          <a:xfrm>
            <a:off x="792922" y="3222486"/>
            <a:ext cx="109153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
                <a:solidFill>
                  <a:schemeClr val="tx2"/>
                </a:solidFill>
                <a:latin typeface="Times New Roman"/>
                <a:cs typeface="Times New Roman"/>
              </a:rPr>
              <a:t>2. Den Gegenstand des Unternehmens; namentlich ist bei Industrie- und Handelsunternehmen die Art der Erzeugnisse und Waren, die hergestellt und gehandelt werden sollen, näher anzugeben;</a:t>
            </a:r>
            <a:r>
              <a:rPr lang="pl-PL">
                <a:latin typeface="Times New Roman"/>
                <a:cs typeface="Times New Roman"/>
              </a:rPr>
              <a:t> </a:t>
            </a:r>
            <a:endParaRPr lang="pl-PL"/>
          </a:p>
        </p:txBody>
      </p:sp>
      <p:pic>
        <p:nvPicPr>
          <p:cNvPr id="7" name="Obraz 7" descr="Obraz zawierający tekst&#10;&#10;Opis wygenerowany automatycznie">
            <a:extLst>
              <a:ext uri="{FF2B5EF4-FFF2-40B4-BE49-F238E27FC236}">
                <a16:creationId xmlns="" xmlns:a16="http://schemas.microsoft.com/office/drawing/2014/main" id="{C2D9B1BB-D246-55AE-C3E8-E37BD7AB6B75}"/>
              </a:ext>
            </a:extLst>
          </p:cNvPr>
          <p:cNvPicPr>
            <a:picLocks noChangeAspect="1"/>
          </p:cNvPicPr>
          <p:nvPr/>
        </p:nvPicPr>
        <p:blipFill>
          <a:blip r:embed="rId3"/>
          <a:stretch>
            <a:fillRect/>
          </a:stretch>
        </p:blipFill>
        <p:spPr>
          <a:xfrm>
            <a:off x="3520662" y="4205969"/>
            <a:ext cx="5813286" cy="1527194"/>
          </a:xfrm>
          <a:prstGeom prst="rect">
            <a:avLst/>
          </a:prstGeom>
          <a:ln>
            <a:solidFill>
              <a:schemeClr val="tx2"/>
            </a:solidFill>
          </a:ln>
        </p:spPr>
      </p:pic>
    </p:spTree>
    <p:extLst>
      <p:ext uri="{BB962C8B-B14F-4D97-AF65-F5344CB8AC3E}">
        <p14:creationId xmlns:p14="http://schemas.microsoft.com/office/powerpoint/2010/main" val="3162236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466463-7DE7-10A1-A7FE-62DEFB7634B6}"/>
              </a:ext>
            </a:extLst>
          </p:cNvPr>
          <p:cNvSpPr>
            <a:spLocks noGrp="1"/>
          </p:cNvSpPr>
          <p:nvPr>
            <p:ph idx="1"/>
          </p:nvPr>
        </p:nvSpPr>
        <p:spPr>
          <a:xfrm>
            <a:off x="1319696" y="297814"/>
            <a:ext cx="9906000" cy="4024424"/>
          </a:xfrm>
        </p:spPr>
        <p:txBody>
          <a:bodyPr vert="horz" lIns="91440" tIns="45720" rIns="91440" bIns="45720" rtlCol="0" anchor="t">
            <a:normAutofit/>
          </a:bodyPr>
          <a:lstStyle/>
          <a:p>
            <a:pPr marL="0" indent="0" algn="ctr">
              <a:buNone/>
            </a:pPr>
            <a:r>
              <a:rPr lang="de" sz="1800">
                <a:latin typeface="Times New Roman"/>
                <a:ea typeface="+mn-lt"/>
                <a:cs typeface="+mn-lt"/>
              </a:rPr>
              <a:t>3.Die Höhe des Grundkapitals</a:t>
            </a:r>
            <a:endParaRPr lang="pl-PL" sz="1600">
              <a:latin typeface="Times New Roman"/>
              <a:ea typeface="+mn-lt"/>
              <a:cs typeface="+mn-lt"/>
            </a:endParaRPr>
          </a:p>
        </p:txBody>
      </p:sp>
      <p:sp>
        <p:nvSpPr>
          <p:cNvPr id="5" name="pole tekstowe 4">
            <a:extLst>
              <a:ext uri="{FF2B5EF4-FFF2-40B4-BE49-F238E27FC236}">
                <a16:creationId xmlns="" xmlns:a16="http://schemas.microsoft.com/office/drawing/2014/main" id="{DC29FCD8-3A17-3CA6-C939-C519AEFEF5E2}"/>
              </a:ext>
            </a:extLst>
          </p:cNvPr>
          <p:cNvSpPr txBox="1"/>
          <p:nvPr/>
        </p:nvSpPr>
        <p:spPr>
          <a:xfrm>
            <a:off x="726661" y="1853094"/>
            <a:ext cx="109595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
                <a:solidFill>
                  <a:schemeClr val="tx2"/>
                </a:solidFill>
                <a:latin typeface="Times New Roman"/>
                <a:ea typeface="+mn-lt"/>
                <a:cs typeface="+mn-lt"/>
              </a:rPr>
              <a:t>4. Die Zerlegung des Grundkapitals entweder in Nennbetragsaktien oder in Stückaktien, bei Nennbetragsaktien deren Nennbeträge und die Zahl der Aktien jeden Nennbetrags, bei Stückaktien deren Zahl, außerdem, wenn mehrere Gattungen bestehen, die Gattung der Aktien und die Zahl der Aktien jeder Gattung;</a:t>
            </a:r>
            <a:r>
              <a:rPr lang="pl-PL">
                <a:solidFill>
                  <a:schemeClr val="tx2"/>
                </a:solidFill>
                <a:latin typeface="Times New Roman"/>
                <a:ea typeface="+mn-lt"/>
                <a:cs typeface="+mn-lt"/>
              </a:rPr>
              <a:t> </a:t>
            </a:r>
            <a:endParaRPr lang="pl-PL">
              <a:solidFill>
                <a:schemeClr val="tx2"/>
              </a:solidFill>
              <a:latin typeface="Times New Roman"/>
              <a:cs typeface="Times New Roman"/>
            </a:endParaRPr>
          </a:p>
        </p:txBody>
      </p:sp>
      <p:pic>
        <p:nvPicPr>
          <p:cNvPr id="6" name="Obraz 6" descr="Obraz zawierający tekst&#10;&#10;Opis wygenerowany automatycznie">
            <a:extLst>
              <a:ext uri="{FF2B5EF4-FFF2-40B4-BE49-F238E27FC236}">
                <a16:creationId xmlns="" xmlns:a16="http://schemas.microsoft.com/office/drawing/2014/main" id="{578EDCA1-2755-B938-79A9-F40EFA24B8AB}"/>
              </a:ext>
            </a:extLst>
          </p:cNvPr>
          <p:cNvPicPr>
            <a:picLocks noChangeAspect="1"/>
          </p:cNvPicPr>
          <p:nvPr/>
        </p:nvPicPr>
        <p:blipFill>
          <a:blip r:embed="rId2"/>
          <a:stretch>
            <a:fillRect/>
          </a:stretch>
        </p:blipFill>
        <p:spPr>
          <a:xfrm>
            <a:off x="3885097" y="807017"/>
            <a:ext cx="4786243" cy="903879"/>
          </a:xfrm>
          <a:prstGeom prst="rect">
            <a:avLst/>
          </a:prstGeom>
          <a:ln>
            <a:solidFill>
              <a:schemeClr val="tx2"/>
            </a:solidFill>
          </a:ln>
        </p:spPr>
      </p:pic>
      <p:pic>
        <p:nvPicPr>
          <p:cNvPr id="9" name="Obraz 9" descr="Obraz zawierający tekst&#10;&#10;Opis wygenerowany automatycznie">
            <a:extLst>
              <a:ext uri="{FF2B5EF4-FFF2-40B4-BE49-F238E27FC236}">
                <a16:creationId xmlns="" xmlns:a16="http://schemas.microsoft.com/office/drawing/2014/main" id="{E3BD7824-A2DF-C88F-C3D8-D454A88EB572}"/>
              </a:ext>
            </a:extLst>
          </p:cNvPr>
          <p:cNvPicPr>
            <a:picLocks noChangeAspect="1"/>
          </p:cNvPicPr>
          <p:nvPr/>
        </p:nvPicPr>
        <p:blipFill>
          <a:blip r:embed="rId3"/>
          <a:stretch>
            <a:fillRect/>
          </a:stretch>
        </p:blipFill>
        <p:spPr>
          <a:xfrm>
            <a:off x="3089967" y="2931539"/>
            <a:ext cx="6155633" cy="1856315"/>
          </a:xfrm>
          <a:prstGeom prst="rect">
            <a:avLst/>
          </a:prstGeom>
          <a:ln>
            <a:solidFill>
              <a:schemeClr val="tx2"/>
            </a:solidFill>
          </a:ln>
        </p:spPr>
      </p:pic>
      <p:sp>
        <p:nvSpPr>
          <p:cNvPr id="10" name="pole tekstowe 9">
            <a:extLst>
              <a:ext uri="{FF2B5EF4-FFF2-40B4-BE49-F238E27FC236}">
                <a16:creationId xmlns="" xmlns:a16="http://schemas.microsoft.com/office/drawing/2014/main" id="{36EBD5E4-53C8-AD81-0143-B9B4E6764BAA}"/>
              </a:ext>
            </a:extLst>
          </p:cNvPr>
          <p:cNvSpPr txBox="1"/>
          <p:nvPr/>
        </p:nvSpPr>
        <p:spPr>
          <a:xfrm>
            <a:off x="2791791" y="4801704"/>
            <a:ext cx="66084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l-PL">
              <a:solidFill>
                <a:schemeClr val="tx2"/>
              </a:solidFill>
              <a:latin typeface="Times New Roman"/>
              <a:cs typeface="Times New Roman"/>
            </a:endParaRPr>
          </a:p>
          <a:p>
            <a:pPr algn="ctr"/>
            <a:r>
              <a:rPr lang="pl-PL">
                <a:solidFill>
                  <a:schemeClr val="tx2"/>
                </a:solidFill>
                <a:latin typeface="Times New Roman"/>
                <a:ea typeface="+mn-lt"/>
                <a:cs typeface="+mn-lt"/>
              </a:rPr>
              <a:t>5. Ob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Aktien</a:t>
            </a:r>
            <a:r>
              <a:rPr lang="pl-PL">
                <a:solidFill>
                  <a:schemeClr val="tx2"/>
                </a:solidFill>
                <a:latin typeface="Times New Roman"/>
                <a:ea typeface="+mn-lt"/>
                <a:cs typeface="+mn-lt"/>
              </a:rPr>
              <a:t> </a:t>
            </a:r>
            <a:r>
              <a:rPr lang="pl-PL" err="1">
                <a:solidFill>
                  <a:schemeClr val="tx2"/>
                </a:solidFill>
                <a:latin typeface="Times New Roman"/>
                <a:ea typeface="+mn-lt"/>
                <a:cs typeface="+mn-lt"/>
              </a:rPr>
              <a:t>auf</a:t>
            </a:r>
            <a:r>
              <a:rPr lang="pl-PL">
                <a:solidFill>
                  <a:schemeClr val="tx2"/>
                </a:solidFill>
                <a:latin typeface="Times New Roman"/>
                <a:ea typeface="+mn-lt"/>
                <a:cs typeface="+mn-lt"/>
              </a:rPr>
              <a:t> den </a:t>
            </a:r>
            <a:r>
              <a:rPr lang="pl-PL" err="1">
                <a:solidFill>
                  <a:schemeClr val="tx2"/>
                </a:solidFill>
                <a:latin typeface="Times New Roman"/>
                <a:ea typeface="+mn-lt"/>
                <a:cs typeface="+mn-lt"/>
              </a:rPr>
              <a:t>Inhaber</a:t>
            </a:r>
            <a:r>
              <a:rPr lang="pl-PL">
                <a:solidFill>
                  <a:schemeClr val="tx2"/>
                </a:solidFill>
                <a:latin typeface="Times New Roman"/>
                <a:ea typeface="+mn-lt"/>
                <a:cs typeface="+mn-lt"/>
              </a:rPr>
              <a:t> </a:t>
            </a:r>
            <a:r>
              <a:rPr lang="pl-PL" err="1">
                <a:solidFill>
                  <a:schemeClr val="tx2"/>
                </a:solidFill>
                <a:latin typeface="Times New Roman"/>
                <a:ea typeface="+mn-lt"/>
                <a:cs typeface="+mn-lt"/>
              </a:rPr>
              <a:t>oder</a:t>
            </a:r>
            <a:r>
              <a:rPr lang="pl-PL">
                <a:solidFill>
                  <a:schemeClr val="tx2"/>
                </a:solidFill>
                <a:latin typeface="Times New Roman"/>
                <a:ea typeface="+mn-lt"/>
                <a:cs typeface="+mn-lt"/>
              </a:rPr>
              <a:t> </a:t>
            </a:r>
            <a:r>
              <a:rPr lang="pl-PL" err="1">
                <a:solidFill>
                  <a:schemeClr val="tx2"/>
                </a:solidFill>
                <a:latin typeface="Times New Roman"/>
                <a:ea typeface="+mn-lt"/>
                <a:cs typeface="+mn-lt"/>
              </a:rPr>
              <a:t>auf</a:t>
            </a:r>
            <a:r>
              <a:rPr lang="pl-PL">
                <a:solidFill>
                  <a:schemeClr val="tx2"/>
                </a:solidFill>
                <a:latin typeface="Times New Roman"/>
                <a:ea typeface="+mn-lt"/>
                <a:cs typeface="+mn-lt"/>
              </a:rPr>
              <a:t> den </a:t>
            </a:r>
            <a:r>
              <a:rPr lang="pl-PL" err="1">
                <a:solidFill>
                  <a:schemeClr val="tx2"/>
                </a:solidFill>
                <a:latin typeface="Times New Roman"/>
                <a:ea typeface="+mn-lt"/>
                <a:cs typeface="+mn-lt"/>
              </a:rPr>
              <a:t>Namen</a:t>
            </a:r>
            <a:r>
              <a:rPr lang="pl-PL">
                <a:solidFill>
                  <a:schemeClr val="tx2"/>
                </a:solidFill>
                <a:latin typeface="Times New Roman"/>
                <a:ea typeface="+mn-lt"/>
                <a:cs typeface="+mn-lt"/>
              </a:rPr>
              <a:t> </a:t>
            </a:r>
            <a:r>
              <a:rPr lang="pl-PL" err="1">
                <a:solidFill>
                  <a:schemeClr val="tx2"/>
                </a:solidFill>
                <a:latin typeface="Times New Roman"/>
                <a:ea typeface="+mn-lt"/>
                <a:cs typeface="+mn-lt"/>
              </a:rPr>
              <a:t>ausgestellt</a:t>
            </a:r>
            <a:r>
              <a:rPr lang="pl-PL">
                <a:solidFill>
                  <a:schemeClr val="tx2"/>
                </a:solidFill>
                <a:latin typeface="Times New Roman"/>
                <a:ea typeface="+mn-lt"/>
                <a:cs typeface="+mn-lt"/>
              </a:rPr>
              <a:t> </a:t>
            </a:r>
            <a:r>
              <a:rPr lang="pl-PL" err="1">
                <a:solidFill>
                  <a:schemeClr val="tx2"/>
                </a:solidFill>
                <a:latin typeface="Times New Roman"/>
                <a:ea typeface="+mn-lt"/>
                <a:cs typeface="+mn-lt"/>
              </a:rPr>
              <a:t>werden</a:t>
            </a:r>
            <a:r>
              <a:rPr lang="pl-PL">
                <a:solidFill>
                  <a:schemeClr val="tx2"/>
                </a:solidFill>
                <a:latin typeface="Times New Roman"/>
                <a:ea typeface="+mn-lt"/>
                <a:cs typeface="+mn-lt"/>
              </a:rPr>
              <a:t>;</a:t>
            </a:r>
            <a:endParaRPr lang="pl-PL">
              <a:solidFill>
                <a:schemeClr val="tx2"/>
              </a:solidFill>
              <a:latin typeface="Times New Roman"/>
            </a:endParaRPr>
          </a:p>
          <a:p>
            <a:pPr algn="ctr"/>
            <a:endParaRPr lang="pl-PL"/>
          </a:p>
        </p:txBody>
      </p:sp>
      <p:pic>
        <p:nvPicPr>
          <p:cNvPr id="12" name="Obraz 12" descr="Obraz zawierający tekst&#10;&#10;Opis wygenerowany automatycznie">
            <a:extLst>
              <a:ext uri="{FF2B5EF4-FFF2-40B4-BE49-F238E27FC236}">
                <a16:creationId xmlns="" xmlns:a16="http://schemas.microsoft.com/office/drawing/2014/main" id="{7C84B7E0-0C7B-9D01-8DBC-29F1D61ADDD2}"/>
              </a:ext>
            </a:extLst>
          </p:cNvPr>
          <p:cNvPicPr>
            <a:picLocks noChangeAspect="1"/>
          </p:cNvPicPr>
          <p:nvPr/>
        </p:nvPicPr>
        <p:blipFill>
          <a:blip r:embed="rId4"/>
          <a:stretch>
            <a:fillRect/>
          </a:stretch>
        </p:blipFill>
        <p:spPr>
          <a:xfrm>
            <a:off x="4393096" y="5772781"/>
            <a:ext cx="3615634" cy="602264"/>
          </a:xfrm>
          <a:prstGeom prst="rect">
            <a:avLst/>
          </a:prstGeom>
          <a:ln>
            <a:solidFill>
              <a:schemeClr val="tx2"/>
            </a:solidFill>
          </a:ln>
        </p:spPr>
      </p:pic>
    </p:spTree>
    <p:extLst>
      <p:ext uri="{BB962C8B-B14F-4D97-AF65-F5344CB8AC3E}">
        <p14:creationId xmlns:p14="http://schemas.microsoft.com/office/powerpoint/2010/main" val="424489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descr="Obraz zawierający tekst&#10;&#10;Opis wygenerowany automatycznie">
            <a:extLst>
              <a:ext uri="{FF2B5EF4-FFF2-40B4-BE49-F238E27FC236}">
                <a16:creationId xmlns="" xmlns:a16="http://schemas.microsoft.com/office/drawing/2014/main" id="{C33F5CEA-ED4F-3775-EDFD-5A9370711C7C}"/>
              </a:ext>
            </a:extLst>
          </p:cNvPr>
          <p:cNvPicPr>
            <a:picLocks noGrp="1" noChangeAspect="1"/>
          </p:cNvPicPr>
          <p:nvPr>
            <p:ph idx="1"/>
          </p:nvPr>
        </p:nvPicPr>
        <p:blipFill>
          <a:blip r:embed="rId2"/>
          <a:stretch>
            <a:fillRect/>
          </a:stretch>
        </p:blipFill>
        <p:spPr>
          <a:xfrm>
            <a:off x="3024877" y="1286849"/>
            <a:ext cx="6429375" cy="1295400"/>
          </a:xfrm>
          <a:ln>
            <a:solidFill>
              <a:schemeClr val="tx2"/>
            </a:solidFill>
          </a:ln>
        </p:spPr>
      </p:pic>
      <p:sp>
        <p:nvSpPr>
          <p:cNvPr id="4" name="pole tekstowe 3">
            <a:extLst>
              <a:ext uri="{FF2B5EF4-FFF2-40B4-BE49-F238E27FC236}">
                <a16:creationId xmlns="" xmlns:a16="http://schemas.microsoft.com/office/drawing/2014/main" id="{55020FAF-52B7-A825-B66F-7D91AE982B92}"/>
              </a:ext>
            </a:extLst>
          </p:cNvPr>
          <p:cNvSpPr txBox="1"/>
          <p:nvPr/>
        </p:nvSpPr>
        <p:spPr>
          <a:xfrm>
            <a:off x="3101009" y="384312"/>
            <a:ext cx="63544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solidFill>
                  <a:schemeClr val="tx2"/>
                </a:solidFill>
                <a:latin typeface="Times New Roman"/>
                <a:ea typeface="+mn-lt"/>
                <a:cs typeface="+mn-lt"/>
              </a:rPr>
              <a:t>6.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Zahl</a:t>
            </a:r>
            <a:r>
              <a:rPr lang="pl-PL">
                <a:solidFill>
                  <a:schemeClr val="tx2"/>
                </a:solidFill>
                <a:latin typeface="Times New Roman"/>
                <a:ea typeface="+mn-lt"/>
                <a:cs typeface="+mn-lt"/>
              </a:rPr>
              <a:t> der </a:t>
            </a:r>
            <a:r>
              <a:rPr lang="pl-PL" err="1">
                <a:solidFill>
                  <a:schemeClr val="tx2"/>
                </a:solidFill>
                <a:latin typeface="Times New Roman"/>
                <a:ea typeface="+mn-lt"/>
                <a:cs typeface="+mn-lt"/>
              </a:rPr>
              <a:t>Mitglieder</a:t>
            </a:r>
            <a:r>
              <a:rPr lang="pl-PL">
                <a:solidFill>
                  <a:schemeClr val="tx2"/>
                </a:solidFill>
                <a:latin typeface="Times New Roman"/>
                <a:ea typeface="+mn-lt"/>
                <a:cs typeface="+mn-lt"/>
              </a:rPr>
              <a:t> des </a:t>
            </a:r>
            <a:r>
              <a:rPr lang="pl-PL" err="1">
                <a:solidFill>
                  <a:schemeClr val="tx2"/>
                </a:solidFill>
                <a:latin typeface="Times New Roman"/>
                <a:ea typeface="+mn-lt"/>
                <a:cs typeface="+mn-lt"/>
              </a:rPr>
              <a:t>Vorstands</a:t>
            </a:r>
            <a:r>
              <a:rPr lang="pl-PL">
                <a:solidFill>
                  <a:schemeClr val="tx2"/>
                </a:solidFill>
                <a:latin typeface="Times New Roman"/>
                <a:ea typeface="+mn-lt"/>
                <a:cs typeface="+mn-lt"/>
              </a:rPr>
              <a:t> </a:t>
            </a:r>
            <a:r>
              <a:rPr lang="pl-PL" err="1">
                <a:solidFill>
                  <a:schemeClr val="tx2"/>
                </a:solidFill>
                <a:latin typeface="Times New Roman"/>
                <a:ea typeface="+mn-lt"/>
                <a:cs typeface="+mn-lt"/>
              </a:rPr>
              <a:t>oder</a:t>
            </a:r>
            <a:r>
              <a:rPr lang="pl-PL">
                <a:solidFill>
                  <a:schemeClr val="tx2"/>
                </a:solidFill>
                <a:latin typeface="Times New Roman"/>
                <a:ea typeface="+mn-lt"/>
                <a:cs typeface="+mn-lt"/>
              </a:rPr>
              <a:t>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Regeln</a:t>
            </a:r>
            <a:r>
              <a:rPr lang="pl-PL">
                <a:solidFill>
                  <a:schemeClr val="tx2"/>
                </a:solidFill>
                <a:latin typeface="Times New Roman"/>
                <a:ea typeface="+mn-lt"/>
                <a:cs typeface="+mn-lt"/>
              </a:rPr>
              <a:t>, </a:t>
            </a:r>
            <a:r>
              <a:rPr lang="pl-PL" err="1">
                <a:solidFill>
                  <a:schemeClr val="tx2"/>
                </a:solidFill>
                <a:latin typeface="Times New Roman"/>
                <a:ea typeface="+mn-lt"/>
                <a:cs typeface="+mn-lt"/>
              </a:rPr>
              <a:t>nach</a:t>
            </a:r>
            <a:r>
              <a:rPr lang="pl-PL">
                <a:solidFill>
                  <a:schemeClr val="tx2"/>
                </a:solidFill>
                <a:latin typeface="Times New Roman"/>
                <a:ea typeface="+mn-lt"/>
                <a:cs typeface="+mn-lt"/>
              </a:rPr>
              <a:t> </a:t>
            </a:r>
            <a:r>
              <a:rPr lang="pl-PL" err="1">
                <a:solidFill>
                  <a:schemeClr val="tx2"/>
                </a:solidFill>
                <a:latin typeface="Times New Roman"/>
                <a:ea typeface="+mn-lt"/>
                <a:cs typeface="+mn-lt"/>
              </a:rPr>
              <a:t>denen</a:t>
            </a:r>
            <a:r>
              <a:rPr lang="pl-PL">
                <a:solidFill>
                  <a:schemeClr val="tx2"/>
                </a:solidFill>
                <a:latin typeface="Times New Roman"/>
                <a:ea typeface="+mn-lt"/>
                <a:cs typeface="+mn-lt"/>
              </a:rPr>
              <a:t> </a:t>
            </a:r>
            <a:r>
              <a:rPr lang="pl-PL" err="1">
                <a:solidFill>
                  <a:schemeClr val="tx2"/>
                </a:solidFill>
                <a:latin typeface="Times New Roman"/>
                <a:ea typeface="+mn-lt"/>
                <a:cs typeface="+mn-lt"/>
              </a:rPr>
              <a:t>diese</a:t>
            </a:r>
            <a:r>
              <a:rPr lang="pl-PL">
                <a:solidFill>
                  <a:schemeClr val="tx2"/>
                </a:solidFill>
                <a:latin typeface="Times New Roman"/>
                <a:ea typeface="+mn-lt"/>
                <a:cs typeface="+mn-lt"/>
              </a:rPr>
              <a:t> </a:t>
            </a:r>
            <a:r>
              <a:rPr lang="pl-PL" err="1">
                <a:solidFill>
                  <a:schemeClr val="tx2"/>
                </a:solidFill>
                <a:latin typeface="Times New Roman"/>
                <a:ea typeface="+mn-lt"/>
                <a:cs typeface="+mn-lt"/>
              </a:rPr>
              <a:t>Zahl</a:t>
            </a:r>
            <a:r>
              <a:rPr lang="pl-PL">
                <a:solidFill>
                  <a:schemeClr val="tx2"/>
                </a:solidFill>
                <a:latin typeface="Times New Roman"/>
                <a:ea typeface="+mn-lt"/>
                <a:cs typeface="+mn-lt"/>
              </a:rPr>
              <a:t> </a:t>
            </a:r>
            <a:r>
              <a:rPr lang="pl-PL" err="1">
                <a:solidFill>
                  <a:schemeClr val="tx2"/>
                </a:solidFill>
                <a:latin typeface="Times New Roman"/>
                <a:ea typeface="+mn-lt"/>
                <a:cs typeface="+mn-lt"/>
              </a:rPr>
              <a:t>festgelegt</a:t>
            </a:r>
            <a:r>
              <a:rPr lang="pl-PL">
                <a:solidFill>
                  <a:schemeClr val="tx2"/>
                </a:solidFill>
                <a:latin typeface="Times New Roman"/>
                <a:ea typeface="+mn-lt"/>
                <a:cs typeface="+mn-lt"/>
              </a:rPr>
              <a:t> </a:t>
            </a:r>
            <a:r>
              <a:rPr lang="pl-PL" err="1">
                <a:solidFill>
                  <a:schemeClr val="tx2"/>
                </a:solidFill>
                <a:latin typeface="Times New Roman"/>
                <a:ea typeface="+mn-lt"/>
                <a:cs typeface="+mn-lt"/>
              </a:rPr>
              <a:t>wird</a:t>
            </a:r>
            <a:r>
              <a:rPr lang="pl-PL">
                <a:solidFill>
                  <a:schemeClr val="tx2"/>
                </a:solidFill>
                <a:latin typeface="Times New Roman"/>
                <a:ea typeface="+mn-lt"/>
                <a:cs typeface="+mn-lt"/>
              </a:rPr>
              <a:t>.</a:t>
            </a:r>
            <a:endParaRPr lang="pl-PL">
              <a:solidFill>
                <a:schemeClr val="tx2"/>
              </a:solidFill>
              <a:latin typeface="Times New Roman"/>
              <a:cs typeface="Times New Roman"/>
            </a:endParaRPr>
          </a:p>
          <a:p>
            <a:r>
              <a:rPr lang="en-US"/>
              <a:t/>
            </a:r>
            <a:br>
              <a:rPr lang="en-US"/>
            </a:br>
            <a:endParaRPr lang="en-US"/>
          </a:p>
        </p:txBody>
      </p:sp>
      <p:sp>
        <p:nvSpPr>
          <p:cNvPr id="6" name="pole tekstowe 5">
            <a:extLst>
              <a:ext uri="{FF2B5EF4-FFF2-40B4-BE49-F238E27FC236}">
                <a16:creationId xmlns="" xmlns:a16="http://schemas.microsoft.com/office/drawing/2014/main" id="{9121AC9D-A26C-38C1-3AC0-11BC087C056A}"/>
              </a:ext>
            </a:extLst>
          </p:cNvPr>
          <p:cNvSpPr txBox="1"/>
          <p:nvPr/>
        </p:nvSpPr>
        <p:spPr>
          <a:xfrm>
            <a:off x="914400" y="3156226"/>
            <a:ext cx="102638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solidFill>
                  <a:schemeClr val="tx2"/>
                </a:solidFill>
                <a:latin typeface="Times New Roman"/>
                <a:ea typeface="+mn-lt"/>
                <a:cs typeface="+mn-lt"/>
              </a:rPr>
              <a:t>(4)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Satzung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muß</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ferner</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Bestimmungen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über</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Form der </a:t>
            </a:r>
            <a:r>
              <a:rPr lang="pl-PL" dirty="0" err="1">
                <a:solidFill>
                  <a:schemeClr val="tx2"/>
                </a:solidFill>
                <a:latin typeface="Times New Roman"/>
                <a:ea typeface="+mn-lt"/>
                <a:cs typeface="+mn-lt"/>
              </a:rPr>
              <a:t>Bekanntmachungen</a:t>
            </a:r>
            <a:r>
              <a:rPr lang="pl-PL" dirty="0">
                <a:solidFill>
                  <a:schemeClr val="tx2"/>
                </a:solidFill>
                <a:latin typeface="Times New Roman"/>
                <a:ea typeface="+mn-lt"/>
                <a:cs typeface="+mn-lt"/>
              </a:rPr>
              <a:t> der </a:t>
            </a:r>
            <a:r>
              <a:rPr lang="pl-PL" dirty="0" err="1">
                <a:solidFill>
                  <a:schemeClr val="tx2"/>
                </a:solidFill>
                <a:latin typeface="Times New Roman"/>
                <a:ea typeface="+mn-lt"/>
                <a:cs typeface="+mn-lt"/>
              </a:rPr>
              <a:t>Gesellschaft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enthalten</a:t>
            </a:r>
            <a:r>
              <a:rPr lang="pl-PL" dirty="0">
                <a:solidFill>
                  <a:schemeClr val="tx2"/>
                </a:solidFill>
                <a:latin typeface="Times New Roman"/>
                <a:ea typeface="+mn-lt"/>
                <a:cs typeface="+mn-lt"/>
              </a:rPr>
              <a:t>.</a:t>
            </a:r>
            <a:endParaRPr lang="pl-PL" dirty="0">
              <a:solidFill>
                <a:schemeClr val="tx2"/>
              </a:solidFill>
              <a:latin typeface="Times New Roman"/>
              <a:cs typeface="Times New Roman"/>
            </a:endParaRPr>
          </a:p>
          <a:p>
            <a:pPr algn="ctr"/>
            <a:r>
              <a:rPr lang="pl-PL" dirty="0">
                <a:solidFill>
                  <a:schemeClr val="tx2"/>
                </a:solidFill>
                <a:latin typeface="Times New Roman"/>
                <a:ea typeface="+mn-lt"/>
                <a:cs typeface="+mn-lt"/>
              </a:rPr>
              <a:t>(5)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Satzung</a:t>
            </a:r>
            <a:r>
              <a:rPr lang="pl-PL" dirty="0">
                <a:solidFill>
                  <a:schemeClr val="tx2"/>
                </a:solidFill>
                <a:latin typeface="Times New Roman"/>
                <a:ea typeface="+mn-lt"/>
                <a:cs typeface="+mn-lt"/>
              </a:rPr>
              <a:t> kann von den </a:t>
            </a:r>
            <a:r>
              <a:rPr lang="pl-PL" dirty="0" err="1">
                <a:solidFill>
                  <a:schemeClr val="tx2"/>
                </a:solidFill>
                <a:latin typeface="Times New Roman"/>
                <a:ea typeface="+mn-lt"/>
                <a:cs typeface="+mn-lt"/>
              </a:rPr>
              <a:t>Vorschriften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dieses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Gesetzes</a:t>
            </a:r>
            <a:r>
              <a:rPr lang="pl-PL" dirty="0">
                <a:solidFill>
                  <a:schemeClr val="tx2"/>
                </a:solidFill>
                <a:latin typeface="Times New Roman"/>
                <a:ea typeface="+mn-lt"/>
                <a:cs typeface="+mn-lt"/>
              </a:rPr>
              <a:t> nur </a:t>
            </a:r>
            <a:r>
              <a:rPr lang="pl-PL" dirty="0" err="1">
                <a:solidFill>
                  <a:schemeClr val="tx2"/>
                </a:solidFill>
                <a:latin typeface="Times New Roman"/>
                <a:ea typeface="+mn-lt"/>
                <a:cs typeface="+mn-lt"/>
              </a:rPr>
              <a:t>abweichen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wenn</a:t>
            </a:r>
            <a:r>
              <a:rPr lang="pl-PL" dirty="0">
                <a:solidFill>
                  <a:schemeClr val="tx2"/>
                </a:solidFill>
                <a:latin typeface="Times New Roman"/>
                <a:ea typeface="+mn-lt"/>
                <a:cs typeface="+mn-lt"/>
              </a:rPr>
              <a:t> es </a:t>
            </a:r>
            <a:r>
              <a:rPr lang="pl-PL" dirty="0" err="1">
                <a:solidFill>
                  <a:schemeClr val="tx2"/>
                </a:solidFill>
                <a:latin typeface="Times New Roman"/>
                <a:ea typeface="+mn-lt"/>
                <a:cs typeface="+mn-lt"/>
              </a:rPr>
              <a:t>ausdrücklich</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zugelassen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ist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Ergänzende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Bestimmungen</a:t>
            </a:r>
            <a:r>
              <a:rPr lang="pl-PL" dirty="0">
                <a:solidFill>
                  <a:schemeClr val="tx2"/>
                </a:solidFill>
                <a:latin typeface="Times New Roman"/>
                <a:ea typeface="+mn-lt"/>
                <a:cs typeface="+mn-lt"/>
              </a:rPr>
              <a:t> der </a:t>
            </a:r>
            <a:r>
              <a:rPr lang="pl-PL" dirty="0" err="1">
                <a:solidFill>
                  <a:schemeClr val="tx2"/>
                </a:solidFill>
                <a:latin typeface="Times New Roman"/>
                <a:ea typeface="+mn-lt"/>
                <a:cs typeface="+mn-lt"/>
              </a:rPr>
              <a:t>Satzung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sind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zulässig</a:t>
            </a:r>
            <a:r>
              <a:rPr lang="pl-PL" dirty="0">
                <a:solidFill>
                  <a:schemeClr val="tx2"/>
                </a:solidFill>
                <a:latin typeface="Times New Roman"/>
                <a:ea typeface="+mn-lt"/>
                <a:cs typeface="+mn-lt"/>
              </a:rPr>
              <a:t>, es </a:t>
            </a:r>
            <a:r>
              <a:rPr lang="pl-PL" dirty="0" err="1">
                <a:solidFill>
                  <a:schemeClr val="tx2"/>
                </a:solidFill>
                <a:latin typeface="Times New Roman"/>
                <a:ea typeface="+mn-lt"/>
                <a:cs typeface="+mn-lt"/>
              </a:rPr>
              <a:t>sei</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denn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daß</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dieses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Gesetz</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eine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abschließende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Regelung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enthält</a:t>
            </a:r>
            <a:endParaRPr lang="pl-PL" dirty="0">
              <a:solidFill>
                <a:schemeClr val="tx2"/>
              </a:solidFill>
              <a:latin typeface="Times New Roman"/>
              <a:cs typeface="Times New Roman"/>
            </a:endParaRPr>
          </a:p>
          <a:p>
            <a:pPr algn="l"/>
            <a:endParaRPr lang="pl-PL"/>
          </a:p>
        </p:txBody>
      </p:sp>
      <p:pic>
        <p:nvPicPr>
          <p:cNvPr id="7" name="Obraz 7" descr="Obraz zawierający tekst, wewnątrz, zrzut ekranu&#10;&#10;Opis wygenerowany automatycznie">
            <a:extLst>
              <a:ext uri="{FF2B5EF4-FFF2-40B4-BE49-F238E27FC236}">
                <a16:creationId xmlns="" xmlns:a16="http://schemas.microsoft.com/office/drawing/2014/main" id="{481AD838-BD87-286B-AEC5-12609DEEB257}"/>
              </a:ext>
            </a:extLst>
          </p:cNvPr>
          <p:cNvPicPr>
            <a:picLocks noChangeAspect="1"/>
          </p:cNvPicPr>
          <p:nvPr/>
        </p:nvPicPr>
        <p:blipFill>
          <a:blip r:embed="rId3"/>
          <a:stretch>
            <a:fillRect/>
          </a:stretch>
        </p:blipFill>
        <p:spPr>
          <a:xfrm>
            <a:off x="3045793" y="4753373"/>
            <a:ext cx="6586330" cy="1128122"/>
          </a:xfrm>
          <a:prstGeom prst="rect">
            <a:avLst/>
          </a:prstGeom>
          <a:ln>
            <a:solidFill>
              <a:schemeClr val="tx2"/>
            </a:solidFill>
          </a:ln>
        </p:spPr>
      </p:pic>
      <p:pic>
        <p:nvPicPr>
          <p:cNvPr id="9" name="Obraz 9" descr="Obraz zawierający samochód&#10;&#10;Opis wygenerowany automatycznie">
            <a:extLst>
              <a:ext uri="{FF2B5EF4-FFF2-40B4-BE49-F238E27FC236}">
                <a16:creationId xmlns="" xmlns:a16="http://schemas.microsoft.com/office/drawing/2014/main" id="{D45F1356-E7F8-C000-AC09-B7E4CD774F7C}"/>
              </a:ext>
            </a:extLst>
          </p:cNvPr>
          <p:cNvPicPr>
            <a:picLocks noChangeAspect="1"/>
          </p:cNvPicPr>
          <p:nvPr/>
        </p:nvPicPr>
        <p:blipFill>
          <a:blip r:embed="rId4"/>
          <a:stretch>
            <a:fillRect/>
          </a:stretch>
        </p:blipFill>
        <p:spPr>
          <a:xfrm>
            <a:off x="10150612" y="5169176"/>
            <a:ext cx="2039731" cy="1643822"/>
          </a:xfrm>
          <a:prstGeom prst="rect">
            <a:avLst/>
          </a:prstGeom>
        </p:spPr>
      </p:pic>
    </p:spTree>
    <p:extLst>
      <p:ext uri="{BB962C8B-B14F-4D97-AF65-F5344CB8AC3E}">
        <p14:creationId xmlns:p14="http://schemas.microsoft.com/office/powerpoint/2010/main" val="216248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 xmlns:a16="http://schemas.microsoft.com/office/drawing/2014/main" id="{21FBE127-D2A6-4FA3-A6B9-B8FD1DE4BE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10">
            <a:extLst>
              <a:ext uri="{FF2B5EF4-FFF2-40B4-BE49-F238E27FC236}">
                <a16:creationId xmlns="" xmlns:a16="http://schemas.microsoft.com/office/drawing/2014/main" id="{DDD9C044-4B08-47CC-852C-B22B09675A8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4948518" cy="132453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2">
            <a:extLst>
              <a:ext uri="{FF2B5EF4-FFF2-40B4-BE49-F238E27FC236}">
                <a16:creationId xmlns="" xmlns:a16="http://schemas.microsoft.com/office/drawing/2014/main" id="{5033687E-2F83-4E90-B11A-4B998C15403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818708"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4">
            <a:extLst>
              <a:ext uri="{FF2B5EF4-FFF2-40B4-BE49-F238E27FC236}">
                <a16:creationId xmlns="" xmlns:a16="http://schemas.microsoft.com/office/drawing/2014/main" id="{D292DBC3-1A72-41ED-8432-D0D64FD6314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1" y="2743200"/>
            <a:ext cx="4477872" cy="4114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Obraz 4" descr="Pióro umieszczone na górze wiersza podpisu">
            <a:extLst>
              <a:ext uri="{FF2B5EF4-FFF2-40B4-BE49-F238E27FC236}">
                <a16:creationId xmlns="" xmlns:a16="http://schemas.microsoft.com/office/drawing/2014/main" id="{C190EA14-ABB7-5A25-5272-9CD425FE8B19}"/>
              </a:ext>
            </a:extLst>
          </p:cNvPr>
          <p:cNvPicPr>
            <a:picLocks noChangeAspect="1"/>
          </p:cNvPicPr>
          <p:nvPr/>
        </p:nvPicPr>
        <p:blipFill>
          <a:blip r:embed="rId2"/>
          <a:stretch>
            <a:fillRect/>
          </a:stretch>
        </p:blipFill>
        <p:spPr>
          <a:xfrm>
            <a:off x="345661" y="1517265"/>
            <a:ext cx="4822687" cy="3227122"/>
          </a:xfrm>
          <a:prstGeom prst="rect">
            <a:avLst/>
          </a:prstGeom>
        </p:spPr>
      </p:pic>
      <p:sp>
        <p:nvSpPr>
          <p:cNvPr id="3" name="Symbol zastępczy zawartości 2">
            <a:extLst>
              <a:ext uri="{FF2B5EF4-FFF2-40B4-BE49-F238E27FC236}">
                <a16:creationId xmlns="" xmlns:a16="http://schemas.microsoft.com/office/drawing/2014/main" id="{C5976750-77FB-9DF3-C535-0F7A02658C74}"/>
              </a:ext>
            </a:extLst>
          </p:cNvPr>
          <p:cNvSpPr>
            <a:spLocks noGrp="1"/>
          </p:cNvSpPr>
          <p:nvPr>
            <p:ph idx="1"/>
          </p:nvPr>
        </p:nvSpPr>
        <p:spPr>
          <a:xfrm>
            <a:off x="5378661" y="2312851"/>
            <a:ext cx="6471903" cy="5292791"/>
          </a:xfrm>
        </p:spPr>
        <p:txBody>
          <a:bodyPr vert="horz" lIns="91440" tIns="45720" rIns="91440" bIns="45720" rtlCol="0" anchor="t">
            <a:normAutofit/>
          </a:bodyPr>
          <a:lstStyle/>
          <a:p>
            <a:pPr marL="0" indent="0">
              <a:buNone/>
            </a:pPr>
            <a:r>
              <a:rPr lang="pl-PL" sz="2200" dirty="0" err="1">
                <a:latin typeface="Times New Roman"/>
                <a:ea typeface="+mn-lt"/>
                <a:cs typeface="+mn-lt"/>
              </a:rPr>
              <a:t>Die</a:t>
            </a:r>
            <a:r>
              <a:rPr lang="pl-PL" sz="2200" dirty="0">
                <a:latin typeface="Times New Roman"/>
                <a:ea typeface="+mn-lt"/>
                <a:cs typeface="+mn-lt"/>
              </a:rPr>
              <a:t> AG </a:t>
            </a:r>
            <a:r>
              <a:rPr lang="pl-PL" sz="2200" dirty="0" err="1">
                <a:latin typeface="Times New Roman"/>
                <a:ea typeface="+mn-lt"/>
                <a:cs typeface="+mn-lt"/>
              </a:rPr>
              <a:t>entsteht</a:t>
            </a:r>
            <a:r>
              <a:rPr lang="pl-PL" sz="2200" dirty="0">
                <a:latin typeface="Times New Roman"/>
                <a:ea typeface="+mn-lt"/>
                <a:cs typeface="+mn-lt"/>
              </a:rPr>
              <a:t> mit </a:t>
            </a:r>
            <a:r>
              <a:rPr lang="pl-PL" sz="2200" dirty="0" err="1">
                <a:latin typeface="Times New Roman"/>
                <a:ea typeface="+mn-lt"/>
                <a:cs typeface="+mn-lt"/>
              </a:rPr>
              <a:t>dem</a:t>
            </a:r>
            <a:r>
              <a:rPr lang="pl-PL" sz="2200" dirty="0">
                <a:latin typeface="Times New Roman"/>
                <a:ea typeface="+mn-lt"/>
                <a:cs typeface="+mn-lt"/>
              </a:rPr>
              <a:t> </a:t>
            </a:r>
            <a:r>
              <a:rPr lang="pl-PL" sz="2200" dirty="0" err="1">
                <a:latin typeface="Times New Roman"/>
                <a:ea typeface="+mn-lt"/>
                <a:cs typeface="+mn-lt"/>
              </a:rPr>
              <a:t>Eintrag</a:t>
            </a:r>
            <a:r>
              <a:rPr lang="pl-PL" sz="2200" dirty="0">
                <a:latin typeface="Times New Roman"/>
                <a:ea typeface="+mn-lt"/>
                <a:cs typeface="+mn-lt"/>
              </a:rPr>
              <a:t> </a:t>
            </a:r>
            <a:r>
              <a:rPr lang="pl-PL" sz="2200" dirty="0" err="1">
                <a:latin typeface="Times New Roman"/>
                <a:ea typeface="+mn-lt"/>
                <a:cs typeface="+mn-lt"/>
              </a:rPr>
              <a:t>ins</a:t>
            </a:r>
            <a:r>
              <a:rPr lang="pl-PL" sz="2200" dirty="0">
                <a:latin typeface="Times New Roman"/>
                <a:ea typeface="+mn-lt"/>
                <a:cs typeface="+mn-lt"/>
              </a:rPr>
              <a:t> </a:t>
            </a:r>
            <a:r>
              <a:rPr lang="pl-PL" sz="2200" dirty="0" err="1">
                <a:latin typeface="Times New Roman"/>
                <a:ea typeface="+mn-lt"/>
                <a:cs typeface="+mn-lt"/>
              </a:rPr>
              <a:t>Handelsregister</a:t>
            </a:r>
            <a:r>
              <a:rPr lang="pl-PL" sz="2200" dirty="0">
                <a:latin typeface="Times New Roman"/>
                <a:ea typeface="+mn-lt"/>
                <a:cs typeface="+mn-lt"/>
              </a:rPr>
              <a:t>. </a:t>
            </a:r>
            <a:r>
              <a:rPr lang="pl-PL" sz="2200" dirty="0" err="1">
                <a:latin typeface="Times New Roman"/>
                <a:ea typeface="+mn-lt"/>
                <a:cs typeface="+mn-lt"/>
              </a:rPr>
              <a:t>Vorgängig</a:t>
            </a:r>
            <a:r>
              <a:rPr lang="pl-PL" sz="2200" dirty="0">
                <a:latin typeface="Times New Roman"/>
                <a:ea typeface="+mn-lt"/>
                <a:cs typeface="+mn-lt"/>
              </a:rPr>
              <a:t> </a:t>
            </a:r>
            <a:r>
              <a:rPr lang="pl-PL" sz="2200" dirty="0" err="1">
                <a:latin typeface="Times New Roman"/>
                <a:ea typeface="+mn-lt"/>
                <a:cs typeface="+mn-lt"/>
              </a:rPr>
              <a:t>haben</a:t>
            </a:r>
            <a:r>
              <a:rPr lang="pl-PL" sz="2200" dirty="0">
                <a:latin typeface="Times New Roman"/>
                <a:ea typeface="+mn-lt"/>
                <a:cs typeface="+mn-lt"/>
              </a:rPr>
              <a:t> </a:t>
            </a:r>
            <a:r>
              <a:rPr lang="pl-PL" sz="2200" dirty="0" err="1">
                <a:latin typeface="Times New Roman"/>
                <a:ea typeface="+mn-lt"/>
                <a:cs typeface="+mn-lt"/>
              </a:rPr>
              <a:t>bereits</a:t>
            </a:r>
            <a:r>
              <a:rPr lang="pl-PL" sz="2200" dirty="0">
                <a:latin typeface="Times New Roman"/>
                <a:ea typeface="+mn-lt"/>
                <a:cs typeface="+mn-lt"/>
              </a:rPr>
              <a:t> </a:t>
            </a:r>
            <a:r>
              <a:rPr lang="pl-PL" sz="2200" dirty="0" err="1">
                <a:latin typeface="Times New Roman"/>
                <a:ea typeface="+mn-lt"/>
                <a:cs typeface="+mn-lt"/>
              </a:rPr>
              <a:t>die</a:t>
            </a:r>
            <a:r>
              <a:rPr lang="pl-PL" sz="2200" dirty="0">
                <a:latin typeface="Times New Roman"/>
                <a:ea typeface="+mn-lt"/>
                <a:cs typeface="+mn-lt"/>
              </a:rPr>
              <a:t> </a:t>
            </a:r>
            <a:r>
              <a:rPr lang="pl-PL" sz="2200" dirty="0" err="1">
                <a:latin typeface="Times New Roman"/>
                <a:ea typeface="+mn-lt"/>
                <a:cs typeface="+mn-lt"/>
              </a:rPr>
              <a:t>öffentliche</a:t>
            </a:r>
            <a:r>
              <a:rPr lang="pl-PL" sz="2200" dirty="0">
                <a:latin typeface="Times New Roman"/>
                <a:ea typeface="+mn-lt"/>
                <a:cs typeface="+mn-lt"/>
              </a:rPr>
              <a:t> </a:t>
            </a:r>
            <a:r>
              <a:rPr lang="pl-PL" sz="2200" dirty="0" err="1">
                <a:latin typeface="Times New Roman"/>
                <a:ea typeface="+mn-lt"/>
                <a:cs typeface="+mn-lt"/>
              </a:rPr>
              <a:t>Beurkundung</a:t>
            </a:r>
            <a:r>
              <a:rPr lang="pl-PL" sz="2200" dirty="0">
                <a:latin typeface="Times New Roman"/>
                <a:ea typeface="+mn-lt"/>
                <a:cs typeface="+mn-lt"/>
              </a:rPr>
              <a:t> der </a:t>
            </a:r>
            <a:r>
              <a:rPr lang="pl-PL" sz="2200" dirty="0" err="1">
                <a:latin typeface="Times New Roman"/>
                <a:ea typeface="+mn-lt"/>
                <a:cs typeface="+mn-lt"/>
              </a:rPr>
              <a:t>Gründung</a:t>
            </a:r>
            <a:r>
              <a:rPr lang="pl-PL" sz="2200" dirty="0">
                <a:latin typeface="Times New Roman"/>
                <a:ea typeface="+mn-lt"/>
                <a:cs typeface="+mn-lt"/>
              </a:rPr>
              <a:t>, </a:t>
            </a:r>
            <a:r>
              <a:rPr lang="pl-PL" sz="2200" dirty="0" err="1">
                <a:latin typeface="Times New Roman"/>
                <a:ea typeface="+mn-lt"/>
                <a:cs typeface="+mn-lt"/>
              </a:rPr>
              <a:t>die</a:t>
            </a:r>
            <a:r>
              <a:rPr lang="pl-PL" sz="2200" dirty="0">
                <a:latin typeface="Times New Roman"/>
                <a:ea typeface="+mn-lt"/>
                <a:cs typeface="+mn-lt"/>
              </a:rPr>
              <a:t> </a:t>
            </a:r>
            <a:r>
              <a:rPr lang="pl-PL" sz="2200" dirty="0" err="1">
                <a:latin typeface="Times New Roman"/>
                <a:ea typeface="+mn-lt"/>
                <a:cs typeface="+mn-lt"/>
              </a:rPr>
              <a:t>Genehmigung</a:t>
            </a:r>
            <a:r>
              <a:rPr lang="pl-PL" sz="2200" dirty="0">
                <a:latin typeface="Times New Roman"/>
                <a:ea typeface="+mn-lt"/>
                <a:cs typeface="+mn-lt"/>
              </a:rPr>
              <a:t> der </a:t>
            </a:r>
            <a:r>
              <a:rPr lang="pl-PL" sz="2200" dirty="0" err="1">
                <a:latin typeface="Times New Roman"/>
                <a:ea typeface="+mn-lt"/>
                <a:cs typeface="+mn-lt"/>
              </a:rPr>
              <a:t>Statuten</a:t>
            </a:r>
            <a:r>
              <a:rPr lang="pl-PL" sz="2200" dirty="0">
                <a:latin typeface="Times New Roman"/>
                <a:ea typeface="+mn-lt"/>
                <a:cs typeface="+mn-lt"/>
              </a:rPr>
              <a:t>, </a:t>
            </a:r>
            <a:r>
              <a:rPr lang="pl-PL" sz="2200" dirty="0" err="1">
                <a:latin typeface="Times New Roman"/>
                <a:ea typeface="+mn-lt"/>
                <a:cs typeface="+mn-lt"/>
              </a:rPr>
              <a:t>die</a:t>
            </a:r>
            <a:r>
              <a:rPr lang="pl-PL" sz="2200" dirty="0">
                <a:latin typeface="Times New Roman"/>
                <a:ea typeface="+mn-lt"/>
                <a:cs typeface="+mn-lt"/>
              </a:rPr>
              <a:t> Wahl des </a:t>
            </a:r>
            <a:r>
              <a:rPr lang="pl-PL" sz="2200" dirty="0" err="1">
                <a:latin typeface="Times New Roman"/>
                <a:ea typeface="+mn-lt"/>
                <a:cs typeface="+mn-lt"/>
              </a:rPr>
              <a:t>Verwaltungsrates</a:t>
            </a:r>
            <a:r>
              <a:rPr lang="pl-PL" sz="2200" dirty="0">
                <a:latin typeface="Times New Roman"/>
                <a:ea typeface="+mn-lt"/>
                <a:cs typeface="+mn-lt"/>
              </a:rPr>
              <a:t> </a:t>
            </a:r>
            <a:r>
              <a:rPr lang="pl-PL" sz="2200" dirty="0" err="1">
                <a:latin typeface="Times New Roman"/>
                <a:ea typeface="+mn-lt"/>
                <a:cs typeface="+mn-lt"/>
              </a:rPr>
              <a:t>und</a:t>
            </a:r>
            <a:r>
              <a:rPr lang="pl-PL" sz="2200" dirty="0">
                <a:latin typeface="Times New Roman"/>
                <a:ea typeface="+mn-lt"/>
                <a:cs typeface="+mn-lt"/>
              </a:rPr>
              <a:t> </a:t>
            </a:r>
            <a:r>
              <a:rPr lang="pl-PL" sz="2200" dirty="0" err="1">
                <a:latin typeface="Times New Roman"/>
                <a:ea typeface="+mn-lt"/>
                <a:cs typeface="+mn-lt"/>
              </a:rPr>
              <a:t>die</a:t>
            </a:r>
            <a:r>
              <a:rPr lang="pl-PL" sz="2200" dirty="0">
                <a:latin typeface="Times New Roman"/>
                <a:ea typeface="+mn-lt"/>
                <a:cs typeface="+mn-lt"/>
              </a:rPr>
              <a:t> </a:t>
            </a:r>
            <a:r>
              <a:rPr lang="pl-PL" sz="2200" dirty="0" err="1">
                <a:latin typeface="Times New Roman"/>
                <a:ea typeface="+mn-lt"/>
                <a:cs typeface="+mn-lt"/>
              </a:rPr>
              <a:t>Bestellung</a:t>
            </a:r>
            <a:r>
              <a:rPr lang="pl-PL" sz="2200" dirty="0">
                <a:latin typeface="Times New Roman"/>
                <a:ea typeface="+mn-lt"/>
                <a:cs typeface="+mn-lt"/>
              </a:rPr>
              <a:t> der </a:t>
            </a:r>
            <a:r>
              <a:rPr lang="pl-PL" sz="2200" dirty="0" err="1">
                <a:latin typeface="Times New Roman"/>
                <a:ea typeface="+mn-lt"/>
                <a:cs typeface="+mn-lt"/>
              </a:rPr>
              <a:t>Revisionsstelle</a:t>
            </a:r>
            <a:r>
              <a:rPr lang="pl-PL" sz="2200" dirty="0">
                <a:latin typeface="Times New Roman"/>
                <a:ea typeface="+mn-lt"/>
                <a:cs typeface="+mn-lt"/>
              </a:rPr>
              <a:t> </a:t>
            </a:r>
            <a:r>
              <a:rPr lang="pl-PL" sz="2200" dirty="0" err="1">
                <a:latin typeface="Times New Roman"/>
                <a:ea typeface="+mn-lt"/>
                <a:cs typeface="+mn-lt"/>
              </a:rPr>
              <a:t>stattgefunden</a:t>
            </a:r>
            <a:r>
              <a:rPr lang="pl-PL" sz="2200" dirty="0">
                <a:latin typeface="Times New Roman"/>
                <a:ea typeface="+mn-lt"/>
                <a:cs typeface="+mn-lt"/>
              </a:rPr>
              <a:t>.</a:t>
            </a:r>
            <a:endParaRPr lang="pl-PL" dirty="0">
              <a:latin typeface="Times New Roman"/>
            </a:endParaRPr>
          </a:p>
        </p:txBody>
      </p:sp>
      <p:cxnSp>
        <p:nvCxnSpPr>
          <p:cNvPr id="30" name="Straight Connector 16">
            <a:extLst>
              <a:ext uri="{FF2B5EF4-FFF2-40B4-BE49-F238E27FC236}">
                <a16:creationId xmlns="" xmlns:a16="http://schemas.microsoft.com/office/drawing/2014/main" id="{99309E4A-5F81-4CAB-B5DB-AB4EB90C712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11602477" y="2548218"/>
            <a:ext cx="589522" cy="43097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01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8B2BAECB-35E2-4DD9-8B8C-22D215DD0C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 xmlns:a16="http://schemas.microsoft.com/office/drawing/2014/main" id="{2CFE19E9-23D1-D09C-931A-1217DFE1625E}"/>
              </a:ext>
            </a:extLst>
          </p:cNvPr>
          <p:cNvPicPr>
            <a:picLocks noChangeAspect="1"/>
          </p:cNvPicPr>
          <p:nvPr/>
        </p:nvPicPr>
        <p:blipFill rotWithShape="1">
          <a:blip r:embed="rId2"/>
          <a:srcRect l="44113" r="11841" b="-1"/>
          <a:stretch/>
        </p:blipFill>
        <p:spPr>
          <a:xfrm>
            <a:off x="7855291" y="55227"/>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ytuł 1">
            <a:extLst>
              <a:ext uri="{FF2B5EF4-FFF2-40B4-BE49-F238E27FC236}">
                <a16:creationId xmlns="" xmlns:a16="http://schemas.microsoft.com/office/drawing/2014/main" id="{8F28726B-5838-20EB-4F14-DE0D5D4E4BEF}"/>
              </a:ext>
            </a:extLst>
          </p:cNvPr>
          <p:cNvSpPr>
            <a:spLocks noGrp="1"/>
          </p:cNvSpPr>
          <p:nvPr>
            <p:ph type="title"/>
          </p:nvPr>
        </p:nvSpPr>
        <p:spPr>
          <a:xfrm>
            <a:off x="1811684" y="59225"/>
            <a:ext cx="6132605" cy="1738422"/>
          </a:xfrm>
        </p:spPr>
        <p:txBody>
          <a:bodyPr>
            <a:normAutofit/>
          </a:bodyPr>
          <a:lstStyle/>
          <a:p>
            <a:r>
              <a:rPr lang="de" i="0" dirty="0">
                <a:latin typeface="Walbaum Display Light"/>
              </a:rPr>
              <a:t>Die haftung</a:t>
            </a:r>
          </a:p>
        </p:txBody>
      </p:sp>
      <p:cxnSp>
        <p:nvCxnSpPr>
          <p:cNvPr id="13" name="Straight Connector 12">
            <a:extLst>
              <a:ext uri="{FF2B5EF4-FFF2-40B4-BE49-F238E27FC236}">
                <a16:creationId xmlns="" xmlns:a16="http://schemas.microsoft.com/office/drawing/2014/main" id="{13AC671C-E66F-43C5-A66A-C477339DD23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 xmlns:a16="http://schemas.microsoft.com/office/drawing/2014/main" id="{4E4ECF89-0D64-2357-906A-5E7C74D5D0BD}"/>
              </a:ext>
            </a:extLst>
          </p:cNvPr>
          <p:cNvSpPr>
            <a:spLocks noGrp="1"/>
          </p:cNvSpPr>
          <p:nvPr>
            <p:ph idx="1"/>
          </p:nvPr>
        </p:nvSpPr>
        <p:spPr>
          <a:xfrm>
            <a:off x="696294" y="1565733"/>
            <a:ext cx="7044275" cy="4504866"/>
          </a:xfrm>
        </p:spPr>
        <p:txBody>
          <a:bodyPr vert="horz" lIns="91440" tIns="45720" rIns="91440" bIns="45720" rtlCol="0" anchor="t">
            <a:normAutofit/>
          </a:bodyPr>
          <a:lstStyle/>
          <a:p>
            <a:r>
              <a:rPr lang="en-US" sz="2000">
                <a:latin typeface="Times New Roman"/>
                <a:ea typeface="+mn-lt"/>
                <a:cs typeface="+mn-lt"/>
              </a:rPr>
              <a:t>Die </a:t>
            </a:r>
            <a:r>
              <a:rPr lang="en-US" sz="2000" err="1">
                <a:latin typeface="Times New Roman"/>
                <a:ea typeface="+mn-lt"/>
                <a:cs typeface="+mn-lt"/>
              </a:rPr>
              <a:t>Aktionäre</a:t>
            </a:r>
            <a:r>
              <a:rPr lang="en-US" sz="2000">
                <a:latin typeface="Times New Roman"/>
                <a:ea typeface="+mn-lt"/>
                <a:cs typeface="+mn-lt"/>
              </a:rPr>
              <a:t> </a:t>
            </a:r>
            <a:r>
              <a:rPr lang="en-US" sz="2000" err="1">
                <a:latin typeface="Times New Roman"/>
                <a:ea typeface="+mn-lt"/>
                <a:cs typeface="+mn-lt"/>
              </a:rPr>
              <a:t>sind</a:t>
            </a:r>
            <a:r>
              <a:rPr lang="en-US" sz="2000">
                <a:latin typeface="Times New Roman"/>
                <a:ea typeface="+mn-lt"/>
                <a:cs typeface="+mn-lt"/>
              </a:rPr>
              <a:t> am </a:t>
            </a:r>
            <a:r>
              <a:rPr lang="en-US" sz="2000" err="1">
                <a:latin typeface="Times New Roman"/>
                <a:ea typeface="+mn-lt"/>
                <a:cs typeface="+mn-lt"/>
              </a:rPr>
              <a:t>Grundkapital</a:t>
            </a:r>
            <a:r>
              <a:rPr lang="en-US" sz="2000">
                <a:latin typeface="Times New Roman"/>
                <a:ea typeface="+mn-lt"/>
                <a:cs typeface="+mn-lt"/>
              </a:rPr>
              <a:t> des </a:t>
            </a:r>
            <a:r>
              <a:rPr lang="en-US" sz="2000" err="1">
                <a:latin typeface="Times New Roman"/>
                <a:ea typeface="+mn-lt"/>
                <a:cs typeface="+mn-lt"/>
              </a:rPr>
              <a:t>Unternehmens</a:t>
            </a:r>
            <a:r>
              <a:rPr lang="en-US" sz="2000">
                <a:latin typeface="Times New Roman"/>
                <a:ea typeface="+mn-lt"/>
                <a:cs typeface="+mn-lt"/>
              </a:rPr>
              <a:t> </a:t>
            </a:r>
            <a:r>
              <a:rPr lang="en-US" sz="2000" err="1">
                <a:latin typeface="Times New Roman"/>
                <a:ea typeface="+mn-lt"/>
                <a:cs typeface="+mn-lt"/>
              </a:rPr>
              <a:t>mit</a:t>
            </a:r>
            <a:r>
              <a:rPr lang="en-US" sz="2000">
                <a:latin typeface="Times New Roman"/>
                <a:ea typeface="+mn-lt"/>
                <a:cs typeface="+mn-lt"/>
              </a:rPr>
              <a:t> </a:t>
            </a:r>
            <a:r>
              <a:rPr lang="en-US" sz="2000" err="1">
                <a:latin typeface="Times New Roman"/>
                <a:ea typeface="+mn-lt"/>
                <a:cs typeface="+mn-lt"/>
              </a:rPr>
              <a:t>ihrer</a:t>
            </a:r>
            <a:r>
              <a:rPr lang="en-US" sz="2000">
                <a:latin typeface="Times New Roman"/>
                <a:ea typeface="+mn-lt"/>
                <a:cs typeface="+mn-lt"/>
              </a:rPr>
              <a:t> </a:t>
            </a:r>
            <a:r>
              <a:rPr lang="en-US" sz="2000" err="1">
                <a:latin typeface="Times New Roman"/>
                <a:ea typeface="+mn-lt"/>
                <a:cs typeface="+mn-lt"/>
              </a:rPr>
              <a:t>Einlage</a:t>
            </a:r>
            <a:r>
              <a:rPr lang="en-US" sz="2000">
                <a:latin typeface="Times New Roman"/>
                <a:ea typeface="+mn-lt"/>
                <a:cs typeface="+mn-lt"/>
              </a:rPr>
              <a:t> </a:t>
            </a:r>
            <a:r>
              <a:rPr lang="en-US" sz="2000" err="1">
                <a:latin typeface="Times New Roman"/>
                <a:ea typeface="+mn-lt"/>
                <a:cs typeface="+mn-lt"/>
              </a:rPr>
              <a:t>beteiligt</a:t>
            </a:r>
            <a:r>
              <a:rPr lang="en-US" sz="2000">
                <a:latin typeface="Times New Roman"/>
                <a:ea typeface="+mn-lt"/>
                <a:cs typeface="+mn-lt"/>
              </a:rPr>
              <a:t> und </a:t>
            </a:r>
            <a:r>
              <a:rPr lang="en-US" sz="2000" err="1">
                <a:latin typeface="Times New Roman"/>
                <a:ea typeface="+mn-lt"/>
                <a:cs typeface="+mn-lt"/>
              </a:rPr>
              <a:t>haften</a:t>
            </a:r>
            <a:r>
              <a:rPr lang="en-US" sz="2000">
                <a:latin typeface="Times New Roman"/>
                <a:ea typeface="+mn-lt"/>
                <a:cs typeface="+mn-lt"/>
              </a:rPr>
              <a:t> </a:t>
            </a:r>
            <a:r>
              <a:rPr lang="en-US" sz="2000" err="1">
                <a:latin typeface="Times New Roman"/>
                <a:ea typeface="+mn-lt"/>
                <a:cs typeface="+mn-lt"/>
              </a:rPr>
              <a:t>nur</a:t>
            </a:r>
            <a:r>
              <a:rPr lang="en-US" sz="2000">
                <a:latin typeface="Times New Roman"/>
                <a:ea typeface="+mn-lt"/>
                <a:cs typeface="+mn-lt"/>
              </a:rPr>
              <a:t> in </a:t>
            </a:r>
            <a:r>
              <a:rPr lang="en-US" sz="2000" err="1">
                <a:latin typeface="Times New Roman"/>
                <a:ea typeface="+mn-lt"/>
                <a:cs typeface="+mn-lt"/>
              </a:rPr>
              <a:t>Höhe</a:t>
            </a:r>
            <a:r>
              <a:rPr lang="en-US" sz="2000">
                <a:latin typeface="Times New Roman"/>
                <a:ea typeface="+mn-lt"/>
                <a:cs typeface="+mn-lt"/>
              </a:rPr>
              <a:t> </a:t>
            </a:r>
            <a:r>
              <a:rPr lang="en-US" sz="2000" err="1">
                <a:latin typeface="Times New Roman"/>
                <a:ea typeface="+mn-lt"/>
                <a:cs typeface="+mn-lt"/>
              </a:rPr>
              <a:t>dieser</a:t>
            </a:r>
            <a:r>
              <a:rPr lang="en-US" sz="2000">
                <a:latin typeface="Times New Roman"/>
                <a:ea typeface="+mn-lt"/>
                <a:cs typeface="+mn-lt"/>
              </a:rPr>
              <a:t> </a:t>
            </a:r>
            <a:r>
              <a:rPr lang="en-US" sz="2000" err="1">
                <a:latin typeface="Times New Roman"/>
                <a:ea typeface="+mn-lt"/>
                <a:cs typeface="+mn-lt"/>
              </a:rPr>
              <a:t>Einlage</a:t>
            </a:r>
            <a:r>
              <a:rPr lang="en-US" sz="2000">
                <a:latin typeface="Times New Roman"/>
                <a:ea typeface="+mn-lt"/>
                <a:cs typeface="+mn-lt"/>
              </a:rPr>
              <a:t>. </a:t>
            </a:r>
          </a:p>
          <a:p>
            <a:r>
              <a:rPr lang="en-US" sz="2000" dirty="0">
                <a:latin typeface="Times New Roman"/>
                <a:ea typeface="+mn-lt"/>
                <a:cs typeface="+mn-lt"/>
              </a:rPr>
              <a:t>Eine </a:t>
            </a:r>
            <a:r>
              <a:rPr lang="en-US" sz="2000" dirty="0" err="1">
                <a:latin typeface="Times New Roman"/>
                <a:ea typeface="+mn-lt"/>
                <a:cs typeface="+mn-lt"/>
              </a:rPr>
              <a:t>persönliche</a:t>
            </a:r>
            <a:r>
              <a:rPr lang="en-US" sz="2000" dirty="0">
                <a:latin typeface="Times New Roman"/>
                <a:ea typeface="+mn-lt"/>
                <a:cs typeface="+mn-lt"/>
              </a:rPr>
              <a:t> </a:t>
            </a:r>
            <a:r>
              <a:rPr lang="en-US" sz="2000" dirty="0" err="1">
                <a:latin typeface="Times New Roman"/>
                <a:ea typeface="+mn-lt"/>
                <a:cs typeface="+mn-lt"/>
              </a:rPr>
              <a:t>Haftung</a:t>
            </a:r>
            <a:r>
              <a:rPr lang="en-US" sz="2000" dirty="0">
                <a:latin typeface="Times New Roman"/>
                <a:ea typeface="+mn-lt"/>
                <a:cs typeface="+mn-lt"/>
              </a:rPr>
              <a:t> von </a:t>
            </a:r>
            <a:r>
              <a:rPr lang="en-US" sz="2000" dirty="0" err="1">
                <a:latin typeface="Times New Roman"/>
                <a:ea typeface="+mn-lt"/>
                <a:cs typeface="+mn-lt"/>
              </a:rPr>
              <a:t>Aktionären</a:t>
            </a:r>
            <a:r>
              <a:rPr lang="en-US" sz="2000" dirty="0">
                <a:latin typeface="Times New Roman"/>
                <a:ea typeface="+mn-lt"/>
                <a:cs typeface="+mn-lt"/>
              </a:rPr>
              <a:t>, also </a:t>
            </a:r>
            <a:r>
              <a:rPr lang="en-US" sz="2000" dirty="0" err="1">
                <a:latin typeface="Times New Roman"/>
                <a:ea typeface="+mn-lt"/>
                <a:cs typeface="+mn-lt"/>
              </a:rPr>
              <a:t>eine</a:t>
            </a:r>
            <a:r>
              <a:rPr lang="en-US" sz="2000" dirty="0">
                <a:latin typeface="Times New Roman"/>
                <a:ea typeface="+mn-lt"/>
                <a:cs typeface="+mn-lt"/>
              </a:rPr>
              <a:t> </a:t>
            </a:r>
            <a:r>
              <a:rPr lang="en-US" sz="2000" dirty="0" err="1">
                <a:latin typeface="Times New Roman"/>
                <a:ea typeface="+mn-lt"/>
                <a:cs typeface="+mn-lt"/>
              </a:rPr>
              <a:t>Haftung</a:t>
            </a:r>
            <a:r>
              <a:rPr lang="en-US" sz="2000" dirty="0">
                <a:latin typeface="Times New Roman"/>
                <a:ea typeface="+mn-lt"/>
                <a:cs typeface="+mn-lt"/>
              </a:rPr>
              <a:t> </a:t>
            </a:r>
            <a:r>
              <a:rPr lang="en-US" sz="2000" dirty="0" err="1">
                <a:latin typeface="Times New Roman"/>
                <a:ea typeface="+mn-lt"/>
                <a:cs typeface="+mn-lt"/>
              </a:rPr>
              <a:t>mit</a:t>
            </a:r>
            <a:r>
              <a:rPr lang="en-US" sz="2000" dirty="0">
                <a:latin typeface="Times New Roman"/>
                <a:ea typeface="+mn-lt"/>
                <a:cs typeface="+mn-lt"/>
              </a:rPr>
              <a:t> dem </a:t>
            </a:r>
            <a:r>
              <a:rPr lang="en-US" sz="2000" dirty="0" err="1">
                <a:latin typeface="Times New Roman"/>
                <a:ea typeface="+mn-lt"/>
                <a:cs typeface="+mn-lt"/>
              </a:rPr>
              <a:t>Privatvermögen</a:t>
            </a:r>
            <a:r>
              <a:rPr lang="en-US" sz="2000" dirty="0">
                <a:latin typeface="Times New Roman"/>
                <a:ea typeface="+mn-lt"/>
                <a:cs typeface="+mn-lt"/>
              </a:rPr>
              <a:t>, </a:t>
            </a:r>
            <a:r>
              <a:rPr lang="en-US" sz="2000" dirty="0" err="1">
                <a:latin typeface="Times New Roman"/>
                <a:ea typeface="+mn-lt"/>
                <a:cs typeface="+mn-lt"/>
              </a:rPr>
              <a:t>gibt</a:t>
            </a:r>
            <a:r>
              <a:rPr lang="en-US" sz="2000" dirty="0">
                <a:latin typeface="Times New Roman"/>
                <a:ea typeface="+mn-lt"/>
                <a:cs typeface="+mn-lt"/>
              </a:rPr>
              <a:t> es </a:t>
            </a:r>
            <a:r>
              <a:rPr lang="en-US" sz="2000">
                <a:latin typeface="Times New Roman"/>
                <a:ea typeface="+mn-lt"/>
                <a:cs typeface="+mn-lt"/>
              </a:rPr>
              <a:t>nicht.</a:t>
            </a:r>
          </a:p>
          <a:p>
            <a:r>
              <a:rPr lang="en-US" sz="2000" b="1">
                <a:solidFill>
                  <a:srgbClr val="C00000"/>
                </a:solidFill>
                <a:latin typeface="Times New Roman"/>
                <a:ea typeface="+mn-lt"/>
                <a:cs typeface="+mn-lt"/>
              </a:rPr>
              <a:t>Achtung</a:t>
            </a:r>
            <a:r>
              <a:rPr lang="en-US" sz="2000">
                <a:latin typeface="Times New Roman"/>
                <a:ea typeface="+mn-lt"/>
                <a:cs typeface="+mn-lt"/>
              </a:rPr>
              <a:t>: Die </a:t>
            </a:r>
            <a:r>
              <a:rPr lang="en-US" sz="2000" err="1">
                <a:latin typeface="Times New Roman"/>
                <a:ea typeface="+mn-lt"/>
                <a:cs typeface="+mn-lt"/>
              </a:rPr>
              <a:t>Geschäftsführung</a:t>
            </a:r>
            <a:r>
              <a:rPr lang="en-US" sz="2000">
                <a:latin typeface="Times New Roman"/>
                <a:ea typeface="+mn-lt"/>
                <a:cs typeface="+mn-lt"/>
              </a:rPr>
              <a:t>  </a:t>
            </a:r>
            <a:r>
              <a:rPr lang="en-US" sz="2000" err="1">
                <a:latin typeface="Times New Roman"/>
                <a:ea typeface="+mn-lt"/>
                <a:cs typeface="+mn-lt"/>
              </a:rPr>
              <a:t>kann</a:t>
            </a:r>
            <a:r>
              <a:rPr lang="en-US" sz="2000">
                <a:latin typeface="Times New Roman"/>
                <a:ea typeface="+mn-lt"/>
                <a:cs typeface="+mn-lt"/>
              </a:rPr>
              <a:t> </a:t>
            </a:r>
            <a:r>
              <a:rPr lang="en-US" sz="2000" err="1">
                <a:latin typeface="Times New Roman"/>
                <a:ea typeface="+mn-lt"/>
                <a:cs typeface="+mn-lt"/>
              </a:rPr>
              <a:t>allenfalls</a:t>
            </a:r>
            <a:r>
              <a:rPr lang="en-US" sz="2000">
                <a:latin typeface="Times New Roman"/>
                <a:ea typeface="+mn-lt"/>
                <a:cs typeface="+mn-lt"/>
              </a:rPr>
              <a:t> </a:t>
            </a:r>
            <a:r>
              <a:rPr lang="en-US" sz="2000" err="1">
                <a:latin typeface="Times New Roman"/>
                <a:ea typeface="+mn-lt"/>
                <a:cs typeface="+mn-lt"/>
              </a:rPr>
              <a:t>mit</a:t>
            </a:r>
            <a:r>
              <a:rPr lang="en-US" sz="2000">
                <a:latin typeface="Times New Roman"/>
                <a:ea typeface="+mn-lt"/>
                <a:cs typeface="+mn-lt"/>
              </a:rPr>
              <a:t> dem </a:t>
            </a:r>
            <a:r>
              <a:rPr lang="en-US" sz="2000" err="1">
                <a:latin typeface="Times New Roman"/>
                <a:ea typeface="+mn-lt"/>
                <a:cs typeface="+mn-lt"/>
              </a:rPr>
              <a:t>Privatvermögen</a:t>
            </a:r>
            <a:r>
              <a:rPr lang="en-US" sz="2000">
                <a:latin typeface="Times New Roman"/>
                <a:ea typeface="+mn-lt"/>
                <a:cs typeface="+mn-lt"/>
              </a:rPr>
              <a:t> </a:t>
            </a:r>
            <a:r>
              <a:rPr lang="en-US" sz="2000" err="1">
                <a:latin typeface="Times New Roman"/>
                <a:ea typeface="+mn-lt"/>
                <a:cs typeface="+mn-lt"/>
              </a:rPr>
              <a:t>haftbar</a:t>
            </a:r>
            <a:r>
              <a:rPr lang="en-US" sz="2000">
                <a:latin typeface="Times New Roman"/>
                <a:ea typeface="+mn-lt"/>
                <a:cs typeface="+mn-lt"/>
              </a:rPr>
              <a:t> </a:t>
            </a:r>
            <a:r>
              <a:rPr lang="en-US" sz="2000" err="1">
                <a:latin typeface="Times New Roman"/>
                <a:ea typeface="+mn-lt"/>
                <a:cs typeface="+mn-lt"/>
              </a:rPr>
              <a:t>gemacht</a:t>
            </a:r>
            <a:r>
              <a:rPr lang="en-US" sz="2000">
                <a:latin typeface="Times New Roman"/>
                <a:ea typeface="+mn-lt"/>
                <a:cs typeface="+mn-lt"/>
              </a:rPr>
              <a:t> </a:t>
            </a:r>
            <a:r>
              <a:rPr lang="en-US" sz="2000" err="1">
                <a:latin typeface="Times New Roman"/>
                <a:ea typeface="+mn-lt"/>
                <a:cs typeface="+mn-lt"/>
              </a:rPr>
              <a:t>werden</a:t>
            </a:r>
            <a:r>
              <a:rPr lang="en-US" sz="2000">
                <a:latin typeface="Times New Roman"/>
                <a:ea typeface="+mn-lt"/>
                <a:cs typeface="+mn-lt"/>
              </a:rPr>
              <a:t>, </a:t>
            </a:r>
            <a:r>
              <a:rPr lang="en-US" sz="2000" err="1">
                <a:latin typeface="Times New Roman"/>
                <a:ea typeface="+mn-lt"/>
                <a:cs typeface="+mn-lt"/>
              </a:rPr>
              <a:t>wenn</a:t>
            </a:r>
            <a:r>
              <a:rPr lang="en-US" sz="2000">
                <a:latin typeface="Times New Roman"/>
                <a:ea typeface="+mn-lt"/>
                <a:cs typeface="+mn-lt"/>
              </a:rPr>
              <a:t> </a:t>
            </a:r>
            <a:r>
              <a:rPr lang="en-US" sz="2000" err="1">
                <a:latin typeface="Times New Roman"/>
                <a:ea typeface="+mn-lt"/>
                <a:cs typeface="+mn-lt"/>
              </a:rPr>
              <a:t>fahrlässiges</a:t>
            </a:r>
            <a:r>
              <a:rPr lang="en-US" sz="2000">
                <a:latin typeface="Times New Roman"/>
                <a:ea typeface="+mn-lt"/>
                <a:cs typeface="+mn-lt"/>
              </a:rPr>
              <a:t> </a:t>
            </a:r>
            <a:r>
              <a:rPr lang="en-US" sz="2000" err="1">
                <a:latin typeface="Times New Roman"/>
                <a:ea typeface="+mn-lt"/>
                <a:cs typeface="+mn-lt"/>
              </a:rPr>
              <a:t>oder</a:t>
            </a:r>
            <a:r>
              <a:rPr lang="en-US" sz="2000">
                <a:latin typeface="Times New Roman"/>
                <a:ea typeface="+mn-lt"/>
                <a:cs typeface="+mn-lt"/>
              </a:rPr>
              <a:t> </a:t>
            </a:r>
            <a:r>
              <a:rPr lang="en-US" sz="2000" err="1">
                <a:latin typeface="Times New Roman"/>
                <a:ea typeface="+mn-lt"/>
                <a:cs typeface="+mn-lt"/>
              </a:rPr>
              <a:t>strafbares</a:t>
            </a:r>
            <a:r>
              <a:rPr lang="en-US" sz="2000">
                <a:latin typeface="Times New Roman"/>
                <a:ea typeface="+mn-lt"/>
                <a:cs typeface="+mn-lt"/>
              </a:rPr>
              <a:t> </a:t>
            </a:r>
            <a:r>
              <a:rPr lang="en-US" sz="2000" err="1">
                <a:latin typeface="Times New Roman"/>
                <a:ea typeface="+mn-lt"/>
                <a:cs typeface="+mn-lt"/>
              </a:rPr>
              <a:t>Handeln</a:t>
            </a:r>
            <a:r>
              <a:rPr lang="en-US" sz="2000">
                <a:latin typeface="Times New Roman"/>
                <a:ea typeface="+mn-lt"/>
                <a:cs typeface="+mn-lt"/>
              </a:rPr>
              <a:t> </a:t>
            </a:r>
            <a:r>
              <a:rPr lang="en-US" sz="2000" err="1">
                <a:latin typeface="Times New Roman"/>
                <a:ea typeface="+mn-lt"/>
                <a:cs typeface="+mn-lt"/>
              </a:rPr>
              <a:t>vorliegt</a:t>
            </a:r>
            <a:r>
              <a:rPr lang="en-US" sz="2000">
                <a:latin typeface="Times New Roman"/>
                <a:ea typeface="+mn-lt"/>
                <a:cs typeface="+mn-lt"/>
              </a:rPr>
              <a:t>.</a:t>
            </a:r>
            <a:endParaRPr lang="en-US" sz="2000">
              <a:latin typeface="Times New Roman"/>
            </a:endParaRPr>
          </a:p>
        </p:txBody>
      </p:sp>
    </p:spTree>
    <p:extLst>
      <p:ext uri="{BB962C8B-B14F-4D97-AF65-F5344CB8AC3E}">
        <p14:creationId xmlns:p14="http://schemas.microsoft.com/office/powerpoint/2010/main" val="89906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713E966-F70E-5E2B-6FED-2FFF78FD56D4}"/>
              </a:ext>
            </a:extLst>
          </p:cNvPr>
          <p:cNvSpPr>
            <a:spLocks noGrp="1"/>
          </p:cNvSpPr>
          <p:nvPr>
            <p:ph type="title"/>
          </p:nvPr>
        </p:nvSpPr>
        <p:spPr>
          <a:xfrm>
            <a:off x="403088" y="599662"/>
            <a:ext cx="11385825" cy="1382156"/>
          </a:xfrm>
        </p:spPr>
        <p:txBody>
          <a:bodyPr/>
          <a:lstStyle/>
          <a:p>
            <a:r>
              <a:rPr lang="pl-PL" i="0" err="1"/>
              <a:t>Rechte</a:t>
            </a:r>
            <a:r>
              <a:rPr lang="pl-PL" i="0"/>
              <a:t> </a:t>
            </a:r>
            <a:r>
              <a:rPr lang="pl-PL" i="0" err="1"/>
              <a:t>und</a:t>
            </a:r>
            <a:r>
              <a:rPr lang="pl-PL" i="0"/>
              <a:t> </a:t>
            </a:r>
            <a:r>
              <a:rPr lang="pl-PL" i="0" err="1"/>
              <a:t>Pflichten</a:t>
            </a:r>
            <a:r>
              <a:rPr lang="pl-PL" i="0"/>
              <a:t> </a:t>
            </a:r>
            <a:r>
              <a:rPr lang="pl-PL" i="0" err="1"/>
              <a:t>als</a:t>
            </a:r>
            <a:r>
              <a:rPr lang="pl-PL" i="0"/>
              <a:t> </a:t>
            </a:r>
            <a:r>
              <a:rPr lang="pl-PL" i="0" err="1"/>
              <a:t>Aktionär</a:t>
            </a:r>
            <a:endParaRPr lang="pl-PL" err="1"/>
          </a:p>
          <a:p>
            <a:endParaRPr lang="pl-PL"/>
          </a:p>
        </p:txBody>
      </p:sp>
      <p:graphicFrame>
        <p:nvGraphicFramePr>
          <p:cNvPr id="5" name="Tabela 5">
            <a:extLst>
              <a:ext uri="{FF2B5EF4-FFF2-40B4-BE49-F238E27FC236}">
                <a16:creationId xmlns="" xmlns:a16="http://schemas.microsoft.com/office/drawing/2014/main" id="{DEA7D5B1-F161-1B9B-5AA0-8DA05EB3CBA0}"/>
              </a:ext>
            </a:extLst>
          </p:cNvPr>
          <p:cNvGraphicFramePr>
            <a:graphicFrameLocks noGrp="1"/>
          </p:cNvGraphicFramePr>
          <p:nvPr>
            <p:extLst>
              <p:ext uri="{D42A27DB-BD31-4B8C-83A1-F6EECF244321}">
                <p14:modId xmlns:p14="http://schemas.microsoft.com/office/powerpoint/2010/main" val="1082233190"/>
              </p:ext>
            </p:extLst>
          </p:nvPr>
        </p:nvGraphicFramePr>
        <p:xfrm>
          <a:off x="1424608" y="1954696"/>
          <a:ext cx="8983122" cy="3590722"/>
        </p:xfrm>
        <a:graphic>
          <a:graphicData uri="http://schemas.openxmlformats.org/drawingml/2006/table">
            <a:tbl>
              <a:tblPr firstRow="1" bandRow="1">
                <a:tableStyleId>{C4B1156A-380E-4F78-BDF5-A606A8083BF9}</a:tableStyleId>
              </a:tblPr>
              <a:tblGrid>
                <a:gridCol w="4491561">
                  <a:extLst>
                    <a:ext uri="{9D8B030D-6E8A-4147-A177-3AD203B41FA5}">
                      <a16:colId xmlns="" xmlns:a16="http://schemas.microsoft.com/office/drawing/2014/main" val="1005346727"/>
                    </a:ext>
                  </a:extLst>
                </a:gridCol>
                <a:gridCol w="4491561">
                  <a:extLst>
                    <a:ext uri="{9D8B030D-6E8A-4147-A177-3AD203B41FA5}">
                      <a16:colId xmlns="" xmlns:a16="http://schemas.microsoft.com/office/drawing/2014/main" val="260412876"/>
                    </a:ext>
                  </a:extLst>
                </a:gridCol>
              </a:tblGrid>
              <a:tr h="453036">
                <a:tc>
                  <a:txBody>
                    <a:bodyPr/>
                    <a:lstStyle/>
                    <a:p>
                      <a:pPr algn="ctr"/>
                      <a:r>
                        <a:rPr lang="pl-PL" err="1">
                          <a:solidFill>
                            <a:schemeClr val="tx2"/>
                          </a:solidFill>
                          <a:latin typeface="Times New Roman"/>
                        </a:rPr>
                        <a:t>Rechte</a:t>
                      </a:r>
                      <a:endParaRPr lang="pl-PL" dirty="0" err="1">
                        <a:solidFill>
                          <a:schemeClr val="tx2"/>
                        </a:solidFill>
                        <a:latin typeface="Times New Roman"/>
                      </a:endParaRPr>
                    </a:p>
                  </a:txBody>
                  <a:tcPr/>
                </a:tc>
                <a:tc>
                  <a:txBody>
                    <a:bodyPr/>
                    <a:lstStyle/>
                    <a:p>
                      <a:pPr algn="ctr"/>
                      <a:r>
                        <a:rPr lang="pl-PL" err="1">
                          <a:solidFill>
                            <a:schemeClr val="tx2"/>
                          </a:solidFill>
                          <a:latin typeface="Times New Roman"/>
                        </a:rPr>
                        <a:t>Pflichten</a:t>
                      </a:r>
                      <a:endParaRPr lang="pl-PL" dirty="0" err="1">
                        <a:solidFill>
                          <a:schemeClr val="tx2"/>
                        </a:solidFill>
                        <a:latin typeface="Times New Roman"/>
                      </a:endParaRPr>
                    </a:p>
                  </a:txBody>
                  <a:tcPr/>
                </a:tc>
                <a:extLst>
                  <a:ext uri="{0D108BD9-81ED-4DB2-BD59-A6C34878D82A}">
                    <a16:rowId xmlns="" xmlns:a16="http://schemas.microsoft.com/office/drawing/2014/main" val="1924083020"/>
                  </a:ext>
                </a:extLst>
              </a:tr>
              <a:tr h="3137686">
                <a:tc>
                  <a:txBody>
                    <a:bodyPr/>
                    <a:lstStyle/>
                    <a:p>
                      <a:r>
                        <a:rPr lang="pl-PL" dirty="0">
                          <a:solidFill>
                            <a:schemeClr val="tx2"/>
                          </a:solidFill>
                          <a:latin typeface="Times New Roman"/>
                        </a:rPr>
                        <a:t>- </a:t>
                      </a:r>
                      <a:r>
                        <a:rPr lang="pl-PL" sz="1800" b="0" i="0" u="none" strike="noStrike" noProof="0" dirty="0" err="1">
                          <a:solidFill>
                            <a:schemeClr val="tx2"/>
                          </a:solidFill>
                          <a:latin typeface="Times New Roman"/>
                        </a:rPr>
                        <a:t>die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Teilnahme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an</a:t>
                      </a:r>
                      <a:r>
                        <a:rPr lang="pl-PL" sz="1800" b="0" i="0" u="none" strike="noStrike" noProof="0" dirty="0">
                          <a:solidFill>
                            <a:schemeClr val="tx2"/>
                          </a:solidFill>
                          <a:latin typeface="Times New Roman"/>
                        </a:rPr>
                        <a:t> der </a:t>
                      </a:r>
                      <a:r>
                        <a:rPr lang="pl-PL" sz="1800" b="0" i="0" u="none" strike="noStrike" noProof="0" dirty="0" err="1">
                          <a:solidFill>
                            <a:schemeClr val="tx2"/>
                          </a:solidFill>
                          <a:latin typeface="Times New Roman"/>
                        </a:rPr>
                        <a:t>Hauptversammlung</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und</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das</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Stimmrecht</a:t>
                      </a:r>
                    </a:p>
                    <a:p>
                      <a:pPr lvl="0">
                        <a:buNone/>
                      </a:pPr>
                      <a:endParaRPr lang="pl-PL" sz="1800" b="0" i="0" u="none" strike="noStrike" noProof="0">
                        <a:solidFill>
                          <a:schemeClr val="tx2"/>
                        </a:solidFill>
                        <a:latin typeface="Times New Roman"/>
                      </a:endParaRPr>
                    </a:p>
                    <a:p>
                      <a:pPr lvl="0">
                        <a:buNone/>
                      </a:pPr>
                      <a:r>
                        <a:rPr lang="pl-PL" sz="1800" b="0" i="0" u="none" strike="noStrike" noProof="0" dirty="0">
                          <a:solidFill>
                            <a:schemeClr val="tx2"/>
                          </a:solidFill>
                          <a:latin typeface="Times New Roman"/>
                        </a:rPr>
                        <a:t>- der </a:t>
                      </a:r>
                      <a:r>
                        <a:rPr lang="pl-PL" sz="1800" b="0" i="0" u="none" strike="noStrike" noProof="0" dirty="0" err="1">
                          <a:solidFill>
                            <a:schemeClr val="tx2"/>
                          </a:solidFill>
                          <a:latin typeface="Times New Roman"/>
                        </a:rPr>
                        <a:t>Aktionär</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hat</a:t>
                      </a:r>
                      <a:r>
                        <a:rPr lang="pl-PL" sz="1800" b="0" i="0" u="none" strike="noStrike" noProof="0" dirty="0">
                          <a:solidFill>
                            <a:schemeClr val="tx2"/>
                          </a:solidFill>
                          <a:latin typeface="Times New Roman"/>
                        </a:rPr>
                        <a:t> der </a:t>
                      </a:r>
                      <a:r>
                        <a:rPr lang="pl-PL" sz="1800" b="0" i="0" u="none" strike="noStrike" noProof="0" dirty="0" err="1">
                          <a:solidFill>
                            <a:schemeClr val="tx2"/>
                          </a:solidFill>
                          <a:latin typeface="Times New Roman"/>
                        </a:rPr>
                        <a:t>Hauptversammlung</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ein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sogenanntes</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Auskunftsrecht</a:t>
                      </a:r>
                      <a:endParaRPr lang="pl-PL" sz="1800" b="0" i="0" u="none" strike="noStrike" noProof="0" dirty="0">
                        <a:solidFill>
                          <a:schemeClr val="tx2"/>
                        </a:solidFill>
                        <a:latin typeface="Times New Roman"/>
                      </a:endParaRPr>
                    </a:p>
                    <a:p>
                      <a:pPr lvl="0">
                        <a:buNone/>
                      </a:pPr>
                      <a:endParaRPr lang="pl-PL" sz="1800" b="0" i="0" u="none" strike="noStrike" noProof="0">
                        <a:solidFill>
                          <a:schemeClr val="tx2"/>
                        </a:solidFill>
                        <a:latin typeface="Times New Roman"/>
                      </a:endParaRPr>
                    </a:p>
                    <a:p>
                      <a:pPr lvl="0">
                        <a:buNone/>
                      </a:pP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jeder</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Aktionär</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hat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das</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Recht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auf</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einen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Gewinn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entsprechend</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seines</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Aktienanteils</a:t>
                      </a:r>
                      <a:endParaRPr lang="pl-PL" sz="1800" b="0" i="0" u="none" strike="noStrike" noProof="0" dirty="0">
                        <a:solidFill>
                          <a:schemeClr val="tx2"/>
                        </a:solidFill>
                        <a:latin typeface="Times New Roman"/>
                      </a:endParaRPr>
                    </a:p>
                  </a:txBody>
                  <a:tcPr/>
                </a:tc>
                <a:tc>
                  <a:txBody>
                    <a:bodyPr/>
                    <a:lstStyle/>
                    <a:p>
                      <a:r>
                        <a:rPr lang="pl-PL" dirty="0">
                          <a:latin typeface="Times New Roman"/>
                        </a:rPr>
                        <a:t>- </a:t>
                      </a:r>
                      <a:r>
                        <a:rPr lang="pl-PL" sz="1800" b="0" i="0" u="none" strike="noStrike" noProof="0" dirty="0" err="1">
                          <a:solidFill>
                            <a:schemeClr val="tx2"/>
                          </a:solidFill>
                          <a:latin typeface="Times New Roman"/>
                        </a:rPr>
                        <a:t>Die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Aktionäre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sind</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verpflichtet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eine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angemessene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Einlage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zum</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Grundkapital</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zu</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leisten</a:t>
                      </a:r>
                      <a:r>
                        <a:rPr lang="pl-PL" sz="1800" b="0" i="0" u="none" strike="noStrike" noProof="0" dirty="0">
                          <a:solidFill>
                            <a:schemeClr val="tx2"/>
                          </a:solidFill>
                          <a:latin typeface="Times New Roman"/>
                        </a:rPr>
                        <a:t>.</a:t>
                      </a:r>
                    </a:p>
                    <a:p>
                      <a:pPr lvl="0">
                        <a:buNone/>
                      </a:pPr>
                      <a:endParaRPr lang="pl-PL" sz="1800" b="0" i="0" u="none" strike="noStrike" noProof="0">
                        <a:solidFill>
                          <a:schemeClr val="tx2"/>
                        </a:solidFill>
                        <a:latin typeface="Times New Roman"/>
                      </a:endParaRPr>
                    </a:p>
                    <a:p>
                      <a:pPr lvl="0">
                        <a:buNone/>
                      </a:pPr>
                      <a:r>
                        <a:rPr lang="pl-PL" sz="1800" b="0" i="0" u="none" strike="noStrike" noProof="0" dirty="0">
                          <a:latin typeface="Times New Roman"/>
                        </a:rPr>
                        <a:t>- </a:t>
                      </a:r>
                      <a:r>
                        <a:rPr lang="pl-PL" sz="1800" b="0" i="0" u="none" strike="noStrike" noProof="0" dirty="0" err="1">
                          <a:solidFill>
                            <a:schemeClr val="tx2"/>
                          </a:solidFill>
                          <a:latin typeface="Times New Roman"/>
                        </a:rPr>
                        <a:t>eine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gesetzlich</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vorgeschriebene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Treuepflicht</a:t>
                      </a:r>
                      <a:endParaRPr lang="pl-PL" sz="1800" b="0" i="0" u="none" strike="noStrike" noProof="0" dirty="0">
                        <a:solidFill>
                          <a:schemeClr val="tx2"/>
                        </a:solidFill>
                        <a:latin typeface="Times New Roman"/>
                      </a:endParaRPr>
                    </a:p>
                    <a:p>
                      <a:pPr lvl="0">
                        <a:buNone/>
                      </a:pPr>
                      <a:endParaRPr lang="pl-PL" sz="1800" b="0" i="0" u="none" strike="noStrike" noProof="0">
                        <a:solidFill>
                          <a:schemeClr val="tx2"/>
                        </a:solidFill>
                        <a:latin typeface="Times New Roman"/>
                      </a:endParaRPr>
                    </a:p>
                    <a:p>
                      <a:pPr lvl="0">
                        <a:buNone/>
                      </a:pPr>
                      <a:r>
                        <a:rPr lang="pl-PL" sz="1800" b="0" i="0" u="none" strike="noStrike" noProof="0" dirty="0" err="1">
                          <a:solidFill>
                            <a:schemeClr val="tx2"/>
                          </a:solidFill>
                          <a:latin typeface="Times New Roman"/>
                        </a:rPr>
                        <a:t>Weitere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Pflichten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ergeben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sich</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möglicherweise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aus</a:t>
                      </a:r>
                      <a:r>
                        <a:rPr lang="pl-PL" sz="1800" b="0" i="0" u="none" strike="noStrike" noProof="0" dirty="0">
                          <a:solidFill>
                            <a:schemeClr val="tx2"/>
                          </a:solidFill>
                          <a:latin typeface="Times New Roman"/>
                        </a:rPr>
                        <a:t> der </a:t>
                      </a:r>
                      <a:r>
                        <a:rPr lang="pl-PL" sz="1800" b="0" i="0" u="none" strike="noStrike" noProof="0" dirty="0" err="1">
                          <a:solidFill>
                            <a:schemeClr val="tx2"/>
                          </a:solidFill>
                          <a:latin typeface="Times New Roman"/>
                        </a:rPr>
                        <a:t>Satzung</a:t>
                      </a:r>
                      <a:r>
                        <a:rPr lang="pl-PL" sz="1800" b="0" i="0" u="none" strike="noStrike" noProof="0" dirty="0">
                          <a:solidFill>
                            <a:schemeClr val="tx2"/>
                          </a:solidFill>
                          <a:latin typeface="Times New Roman"/>
                        </a:rPr>
                        <a:t> der AG </a:t>
                      </a:r>
                      <a:r>
                        <a:rPr lang="pl-PL" sz="1800" b="0" i="0" u="none" strike="noStrike" noProof="0" dirty="0" err="1">
                          <a:solidFill>
                            <a:schemeClr val="tx2"/>
                          </a:solidFill>
                          <a:latin typeface="Times New Roman"/>
                        </a:rPr>
                        <a:t>z.B</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eine</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Haltefrist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vorgeschrieben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sein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innerhalb</a:t>
                      </a:r>
                      <a:r>
                        <a:rPr lang="pl-PL" sz="1800" b="0" i="0" u="none" strike="noStrike" noProof="0" dirty="0">
                          <a:solidFill>
                            <a:schemeClr val="tx2"/>
                          </a:solidFill>
                          <a:latin typeface="Times New Roman"/>
                        </a:rPr>
                        <a:t> der </a:t>
                      </a:r>
                      <a:r>
                        <a:rPr lang="pl-PL" sz="1800" b="0" i="0" u="none" strike="noStrike" noProof="0" dirty="0" err="1">
                          <a:solidFill>
                            <a:schemeClr val="tx2"/>
                          </a:solidFill>
                          <a:latin typeface="Times New Roman"/>
                        </a:rPr>
                        <a:t>Aktien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nicht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verkauft</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werden</a:t>
                      </a:r>
                      <a:r>
                        <a:rPr lang="pl-PL" sz="1800" b="0" i="0" u="none" strike="noStrike" noProof="0" dirty="0">
                          <a:solidFill>
                            <a:schemeClr val="tx2"/>
                          </a:solidFill>
                          <a:latin typeface="Times New Roman"/>
                        </a:rPr>
                        <a:t> </a:t>
                      </a:r>
                      <a:r>
                        <a:rPr lang="pl-PL" sz="1800" b="0" i="0" u="none" strike="noStrike" noProof="0" dirty="0" err="1">
                          <a:solidFill>
                            <a:schemeClr val="tx2"/>
                          </a:solidFill>
                          <a:latin typeface="Times New Roman"/>
                        </a:rPr>
                        <a:t>dürfen</a:t>
                      </a:r>
                      <a:r>
                        <a:rPr lang="pl-PL" sz="1800" b="0" i="0" u="none" strike="noStrike" noProof="0" dirty="0">
                          <a:solidFill>
                            <a:schemeClr val="tx2"/>
                          </a:solidFill>
                          <a:latin typeface="Times New Roman"/>
                        </a:rPr>
                        <a:t>.</a:t>
                      </a:r>
                      <a:endParaRPr lang="pl-PL" dirty="0">
                        <a:solidFill>
                          <a:schemeClr val="tx2"/>
                        </a:solidFill>
                        <a:latin typeface="Times New Roman"/>
                      </a:endParaRPr>
                    </a:p>
                  </a:txBody>
                  <a:tcPr/>
                </a:tc>
                <a:extLst>
                  <a:ext uri="{0D108BD9-81ED-4DB2-BD59-A6C34878D82A}">
                    <a16:rowId xmlns="" xmlns:a16="http://schemas.microsoft.com/office/drawing/2014/main" val="1241182112"/>
                  </a:ext>
                </a:extLst>
              </a:tr>
            </a:tbl>
          </a:graphicData>
        </a:graphic>
      </p:graphicFrame>
    </p:spTree>
    <p:extLst>
      <p:ext uri="{BB962C8B-B14F-4D97-AF65-F5344CB8AC3E}">
        <p14:creationId xmlns:p14="http://schemas.microsoft.com/office/powerpoint/2010/main" val="3440367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7FAA206-25AF-B2A9-B1CF-B04A1E40C9DA}"/>
              </a:ext>
            </a:extLst>
          </p:cNvPr>
          <p:cNvSpPr>
            <a:spLocks noGrp="1"/>
          </p:cNvSpPr>
          <p:nvPr>
            <p:ph type="title"/>
          </p:nvPr>
        </p:nvSpPr>
        <p:spPr>
          <a:xfrm>
            <a:off x="4179959" y="80618"/>
            <a:ext cx="4583041" cy="1382156"/>
          </a:xfrm>
        </p:spPr>
        <p:txBody>
          <a:bodyPr/>
          <a:lstStyle/>
          <a:p>
            <a:r>
              <a:rPr lang="pl-PL" i="0" err="1"/>
              <a:t>Die</a:t>
            </a:r>
            <a:r>
              <a:rPr lang="pl-PL" i="0"/>
              <a:t> </a:t>
            </a:r>
            <a:r>
              <a:rPr lang="pl-PL" i="0" err="1"/>
              <a:t>organe</a:t>
            </a:r>
            <a:endParaRPr lang="pl-PL" i="0"/>
          </a:p>
        </p:txBody>
      </p:sp>
      <p:sp>
        <p:nvSpPr>
          <p:cNvPr id="4" name="pole tekstowe 3">
            <a:extLst>
              <a:ext uri="{FF2B5EF4-FFF2-40B4-BE49-F238E27FC236}">
                <a16:creationId xmlns="" xmlns:a16="http://schemas.microsoft.com/office/drawing/2014/main" id="{27E1B564-E97A-6D1D-5AC1-61036C02A34A}"/>
              </a:ext>
            </a:extLst>
          </p:cNvPr>
          <p:cNvSpPr txBox="1"/>
          <p:nvPr/>
        </p:nvSpPr>
        <p:spPr>
          <a:xfrm>
            <a:off x="1565965" y="1786833"/>
            <a:ext cx="17824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dirty="0">
                <a:solidFill>
                  <a:srgbClr val="001E2E"/>
                </a:solidFill>
                <a:latin typeface="Times New Roman"/>
                <a:cs typeface="Times New Roman"/>
              </a:rPr>
              <a:t>der </a:t>
            </a:r>
            <a:r>
              <a:rPr lang="pl-PL" sz="2000" b="1" dirty="0" err="1">
                <a:solidFill>
                  <a:srgbClr val="001E2E"/>
                </a:solidFill>
                <a:latin typeface="Times New Roman"/>
                <a:cs typeface="Times New Roman"/>
              </a:rPr>
              <a:t>Vorstand</a:t>
            </a:r>
            <a:endParaRPr lang="pl-PL" sz="2000" b="1" dirty="0">
              <a:solidFill>
                <a:srgbClr val="001E2E"/>
              </a:solidFill>
              <a:latin typeface="Times New Roman"/>
              <a:cs typeface="Times New Roman"/>
            </a:endParaRPr>
          </a:p>
        </p:txBody>
      </p:sp>
      <p:sp>
        <p:nvSpPr>
          <p:cNvPr id="5" name="pole tekstowe 4">
            <a:extLst>
              <a:ext uri="{FF2B5EF4-FFF2-40B4-BE49-F238E27FC236}">
                <a16:creationId xmlns="" xmlns:a16="http://schemas.microsoft.com/office/drawing/2014/main" id="{8F450965-C718-585F-3C9E-2114D5AB7B05}"/>
              </a:ext>
            </a:extLst>
          </p:cNvPr>
          <p:cNvSpPr txBox="1"/>
          <p:nvPr/>
        </p:nvSpPr>
        <p:spPr>
          <a:xfrm>
            <a:off x="4944579" y="3807100"/>
            <a:ext cx="20364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dirty="0">
                <a:solidFill>
                  <a:srgbClr val="001E2E"/>
                </a:solidFill>
                <a:latin typeface="Times New Roman"/>
                <a:ea typeface="+mn-lt"/>
                <a:cs typeface="+mn-lt"/>
              </a:rPr>
              <a:t>der </a:t>
            </a:r>
            <a:r>
              <a:rPr lang="pl-PL" sz="2000" b="1" dirty="0" err="1">
                <a:solidFill>
                  <a:srgbClr val="001E2E"/>
                </a:solidFill>
                <a:latin typeface="Times New Roman"/>
                <a:ea typeface="+mn-lt"/>
                <a:cs typeface="+mn-lt"/>
              </a:rPr>
              <a:t>Aufsichtsrat</a:t>
            </a:r>
            <a:endParaRPr lang="pl-PL" sz="2000" b="1" dirty="0">
              <a:solidFill>
                <a:srgbClr val="001E2E"/>
              </a:solidFill>
              <a:latin typeface="Times New Roman"/>
              <a:cs typeface="Times New Roman"/>
            </a:endParaRPr>
          </a:p>
        </p:txBody>
      </p:sp>
      <p:sp>
        <p:nvSpPr>
          <p:cNvPr id="6" name="pole tekstowe 5">
            <a:extLst>
              <a:ext uri="{FF2B5EF4-FFF2-40B4-BE49-F238E27FC236}">
                <a16:creationId xmlns="" xmlns:a16="http://schemas.microsoft.com/office/drawing/2014/main" id="{FA61C0F7-5A22-219A-5D35-85A719129337}"/>
              </a:ext>
            </a:extLst>
          </p:cNvPr>
          <p:cNvSpPr txBox="1"/>
          <p:nvPr/>
        </p:nvSpPr>
        <p:spPr>
          <a:xfrm>
            <a:off x="8488846" y="1785453"/>
            <a:ext cx="27652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dirty="0" err="1">
                <a:solidFill>
                  <a:schemeClr val="tx2"/>
                </a:solidFill>
                <a:latin typeface="Times New Roman"/>
                <a:ea typeface="+mn-lt"/>
                <a:cs typeface="+mn-lt"/>
              </a:rPr>
              <a:t>die</a:t>
            </a:r>
            <a:r>
              <a:rPr lang="pl-PL" sz="2000" b="1" dirty="0">
                <a:solidFill>
                  <a:schemeClr val="tx2"/>
                </a:solidFill>
                <a:latin typeface="Times New Roman"/>
                <a:ea typeface="+mn-lt"/>
                <a:cs typeface="+mn-lt"/>
              </a:rPr>
              <a:t> </a:t>
            </a:r>
            <a:r>
              <a:rPr lang="pl-PL" sz="2000" b="1" dirty="0" err="1">
                <a:solidFill>
                  <a:schemeClr val="tx2"/>
                </a:solidFill>
                <a:latin typeface="Times New Roman"/>
                <a:ea typeface="+mn-lt"/>
                <a:cs typeface="+mn-lt"/>
              </a:rPr>
              <a:t>Hauptversammlung</a:t>
            </a:r>
            <a:endParaRPr lang="pl-PL" sz="2000" b="1" dirty="0">
              <a:solidFill>
                <a:schemeClr val="tx2"/>
              </a:solidFill>
              <a:latin typeface="Times New Roman"/>
              <a:cs typeface="Times New Roman"/>
            </a:endParaRPr>
          </a:p>
        </p:txBody>
      </p:sp>
      <p:cxnSp>
        <p:nvCxnSpPr>
          <p:cNvPr id="7" name="Łącznik prosty ze strzałką 6">
            <a:extLst>
              <a:ext uri="{FF2B5EF4-FFF2-40B4-BE49-F238E27FC236}">
                <a16:creationId xmlns="" xmlns:a16="http://schemas.microsoft.com/office/drawing/2014/main" id="{CBF1D5F1-41B8-589A-EFA8-ECC23E6E5D57}"/>
              </a:ext>
            </a:extLst>
          </p:cNvPr>
          <p:cNvCxnSpPr/>
          <p:nvPr/>
        </p:nvCxnSpPr>
        <p:spPr>
          <a:xfrm flipH="1">
            <a:off x="3381651" y="1235902"/>
            <a:ext cx="764209" cy="7377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 name="Łącznik prosty ze strzałką 7">
            <a:extLst>
              <a:ext uri="{FF2B5EF4-FFF2-40B4-BE49-F238E27FC236}">
                <a16:creationId xmlns="" xmlns:a16="http://schemas.microsoft.com/office/drawing/2014/main" id="{AFEDA75A-D605-6422-DD54-3D5F934C26F5}"/>
              </a:ext>
            </a:extLst>
          </p:cNvPr>
          <p:cNvCxnSpPr>
            <a:cxnSpLocks/>
          </p:cNvCxnSpPr>
          <p:nvPr/>
        </p:nvCxnSpPr>
        <p:spPr>
          <a:xfrm>
            <a:off x="5923861" y="1246948"/>
            <a:ext cx="19878" cy="218439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Łącznik prosty ze strzałką 8">
            <a:extLst>
              <a:ext uri="{FF2B5EF4-FFF2-40B4-BE49-F238E27FC236}">
                <a16:creationId xmlns="" xmlns:a16="http://schemas.microsoft.com/office/drawing/2014/main" id="{144B1339-9B61-FE77-8977-EDC50FC7DDB5}"/>
              </a:ext>
            </a:extLst>
          </p:cNvPr>
          <p:cNvCxnSpPr>
            <a:cxnSpLocks/>
          </p:cNvCxnSpPr>
          <p:nvPr/>
        </p:nvCxnSpPr>
        <p:spPr>
          <a:xfrm>
            <a:off x="7712903" y="1280076"/>
            <a:ext cx="737704" cy="6604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 name="pole tekstowe 2">
            <a:extLst>
              <a:ext uri="{FF2B5EF4-FFF2-40B4-BE49-F238E27FC236}">
                <a16:creationId xmlns="" xmlns:a16="http://schemas.microsoft.com/office/drawing/2014/main" id="{C67AD6F0-2622-32E7-E59C-0CAE269139E0}"/>
              </a:ext>
            </a:extLst>
          </p:cNvPr>
          <p:cNvSpPr txBox="1"/>
          <p:nvPr/>
        </p:nvSpPr>
        <p:spPr>
          <a:xfrm>
            <a:off x="204856" y="2336246"/>
            <a:ext cx="51948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tx2"/>
                </a:solidFill>
                <a:latin typeface="Times New Roman"/>
                <a:ea typeface="+mn-lt"/>
                <a:cs typeface="+mn-lt"/>
              </a:rPr>
              <a:t>Der </a:t>
            </a:r>
            <a:r>
              <a:rPr lang="pl-PL" dirty="0" err="1">
                <a:solidFill>
                  <a:schemeClr val="tx2"/>
                </a:solidFill>
                <a:latin typeface="Times New Roman"/>
                <a:ea typeface="+mn-lt"/>
                <a:cs typeface="+mn-lt"/>
              </a:rPr>
              <a:t>Vorstand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führt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Geschäfte</a:t>
            </a:r>
            <a:r>
              <a:rPr lang="pl-PL" dirty="0">
                <a:solidFill>
                  <a:schemeClr val="tx2"/>
                </a:solidFill>
                <a:latin typeface="Times New Roman"/>
                <a:ea typeface="+mn-lt"/>
                <a:cs typeface="+mn-lt"/>
              </a:rPr>
              <a:t> der AG </a:t>
            </a:r>
            <a:r>
              <a:rPr lang="pl-PL" dirty="0" err="1">
                <a:solidFill>
                  <a:schemeClr val="tx2"/>
                </a:solidFill>
                <a:latin typeface="Times New Roman"/>
                <a:ea typeface="+mn-lt"/>
                <a:cs typeface="+mn-lt"/>
              </a:rPr>
              <a:t>und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vertritt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sie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gerichtlich</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und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außergerichtlich</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gesetzlichen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Regelungen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zum</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Vorstand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enthalten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 76–94 </a:t>
            </a:r>
            <a:r>
              <a:rPr lang="pl-PL" dirty="0" err="1">
                <a:solidFill>
                  <a:schemeClr val="tx2"/>
                </a:solidFill>
                <a:latin typeface="Times New Roman"/>
                <a:ea typeface="+mn-lt"/>
                <a:cs typeface="+mn-lt"/>
              </a:rPr>
              <a:t>AktG</a:t>
            </a:r>
            <a:r>
              <a:rPr lang="pl-PL" dirty="0">
                <a:solidFill>
                  <a:schemeClr val="tx2"/>
                </a:solidFill>
                <a:latin typeface="Times New Roman"/>
                <a:ea typeface="+mn-lt"/>
                <a:cs typeface="+mn-lt"/>
              </a:rPr>
              <a:t>.</a:t>
            </a:r>
            <a:endParaRPr lang="pl-PL" dirty="0">
              <a:solidFill>
                <a:schemeClr val="tx2"/>
              </a:solidFill>
              <a:latin typeface="Times New Roman"/>
            </a:endParaRPr>
          </a:p>
        </p:txBody>
      </p:sp>
      <p:sp>
        <p:nvSpPr>
          <p:cNvPr id="10" name="pole tekstowe 9">
            <a:extLst>
              <a:ext uri="{FF2B5EF4-FFF2-40B4-BE49-F238E27FC236}">
                <a16:creationId xmlns="" xmlns:a16="http://schemas.microsoft.com/office/drawing/2014/main" id="{10783F11-0A69-46D2-BFC5-A89AA2C06F55}"/>
              </a:ext>
            </a:extLst>
          </p:cNvPr>
          <p:cNvSpPr txBox="1"/>
          <p:nvPr/>
        </p:nvSpPr>
        <p:spPr>
          <a:xfrm>
            <a:off x="2493618" y="4205355"/>
            <a:ext cx="559241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solidFill>
                  <a:schemeClr val="tx2"/>
                </a:solidFill>
                <a:latin typeface="Times New Roman"/>
                <a:ea typeface="+mn-lt"/>
                <a:cs typeface="+mn-lt"/>
              </a:rPr>
              <a:t>Der </a:t>
            </a:r>
            <a:r>
              <a:rPr lang="pl-PL" dirty="0" err="1">
                <a:solidFill>
                  <a:schemeClr val="tx2"/>
                </a:solidFill>
                <a:latin typeface="Times New Roman"/>
                <a:ea typeface="+mn-lt"/>
                <a:cs typeface="+mn-lt"/>
              </a:rPr>
              <a:t>Aufsichtsrat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bestellt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und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überwacht</a:t>
            </a:r>
            <a:r>
              <a:rPr lang="pl-PL" dirty="0">
                <a:solidFill>
                  <a:schemeClr val="tx2"/>
                </a:solidFill>
                <a:latin typeface="Times New Roman"/>
                <a:ea typeface="+mn-lt"/>
                <a:cs typeface="+mn-lt"/>
              </a:rPr>
              <a:t> den </a:t>
            </a:r>
            <a:r>
              <a:rPr lang="pl-PL" dirty="0" err="1">
                <a:solidFill>
                  <a:schemeClr val="tx2"/>
                </a:solidFill>
                <a:latin typeface="Times New Roman"/>
                <a:ea typeface="+mn-lt"/>
                <a:cs typeface="+mn-lt"/>
              </a:rPr>
              <a:t>Vorstand</a:t>
            </a:r>
            <a:r>
              <a:rPr lang="pl-PL" dirty="0">
                <a:solidFill>
                  <a:schemeClr val="tx2"/>
                </a:solidFill>
                <a:latin typeface="Times New Roman"/>
                <a:ea typeface="+mn-lt"/>
                <a:cs typeface="+mn-lt"/>
              </a:rPr>
              <a:t> (§ 111 </a:t>
            </a:r>
            <a:r>
              <a:rPr lang="pl-PL" dirty="0" err="1">
                <a:solidFill>
                  <a:schemeClr val="tx2"/>
                </a:solidFill>
                <a:latin typeface="Times New Roman"/>
                <a:ea typeface="+mn-lt"/>
                <a:cs typeface="+mn-lt"/>
              </a:rPr>
              <a:t>AktG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und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vertritt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Gesellschaft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gegenüber</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dem</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Vorstand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gerichtlich</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und</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außergerichtlich</a:t>
            </a:r>
            <a:r>
              <a:rPr lang="pl-PL" dirty="0">
                <a:solidFill>
                  <a:schemeClr val="tx2"/>
                </a:solidFill>
                <a:latin typeface="Times New Roman"/>
                <a:ea typeface="+mn-lt"/>
                <a:cs typeface="+mn-lt"/>
              </a:rPr>
              <a:t> (§ 112 </a:t>
            </a:r>
            <a:r>
              <a:rPr lang="pl-PL" dirty="0" err="1">
                <a:solidFill>
                  <a:schemeClr val="tx2"/>
                </a:solidFill>
                <a:latin typeface="Times New Roman"/>
                <a:ea typeface="+mn-lt"/>
                <a:cs typeface="+mn-lt"/>
              </a:rPr>
              <a:t>AktG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gesetzlichen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Regelungen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zum</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Aufsichtsrat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enthalten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 95–116 </a:t>
            </a:r>
            <a:r>
              <a:rPr lang="pl-PL" dirty="0" err="1">
                <a:solidFill>
                  <a:schemeClr val="tx2"/>
                </a:solidFill>
                <a:latin typeface="Times New Roman"/>
                <a:ea typeface="+mn-lt"/>
                <a:cs typeface="+mn-lt"/>
              </a:rPr>
              <a:t>AktG</a:t>
            </a:r>
            <a:r>
              <a:rPr lang="pl-PL" dirty="0">
                <a:solidFill>
                  <a:schemeClr val="tx2"/>
                </a:solidFill>
                <a:latin typeface="Times New Roman"/>
                <a:ea typeface="+mn-lt"/>
                <a:cs typeface="+mn-lt"/>
              </a:rPr>
              <a:t>.</a:t>
            </a:r>
            <a:endParaRPr lang="pl-PL">
              <a:solidFill>
                <a:schemeClr val="tx2"/>
              </a:solidFill>
              <a:latin typeface="Times New Roman"/>
              <a:cs typeface="Times New Roman"/>
            </a:endParaRPr>
          </a:p>
          <a:p>
            <a:endParaRPr lang="pl-PL">
              <a:solidFill>
                <a:schemeClr val="tx2"/>
              </a:solidFill>
              <a:latin typeface="Times New Roman"/>
            </a:endParaRPr>
          </a:p>
          <a:p>
            <a:endParaRPr lang="pl-PL"/>
          </a:p>
        </p:txBody>
      </p:sp>
      <p:sp>
        <p:nvSpPr>
          <p:cNvPr id="11" name="pole tekstowe 10">
            <a:extLst>
              <a:ext uri="{FF2B5EF4-FFF2-40B4-BE49-F238E27FC236}">
                <a16:creationId xmlns="" xmlns:a16="http://schemas.microsoft.com/office/drawing/2014/main" id="{E07E5C44-55B8-F21D-0DC0-9BDCF5D0BD1B}"/>
              </a:ext>
            </a:extLst>
          </p:cNvPr>
          <p:cNvSpPr txBox="1"/>
          <p:nvPr/>
        </p:nvSpPr>
        <p:spPr>
          <a:xfrm>
            <a:off x="7893189" y="2338319"/>
            <a:ext cx="4211980" cy="2319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Hauptversammlung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als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Versammlung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aller</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Aktionäre</a:t>
            </a:r>
            <a:r>
              <a:rPr lang="pl-PL" dirty="0">
                <a:solidFill>
                  <a:schemeClr val="tx2"/>
                </a:solidFill>
                <a:latin typeface="Times New Roman"/>
                <a:ea typeface="+mn-lt"/>
                <a:cs typeface="+mn-lt"/>
              </a:rPr>
              <a:t> kann </a:t>
            </a:r>
            <a:r>
              <a:rPr lang="pl-PL" dirty="0" err="1">
                <a:solidFill>
                  <a:schemeClr val="tx2"/>
                </a:solidFill>
                <a:latin typeface="Times New Roman"/>
                <a:ea typeface="+mn-lt"/>
                <a:cs typeface="+mn-lt"/>
              </a:rPr>
              <a:t>als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ordentliche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oder</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als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außerordentliche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tagen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Die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ordentliche</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Hauptversammlung</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hat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einmal</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jährlich</a:t>
            </a:r>
            <a:r>
              <a:rPr lang="pl-PL" dirty="0">
                <a:solidFill>
                  <a:schemeClr val="tx2"/>
                </a:solidFill>
                <a:latin typeface="Times New Roman"/>
                <a:ea typeface="+mn-lt"/>
                <a:cs typeface="+mn-lt"/>
              </a:rPr>
              <a:t> in den </a:t>
            </a:r>
            <a:r>
              <a:rPr lang="pl-PL" dirty="0" err="1">
                <a:solidFill>
                  <a:schemeClr val="tx2"/>
                </a:solidFill>
                <a:latin typeface="Times New Roman"/>
                <a:ea typeface="+mn-lt"/>
                <a:cs typeface="+mn-lt"/>
              </a:rPr>
              <a:t>ersten</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acht</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Monaten</a:t>
            </a:r>
            <a:r>
              <a:rPr lang="pl-PL" dirty="0">
                <a:solidFill>
                  <a:schemeClr val="tx2"/>
                </a:solidFill>
                <a:latin typeface="Times New Roman"/>
                <a:ea typeface="+mn-lt"/>
                <a:cs typeface="+mn-lt"/>
              </a:rPr>
              <a:t> des </a:t>
            </a:r>
            <a:r>
              <a:rPr lang="pl-PL" dirty="0" err="1">
                <a:solidFill>
                  <a:schemeClr val="tx2"/>
                </a:solidFill>
                <a:latin typeface="Times New Roman"/>
                <a:ea typeface="+mn-lt"/>
                <a:cs typeface="+mn-lt"/>
              </a:rPr>
              <a:t>Geschäftsjahres</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stattzufinden</a:t>
            </a:r>
            <a:r>
              <a:rPr lang="pl-PL" dirty="0">
                <a:solidFill>
                  <a:schemeClr val="tx2"/>
                </a:solidFill>
                <a:latin typeface="Times New Roman"/>
                <a:ea typeface="+mn-lt"/>
                <a:cs typeface="+mn-lt"/>
              </a:rPr>
              <a:t> (§§ 175 </a:t>
            </a:r>
            <a:r>
              <a:rPr lang="pl-PL" dirty="0" err="1">
                <a:solidFill>
                  <a:schemeClr val="tx2"/>
                </a:solidFill>
                <a:latin typeface="Times New Roman"/>
                <a:ea typeface="+mn-lt"/>
                <a:cs typeface="+mn-lt"/>
              </a:rPr>
              <a:t>ff</a:t>
            </a:r>
            <a:r>
              <a:rPr lang="pl-PL" dirty="0">
                <a:solidFill>
                  <a:schemeClr val="tx2"/>
                </a:solidFill>
                <a:latin typeface="Times New Roman"/>
                <a:ea typeface="+mn-lt"/>
                <a:cs typeface="+mn-lt"/>
              </a:rPr>
              <a:t>. </a:t>
            </a:r>
            <a:r>
              <a:rPr lang="pl-PL" dirty="0" err="1">
                <a:solidFill>
                  <a:schemeClr val="tx2"/>
                </a:solidFill>
                <a:latin typeface="Times New Roman"/>
                <a:ea typeface="+mn-lt"/>
                <a:cs typeface="+mn-lt"/>
              </a:rPr>
              <a:t>AktG</a:t>
            </a:r>
            <a:r>
              <a:rPr lang="pl-PL" dirty="0">
                <a:solidFill>
                  <a:schemeClr val="tx2"/>
                </a:solidFill>
                <a:latin typeface="Times New Roman"/>
                <a:ea typeface="+mn-lt"/>
                <a:cs typeface="+mn-lt"/>
              </a:rPr>
              <a:t>)</a:t>
            </a:r>
            <a:endParaRPr lang="pl-PL" dirty="0">
              <a:solidFill>
                <a:schemeClr val="tx2"/>
              </a:solidFill>
              <a:latin typeface="Times New Roman"/>
            </a:endParaRPr>
          </a:p>
          <a:p>
            <a:endParaRPr lang="pl-PL"/>
          </a:p>
        </p:txBody>
      </p:sp>
    </p:spTree>
    <p:extLst>
      <p:ext uri="{BB962C8B-B14F-4D97-AF65-F5344CB8AC3E}">
        <p14:creationId xmlns:p14="http://schemas.microsoft.com/office/powerpoint/2010/main" val="287362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7" name="Straight Connector 56">
            <a:extLst>
              <a:ext uri="{FF2B5EF4-FFF2-40B4-BE49-F238E27FC236}">
                <a16:creationId xmlns="" xmlns:a16="http://schemas.microsoft.com/office/drawing/2014/main" id="{4436E0F2-A64B-471E-93C0-8DFE08CC57C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DC1E3AB1-2A8C-4607-9FAE-D8BDB280FE1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26D66059-832F-40B6-A35F-F56C8F38A1E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A515E2ED-7EA9-448D-83FA-54C3DF9723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20595356-EABD-4767-AC9D-EA21FF115EC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28CD9F06-9628-469C-B788-A894E3E0828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8550A431-0B61-421B-B4B7-24C0CFF0F93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71" name="Rectangle 70">
            <a:extLst>
              <a:ext uri="{FF2B5EF4-FFF2-40B4-BE49-F238E27FC236}">
                <a16:creationId xmlns="" xmlns:a16="http://schemas.microsoft.com/office/drawing/2014/main" id="{BC88933B-CFB2-4662-9CA9-2C1E08385B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F909EEE1-52DB-4A86-AFCE-CCE9041848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88955B2D-1602-D7F5-B1D8-A9831639DCD9}"/>
              </a:ext>
            </a:extLst>
          </p:cNvPr>
          <p:cNvSpPr>
            <a:spLocks noGrp="1"/>
          </p:cNvSpPr>
          <p:nvPr>
            <p:ph type="title"/>
          </p:nvPr>
        </p:nvSpPr>
        <p:spPr>
          <a:xfrm>
            <a:off x="4633014" y="140802"/>
            <a:ext cx="7234565" cy="786410"/>
          </a:xfrm>
        </p:spPr>
        <p:txBody>
          <a:bodyPr vert="horz" lIns="91440" tIns="45720" rIns="91440" bIns="45720" rtlCol="0" anchor="b">
            <a:normAutofit fontScale="90000"/>
          </a:bodyPr>
          <a:lstStyle/>
          <a:p>
            <a:pPr algn="ctr"/>
            <a:r>
              <a:rPr lang="en-US" sz="6600" dirty="0"/>
              <a:t>Der </a:t>
            </a:r>
            <a:r>
              <a:rPr lang="en-US" sz="6600" dirty="0" err="1"/>
              <a:t>vorstand</a:t>
            </a:r>
            <a:endParaRPr lang="en-US" sz="6600" i="1" kern="1200" cap="all" baseline="0" dirty="0">
              <a:solidFill>
                <a:schemeClr val="tx2"/>
              </a:solidFill>
              <a:latin typeface="+mj-lt"/>
              <a:ea typeface="+mj-ea"/>
              <a:cs typeface="+mj-cs"/>
            </a:endParaRPr>
          </a:p>
        </p:txBody>
      </p:sp>
      <p:pic>
        <p:nvPicPr>
          <p:cNvPr id="7" name="Obraz 8" descr="Obraz zawierający tekst, parking&#10;&#10;Opis wygenerowany automatycznie">
            <a:extLst>
              <a:ext uri="{FF2B5EF4-FFF2-40B4-BE49-F238E27FC236}">
                <a16:creationId xmlns="" xmlns:a16="http://schemas.microsoft.com/office/drawing/2014/main" id="{FEF40199-58F2-76E7-16C2-55318564E313}"/>
              </a:ext>
            </a:extLst>
          </p:cNvPr>
          <p:cNvPicPr>
            <a:picLocks noGrp="1" noChangeAspect="1"/>
          </p:cNvPicPr>
          <p:nvPr>
            <p:ph idx="1"/>
          </p:nvPr>
        </p:nvPicPr>
        <p:blipFill rotWithShape="1">
          <a:blip r:embed="rId2"/>
          <a:srcRect t="8285" r="2" b="11538"/>
          <a:stretch/>
        </p:blipFill>
        <p:spPr>
          <a:xfrm>
            <a:off x="-621008" y="11"/>
            <a:ext cx="4457927" cy="6857987"/>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75" name="Straight Connector 74">
            <a:extLst>
              <a:ext uri="{FF2B5EF4-FFF2-40B4-BE49-F238E27FC236}">
                <a16:creationId xmlns="" xmlns:a16="http://schemas.microsoft.com/office/drawing/2014/main" id="{326FE4BA-3BD1-4AB3-A3EB-39FF16D9640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CBD85EF3-E980-4EF9-BF91-C0540D302A9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0" name="Obraz 11" descr="Obraz zawierający tekst&#10;&#10;Opis wygenerowany automatycznie">
            <a:extLst>
              <a:ext uri="{FF2B5EF4-FFF2-40B4-BE49-F238E27FC236}">
                <a16:creationId xmlns="" xmlns:a16="http://schemas.microsoft.com/office/drawing/2014/main" id="{BDB63708-062E-DA68-3320-242771507668}"/>
              </a:ext>
            </a:extLst>
          </p:cNvPr>
          <p:cNvPicPr>
            <a:picLocks noChangeAspect="1"/>
          </p:cNvPicPr>
          <p:nvPr/>
        </p:nvPicPr>
        <p:blipFill>
          <a:blip r:embed="rId3"/>
          <a:stretch>
            <a:fillRect/>
          </a:stretch>
        </p:blipFill>
        <p:spPr>
          <a:xfrm>
            <a:off x="5044662" y="1173420"/>
            <a:ext cx="5216938" cy="1076636"/>
          </a:xfrm>
          <a:prstGeom prst="rect">
            <a:avLst/>
          </a:prstGeom>
          <a:ln>
            <a:solidFill>
              <a:schemeClr val="tx2"/>
            </a:solidFill>
          </a:ln>
        </p:spPr>
      </p:pic>
      <p:pic>
        <p:nvPicPr>
          <p:cNvPr id="12" name="Obraz 13" descr="Obraz zawierający tekst&#10;&#10;Opis wygenerowany automatycznie">
            <a:extLst>
              <a:ext uri="{FF2B5EF4-FFF2-40B4-BE49-F238E27FC236}">
                <a16:creationId xmlns="" xmlns:a16="http://schemas.microsoft.com/office/drawing/2014/main" id="{C40F8FEF-0486-8062-0FE2-E553B886C703}"/>
              </a:ext>
            </a:extLst>
          </p:cNvPr>
          <p:cNvPicPr>
            <a:picLocks noChangeAspect="1"/>
          </p:cNvPicPr>
          <p:nvPr/>
        </p:nvPicPr>
        <p:blipFill>
          <a:blip r:embed="rId4"/>
          <a:stretch>
            <a:fillRect/>
          </a:stretch>
        </p:blipFill>
        <p:spPr>
          <a:xfrm>
            <a:off x="5044660" y="2571092"/>
            <a:ext cx="5216939" cy="2411552"/>
          </a:xfrm>
          <a:prstGeom prst="rect">
            <a:avLst/>
          </a:prstGeom>
          <a:ln>
            <a:solidFill>
              <a:schemeClr val="tx2"/>
            </a:solidFill>
          </a:ln>
        </p:spPr>
      </p:pic>
      <p:pic>
        <p:nvPicPr>
          <p:cNvPr id="14" name="Obraz 15" descr="Obraz zawierający tekst, wewnątrz, zrzut ekranu&#10;&#10;Opis wygenerowany automatycznie">
            <a:extLst>
              <a:ext uri="{FF2B5EF4-FFF2-40B4-BE49-F238E27FC236}">
                <a16:creationId xmlns="" xmlns:a16="http://schemas.microsoft.com/office/drawing/2014/main" id="{F1021317-9CB5-160A-7789-9EF09A30D24F}"/>
              </a:ext>
            </a:extLst>
          </p:cNvPr>
          <p:cNvPicPr>
            <a:picLocks noChangeAspect="1"/>
          </p:cNvPicPr>
          <p:nvPr/>
        </p:nvPicPr>
        <p:blipFill>
          <a:blip r:embed="rId5"/>
          <a:stretch>
            <a:fillRect/>
          </a:stretch>
        </p:blipFill>
        <p:spPr>
          <a:xfrm>
            <a:off x="5044661" y="5328752"/>
            <a:ext cx="5216937" cy="1004409"/>
          </a:xfrm>
          <a:prstGeom prst="rect">
            <a:avLst/>
          </a:prstGeom>
          <a:ln>
            <a:solidFill>
              <a:schemeClr val="tx2"/>
            </a:solidFill>
          </a:ln>
        </p:spPr>
      </p:pic>
    </p:spTree>
    <p:extLst>
      <p:ext uri="{BB962C8B-B14F-4D97-AF65-F5344CB8AC3E}">
        <p14:creationId xmlns:p14="http://schemas.microsoft.com/office/powerpoint/2010/main" val="184314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6CC5F52-6D78-AFCA-85E2-ED53AFF7FA44}"/>
              </a:ext>
            </a:extLst>
          </p:cNvPr>
          <p:cNvSpPr>
            <a:spLocks noGrp="1"/>
          </p:cNvSpPr>
          <p:nvPr>
            <p:ph type="title"/>
          </p:nvPr>
        </p:nvSpPr>
        <p:spPr/>
        <p:txBody>
          <a:bodyPr/>
          <a:lstStyle/>
          <a:p>
            <a:r>
              <a:rPr lang="pl-PL" b="1" i="0">
                <a:latin typeface="Times New Roman"/>
                <a:cs typeface="Times New Roman"/>
              </a:rPr>
              <a:t>Agenda</a:t>
            </a:r>
          </a:p>
        </p:txBody>
      </p:sp>
      <p:sp>
        <p:nvSpPr>
          <p:cNvPr id="3" name="Symbol zastępczy zawartości 2">
            <a:extLst>
              <a:ext uri="{FF2B5EF4-FFF2-40B4-BE49-F238E27FC236}">
                <a16:creationId xmlns="" xmlns:a16="http://schemas.microsoft.com/office/drawing/2014/main" id="{84DEB3F4-04ED-6193-38E5-CE76BC72AE8B}"/>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pl-PL" dirty="0"/>
              <a:t>1. BMW GROUP - </a:t>
            </a:r>
            <a:r>
              <a:rPr lang="pl-PL" dirty="0" err="1"/>
              <a:t>die</a:t>
            </a:r>
            <a:r>
              <a:rPr lang="pl-PL" dirty="0"/>
              <a:t> </a:t>
            </a:r>
            <a:r>
              <a:rPr lang="pl-PL" dirty="0" err="1">
                <a:ea typeface="+mn-lt"/>
                <a:cs typeface="+mn-lt"/>
              </a:rPr>
              <a:t>Grundinformation</a:t>
            </a:r>
            <a:endParaRPr lang="pl-PL" dirty="0" err="1"/>
          </a:p>
          <a:p>
            <a:pPr marL="0" indent="0">
              <a:buNone/>
            </a:pPr>
            <a:r>
              <a:rPr lang="pl-PL" dirty="0"/>
              <a:t>2. </a:t>
            </a:r>
            <a:r>
              <a:rPr lang="pl-PL" dirty="0" err="1"/>
              <a:t>Rechtsformen</a:t>
            </a:r>
            <a:r>
              <a:rPr lang="pl-PL" dirty="0"/>
              <a:t> von </a:t>
            </a:r>
            <a:r>
              <a:rPr lang="pl-PL" dirty="0" err="1"/>
              <a:t>Unternehmen</a:t>
            </a:r>
            <a:endParaRPr lang="pl-PL" b="1" cap="all" dirty="0" err="1">
              <a:latin typeface="Times New Roman"/>
              <a:ea typeface="+mn-lt"/>
              <a:cs typeface="Times New Roman"/>
            </a:endParaRPr>
          </a:p>
          <a:p>
            <a:pPr marL="0" indent="0">
              <a:buNone/>
            </a:pPr>
            <a:r>
              <a:rPr lang="pl-PL" dirty="0"/>
              <a:t>3. </a:t>
            </a:r>
            <a:r>
              <a:rPr lang="pl-PL" dirty="0" err="1"/>
              <a:t>Die</a:t>
            </a:r>
            <a:r>
              <a:rPr lang="pl-PL" dirty="0"/>
              <a:t> </a:t>
            </a:r>
            <a:r>
              <a:rPr lang="pl-PL" dirty="0" err="1"/>
              <a:t>Aktiengeselhaft</a:t>
            </a:r>
            <a:r>
              <a:rPr lang="pl-PL" dirty="0"/>
              <a:t> – </a:t>
            </a:r>
            <a:r>
              <a:rPr lang="pl-PL" dirty="0" err="1"/>
              <a:t>die</a:t>
            </a:r>
            <a:r>
              <a:rPr lang="pl-PL" dirty="0"/>
              <a:t> </a:t>
            </a:r>
            <a:r>
              <a:rPr lang="pl-PL" dirty="0" err="1"/>
              <a:t>Hauptbestimmungen</a:t>
            </a:r>
            <a:endParaRPr lang="pl-PL" dirty="0"/>
          </a:p>
          <a:p>
            <a:pPr marL="0" indent="0">
              <a:buNone/>
            </a:pPr>
            <a:r>
              <a:rPr lang="pl-PL" dirty="0"/>
              <a:t>4. </a:t>
            </a:r>
            <a:r>
              <a:rPr lang="pl-PL" dirty="0" err="1"/>
              <a:t>Die</a:t>
            </a:r>
            <a:r>
              <a:rPr lang="pl-PL" dirty="0"/>
              <a:t> </a:t>
            </a:r>
            <a:r>
              <a:rPr lang="pl-PL" dirty="0" err="1"/>
              <a:t>Satzung</a:t>
            </a:r>
            <a:endParaRPr lang="pl-PL" dirty="0"/>
          </a:p>
          <a:p>
            <a:pPr marL="0" indent="0">
              <a:buNone/>
            </a:pPr>
            <a:r>
              <a:rPr lang="pl-PL" dirty="0"/>
              <a:t>5. </a:t>
            </a:r>
            <a:r>
              <a:rPr lang="pl-PL" dirty="0" err="1"/>
              <a:t>Die</a:t>
            </a:r>
            <a:r>
              <a:rPr lang="pl-PL" dirty="0"/>
              <a:t> </a:t>
            </a:r>
            <a:r>
              <a:rPr lang="pl-PL" dirty="0" err="1"/>
              <a:t>Haftung</a:t>
            </a:r>
            <a:endParaRPr lang="pl-PL" dirty="0"/>
          </a:p>
          <a:p>
            <a:pPr marL="0" indent="0">
              <a:buNone/>
            </a:pPr>
            <a:r>
              <a:rPr lang="pl-PL" dirty="0"/>
              <a:t>6. </a:t>
            </a:r>
            <a:r>
              <a:rPr lang="pl-PL" dirty="0" err="1"/>
              <a:t>Die</a:t>
            </a:r>
            <a:r>
              <a:rPr lang="pl-PL" dirty="0"/>
              <a:t> </a:t>
            </a:r>
            <a:r>
              <a:rPr lang="pl-PL" dirty="0" err="1"/>
              <a:t>Rechte</a:t>
            </a:r>
            <a:r>
              <a:rPr lang="pl-PL" dirty="0"/>
              <a:t> </a:t>
            </a:r>
            <a:r>
              <a:rPr lang="pl-PL" dirty="0" err="1"/>
              <a:t>ung</a:t>
            </a:r>
            <a:r>
              <a:rPr lang="pl-PL" dirty="0"/>
              <a:t> </a:t>
            </a:r>
            <a:r>
              <a:rPr lang="pl-PL" dirty="0" err="1"/>
              <a:t>Pflichten</a:t>
            </a:r>
            <a:r>
              <a:rPr lang="pl-PL" dirty="0"/>
              <a:t> </a:t>
            </a:r>
            <a:r>
              <a:rPr lang="pl-PL" dirty="0" err="1"/>
              <a:t>als</a:t>
            </a:r>
            <a:r>
              <a:rPr lang="pl-PL" dirty="0"/>
              <a:t> </a:t>
            </a:r>
            <a:r>
              <a:rPr lang="pl-PL" dirty="0" err="1"/>
              <a:t>Aktionär</a:t>
            </a:r>
            <a:endParaRPr lang="pl-PL" dirty="0"/>
          </a:p>
          <a:p>
            <a:pPr marL="0" indent="0">
              <a:buNone/>
            </a:pPr>
            <a:r>
              <a:rPr lang="pl-PL" dirty="0">
                <a:ea typeface="+mn-lt"/>
                <a:cs typeface="+mn-lt"/>
              </a:rPr>
              <a:t>7. </a:t>
            </a:r>
            <a:r>
              <a:rPr lang="pl-PL" dirty="0" err="1">
                <a:ea typeface="+mn-lt"/>
                <a:cs typeface="+mn-lt"/>
              </a:rPr>
              <a:t>Die</a:t>
            </a:r>
            <a:r>
              <a:rPr lang="pl-PL" dirty="0">
                <a:ea typeface="+mn-lt"/>
                <a:cs typeface="+mn-lt"/>
              </a:rPr>
              <a:t> </a:t>
            </a:r>
            <a:r>
              <a:rPr lang="pl-PL" dirty="0" err="1">
                <a:ea typeface="+mn-lt"/>
                <a:cs typeface="+mn-lt"/>
              </a:rPr>
              <a:t>Organe</a:t>
            </a:r>
            <a:endParaRPr lang="pl-PL" dirty="0">
              <a:ea typeface="+mn-lt"/>
              <a:cs typeface="+mn-lt"/>
            </a:endParaRPr>
          </a:p>
          <a:p>
            <a:pPr marL="0" indent="0">
              <a:buNone/>
            </a:pPr>
            <a:r>
              <a:rPr lang="pl-PL" dirty="0">
                <a:ea typeface="+mn-lt"/>
                <a:cs typeface="+mn-lt"/>
              </a:rPr>
              <a:t>8. </a:t>
            </a:r>
            <a:r>
              <a:rPr lang="pl-PL" dirty="0" err="1">
                <a:ea typeface="+mn-lt"/>
                <a:cs typeface="+mn-lt"/>
              </a:rPr>
              <a:t>Die</a:t>
            </a:r>
            <a:r>
              <a:rPr lang="pl-PL" dirty="0">
                <a:ea typeface="+mn-lt"/>
                <a:cs typeface="+mn-lt"/>
              </a:rPr>
              <a:t> </a:t>
            </a:r>
            <a:r>
              <a:rPr lang="pl-PL" dirty="0" err="1">
                <a:ea typeface="+mn-lt"/>
                <a:cs typeface="+mn-lt"/>
              </a:rPr>
              <a:t>Schritte</a:t>
            </a:r>
            <a:r>
              <a:rPr lang="pl-PL" dirty="0">
                <a:ea typeface="+mn-lt"/>
                <a:cs typeface="+mn-lt"/>
              </a:rPr>
              <a:t> </a:t>
            </a:r>
            <a:r>
              <a:rPr lang="pl-PL" dirty="0" err="1">
                <a:ea typeface="+mn-lt"/>
                <a:cs typeface="+mn-lt"/>
              </a:rPr>
              <a:t>zur</a:t>
            </a:r>
            <a:r>
              <a:rPr lang="pl-PL" dirty="0">
                <a:ea typeface="+mn-lt"/>
                <a:cs typeface="+mn-lt"/>
              </a:rPr>
              <a:t> </a:t>
            </a:r>
            <a:r>
              <a:rPr lang="pl-PL" dirty="0" err="1">
                <a:ea typeface="+mn-lt"/>
                <a:cs typeface="+mn-lt"/>
              </a:rPr>
              <a:t>Gründung</a:t>
            </a:r>
            <a:r>
              <a:rPr lang="pl-PL" dirty="0">
                <a:ea typeface="+mn-lt"/>
                <a:cs typeface="+mn-lt"/>
              </a:rPr>
              <a:t> </a:t>
            </a:r>
            <a:r>
              <a:rPr lang="pl-PL" dirty="0" err="1">
                <a:ea typeface="+mn-lt"/>
                <a:cs typeface="+mn-lt"/>
              </a:rPr>
              <a:t>einer</a:t>
            </a:r>
            <a:r>
              <a:rPr lang="pl-PL" dirty="0">
                <a:ea typeface="+mn-lt"/>
                <a:cs typeface="+mn-lt"/>
              </a:rPr>
              <a:t> AG</a:t>
            </a:r>
          </a:p>
          <a:p>
            <a:pPr marL="0" indent="0">
              <a:buNone/>
            </a:pPr>
            <a:r>
              <a:rPr lang="pl-PL" dirty="0">
                <a:ea typeface="+mn-lt"/>
                <a:cs typeface="+mn-lt"/>
              </a:rPr>
              <a:t>9. </a:t>
            </a:r>
            <a:r>
              <a:rPr lang="pl-PL" dirty="0" err="1">
                <a:ea typeface="+mn-lt"/>
                <a:cs typeface="+mn-lt"/>
              </a:rPr>
              <a:t>Wortschatz</a:t>
            </a:r>
            <a:r>
              <a:rPr lang="pl-PL" dirty="0">
                <a:ea typeface="+mn-lt"/>
                <a:cs typeface="+mn-lt"/>
              </a:rPr>
              <a:t> </a:t>
            </a:r>
            <a:endParaRPr lang="pl-PL" dirty="0"/>
          </a:p>
        </p:txBody>
      </p:sp>
    </p:spTree>
    <p:extLst>
      <p:ext uri="{BB962C8B-B14F-4D97-AF65-F5344CB8AC3E}">
        <p14:creationId xmlns:p14="http://schemas.microsoft.com/office/powerpoint/2010/main" val="176287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DA6D815-ABFB-5FDC-AF26-66581D75961B}"/>
              </a:ext>
            </a:extLst>
          </p:cNvPr>
          <p:cNvSpPr>
            <a:spLocks noGrp="1"/>
          </p:cNvSpPr>
          <p:nvPr>
            <p:ph type="title"/>
          </p:nvPr>
        </p:nvSpPr>
        <p:spPr>
          <a:xfrm>
            <a:off x="3429000" y="25401"/>
            <a:ext cx="5797827" cy="1382156"/>
          </a:xfrm>
        </p:spPr>
        <p:txBody>
          <a:bodyPr/>
          <a:lstStyle/>
          <a:p>
            <a:r>
              <a:rPr lang="pl-PL" i="0">
                <a:ea typeface="+mj-lt"/>
                <a:cs typeface="+mj-lt"/>
              </a:rPr>
              <a:t>Der </a:t>
            </a:r>
            <a:r>
              <a:rPr lang="pl-PL" i="0" err="1">
                <a:ea typeface="+mj-lt"/>
                <a:cs typeface="+mj-lt"/>
              </a:rPr>
              <a:t>Aufsichtsrat</a:t>
            </a:r>
            <a:endParaRPr lang="pl-PL" err="1"/>
          </a:p>
        </p:txBody>
      </p:sp>
      <p:pic>
        <p:nvPicPr>
          <p:cNvPr id="4" name="Obraz 4">
            <a:extLst>
              <a:ext uri="{FF2B5EF4-FFF2-40B4-BE49-F238E27FC236}">
                <a16:creationId xmlns="" xmlns:a16="http://schemas.microsoft.com/office/drawing/2014/main" id="{05B7A4E4-1567-944E-6A60-BE9AFC44C466}"/>
              </a:ext>
            </a:extLst>
          </p:cNvPr>
          <p:cNvPicPr>
            <a:picLocks noGrp="1" noChangeAspect="1"/>
          </p:cNvPicPr>
          <p:nvPr>
            <p:ph idx="1"/>
          </p:nvPr>
        </p:nvPicPr>
        <p:blipFill>
          <a:blip r:embed="rId2"/>
          <a:stretch>
            <a:fillRect/>
          </a:stretch>
        </p:blipFill>
        <p:spPr>
          <a:xfrm>
            <a:off x="-463006" y="-143924"/>
            <a:ext cx="3510186" cy="2025556"/>
          </a:xfrm>
        </p:spPr>
      </p:pic>
      <p:pic>
        <p:nvPicPr>
          <p:cNvPr id="5" name="Obraz 5" descr="Obraz zawierający tekst, wewnątrz, zrzut ekranu&#10;&#10;Opis wygenerowany automatycznie">
            <a:extLst>
              <a:ext uri="{FF2B5EF4-FFF2-40B4-BE49-F238E27FC236}">
                <a16:creationId xmlns="" xmlns:a16="http://schemas.microsoft.com/office/drawing/2014/main" id="{D1F631BA-9C28-6F25-882E-6513C48707D5}"/>
              </a:ext>
            </a:extLst>
          </p:cNvPr>
          <p:cNvPicPr>
            <a:picLocks noChangeAspect="1"/>
          </p:cNvPicPr>
          <p:nvPr/>
        </p:nvPicPr>
        <p:blipFill>
          <a:blip r:embed="rId3"/>
          <a:stretch>
            <a:fillRect/>
          </a:stretch>
        </p:blipFill>
        <p:spPr>
          <a:xfrm>
            <a:off x="3851966" y="1408951"/>
            <a:ext cx="4620591" cy="1334445"/>
          </a:xfrm>
          <a:prstGeom prst="rect">
            <a:avLst/>
          </a:prstGeom>
          <a:ln>
            <a:solidFill>
              <a:schemeClr val="tx2"/>
            </a:solidFill>
          </a:ln>
        </p:spPr>
      </p:pic>
      <p:pic>
        <p:nvPicPr>
          <p:cNvPr id="7" name="Obraz 7" descr="Obraz zawierający tekst&#10;&#10;Opis wygenerowany automatycznie">
            <a:extLst>
              <a:ext uri="{FF2B5EF4-FFF2-40B4-BE49-F238E27FC236}">
                <a16:creationId xmlns="" xmlns:a16="http://schemas.microsoft.com/office/drawing/2014/main" id="{76AB35BA-CFEA-96F8-6F34-4B844455D19D}"/>
              </a:ext>
            </a:extLst>
          </p:cNvPr>
          <p:cNvPicPr>
            <a:picLocks noChangeAspect="1"/>
          </p:cNvPicPr>
          <p:nvPr/>
        </p:nvPicPr>
        <p:blipFill>
          <a:blip r:embed="rId4"/>
          <a:stretch>
            <a:fillRect/>
          </a:stretch>
        </p:blipFill>
        <p:spPr>
          <a:xfrm>
            <a:off x="3851965" y="3841015"/>
            <a:ext cx="4620592" cy="1141709"/>
          </a:xfrm>
          <a:prstGeom prst="rect">
            <a:avLst/>
          </a:prstGeom>
          <a:ln>
            <a:solidFill>
              <a:schemeClr val="tx2"/>
            </a:solidFill>
          </a:ln>
        </p:spPr>
      </p:pic>
      <p:pic>
        <p:nvPicPr>
          <p:cNvPr id="8" name="Obraz 8" descr="Obraz zawierający tekst&#10;&#10;Opis wygenerowany automatycznie">
            <a:extLst>
              <a:ext uri="{FF2B5EF4-FFF2-40B4-BE49-F238E27FC236}">
                <a16:creationId xmlns="" xmlns:a16="http://schemas.microsoft.com/office/drawing/2014/main" id="{51EE4B4A-05BC-AF2D-E293-5E5CCE81CF82}"/>
              </a:ext>
            </a:extLst>
          </p:cNvPr>
          <p:cNvPicPr>
            <a:picLocks noChangeAspect="1"/>
          </p:cNvPicPr>
          <p:nvPr/>
        </p:nvPicPr>
        <p:blipFill>
          <a:blip r:embed="rId5"/>
          <a:stretch>
            <a:fillRect/>
          </a:stretch>
        </p:blipFill>
        <p:spPr>
          <a:xfrm>
            <a:off x="3851966" y="2873091"/>
            <a:ext cx="4620590" cy="857818"/>
          </a:xfrm>
          <a:prstGeom prst="rect">
            <a:avLst/>
          </a:prstGeom>
          <a:ln>
            <a:solidFill>
              <a:schemeClr val="tx2"/>
            </a:solidFill>
          </a:ln>
        </p:spPr>
      </p:pic>
      <p:pic>
        <p:nvPicPr>
          <p:cNvPr id="9" name="Obraz 9" descr="Obraz zawierający tekst&#10;&#10;Opis wygenerowany automatycznie">
            <a:extLst>
              <a:ext uri="{FF2B5EF4-FFF2-40B4-BE49-F238E27FC236}">
                <a16:creationId xmlns="" xmlns:a16="http://schemas.microsoft.com/office/drawing/2014/main" id="{618571DD-1340-DF41-0EAA-D518EA6EB0C5}"/>
              </a:ext>
            </a:extLst>
          </p:cNvPr>
          <p:cNvPicPr>
            <a:picLocks noChangeAspect="1"/>
          </p:cNvPicPr>
          <p:nvPr/>
        </p:nvPicPr>
        <p:blipFill>
          <a:blip r:embed="rId6"/>
          <a:stretch>
            <a:fillRect/>
          </a:stretch>
        </p:blipFill>
        <p:spPr>
          <a:xfrm>
            <a:off x="3851966" y="5107513"/>
            <a:ext cx="4620589" cy="1005151"/>
          </a:xfrm>
          <a:prstGeom prst="rect">
            <a:avLst/>
          </a:prstGeom>
          <a:ln>
            <a:solidFill>
              <a:schemeClr val="tx2"/>
            </a:solidFill>
          </a:ln>
        </p:spPr>
      </p:pic>
    </p:spTree>
    <p:extLst>
      <p:ext uri="{BB962C8B-B14F-4D97-AF65-F5344CB8AC3E}">
        <p14:creationId xmlns:p14="http://schemas.microsoft.com/office/powerpoint/2010/main" val="772001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617C079-217E-C0D9-0C70-B4ABD50598D3}"/>
              </a:ext>
            </a:extLst>
          </p:cNvPr>
          <p:cNvSpPr>
            <a:spLocks noGrp="1"/>
          </p:cNvSpPr>
          <p:nvPr>
            <p:ph type="title"/>
          </p:nvPr>
        </p:nvSpPr>
        <p:spPr>
          <a:xfrm>
            <a:off x="2578652" y="3314"/>
            <a:ext cx="8394148" cy="1382156"/>
          </a:xfrm>
        </p:spPr>
        <p:txBody>
          <a:bodyPr/>
          <a:lstStyle/>
          <a:p>
            <a:r>
              <a:rPr lang="pl-PL" i="0" dirty="0" err="1">
                <a:ea typeface="+mj-lt"/>
                <a:cs typeface="+mj-lt"/>
              </a:rPr>
              <a:t>Die</a:t>
            </a:r>
            <a:r>
              <a:rPr lang="pl-PL" i="0" dirty="0">
                <a:ea typeface="+mj-lt"/>
                <a:cs typeface="+mj-lt"/>
              </a:rPr>
              <a:t> </a:t>
            </a:r>
            <a:r>
              <a:rPr lang="pl-PL" i="0" dirty="0" err="1">
                <a:ea typeface="+mj-lt"/>
                <a:cs typeface="+mj-lt"/>
              </a:rPr>
              <a:t>Hauptversammlung</a:t>
            </a:r>
            <a:endParaRPr lang="pl-PL" dirty="0"/>
          </a:p>
        </p:txBody>
      </p:sp>
      <p:pic>
        <p:nvPicPr>
          <p:cNvPr id="7" name="Obraz 7" descr="Obraz zawierający samochód&#10;&#10;Opis wygenerowany automatycznie">
            <a:extLst>
              <a:ext uri="{FF2B5EF4-FFF2-40B4-BE49-F238E27FC236}">
                <a16:creationId xmlns="" xmlns:a16="http://schemas.microsoft.com/office/drawing/2014/main" id="{3823FF81-388C-FAF7-F736-AC9C3757A610}"/>
              </a:ext>
            </a:extLst>
          </p:cNvPr>
          <p:cNvPicPr>
            <a:picLocks noGrp="1" noChangeAspect="1"/>
          </p:cNvPicPr>
          <p:nvPr>
            <p:ph idx="1"/>
          </p:nvPr>
        </p:nvPicPr>
        <p:blipFill>
          <a:blip r:embed="rId2"/>
          <a:stretch>
            <a:fillRect/>
          </a:stretch>
        </p:blipFill>
        <p:spPr>
          <a:xfrm>
            <a:off x="9108570" y="3897988"/>
            <a:ext cx="3085729" cy="3085729"/>
          </a:xfrm>
        </p:spPr>
      </p:pic>
      <p:pic>
        <p:nvPicPr>
          <p:cNvPr id="12" name="Obraz 12" descr="Obraz zawierający tekst&#10;&#10;Opis wygenerowany automatycznie">
            <a:extLst>
              <a:ext uri="{FF2B5EF4-FFF2-40B4-BE49-F238E27FC236}">
                <a16:creationId xmlns="" xmlns:a16="http://schemas.microsoft.com/office/drawing/2014/main" id="{FF7D0949-09AA-A3F4-DA69-368164839364}"/>
              </a:ext>
            </a:extLst>
          </p:cNvPr>
          <p:cNvPicPr>
            <a:picLocks noChangeAspect="1"/>
          </p:cNvPicPr>
          <p:nvPr/>
        </p:nvPicPr>
        <p:blipFill>
          <a:blip r:embed="rId3"/>
          <a:stretch>
            <a:fillRect/>
          </a:stretch>
        </p:blipFill>
        <p:spPr>
          <a:xfrm>
            <a:off x="3785705" y="1241492"/>
            <a:ext cx="5183808" cy="1724583"/>
          </a:xfrm>
          <a:prstGeom prst="rect">
            <a:avLst/>
          </a:prstGeom>
          <a:ln>
            <a:solidFill>
              <a:schemeClr val="tx2"/>
            </a:solidFill>
          </a:ln>
        </p:spPr>
      </p:pic>
      <p:pic>
        <p:nvPicPr>
          <p:cNvPr id="13" name="Obraz 13" descr="Obraz zawierający tekst&#10;&#10;Opis wygenerowany automatycznie">
            <a:extLst>
              <a:ext uri="{FF2B5EF4-FFF2-40B4-BE49-F238E27FC236}">
                <a16:creationId xmlns="" xmlns:a16="http://schemas.microsoft.com/office/drawing/2014/main" id="{7C63966A-CEC3-5797-8008-0E613CF49A8B}"/>
              </a:ext>
            </a:extLst>
          </p:cNvPr>
          <p:cNvPicPr>
            <a:picLocks noChangeAspect="1"/>
          </p:cNvPicPr>
          <p:nvPr/>
        </p:nvPicPr>
        <p:blipFill>
          <a:blip r:embed="rId4"/>
          <a:stretch>
            <a:fillRect/>
          </a:stretch>
        </p:blipFill>
        <p:spPr>
          <a:xfrm>
            <a:off x="3785704" y="3076708"/>
            <a:ext cx="5128591" cy="1102148"/>
          </a:xfrm>
          <a:prstGeom prst="rect">
            <a:avLst/>
          </a:prstGeom>
          <a:ln>
            <a:solidFill>
              <a:schemeClr val="tx2"/>
            </a:solidFill>
          </a:ln>
        </p:spPr>
      </p:pic>
      <p:pic>
        <p:nvPicPr>
          <p:cNvPr id="14" name="Obraz 14" descr="Obraz zawierający tekst&#10;&#10;Opis wygenerowany automatycznie">
            <a:extLst>
              <a:ext uri="{FF2B5EF4-FFF2-40B4-BE49-F238E27FC236}">
                <a16:creationId xmlns="" xmlns:a16="http://schemas.microsoft.com/office/drawing/2014/main" id="{0861448C-864C-F1B5-FB0E-70102705AF02}"/>
              </a:ext>
            </a:extLst>
          </p:cNvPr>
          <p:cNvPicPr>
            <a:picLocks noChangeAspect="1"/>
          </p:cNvPicPr>
          <p:nvPr/>
        </p:nvPicPr>
        <p:blipFill>
          <a:blip r:embed="rId5"/>
          <a:stretch>
            <a:fillRect/>
          </a:stretch>
        </p:blipFill>
        <p:spPr>
          <a:xfrm>
            <a:off x="3785705" y="4277064"/>
            <a:ext cx="5128590" cy="965351"/>
          </a:xfrm>
          <a:prstGeom prst="rect">
            <a:avLst/>
          </a:prstGeom>
          <a:ln>
            <a:solidFill>
              <a:schemeClr val="tx2"/>
            </a:solidFill>
          </a:ln>
        </p:spPr>
      </p:pic>
      <p:pic>
        <p:nvPicPr>
          <p:cNvPr id="15" name="Obraz 15" descr="Obraz zawierający tekst&#10;&#10;Opis wygenerowany automatycznie">
            <a:extLst>
              <a:ext uri="{FF2B5EF4-FFF2-40B4-BE49-F238E27FC236}">
                <a16:creationId xmlns="" xmlns:a16="http://schemas.microsoft.com/office/drawing/2014/main" id="{607323B3-2893-3238-029A-FA9B1829B25D}"/>
              </a:ext>
            </a:extLst>
          </p:cNvPr>
          <p:cNvPicPr>
            <a:picLocks noChangeAspect="1"/>
          </p:cNvPicPr>
          <p:nvPr/>
        </p:nvPicPr>
        <p:blipFill>
          <a:blip r:embed="rId6"/>
          <a:stretch>
            <a:fillRect/>
          </a:stretch>
        </p:blipFill>
        <p:spPr>
          <a:xfrm>
            <a:off x="3785705" y="5357479"/>
            <a:ext cx="5128590" cy="858607"/>
          </a:xfrm>
          <a:prstGeom prst="rect">
            <a:avLst/>
          </a:prstGeom>
          <a:ln>
            <a:solidFill>
              <a:schemeClr val="tx2"/>
            </a:solidFill>
          </a:ln>
        </p:spPr>
      </p:pic>
    </p:spTree>
    <p:extLst>
      <p:ext uri="{BB962C8B-B14F-4D97-AF65-F5344CB8AC3E}">
        <p14:creationId xmlns:p14="http://schemas.microsoft.com/office/powerpoint/2010/main" val="2251989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206B865B-03EC-03F8-EC3B-D9FE74B1087D}"/>
              </a:ext>
            </a:extLst>
          </p:cNvPr>
          <p:cNvSpPr>
            <a:spLocks noGrp="1"/>
          </p:cNvSpPr>
          <p:nvPr>
            <p:ph idx="1"/>
          </p:nvPr>
        </p:nvSpPr>
        <p:spPr>
          <a:xfrm>
            <a:off x="657087" y="982510"/>
            <a:ext cx="11356237" cy="5791377"/>
          </a:xfrm>
        </p:spPr>
        <p:txBody>
          <a:bodyPr vert="horz" lIns="91440" tIns="45720" rIns="91440" bIns="45720" rtlCol="0" anchor="t">
            <a:normAutofit fontScale="85000" lnSpcReduction="10000"/>
          </a:bodyPr>
          <a:lstStyle/>
          <a:p>
            <a:pPr marL="0" indent="0">
              <a:buNone/>
            </a:pPr>
            <a:r>
              <a:rPr lang="pl-PL" b="1" dirty="0">
                <a:ea typeface="+mn-lt"/>
                <a:cs typeface="+mn-lt"/>
              </a:rPr>
              <a:t/>
            </a:r>
            <a:br>
              <a:rPr lang="pl-PL" b="1" dirty="0">
                <a:ea typeface="+mn-lt"/>
                <a:cs typeface="+mn-lt"/>
              </a:rPr>
            </a:br>
            <a:r>
              <a:rPr lang="pl-PL" dirty="0">
                <a:latin typeface="Times New Roman"/>
                <a:ea typeface="+mn-lt"/>
                <a:cs typeface="+mn-lt"/>
              </a:rPr>
              <a:t>1</a:t>
            </a:r>
            <a:r>
              <a:rPr lang="pl-PL" b="1" dirty="0">
                <a:latin typeface="Times New Roman"/>
                <a:ea typeface="+mn-lt"/>
                <a:cs typeface="+mn-lt"/>
              </a:rPr>
              <a:t>. </a:t>
            </a:r>
            <a:r>
              <a:rPr lang="pl-PL" b="1" dirty="0" err="1">
                <a:latin typeface="Times New Roman"/>
                <a:ea typeface="+mn-lt"/>
                <a:cs typeface="+mn-lt"/>
              </a:rPr>
              <a:t>Gesellschaftervertrag</a:t>
            </a:r>
            <a:r>
              <a:rPr lang="pl-PL" b="1" dirty="0">
                <a:latin typeface="Times New Roman"/>
                <a:ea typeface="+mn-lt"/>
                <a:cs typeface="+mn-lt"/>
              </a:rPr>
              <a:t>: </a:t>
            </a:r>
            <a:r>
              <a:rPr lang="pl-PL" dirty="0" err="1">
                <a:latin typeface="Times New Roman"/>
                <a:ea typeface="+mn-lt"/>
                <a:cs typeface="+mn-lt"/>
              </a:rPr>
              <a:t>Die</a:t>
            </a:r>
            <a:r>
              <a:rPr lang="pl-PL" dirty="0">
                <a:latin typeface="Times New Roman"/>
                <a:ea typeface="+mn-lt"/>
                <a:cs typeface="+mn-lt"/>
              </a:rPr>
              <a:t> </a:t>
            </a:r>
            <a:r>
              <a:rPr lang="pl-PL" dirty="0" err="1">
                <a:latin typeface="Times New Roman"/>
                <a:ea typeface="+mn-lt"/>
                <a:cs typeface="+mn-lt"/>
              </a:rPr>
              <a:t>Satzung</a:t>
            </a:r>
            <a:r>
              <a:rPr lang="pl-PL" dirty="0">
                <a:latin typeface="Times New Roman"/>
                <a:ea typeface="+mn-lt"/>
                <a:cs typeface="+mn-lt"/>
              </a:rPr>
              <a:t> des </a:t>
            </a:r>
            <a:r>
              <a:rPr lang="pl-PL" dirty="0" err="1">
                <a:latin typeface="Times New Roman"/>
                <a:ea typeface="+mn-lt"/>
                <a:cs typeface="+mn-lt"/>
              </a:rPr>
              <a:t>Vertrages</a:t>
            </a:r>
            <a:r>
              <a:rPr lang="pl-PL" dirty="0">
                <a:latin typeface="Times New Roman"/>
                <a:ea typeface="+mn-lt"/>
                <a:cs typeface="+mn-lt"/>
              </a:rPr>
              <a:t> </a:t>
            </a:r>
            <a:r>
              <a:rPr lang="pl-PL" dirty="0" err="1">
                <a:latin typeface="Times New Roman"/>
                <a:ea typeface="+mn-lt"/>
                <a:cs typeface="+mn-lt"/>
              </a:rPr>
              <a:t>enthält</a:t>
            </a:r>
            <a:r>
              <a:rPr lang="pl-PL" dirty="0">
                <a:latin typeface="Times New Roman"/>
                <a:ea typeface="+mn-lt"/>
                <a:cs typeface="+mn-lt"/>
              </a:rPr>
              <a:t> </a:t>
            </a:r>
            <a:r>
              <a:rPr lang="pl-PL" dirty="0" err="1">
                <a:latin typeface="Times New Roman"/>
                <a:ea typeface="+mn-lt"/>
                <a:cs typeface="+mn-lt"/>
              </a:rPr>
              <a:t>alle</a:t>
            </a:r>
            <a:r>
              <a:rPr lang="pl-PL" dirty="0">
                <a:latin typeface="Times New Roman"/>
                <a:ea typeface="+mn-lt"/>
                <a:cs typeface="+mn-lt"/>
              </a:rPr>
              <a:t> </a:t>
            </a:r>
            <a:r>
              <a:rPr lang="pl-PL" dirty="0" err="1">
                <a:latin typeface="Times New Roman"/>
                <a:ea typeface="+mn-lt"/>
                <a:cs typeface="+mn-lt"/>
              </a:rPr>
              <a:t>wichtigen</a:t>
            </a:r>
            <a:r>
              <a:rPr lang="pl-PL" dirty="0">
                <a:latin typeface="Times New Roman"/>
                <a:ea typeface="+mn-lt"/>
                <a:cs typeface="+mn-lt"/>
              </a:rPr>
              <a:t> </a:t>
            </a:r>
            <a:r>
              <a:rPr lang="pl-PL" dirty="0" err="1">
                <a:latin typeface="Times New Roman"/>
                <a:ea typeface="+mn-lt"/>
                <a:cs typeface="+mn-lt"/>
              </a:rPr>
              <a:t>Formalien</a:t>
            </a:r>
            <a:r>
              <a:rPr lang="pl-PL" dirty="0">
                <a:latin typeface="Times New Roman"/>
                <a:ea typeface="+mn-lt"/>
                <a:cs typeface="+mn-lt"/>
              </a:rPr>
              <a:t> </a:t>
            </a:r>
            <a:r>
              <a:rPr lang="pl-PL" dirty="0" err="1">
                <a:latin typeface="Times New Roman"/>
                <a:ea typeface="+mn-lt"/>
                <a:cs typeface="+mn-lt"/>
              </a:rPr>
              <a:t>über</a:t>
            </a:r>
            <a:r>
              <a:rPr lang="pl-PL" dirty="0">
                <a:latin typeface="Times New Roman"/>
                <a:ea typeface="+mn-lt"/>
                <a:cs typeface="+mn-lt"/>
              </a:rPr>
              <a:t> </a:t>
            </a:r>
            <a:r>
              <a:rPr lang="pl-PL" dirty="0" err="1">
                <a:latin typeface="Times New Roman"/>
                <a:ea typeface="+mn-lt"/>
                <a:cs typeface="+mn-lt"/>
              </a:rPr>
              <a:t>die</a:t>
            </a:r>
            <a:r>
              <a:rPr lang="pl-PL" dirty="0">
                <a:latin typeface="Times New Roman"/>
                <a:ea typeface="+mn-lt"/>
                <a:cs typeface="+mn-lt"/>
              </a:rPr>
              <a:t> </a:t>
            </a:r>
            <a:r>
              <a:rPr lang="pl-PL" dirty="0" err="1">
                <a:latin typeface="Times New Roman"/>
                <a:ea typeface="+mn-lt"/>
                <a:cs typeface="+mn-lt"/>
              </a:rPr>
              <a:t>künftige</a:t>
            </a:r>
            <a:r>
              <a:rPr lang="pl-PL" dirty="0">
                <a:latin typeface="Times New Roman"/>
                <a:ea typeface="+mn-lt"/>
                <a:cs typeface="+mn-lt"/>
              </a:rPr>
              <a:t> </a:t>
            </a:r>
            <a:r>
              <a:rPr lang="pl-PL" dirty="0" smtClean="0">
                <a:latin typeface="Times New Roman"/>
                <a:ea typeface="+mn-lt"/>
                <a:cs typeface="+mn-lt"/>
              </a:rPr>
              <a:t>AG.</a:t>
            </a:r>
            <a:r>
              <a:rPr lang="pl-PL" dirty="0">
                <a:latin typeface="Times New Roman"/>
                <a:ea typeface="+mn-lt"/>
                <a:cs typeface="+mn-lt"/>
              </a:rPr>
              <a:t> </a:t>
            </a:r>
            <a:endParaRPr lang="pl-PL" dirty="0">
              <a:latin typeface="Times New Roman"/>
              <a:ea typeface="+mn-lt"/>
              <a:cs typeface="Times New Roman"/>
            </a:endParaRPr>
          </a:p>
          <a:p>
            <a:pPr marL="0" indent="0">
              <a:buNone/>
            </a:pPr>
            <a:r>
              <a:rPr lang="pl-PL" dirty="0">
                <a:latin typeface="Times New Roman"/>
                <a:ea typeface="+mn-lt"/>
                <a:cs typeface="+mn-lt"/>
              </a:rPr>
              <a:t/>
            </a:r>
            <a:br>
              <a:rPr lang="pl-PL" dirty="0">
                <a:latin typeface="Times New Roman"/>
                <a:ea typeface="+mn-lt"/>
                <a:cs typeface="+mn-lt"/>
              </a:rPr>
            </a:br>
            <a:r>
              <a:rPr lang="pl-PL" dirty="0">
                <a:latin typeface="Times New Roman"/>
                <a:ea typeface="+mn-lt"/>
                <a:cs typeface="+mn-lt"/>
              </a:rPr>
              <a:t>2. </a:t>
            </a:r>
            <a:r>
              <a:rPr lang="pl-PL" b="1" dirty="0" err="1">
                <a:latin typeface="Times New Roman"/>
                <a:ea typeface="+mn-lt"/>
                <a:cs typeface="+mn-lt"/>
              </a:rPr>
              <a:t>Übernahme</a:t>
            </a:r>
            <a:r>
              <a:rPr lang="pl-PL" b="1" dirty="0">
                <a:latin typeface="Times New Roman"/>
                <a:ea typeface="+mn-lt"/>
                <a:cs typeface="+mn-lt"/>
              </a:rPr>
              <a:t> der </a:t>
            </a:r>
            <a:r>
              <a:rPr lang="pl-PL" b="1" dirty="0" err="1">
                <a:latin typeface="Times New Roman"/>
                <a:ea typeface="+mn-lt"/>
                <a:cs typeface="+mn-lt"/>
              </a:rPr>
              <a:t>Aktien</a:t>
            </a:r>
            <a:r>
              <a:rPr lang="pl-PL" b="1" dirty="0">
                <a:latin typeface="Times New Roman"/>
                <a:ea typeface="+mn-lt"/>
                <a:cs typeface="+mn-lt"/>
              </a:rPr>
              <a:t>: </a:t>
            </a:r>
            <a:r>
              <a:rPr lang="pl-PL" dirty="0" err="1">
                <a:latin typeface="Times New Roman"/>
                <a:ea typeface="+mn-lt"/>
                <a:cs typeface="+mn-lt"/>
              </a:rPr>
              <a:t>Die</a:t>
            </a:r>
            <a:r>
              <a:rPr lang="pl-PL" dirty="0">
                <a:latin typeface="Times New Roman"/>
                <a:ea typeface="+mn-lt"/>
                <a:cs typeface="+mn-lt"/>
              </a:rPr>
              <a:t> </a:t>
            </a:r>
            <a:r>
              <a:rPr lang="pl-PL" dirty="0" err="1">
                <a:latin typeface="Times New Roman"/>
                <a:ea typeface="+mn-lt"/>
                <a:cs typeface="+mn-lt"/>
              </a:rPr>
              <a:t>Gründer</a:t>
            </a:r>
            <a:r>
              <a:rPr lang="pl-PL" dirty="0">
                <a:latin typeface="Times New Roman"/>
                <a:ea typeface="+mn-lt"/>
                <a:cs typeface="+mn-lt"/>
              </a:rPr>
              <a:t> </a:t>
            </a:r>
            <a:r>
              <a:rPr lang="pl-PL" dirty="0" err="1">
                <a:latin typeface="Times New Roman"/>
                <a:ea typeface="+mn-lt"/>
                <a:cs typeface="+mn-lt"/>
              </a:rPr>
              <a:t>verpflichten</a:t>
            </a:r>
            <a:r>
              <a:rPr lang="pl-PL" dirty="0">
                <a:latin typeface="Times New Roman"/>
                <a:ea typeface="+mn-lt"/>
                <a:cs typeface="+mn-lt"/>
              </a:rPr>
              <a:t> </a:t>
            </a:r>
            <a:r>
              <a:rPr lang="pl-PL" dirty="0" err="1">
                <a:latin typeface="Times New Roman"/>
                <a:ea typeface="+mn-lt"/>
                <a:cs typeface="+mn-lt"/>
              </a:rPr>
              <a:t>sich</a:t>
            </a:r>
            <a:r>
              <a:rPr lang="pl-PL" dirty="0">
                <a:latin typeface="Times New Roman"/>
                <a:ea typeface="+mn-lt"/>
                <a:cs typeface="+mn-lt"/>
              </a:rPr>
              <a:t>, </a:t>
            </a:r>
            <a:r>
              <a:rPr lang="pl-PL" dirty="0" err="1">
                <a:latin typeface="Times New Roman"/>
                <a:ea typeface="+mn-lt"/>
                <a:cs typeface="+mn-lt"/>
              </a:rPr>
              <a:t>alle</a:t>
            </a:r>
            <a:r>
              <a:rPr lang="pl-PL" dirty="0">
                <a:latin typeface="Times New Roman"/>
                <a:ea typeface="+mn-lt"/>
                <a:cs typeface="+mn-lt"/>
              </a:rPr>
              <a:t> im </a:t>
            </a:r>
            <a:r>
              <a:rPr lang="pl-PL" dirty="0" err="1">
                <a:latin typeface="Times New Roman"/>
                <a:ea typeface="+mn-lt"/>
                <a:cs typeface="+mn-lt"/>
              </a:rPr>
              <a:t>Gesellschaftervertrag</a:t>
            </a:r>
            <a:r>
              <a:rPr lang="pl-PL" dirty="0">
                <a:latin typeface="Times New Roman"/>
                <a:ea typeface="+mn-lt"/>
                <a:cs typeface="+mn-lt"/>
              </a:rPr>
              <a:t> </a:t>
            </a:r>
            <a:r>
              <a:rPr lang="pl-PL" dirty="0" err="1">
                <a:latin typeface="Times New Roman"/>
                <a:ea typeface="+mn-lt"/>
                <a:cs typeface="+mn-lt"/>
              </a:rPr>
              <a:t>festgelegten</a:t>
            </a:r>
            <a:r>
              <a:rPr lang="pl-PL" dirty="0">
                <a:latin typeface="Times New Roman"/>
                <a:ea typeface="+mn-lt"/>
                <a:cs typeface="+mn-lt"/>
              </a:rPr>
              <a:t> </a:t>
            </a:r>
            <a:r>
              <a:rPr lang="pl-PL" dirty="0" err="1">
                <a:latin typeface="Times New Roman"/>
                <a:ea typeface="+mn-lt"/>
                <a:cs typeface="+mn-lt"/>
              </a:rPr>
              <a:t>Unternehmensanteile</a:t>
            </a:r>
            <a:r>
              <a:rPr lang="pl-PL" dirty="0">
                <a:latin typeface="Times New Roman"/>
                <a:ea typeface="+mn-lt"/>
                <a:cs typeface="+mn-lt"/>
              </a:rPr>
              <a:t> </a:t>
            </a:r>
            <a:r>
              <a:rPr lang="pl-PL" dirty="0" err="1">
                <a:latin typeface="Times New Roman"/>
                <a:ea typeface="+mn-lt"/>
                <a:cs typeface="+mn-lt"/>
              </a:rPr>
              <a:t>zu</a:t>
            </a:r>
            <a:r>
              <a:rPr lang="pl-PL" dirty="0">
                <a:latin typeface="Times New Roman"/>
                <a:ea typeface="+mn-lt"/>
                <a:cs typeface="+mn-lt"/>
              </a:rPr>
              <a:t> </a:t>
            </a:r>
            <a:r>
              <a:rPr lang="pl-PL" dirty="0" err="1">
                <a:latin typeface="Times New Roman"/>
                <a:ea typeface="+mn-lt"/>
                <a:cs typeface="+mn-lt"/>
              </a:rPr>
              <a:t>übernehmen</a:t>
            </a:r>
            <a:r>
              <a:rPr lang="pl-PL" dirty="0">
                <a:latin typeface="Times New Roman"/>
                <a:ea typeface="+mn-lt"/>
                <a:cs typeface="+mn-lt"/>
              </a:rPr>
              <a:t>.</a:t>
            </a:r>
            <a:endParaRPr lang="pl-PL" dirty="0">
              <a:latin typeface="Times New Roman"/>
              <a:ea typeface="+mn-lt"/>
              <a:cs typeface="Times New Roman"/>
            </a:endParaRPr>
          </a:p>
          <a:p>
            <a:pPr marL="0" indent="0">
              <a:buNone/>
            </a:pPr>
            <a:endParaRPr lang="pl-PL" dirty="0">
              <a:latin typeface="Times New Roman"/>
              <a:ea typeface="+mn-lt"/>
              <a:cs typeface="+mn-lt"/>
            </a:endParaRPr>
          </a:p>
          <a:p>
            <a:pPr marL="0" indent="0">
              <a:buNone/>
            </a:pPr>
            <a:r>
              <a:rPr lang="pl-PL" dirty="0">
                <a:latin typeface="Times New Roman"/>
                <a:ea typeface="+mn-lt"/>
                <a:cs typeface="Times New Roman"/>
              </a:rPr>
              <a:t>3. </a:t>
            </a:r>
            <a:r>
              <a:rPr lang="pl-PL" b="1" dirty="0" err="1">
                <a:latin typeface="Times New Roman"/>
                <a:ea typeface="+mn-lt"/>
                <a:cs typeface="Times New Roman"/>
              </a:rPr>
              <a:t>Bestellung</a:t>
            </a:r>
            <a:r>
              <a:rPr lang="pl-PL" b="1" dirty="0">
                <a:latin typeface="Times New Roman"/>
                <a:ea typeface="+mn-lt"/>
                <a:cs typeface="Times New Roman"/>
              </a:rPr>
              <a:t> der </a:t>
            </a:r>
            <a:r>
              <a:rPr lang="pl-PL" b="1" dirty="0" err="1">
                <a:latin typeface="Times New Roman"/>
                <a:ea typeface="+mn-lt"/>
                <a:cs typeface="Times New Roman"/>
              </a:rPr>
              <a:t>Organe</a:t>
            </a:r>
            <a:r>
              <a:rPr lang="pl-PL" b="1" dirty="0">
                <a:latin typeface="Times New Roman"/>
                <a:ea typeface="+mn-lt"/>
                <a:cs typeface="Times New Roman"/>
              </a:rPr>
              <a:t>:</a:t>
            </a:r>
            <a:r>
              <a:rPr lang="pl-PL" dirty="0">
                <a:latin typeface="Times New Roman"/>
                <a:ea typeface="+mn-lt"/>
                <a:cs typeface="Times New Roman"/>
              </a:rPr>
              <a:t> </a:t>
            </a:r>
            <a:r>
              <a:rPr lang="pl-PL" dirty="0" err="1">
                <a:latin typeface="Times New Roman"/>
                <a:ea typeface="+mn-lt"/>
                <a:cs typeface="Times New Roman"/>
              </a:rPr>
              <a:t>Unter</a:t>
            </a:r>
            <a:r>
              <a:rPr lang="pl-PL" dirty="0">
                <a:latin typeface="Times New Roman"/>
                <a:ea typeface="+mn-lt"/>
                <a:cs typeface="Times New Roman"/>
              </a:rPr>
              <a:t> </a:t>
            </a:r>
            <a:r>
              <a:rPr lang="pl-PL" dirty="0" err="1">
                <a:latin typeface="Times New Roman"/>
                <a:ea typeface="+mn-lt"/>
                <a:cs typeface="Times New Roman"/>
              </a:rPr>
              <a:t>anderem</a:t>
            </a:r>
            <a:r>
              <a:rPr lang="pl-PL" dirty="0">
                <a:latin typeface="Times New Roman"/>
                <a:ea typeface="+mn-lt"/>
                <a:cs typeface="Times New Roman"/>
              </a:rPr>
              <a:t> </a:t>
            </a:r>
            <a:r>
              <a:rPr lang="pl-PL" dirty="0" err="1">
                <a:latin typeface="Times New Roman"/>
                <a:ea typeface="+mn-lt"/>
                <a:cs typeface="Times New Roman"/>
              </a:rPr>
              <a:t>wird</a:t>
            </a:r>
            <a:r>
              <a:rPr lang="pl-PL" dirty="0">
                <a:latin typeface="Times New Roman"/>
                <a:ea typeface="+mn-lt"/>
                <a:cs typeface="Times New Roman"/>
              </a:rPr>
              <a:t> </a:t>
            </a:r>
            <a:r>
              <a:rPr lang="pl-PL" dirty="0" err="1">
                <a:latin typeface="Times New Roman"/>
                <a:ea typeface="+mn-lt"/>
                <a:cs typeface="Times New Roman"/>
              </a:rPr>
              <a:t>nun</a:t>
            </a:r>
            <a:r>
              <a:rPr lang="pl-PL" dirty="0">
                <a:latin typeface="Times New Roman"/>
                <a:ea typeface="+mn-lt"/>
                <a:cs typeface="Times New Roman"/>
              </a:rPr>
              <a:t> der </a:t>
            </a:r>
            <a:r>
              <a:rPr lang="pl-PL" dirty="0" err="1">
                <a:latin typeface="Times New Roman"/>
                <a:ea typeface="+mn-lt"/>
                <a:cs typeface="Times New Roman"/>
              </a:rPr>
              <a:t>Aufsichtsrat</a:t>
            </a:r>
            <a:r>
              <a:rPr lang="pl-PL" dirty="0">
                <a:latin typeface="Times New Roman"/>
                <a:ea typeface="+mn-lt"/>
                <a:cs typeface="Times New Roman"/>
              </a:rPr>
              <a:t> </a:t>
            </a:r>
            <a:r>
              <a:rPr lang="pl-PL" dirty="0" err="1">
                <a:latin typeface="Times New Roman"/>
                <a:ea typeface="+mn-lt"/>
                <a:cs typeface="Times New Roman"/>
              </a:rPr>
              <a:t>einberufen</a:t>
            </a:r>
            <a:r>
              <a:rPr lang="pl-PL" dirty="0">
                <a:latin typeface="Times New Roman"/>
                <a:ea typeface="+mn-lt"/>
                <a:cs typeface="Times New Roman"/>
              </a:rPr>
              <a:t>, der </a:t>
            </a:r>
            <a:r>
              <a:rPr lang="pl-PL" dirty="0" err="1">
                <a:latin typeface="Times New Roman"/>
                <a:ea typeface="+mn-lt"/>
                <a:cs typeface="Times New Roman"/>
              </a:rPr>
              <a:t>wiederum</a:t>
            </a:r>
            <a:r>
              <a:rPr lang="pl-PL" dirty="0">
                <a:latin typeface="Times New Roman"/>
                <a:ea typeface="+mn-lt"/>
                <a:cs typeface="Times New Roman"/>
              </a:rPr>
              <a:t> den </a:t>
            </a:r>
            <a:r>
              <a:rPr lang="pl-PL" dirty="0" err="1">
                <a:latin typeface="Times New Roman"/>
                <a:ea typeface="+mn-lt"/>
                <a:cs typeface="Times New Roman"/>
              </a:rPr>
              <a:t>Vorstand</a:t>
            </a:r>
            <a:r>
              <a:rPr lang="pl-PL" dirty="0">
                <a:latin typeface="Times New Roman"/>
                <a:ea typeface="+mn-lt"/>
                <a:cs typeface="Times New Roman"/>
              </a:rPr>
              <a:t> </a:t>
            </a:r>
            <a:r>
              <a:rPr lang="pl-PL" dirty="0" err="1">
                <a:latin typeface="Times New Roman"/>
                <a:ea typeface="+mn-lt"/>
                <a:cs typeface="Times New Roman"/>
              </a:rPr>
              <a:t>ernennt</a:t>
            </a:r>
            <a:r>
              <a:rPr lang="pl-PL" dirty="0">
                <a:latin typeface="Times New Roman"/>
                <a:ea typeface="+mn-lt"/>
                <a:cs typeface="Times New Roman"/>
              </a:rPr>
              <a:t>. </a:t>
            </a:r>
            <a:r>
              <a:rPr lang="pl-PL" dirty="0" err="1">
                <a:latin typeface="Times New Roman"/>
                <a:ea typeface="+mn-lt"/>
                <a:cs typeface="Times New Roman"/>
              </a:rPr>
              <a:t>Ein</a:t>
            </a:r>
            <a:r>
              <a:rPr lang="pl-PL" dirty="0">
                <a:latin typeface="Times New Roman"/>
                <a:ea typeface="+mn-lt"/>
                <a:cs typeface="Times New Roman"/>
              </a:rPr>
              <a:t> </a:t>
            </a:r>
            <a:r>
              <a:rPr lang="pl-PL" dirty="0" err="1">
                <a:latin typeface="Times New Roman"/>
                <a:ea typeface="+mn-lt"/>
                <a:cs typeface="Times New Roman"/>
              </a:rPr>
              <a:t>Notar</a:t>
            </a:r>
            <a:r>
              <a:rPr lang="pl-PL" dirty="0">
                <a:latin typeface="Times New Roman"/>
                <a:ea typeface="+mn-lt"/>
                <a:cs typeface="Times New Roman"/>
              </a:rPr>
              <a:t> </a:t>
            </a:r>
            <a:r>
              <a:rPr lang="pl-PL" dirty="0" err="1">
                <a:latin typeface="Times New Roman"/>
                <a:ea typeface="+mn-lt"/>
                <a:cs typeface="Times New Roman"/>
              </a:rPr>
              <a:t>muss</a:t>
            </a:r>
            <a:r>
              <a:rPr lang="pl-PL" dirty="0">
                <a:latin typeface="Times New Roman"/>
                <a:ea typeface="+mn-lt"/>
                <a:cs typeface="Times New Roman"/>
              </a:rPr>
              <a:t> </a:t>
            </a:r>
            <a:r>
              <a:rPr lang="pl-PL" dirty="0" err="1">
                <a:latin typeface="Times New Roman"/>
                <a:ea typeface="+mn-lt"/>
                <a:cs typeface="Times New Roman"/>
              </a:rPr>
              <a:t>diesen</a:t>
            </a:r>
            <a:r>
              <a:rPr lang="pl-PL" dirty="0">
                <a:latin typeface="Times New Roman"/>
                <a:ea typeface="+mn-lt"/>
                <a:cs typeface="Times New Roman"/>
              </a:rPr>
              <a:t> </a:t>
            </a:r>
            <a:r>
              <a:rPr lang="pl-PL" dirty="0" err="1">
                <a:latin typeface="Times New Roman"/>
                <a:ea typeface="+mn-lt"/>
                <a:cs typeface="Times New Roman"/>
              </a:rPr>
              <a:t>Schritt</a:t>
            </a:r>
            <a:r>
              <a:rPr lang="pl-PL" dirty="0">
                <a:latin typeface="Times New Roman"/>
                <a:ea typeface="+mn-lt"/>
                <a:cs typeface="Times New Roman"/>
              </a:rPr>
              <a:t> </a:t>
            </a:r>
            <a:r>
              <a:rPr lang="pl-PL" dirty="0" err="1">
                <a:latin typeface="Times New Roman"/>
                <a:ea typeface="+mn-lt"/>
                <a:cs typeface="Times New Roman"/>
              </a:rPr>
              <a:t>ebenfalls</a:t>
            </a:r>
            <a:r>
              <a:rPr lang="pl-PL" dirty="0">
                <a:latin typeface="Times New Roman"/>
                <a:ea typeface="+mn-lt"/>
                <a:cs typeface="Times New Roman"/>
              </a:rPr>
              <a:t> </a:t>
            </a:r>
            <a:r>
              <a:rPr lang="pl-PL" dirty="0" err="1">
                <a:latin typeface="Times New Roman"/>
                <a:ea typeface="+mn-lt"/>
                <a:cs typeface="Times New Roman"/>
              </a:rPr>
              <a:t>beurkunden</a:t>
            </a:r>
            <a:r>
              <a:rPr lang="pl-PL" dirty="0">
                <a:latin typeface="Times New Roman"/>
                <a:ea typeface="+mn-lt"/>
                <a:cs typeface="Times New Roman"/>
              </a:rPr>
              <a:t>.</a:t>
            </a:r>
            <a:endParaRPr lang="pl-PL" dirty="0">
              <a:ea typeface="+mn-lt"/>
              <a:cs typeface="+mn-lt"/>
            </a:endParaRPr>
          </a:p>
          <a:p>
            <a:pPr marL="0" indent="0">
              <a:buNone/>
            </a:pPr>
            <a:r>
              <a:rPr lang="pl-PL" dirty="0">
                <a:ea typeface="+mn-lt"/>
                <a:cs typeface="+mn-lt"/>
              </a:rPr>
              <a:t/>
            </a:r>
            <a:br>
              <a:rPr lang="pl-PL" dirty="0">
                <a:ea typeface="+mn-lt"/>
                <a:cs typeface="+mn-lt"/>
              </a:rPr>
            </a:br>
            <a:r>
              <a:rPr lang="pl-PL" dirty="0">
                <a:latin typeface="Times New Roman"/>
                <a:ea typeface="+mn-lt"/>
                <a:cs typeface="Times New Roman"/>
              </a:rPr>
              <a:t>4. </a:t>
            </a:r>
            <a:r>
              <a:rPr lang="pl-PL" b="1" dirty="0" err="1">
                <a:latin typeface="Times New Roman"/>
                <a:ea typeface="+mn-lt"/>
                <a:cs typeface="Times New Roman"/>
              </a:rPr>
              <a:t>Einzahlung</a:t>
            </a:r>
            <a:r>
              <a:rPr lang="pl-PL" b="1" dirty="0">
                <a:latin typeface="Times New Roman"/>
                <a:ea typeface="+mn-lt"/>
                <a:cs typeface="Times New Roman"/>
              </a:rPr>
              <a:t>:</a:t>
            </a:r>
            <a:r>
              <a:rPr lang="pl-PL" dirty="0">
                <a:latin typeface="Times New Roman"/>
                <a:ea typeface="+mn-lt"/>
                <a:cs typeface="Times New Roman"/>
              </a:rPr>
              <a:t> Das </a:t>
            </a:r>
            <a:r>
              <a:rPr lang="pl-PL" dirty="0" err="1">
                <a:latin typeface="Times New Roman"/>
                <a:ea typeface="+mn-lt"/>
                <a:cs typeface="Times New Roman"/>
              </a:rPr>
              <a:t>Grundkapital</a:t>
            </a:r>
            <a:r>
              <a:rPr lang="pl-PL" dirty="0">
                <a:latin typeface="Times New Roman"/>
                <a:ea typeface="+mn-lt"/>
                <a:cs typeface="Times New Roman"/>
              </a:rPr>
              <a:t> </a:t>
            </a:r>
            <a:r>
              <a:rPr lang="pl-PL" dirty="0" err="1">
                <a:latin typeface="Times New Roman"/>
                <a:ea typeface="+mn-lt"/>
                <a:cs typeface="Times New Roman"/>
              </a:rPr>
              <a:t>beträgt</a:t>
            </a:r>
            <a:r>
              <a:rPr lang="pl-PL" dirty="0">
                <a:latin typeface="Times New Roman"/>
                <a:ea typeface="+mn-lt"/>
                <a:cs typeface="Times New Roman"/>
              </a:rPr>
              <a:t> </a:t>
            </a:r>
            <a:r>
              <a:rPr lang="pl-PL" dirty="0" err="1">
                <a:latin typeface="Times New Roman"/>
                <a:ea typeface="+mn-lt"/>
                <a:cs typeface="Times New Roman"/>
              </a:rPr>
              <a:t>bei</a:t>
            </a:r>
            <a:r>
              <a:rPr lang="pl-PL" dirty="0">
                <a:latin typeface="Times New Roman"/>
                <a:ea typeface="+mn-lt"/>
                <a:cs typeface="Times New Roman"/>
              </a:rPr>
              <a:t> </a:t>
            </a:r>
            <a:r>
              <a:rPr lang="pl-PL" dirty="0" err="1">
                <a:latin typeface="Times New Roman"/>
                <a:ea typeface="+mn-lt"/>
                <a:cs typeface="Times New Roman"/>
              </a:rPr>
              <a:t>einer</a:t>
            </a:r>
            <a:r>
              <a:rPr lang="pl-PL" dirty="0">
                <a:latin typeface="Times New Roman"/>
                <a:ea typeface="+mn-lt"/>
                <a:cs typeface="Times New Roman"/>
              </a:rPr>
              <a:t> AG </a:t>
            </a:r>
            <a:r>
              <a:rPr lang="pl-PL" dirty="0" err="1">
                <a:latin typeface="Times New Roman"/>
                <a:ea typeface="+mn-lt"/>
                <a:cs typeface="Times New Roman"/>
              </a:rPr>
              <a:t>mindestens</a:t>
            </a:r>
            <a:r>
              <a:rPr lang="pl-PL" dirty="0">
                <a:latin typeface="Times New Roman"/>
                <a:ea typeface="+mn-lt"/>
                <a:cs typeface="Times New Roman"/>
              </a:rPr>
              <a:t> 50.000 Euro. </a:t>
            </a:r>
            <a:r>
              <a:rPr lang="pl-PL" dirty="0" err="1">
                <a:latin typeface="Times New Roman"/>
                <a:ea typeface="+mn-lt"/>
                <a:cs typeface="Times New Roman"/>
              </a:rPr>
              <a:t>Wenn</a:t>
            </a:r>
            <a:r>
              <a:rPr lang="pl-PL" dirty="0">
                <a:latin typeface="Times New Roman"/>
                <a:ea typeface="+mn-lt"/>
                <a:cs typeface="Times New Roman"/>
              </a:rPr>
              <a:t> der </a:t>
            </a:r>
            <a:r>
              <a:rPr lang="pl-PL" dirty="0" err="1">
                <a:latin typeface="Times New Roman"/>
                <a:ea typeface="+mn-lt"/>
                <a:cs typeface="Times New Roman"/>
              </a:rPr>
              <a:t>Betrag</a:t>
            </a:r>
            <a:r>
              <a:rPr lang="pl-PL" dirty="0">
                <a:latin typeface="Times New Roman"/>
                <a:ea typeface="+mn-lt"/>
                <a:cs typeface="Times New Roman"/>
              </a:rPr>
              <a:t> der </a:t>
            </a:r>
            <a:r>
              <a:rPr lang="pl-PL" dirty="0" err="1">
                <a:latin typeface="Times New Roman"/>
                <a:ea typeface="+mn-lt"/>
                <a:cs typeface="Times New Roman"/>
              </a:rPr>
              <a:t>Aktien</a:t>
            </a:r>
            <a:r>
              <a:rPr lang="pl-PL" dirty="0">
                <a:latin typeface="Times New Roman"/>
                <a:ea typeface="+mn-lt"/>
                <a:cs typeface="Times New Roman"/>
              </a:rPr>
              <a:t> </a:t>
            </a:r>
            <a:r>
              <a:rPr lang="pl-PL" dirty="0" err="1">
                <a:latin typeface="Times New Roman"/>
                <a:ea typeface="+mn-lt"/>
                <a:cs typeface="Times New Roman"/>
              </a:rPr>
              <a:t>höher</a:t>
            </a:r>
            <a:r>
              <a:rPr lang="pl-PL" dirty="0">
                <a:latin typeface="Times New Roman"/>
                <a:ea typeface="+mn-lt"/>
                <a:cs typeface="Times New Roman"/>
              </a:rPr>
              <a:t> </a:t>
            </a:r>
            <a:r>
              <a:rPr lang="pl-PL" dirty="0" err="1">
                <a:latin typeface="Times New Roman"/>
                <a:ea typeface="+mn-lt"/>
                <a:cs typeface="Times New Roman"/>
              </a:rPr>
              <a:t>ist</a:t>
            </a:r>
            <a:r>
              <a:rPr lang="pl-PL" dirty="0">
                <a:latin typeface="Times New Roman"/>
                <a:ea typeface="+mn-lt"/>
                <a:cs typeface="Times New Roman"/>
              </a:rPr>
              <a:t>, </a:t>
            </a:r>
            <a:r>
              <a:rPr lang="pl-PL" dirty="0" err="1">
                <a:latin typeface="Times New Roman"/>
                <a:ea typeface="+mn-lt"/>
                <a:cs typeface="Times New Roman"/>
              </a:rPr>
              <a:t>muss</a:t>
            </a:r>
            <a:r>
              <a:rPr lang="pl-PL" dirty="0">
                <a:latin typeface="Times New Roman"/>
                <a:ea typeface="+mn-lt"/>
                <a:cs typeface="Times New Roman"/>
              </a:rPr>
              <a:t> </a:t>
            </a:r>
            <a:r>
              <a:rPr lang="pl-PL" dirty="0" err="1">
                <a:latin typeface="Times New Roman"/>
                <a:ea typeface="+mn-lt"/>
                <a:cs typeface="Times New Roman"/>
              </a:rPr>
              <a:t>entsprechend</a:t>
            </a:r>
            <a:r>
              <a:rPr lang="pl-PL" dirty="0">
                <a:latin typeface="Times New Roman"/>
                <a:ea typeface="+mn-lt"/>
                <a:cs typeface="Times New Roman"/>
              </a:rPr>
              <a:t> </a:t>
            </a:r>
            <a:r>
              <a:rPr lang="pl-PL" dirty="0" err="1">
                <a:latin typeface="Times New Roman"/>
                <a:ea typeface="+mn-lt"/>
                <a:cs typeface="Times New Roman"/>
              </a:rPr>
              <a:t>mehr</a:t>
            </a:r>
            <a:r>
              <a:rPr lang="pl-PL" dirty="0">
                <a:latin typeface="Times New Roman"/>
                <a:ea typeface="+mn-lt"/>
                <a:cs typeface="Times New Roman"/>
              </a:rPr>
              <a:t> </a:t>
            </a:r>
            <a:r>
              <a:rPr lang="pl-PL" dirty="0" err="1">
                <a:latin typeface="Times New Roman"/>
                <a:ea typeface="+mn-lt"/>
                <a:cs typeface="Times New Roman"/>
              </a:rPr>
              <a:t>eingezahlt</a:t>
            </a:r>
            <a:r>
              <a:rPr lang="pl-PL" dirty="0">
                <a:latin typeface="Times New Roman"/>
                <a:ea typeface="+mn-lt"/>
                <a:cs typeface="Times New Roman"/>
              </a:rPr>
              <a:t> </a:t>
            </a:r>
            <a:r>
              <a:rPr lang="pl-PL" dirty="0" err="1">
                <a:latin typeface="Times New Roman"/>
                <a:ea typeface="+mn-lt"/>
                <a:cs typeface="Times New Roman"/>
              </a:rPr>
              <a:t>werden</a:t>
            </a:r>
            <a:r>
              <a:rPr lang="pl-PL" dirty="0">
                <a:latin typeface="Times New Roman"/>
                <a:ea typeface="+mn-lt"/>
                <a:cs typeface="Times New Roman"/>
              </a:rPr>
              <a:t>. </a:t>
            </a:r>
            <a:r>
              <a:rPr lang="pl-PL" dirty="0" err="1">
                <a:latin typeface="Times New Roman"/>
                <a:ea typeface="+mn-lt"/>
                <a:cs typeface="Times New Roman"/>
              </a:rPr>
              <a:t>Zu</a:t>
            </a:r>
            <a:r>
              <a:rPr lang="pl-PL" dirty="0">
                <a:latin typeface="Times New Roman"/>
                <a:ea typeface="+mn-lt"/>
                <a:cs typeface="Times New Roman"/>
              </a:rPr>
              <a:t> </a:t>
            </a:r>
            <a:r>
              <a:rPr lang="pl-PL" dirty="0" err="1">
                <a:latin typeface="Times New Roman"/>
                <a:ea typeface="+mn-lt"/>
                <a:cs typeface="Times New Roman"/>
              </a:rPr>
              <a:t>Beginn</a:t>
            </a:r>
            <a:r>
              <a:rPr lang="pl-PL" dirty="0">
                <a:latin typeface="Times New Roman"/>
                <a:ea typeface="+mn-lt"/>
                <a:cs typeface="Times New Roman"/>
              </a:rPr>
              <a:t> </a:t>
            </a:r>
            <a:r>
              <a:rPr lang="pl-PL" dirty="0" err="1">
                <a:latin typeface="Times New Roman"/>
                <a:ea typeface="+mn-lt"/>
                <a:cs typeface="Times New Roman"/>
              </a:rPr>
              <a:t>reicht</a:t>
            </a:r>
            <a:r>
              <a:rPr lang="pl-PL" dirty="0">
                <a:latin typeface="Times New Roman"/>
                <a:ea typeface="+mn-lt"/>
                <a:cs typeface="Times New Roman"/>
              </a:rPr>
              <a:t> </a:t>
            </a:r>
            <a:r>
              <a:rPr lang="pl-PL" dirty="0" err="1">
                <a:latin typeface="Times New Roman"/>
                <a:ea typeface="+mn-lt"/>
                <a:cs typeface="Times New Roman"/>
              </a:rPr>
              <a:t>jedoch</a:t>
            </a:r>
            <a:r>
              <a:rPr lang="pl-PL" dirty="0">
                <a:latin typeface="Times New Roman"/>
                <a:ea typeface="+mn-lt"/>
                <a:cs typeface="Times New Roman"/>
              </a:rPr>
              <a:t> </a:t>
            </a:r>
            <a:r>
              <a:rPr lang="pl-PL" dirty="0" err="1">
                <a:latin typeface="Times New Roman"/>
                <a:ea typeface="+mn-lt"/>
                <a:cs typeface="Times New Roman"/>
              </a:rPr>
              <a:t>ein</a:t>
            </a:r>
            <a:r>
              <a:rPr lang="pl-PL" dirty="0">
                <a:latin typeface="Times New Roman"/>
                <a:ea typeface="+mn-lt"/>
                <a:cs typeface="Times New Roman"/>
              </a:rPr>
              <a:t> </a:t>
            </a:r>
            <a:r>
              <a:rPr lang="pl-PL" dirty="0" err="1">
                <a:latin typeface="Times New Roman"/>
                <a:ea typeface="+mn-lt"/>
                <a:cs typeface="Times New Roman"/>
              </a:rPr>
              <a:t>Teil</a:t>
            </a:r>
            <a:r>
              <a:rPr lang="pl-PL" dirty="0">
                <a:latin typeface="Times New Roman"/>
                <a:ea typeface="+mn-lt"/>
                <a:cs typeface="Times New Roman"/>
              </a:rPr>
              <a:t> der 50.000 Euro </a:t>
            </a:r>
            <a:r>
              <a:rPr lang="pl-PL" dirty="0" err="1">
                <a:latin typeface="Times New Roman"/>
                <a:ea typeface="+mn-lt"/>
                <a:cs typeface="Times New Roman"/>
              </a:rPr>
              <a:t>aus</a:t>
            </a:r>
            <a:r>
              <a:rPr lang="pl-PL" dirty="0">
                <a:latin typeface="Times New Roman"/>
                <a:ea typeface="+mn-lt"/>
                <a:cs typeface="Times New Roman"/>
              </a:rPr>
              <a:t>.</a:t>
            </a:r>
            <a:endParaRPr lang="pl-PL" dirty="0">
              <a:ea typeface="+mn-lt"/>
              <a:cs typeface="+mn-lt"/>
            </a:endParaRPr>
          </a:p>
          <a:p>
            <a:pPr marL="0" indent="0">
              <a:buNone/>
            </a:pPr>
            <a:r>
              <a:rPr lang="pl-PL" dirty="0">
                <a:ea typeface="+mn-lt"/>
                <a:cs typeface="+mn-lt"/>
              </a:rPr>
              <a:t/>
            </a:r>
            <a:br>
              <a:rPr lang="pl-PL" dirty="0">
                <a:ea typeface="+mn-lt"/>
                <a:cs typeface="+mn-lt"/>
              </a:rPr>
            </a:br>
            <a:r>
              <a:rPr lang="pl-PL" dirty="0">
                <a:latin typeface="Times New Roman"/>
                <a:ea typeface="+mn-lt"/>
                <a:cs typeface="Times New Roman"/>
              </a:rPr>
              <a:t>5. </a:t>
            </a:r>
            <a:r>
              <a:rPr lang="pl-PL" b="1" dirty="0" err="1">
                <a:latin typeface="Times New Roman"/>
                <a:ea typeface="+mn-lt"/>
                <a:cs typeface="Times New Roman"/>
              </a:rPr>
              <a:t>Eintragung</a:t>
            </a:r>
            <a:r>
              <a:rPr lang="pl-PL" b="1" dirty="0">
                <a:latin typeface="Times New Roman"/>
                <a:ea typeface="+mn-lt"/>
                <a:cs typeface="Times New Roman"/>
              </a:rPr>
              <a:t> </a:t>
            </a:r>
            <a:r>
              <a:rPr lang="pl-PL" b="1" dirty="0" err="1">
                <a:latin typeface="Times New Roman"/>
                <a:ea typeface="+mn-lt"/>
                <a:cs typeface="Times New Roman"/>
              </a:rPr>
              <a:t>ins</a:t>
            </a:r>
            <a:r>
              <a:rPr lang="pl-PL" b="1" dirty="0">
                <a:latin typeface="Times New Roman"/>
                <a:ea typeface="+mn-lt"/>
                <a:cs typeface="Times New Roman"/>
              </a:rPr>
              <a:t> </a:t>
            </a:r>
            <a:r>
              <a:rPr lang="pl-PL" b="1" dirty="0" err="1">
                <a:latin typeface="Times New Roman"/>
                <a:ea typeface="+mn-lt"/>
                <a:cs typeface="Times New Roman"/>
              </a:rPr>
              <a:t>Handelsregister</a:t>
            </a:r>
            <a:r>
              <a:rPr lang="pl-PL" b="1" dirty="0">
                <a:latin typeface="Times New Roman"/>
                <a:ea typeface="+mn-lt"/>
                <a:cs typeface="Times New Roman"/>
              </a:rPr>
              <a:t>:</a:t>
            </a:r>
            <a:r>
              <a:rPr lang="pl-PL" dirty="0">
                <a:latin typeface="Times New Roman"/>
                <a:ea typeface="+mn-lt"/>
                <a:cs typeface="Times New Roman"/>
              </a:rPr>
              <a:t> Mit der </a:t>
            </a:r>
            <a:r>
              <a:rPr lang="pl-PL" dirty="0" err="1">
                <a:latin typeface="Times New Roman"/>
                <a:ea typeface="+mn-lt"/>
                <a:cs typeface="Times New Roman"/>
              </a:rPr>
              <a:t>offiziellen</a:t>
            </a:r>
            <a:r>
              <a:rPr lang="pl-PL" dirty="0">
                <a:latin typeface="Times New Roman"/>
                <a:ea typeface="+mn-lt"/>
                <a:cs typeface="Times New Roman"/>
              </a:rPr>
              <a:t> </a:t>
            </a:r>
            <a:r>
              <a:rPr lang="pl-PL" dirty="0" err="1">
                <a:latin typeface="Times New Roman"/>
                <a:ea typeface="+mn-lt"/>
                <a:cs typeface="Times New Roman"/>
              </a:rPr>
              <a:t>Eintragung</a:t>
            </a:r>
            <a:r>
              <a:rPr lang="pl-PL" dirty="0">
                <a:latin typeface="Times New Roman"/>
                <a:ea typeface="+mn-lt"/>
                <a:cs typeface="Times New Roman"/>
              </a:rPr>
              <a:t> </a:t>
            </a:r>
            <a:r>
              <a:rPr lang="pl-PL" dirty="0" err="1">
                <a:latin typeface="Times New Roman"/>
                <a:ea typeface="+mn-lt"/>
                <a:cs typeface="Times New Roman"/>
              </a:rPr>
              <a:t>erhält</a:t>
            </a:r>
            <a:r>
              <a:rPr lang="pl-PL" dirty="0">
                <a:latin typeface="Times New Roman"/>
                <a:ea typeface="+mn-lt"/>
                <a:cs typeface="Times New Roman"/>
              </a:rPr>
              <a:t> </a:t>
            </a:r>
            <a:r>
              <a:rPr lang="pl-PL" dirty="0" err="1">
                <a:latin typeface="Times New Roman"/>
                <a:ea typeface="+mn-lt"/>
                <a:cs typeface="Times New Roman"/>
              </a:rPr>
              <a:t>die</a:t>
            </a:r>
            <a:r>
              <a:rPr lang="pl-PL" dirty="0">
                <a:latin typeface="Times New Roman"/>
                <a:ea typeface="+mn-lt"/>
                <a:cs typeface="Times New Roman"/>
              </a:rPr>
              <a:t> AG </a:t>
            </a:r>
            <a:r>
              <a:rPr lang="pl-PL" dirty="0" err="1">
                <a:latin typeface="Times New Roman"/>
                <a:ea typeface="+mn-lt"/>
                <a:cs typeface="Times New Roman"/>
              </a:rPr>
              <a:t>eine</a:t>
            </a:r>
            <a:r>
              <a:rPr lang="pl-PL" dirty="0">
                <a:latin typeface="Times New Roman"/>
                <a:ea typeface="+mn-lt"/>
                <a:cs typeface="Times New Roman"/>
              </a:rPr>
              <a:t> </a:t>
            </a:r>
            <a:r>
              <a:rPr lang="pl-PL" dirty="0" err="1">
                <a:latin typeface="Times New Roman"/>
                <a:ea typeface="+mn-lt"/>
                <a:cs typeface="Times New Roman"/>
              </a:rPr>
              <a:t>eigene</a:t>
            </a:r>
            <a:r>
              <a:rPr lang="pl-PL" dirty="0">
                <a:latin typeface="Times New Roman"/>
                <a:ea typeface="+mn-lt"/>
                <a:cs typeface="Times New Roman"/>
              </a:rPr>
              <a:t> </a:t>
            </a:r>
            <a:br>
              <a:rPr lang="pl-PL" dirty="0">
                <a:latin typeface="Times New Roman"/>
                <a:ea typeface="+mn-lt"/>
                <a:cs typeface="Times New Roman"/>
              </a:rPr>
            </a:br>
            <a:r>
              <a:rPr lang="pl-PL" dirty="0" err="1">
                <a:latin typeface="Times New Roman"/>
                <a:ea typeface="+mn-lt"/>
                <a:cs typeface="Times New Roman"/>
              </a:rPr>
              <a:t>Rechtspersönlichkeit</a:t>
            </a:r>
            <a:r>
              <a:rPr lang="pl-PL" dirty="0">
                <a:latin typeface="Times New Roman"/>
                <a:ea typeface="+mn-lt"/>
                <a:cs typeface="Times New Roman"/>
              </a:rPr>
              <a:t>. Im </a:t>
            </a:r>
            <a:r>
              <a:rPr lang="pl-PL" dirty="0" err="1">
                <a:latin typeface="Times New Roman"/>
                <a:ea typeface="+mn-lt"/>
                <a:cs typeface="Times New Roman"/>
              </a:rPr>
              <a:t>Handelsregister</a:t>
            </a:r>
            <a:r>
              <a:rPr lang="pl-PL" dirty="0">
                <a:latin typeface="Times New Roman"/>
                <a:ea typeface="+mn-lt"/>
                <a:cs typeface="Times New Roman"/>
              </a:rPr>
              <a:t> </a:t>
            </a:r>
            <a:r>
              <a:rPr lang="pl-PL" dirty="0" err="1">
                <a:latin typeface="Times New Roman"/>
                <a:ea typeface="+mn-lt"/>
                <a:cs typeface="Times New Roman"/>
              </a:rPr>
              <a:t>müssen</a:t>
            </a:r>
            <a:r>
              <a:rPr lang="pl-PL" dirty="0">
                <a:latin typeface="Times New Roman"/>
                <a:ea typeface="+mn-lt"/>
                <a:cs typeface="Times New Roman"/>
              </a:rPr>
              <a:t> </a:t>
            </a:r>
            <a:r>
              <a:rPr lang="pl-PL" dirty="0" err="1">
                <a:latin typeface="Times New Roman"/>
                <a:ea typeface="+mn-lt"/>
                <a:cs typeface="Times New Roman"/>
              </a:rPr>
              <a:t>alle</a:t>
            </a:r>
            <a:r>
              <a:rPr lang="pl-PL" dirty="0">
                <a:latin typeface="Times New Roman"/>
                <a:ea typeface="+mn-lt"/>
                <a:cs typeface="Times New Roman"/>
              </a:rPr>
              <a:t> </a:t>
            </a:r>
            <a:r>
              <a:rPr lang="pl-PL" dirty="0" err="1">
                <a:latin typeface="Times New Roman"/>
                <a:ea typeface="+mn-lt"/>
                <a:cs typeface="Times New Roman"/>
              </a:rPr>
              <a:t>wichtigen</a:t>
            </a:r>
            <a:r>
              <a:rPr lang="pl-PL" dirty="0">
                <a:latin typeface="Times New Roman"/>
                <a:ea typeface="+mn-lt"/>
                <a:cs typeface="Times New Roman"/>
              </a:rPr>
              <a:t> </a:t>
            </a:r>
            <a:r>
              <a:rPr lang="pl-PL" dirty="0" err="1">
                <a:latin typeface="Times New Roman"/>
                <a:ea typeface="+mn-lt"/>
                <a:cs typeface="Times New Roman"/>
              </a:rPr>
              <a:t>Informationen</a:t>
            </a:r>
            <a:r>
              <a:rPr lang="pl-PL" dirty="0">
                <a:latin typeface="Times New Roman"/>
                <a:ea typeface="+mn-lt"/>
                <a:cs typeface="Times New Roman"/>
              </a:rPr>
              <a:t> sowie </a:t>
            </a:r>
            <a:r>
              <a:rPr lang="pl-PL" dirty="0" err="1">
                <a:latin typeface="Times New Roman"/>
                <a:ea typeface="+mn-lt"/>
                <a:cs typeface="Times New Roman"/>
              </a:rPr>
              <a:t>Urkunden</a:t>
            </a:r>
            <a:r>
              <a:rPr lang="pl-PL" dirty="0">
                <a:latin typeface="Times New Roman"/>
                <a:ea typeface="+mn-lt"/>
                <a:cs typeface="Times New Roman"/>
              </a:rPr>
              <a:t> </a:t>
            </a:r>
            <a:r>
              <a:rPr lang="pl-PL" dirty="0" err="1">
                <a:latin typeface="Times New Roman"/>
                <a:ea typeface="+mn-lt"/>
                <a:cs typeface="Times New Roman"/>
              </a:rPr>
              <a:t>hinterlegt</a:t>
            </a:r>
            <a:r>
              <a:rPr lang="pl-PL" dirty="0">
                <a:latin typeface="Times New Roman"/>
                <a:ea typeface="+mn-lt"/>
                <a:cs typeface="Times New Roman"/>
              </a:rPr>
              <a:t> </a:t>
            </a:r>
            <a:r>
              <a:rPr lang="pl-PL" dirty="0" smtClean="0">
                <a:latin typeface="Times New Roman"/>
                <a:ea typeface="+mn-lt"/>
                <a:cs typeface="Times New Roman"/>
              </a:rPr>
              <a:t/>
            </a:r>
            <a:br>
              <a:rPr lang="pl-PL" dirty="0" smtClean="0">
                <a:latin typeface="Times New Roman"/>
                <a:ea typeface="+mn-lt"/>
                <a:cs typeface="Times New Roman"/>
              </a:rPr>
            </a:br>
            <a:r>
              <a:rPr lang="pl-PL" dirty="0" err="1" smtClean="0">
                <a:latin typeface="Times New Roman"/>
                <a:ea typeface="+mn-lt"/>
                <a:cs typeface="Times New Roman"/>
              </a:rPr>
              <a:t>werden</a:t>
            </a:r>
            <a:r>
              <a:rPr lang="pl-PL" dirty="0">
                <a:latin typeface="Times New Roman"/>
                <a:ea typeface="+mn-lt"/>
                <a:cs typeface="Times New Roman"/>
              </a:rPr>
              <a:t>.</a:t>
            </a:r>
            <a:endParaRPr lang="pl-PL" dirty="0"/>
          </a:p>
          <a:p>
            <a:pPr marL="0" indent="0">
              <a:buNone/>
            </a:pPr>
            <a:r>
              <a:rPr lang="pl-PL" dirty="0">
                <a:latin typeface="Times New Roman"/>
                <a:ea typeface="+mn-lt"/>
                <a:cs typeface="+mn-lt"/>
              </a:rPr>
              <a:t/>
            </a:r>
            <a:br>
              <a:rPr lang="pl-PL" dirty="0">
                <a:latin typeface="Times New Roman"/>
                <a:ea typeface="+mn-lt"/>
                <a:cs typeface="+mn-lt"/>
              </a:rPr>
            </a:br>
            <a:endParaRPr lang="pl-PL" dirty="0">
              <a:latin typeface="Times New Roman"/>
              <a:cs typeface="Times New Roman"/>
            </a:endParaRPr>
          </a:p>
        </p:txBody>
      </p:sp>
      <p:sp>
        <p:nvSpPr>
          <p:cNvPr id="5" name="Tytuł 4">
            <a:extLst>
              <a:ext uri="{FF2B5EF4-FFF2-40B4-BE49-F238E27FC236}">
                <a16:creationId xmlns="" xmlns:a16="http://schemas.microsoft.com/office/drawing/2014/main" id="{D0079EB9-9C37-6ACB-EF9F-707F7438F9C2}"/>
              </a:ext>
            </a:extLst>
          </p:cNvPr>
          <p:cNvSpPr>
            <a:spLocks noGrp="1"/>
          </p:cNvSpPr>
          <p:nvPr>
            <p:ph type="title"/>
          </p:nvPr>
        </p:nvSpPr>
        <p:spPr>
          <a:xfrm>
            <a:off x="2203174" y="-73990"/>
            <a:ext cx="9906000" cy="1382156"/>
          </a:xfrm>
        </p:spPr>
        <p:txBody>
          <a:bodyPr/>
          <a:lstStyle/>
          <a:p>
            <a:r>
              <a:rPr lang="pl-PL" i="0">
                <a:ea typeface="+mj-lt"/>
                <a:cs typeface="+mj-lt"/>
              </a:rPr>
              <a:t>In </a:t>
            </a:r>
            <a:r>
              <a:rPr lang="pl-PL" i="0" err="1">
                <a:ea typeface="+mj-lt"/>
                <a:cs typeface="+mj-lt"/>
              </a:rPr>
              <a:t>fünf</a:t>
            </a:r>
            <a:r>
              <a:rPr lang="pl-PL" i="0">
                <a:ea typeface="+mj-lt"/>
                <a:cs typeface="+mj-lt"/>
              </a:rPr>
              <a:t> </a:t>
            </a:r>
            <a:r>
              <a:rPr lang="pl-PL" i="0" err="1">
                <a:ea typeface="+mj-lt"/>
                <a:cs typeface="+mj-lt"/>
              </a:rPr>
              <a:t>Schritten</a:t>
            </a:r>
            <a:r>
              <a:rPr lang="pl-PL" i="0">
                <a:ea typeface="+mj-lt"/>
                <a:cs typeface="+mj-lt"/>
              </a:rPr>
              <a:t> </a:t>
            </a:r>
            <a:r>
              <a:rPr lang="pl-PL" i="0" err="1">
                <a:ea typeface="+mj-lt"/>
                <a:cs typeface="+mj-lt"/>
              </a:rPr>
              <a:t>zur</a:t>
            </a:r>
            <a:r>
              <a:rPr lang="pl-PL" i="0">
                <a:ea typeface="+mj-lt"/>
                <a:cs typeface="+mj-lt"/>
              </a:rPr>
              <a:t> AG</a:t>
            </a:r>
            <a:endParaRPr lang="pl-PL"/>
          </a:p>
        </p:txBody>
      </p:sp>
    </p:spTree>
    <p:extLst>
      <p:ext uri="{BB962C8B-B14F-4D97-AF65-F5344CB8AC3E}">
        <p14:creationId xmlns:p14="http://schemas.microsoft.com/office/powerpoint/2010/main" val="2033159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3C73913-A6EC-4B49-13DC-1E29C8FBE8BA}"/>
              </a:ext>
            </a:extLst>
          </p:cNvPr>
          <p:cNvSpPr>
            <a:spLocks noGrp="1"/>
          </p:cNvSpPr>
          <p:nvPr>
            <p:ph type="title"/>
          </p:nvPr>
        </p:nvSpPr>
        <p:spPr>
          <a:xfrm>
            <a:off x="911087" y="-316947"/>
            <a:ext cx="9906000" cy="1382156"/>
          </a:xfrm>
        </p:spPr>
        <p:txBody>
          <a:bodyPr/>
          <a:lstStyle/>
          <a:p>
            <a:pPr algn="ctr"/>
            <a:r>
              <a:rPr lang="pl-PL" i="0" dirty="0"/>
              <a:t>WORTSCHATZ</a:t>
            </a:r>
          </a:p>
        </p:txBody>
      </p:sp>
      <p:sp>
        <p:nvSpPr>
          <p:cNvPr id="3" name="Symbol zastępczy zawartości 2">
            <a:extLst>
              <a:ext uri="{FF2B5EF4-FFF2-40B4-BE49-F238E27FC236}">
                <a16:creationId xmlns="" xmlns:a16="http://schemas.microsoft.com/office/drawing/2014/main" id="{3CD91692-295F-F45D-0AE7-9327207540EE}"/>
              </a:ext>
            </a:extLst>
          </p:cNvPr>
          <p:cNvSpPr>
            <a:spLocks noGrp="1"/>
          </p:cNvSpPr>
          <p:nvPr>
            <p:ph sz="half" idx="1"/>
          </p:nvPr>
        </p:nvSpPr>
        <p:spPr>
          <a:xfrm>
            <a:off x="363330" y="1173537"/>
            <a:ext cx="5733773" cy="5688121"/>
          </a:xfrm>
        </p:spPr>
        <p:txBody>
          <a:bodyPr vert="horz" lIns="91440" tIns="45720" rIns="91440" bIns="45720" rtlCol="0" anchor="t">
            <a:normAutofit fontScale="77500" lnSpcReduction="20000"/>
          </a:bodyPr>
          <a:lstStyle/>
          <a:p>
            <a:pPr marL="0" indent="0">
              <a:buNone/>
            </a:pP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cs typeface="Times New Roman"/>
              </a:rPr>
              <a:t>Gesellschaft</a:t>
            </a:r>
            <a:r>
              <a:rPr lang="pl-PL" sz="1800" dirty="0">
                <a:latin typeface="Times New Roman"/>
                <a:cs typeface="Times New Roman"/>
              </a:rPr>
              <a:t> - spółka</a:t>
            </a:r>
            <a:r>
              <a:rPr lang="pl-PL" sz="1800" dirty="0">
                <a:latin typeface="Times New Roman"/>
              </a:rPr>
              <a:t/>
            </a:r>
            <a:br>
              <a:rPr lang="pl-PL" sz="1800" dirty="0">
                <a:latin typeface="Times New Roman"/>
              </a:rPr>
            </a:br>
            <a:r>
              <a:rPr lang="pl-PL" sz="1800" dirty="0">
                <a:latin typeface="Times New Roman"/>
                <a:cs typeface="Times New Roman"/>
              </a:rPr>
              <a:t>der </a:t>
            </a:r>
            <a:r>
              <a:rPr lang="pl-PL" sz="1800" dirty="0" err="1">
                <a:latin typeface="Times New Roman"/>
                <a:cs typeface="Times New Roman"/>
              </a:rPr>
              <a:t>Hauptsitz</a:t>
            </a:r>
            <a:r>
              <a:rPr lang="pl-PL" sz="1800" dirty="0">
                <a:latin typeface="Times New Roman"/>
                <a:cs typeface="Times New Roman"/>
              </a:rPr>
              <a:t> – siedziba</a:t>
            </a:r>
            <a:r>
              <a:rPr lang="pl-PL" sz="1800" dirty="0">
                <a:latin typeface="Times New Roman"/>
              </a:rPr>
              <a:t/>
            </a:r>
            <a:br>
              <a:rPr lang="pl-PL" sz="1800" dirty="0">
                <a:latin typeface="Times New Roman"/>
              </a:rPr>
            </a:br>
            <a:r>
              <a:rPr lang="pl-PL" sz="1800" dirty="0">
                <a:latin typeface="Times New Roman"/>
                <a:cs typeface="Times New Roman"/>
              </a:rPr>
              <a:t>der </a:t>
            </a:r>
            <a:r>
              <a:rPr lang="pl-PL" sz="1800" dirty="0" err="1">
                <a:latin typeface="Times New Roman"/>
                <a:cs typeface="Times New Roman"/>
              </a:rPr>
              <a:t>Standort</a:t>
            </a:r>
            <a:r>
              <a:rPr lang="pl-PL" sz="1800" dirty="0">
                <a:latin typeface="Times New Roman"/>
                <a:cs typeface="Times New Roman"/>
              </a:rPr>
              <a:t> – lokalizacja</a:t>
            </a:r>
            <a:r>
              <a:rPr lang="pl-PL" sz="1800" dirty="0">
                <a:latin typeface="Times New Roman"/>
              </a:rPr>
              <a:t/>
            </a:r>
            <a:br>
              <a:rPr lang="pl-PL" sz="1800" dirty="0">
                <a:latin typeface="Times New Roman"/>
              </a:rPr>
            </a:b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cs typeface="Times New Roman"/>
              </a:rPr>
              <a:t>Mitarbeiter</a:t>
            </a:r>
            <a:r>
              <a:rPr lang="pl-PL" sz="1800" dirty="0">
                <a:latin typeface="Times New Roman"/>
                <a:cs typeface="Times New Roman"/>
              </a:rPr>
              <a:t> – pracownicy</a:t>
            </a:r>
            <a:r>
              <a:rPr lang="pl-PL" sz="1800" dirty="0">
                <a:latin typeface="Times New Roman"/>
              </a:rPr>
              <a:t/>
            </a:r>
            <a:br>
              <a:rPr lang="pl-PL" sz="1800" dirty="0">
                <a:latin typeface="Times New Roman"/>
              </a:rPr>
            </a:br>
            <a:r>
              <a:rPr lang="pl-PL" sz="1800" dirty="0">
                <a:latin typeface="Times New Roman"/>
                <a:cs typeface="Times New Roman"/>
              </a:rPr>
              <a:t>der </a:t>
            </a:r>
            <a:r>
              <a:rPr lang="pl-PL" sz="1800" dirty="0" err="1">
                <a:latin typeface="Times New Roman"/>
                <a:cs typeface="Times New Roman"/>
              </a:rPr>
              <a:t>Umsatz</a:t>
            </a:r>
            <a:r>
              <a:rPr lang="pl-PL" sz="1800" dirty="0">
                <a:latin typeface="Times New Roman"/>
                <a:cs typeface="Times New Roman"/>
              </a:rPr>
              <a:t> - obrót</a:t>
            </a:r>
            <a:r>
              <a:rPr lang="en-US" sz="1800" dirty="0">
                <a:latin typeface="Times New Roman"/>
              </a:rPr>
              <a:t/>
            </a:r>
            <a:br>
              <a:rPr lang="en-US" sz="1800" dirty="0">
                <a:latin typeface="Times New Roman"/>
              </a:rPr>
            </a:br>
            <a:r>
              <a:rPr lang="pl-PL" sz="1800" dirty="0" err="1">
                <a:latin typeface="Times New Roman"/>
                <a:cs typeface="Times New Roman"/>
              </a:rPr>
              <a:t>das</a:t>
            </a:r>
            <a:r>
              <a:rPr lang="pl-PL" sz="1800" dirty="0">
                <a:latin typeface="Times New Roman"/>
                <a:cs typeface="Times New Roman"/>
              </a:rPr>
              <a:t> </a:t>
            </a:r>
            <a:r>
              <a:rPr lang="pl-PL" sz="1800" dirty="0" err="1">
                <a:latin typeface="Times New Roman"/>
                <a:cs typeface="Times New Roman"/>
              </a:rPr>
              <a:t>Einzelunternehmen</a:t>
            </a:r>
            <a:r>
              <a:rPr lang="pl-PL" sz="1800" dirty="0">
                <a:latin typeface="Times New Roman"/>
                <a:cs typeface="Times New Roman"/>
              </a:rPr>
              <a:t> – przedsiębiorstwo jednoosobowe</a:t>
            </a:r>
            <a:r>
              <a:rPr lang="pl-PL" sz="1800" dirty="0">
                <a:latin typeface="Times New Roman"/>
                <a:ea typeface="+mn-lt"/>
                <a:cs typeface="+mn-lt"/>
              </a:rPr>
              <a:t/>
            </a:r>
            <a:br>
              <a:rPr lang="pl-PL" sz="1800" dirty="0">
                <a:latin typeface="Times New Roman"/>
                <a:ea typeface="+mn-lt"/>
                <a:cs typeface="+mn-lt"/>
              </a:rPr>
            </a:b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cs typeface="Times New Roman"/>
              </a:rPr>
              <a:t>Personengesellschaft</a:t>
            </a:r>
            <a:r>
              <a:rPr lang="pl-PL" sz="1800" dirty="0">
                <a:latin typeface="Times New Roman"/>
                <a:cs typeface="Times New Roman"/>
              </a:rPr>
              <a:t> - spółka osobowa</a:t>
            </a:r>
            <a:r>
              <a:rPr lang="pl-PL" sz="1800" dirty="0">
                <a:latin typeface="Times New Roman"/>
                <a:ea typeface="+mn-lt"/>
                <a:cs typeface="+mn-lt"/>
              </a:rPr>
              <a:t/>
            </a:r>
            <a:br>
              <a:rPr lang="pl-PL" sz="1800" dirty="0">
                <a:latin typeface="Times New Roman"/>
                <a:ea typeface="+mn-lt"/>
                <a:cs typeface="+mn-lt"/>
              </a:rPr>
            </a:br>
            <a:r>
              <a:rPr lang="de" sz="1800" dirty="0">
                <a:latin typeface="Times New Roman"/>
                <a:cs typeface="Times New Roman"/>
              </a:rPr>
              <a:t>die Gesellschaft bürgerlichen Rechts - </a:t>
            </a:r>
            <a:r>
              <a:rPr lang="de" sz="1800" dirty="0" err="1">
                <a:latin typeface="Times New Roman"/>
                <a:cs typeface="Times New Roman"/>
              </a:rPr>
              <a:t>spółka</a:t>
            </a:r>
            <a:r>
              <a:rPr lang="de" sz="1800" dirty="0">
                <a:latin typeface="Times New Roman"/>
                <a:cs typeface="Times New Roman"/>
              </a:rPr>
              <a:t> </a:t>
            </a:r>
            <a:r>
              <a:rPr lang="de" sz="1800" dirty="0" err="1">
                <a:latin typeface="Times New Roman"/>
                <a:cs typeface="Times New Roman"/>
              </a:rPr>
              <a:t>cywilna</a:t>
            </a:r>
            <a:r>
              <a:rPr lang="de" sz="1800" dirty="0">
                <a:latin typeface="Times New Roman"/>
              </a:rPr>
              <a:t/>
            </a:r>
            <a:br>
              <a:rPr lang="de" sz="1800" dirty="0">
                <a:latin typeface="Times New Roman"/>
              </a:rPr>
            </a:br>
            <a:r>
              <a:rPr lang="de" sz="1800" dirty="0">
                <a:latin typeface="Times New Roman"/>
                <a:cs typeface="Times New Roman"/>
              </a:rPr>
              <a:t>die Offene Handelsgesellschaft - </a:t>
            </a:r>
            <a:r>
              <a:rPr lang="de" sz="1800" dirty="0" err="1">
                <a:latin typeface="Times New Roman"/>
                <a:cs typeface="Times New Roman"/>
              </a:rPr>
              <a:t>spółka</a:t>
            </a:r>
            <a:r>
              <a:rPr lang="de" sz="1800" dirty="0">
                <a:latin typeface="Times New Roman"/>
                <a:cs typeface="Times New Roman"/>
              </a:rPr>
              <a:t> </a:t>
            </a:r>
            <a:r>
              <a:rPr lang="de" sz="1800" dirty="0" err="1">
                <a:latin typeface="Times New Roman"/>
                <a:cs typeface="Times New Roman"/>
              </a:rPr>
              <a:t>jawna</a:t>
            </a:r>
            <a:r>
              <a:rPr lang="en-US" sz="1800" dirty="0">
                <a:latin typeface="Times New Roman"/>
              </a:rPr>
              <a:t/>
            </a:r>
            <a:br>
              <a:rPr lang="en-US" sz="1800" dirty="0">
                <a:latin typeface="Times New Roman"/>
              </a:rPr>
            </a:br>
            <a:r>
              <a:rPr lang="de" sz="1800" dirty="0">
                <a:latin typeface="Times New Roman"/>
                <a:cs typeface="Times New Roman"/>
              </a:rPr>
              <a:t>die Gesellschaft mit beschränkter Haftung - </a:t>
            </a:r>
            <a:r>
              <a:rPr lang="de" sz="1800" dirty="0" err="1">
                <a:latin typeface="Times New Roman"/>
                <a:cs typeface="Times New Roman"/>
              </a:rPr>
              <a:t>spółka</a:t>
            </a:r>
            <a:r>
              <a:rPr lang="de" sz="1800" dirty="0">
                <a:latin typeface="Times New Roman"/>
                <a:cs typeface="Times New Roman"/>
              </a:rPr>
              <a:t> z </a:t>
            </a:r>
            <a:r>
              <a:rPr lang="de" sz="1800" dirty="0" err="1">
                <a:latin typeface="Times New Roman"/>
                <a:cs typeface="Times New Roman"/>
              </a:rPr>
              <a:t>ograniczoną</a:t>
            </a:r>
            <a:r>
              <a:rPr lang="de" sz="1800" dirty="0">
                <a:latin typeface="Times New Roman"/>
                <a:cs typeface="Times New Roman"/>
              </a:rPr>
              <a:t> </a:t>
            </a:r>
            <a:r>
              <a:rPr lang="de" sz="1800" dirty="0" err="1">
                <a:latin typeface="Times New Roman"/>
                <a:cs typeface="Times New Roman"/>
              </a:rPr>
              <a:t>odpowiedzialnością</a:t>
            </a:r>
            <a:r>
              <a:rPr lang="de" sz="1800" dirty="0">
                <a:latin typeface="Times New Roman"/>
                <a:ea typeface="+mn-lt"/>
                <a:cs typeface="+mn-lt"/>
              </a:rPr>
              <a:t/>
            </a:r>
            <a:br>
              <a:rPr lang="de" sz="1800" dirty="0">
                <a:latin typeface="Times New Roman"/>
                <a:ea typeface="+mn-lt"/>
                <a:cs typeface="+mn-lt"/>
              </a:rPr>
            </a:br>
            <a:r>
              <a:rPr lang="de" sz="1800" dirty="0">
                <a:latin typeface="Times New Roman"/>
                <a:cs typeface="Times New Roman"/>
              </a:rPr>
              <a:t>die haftungsbeschränkte Unternehmergesellschaft - </a:t>
            </a:r>
            <a:r>
              <a:rPr lang="de" sz="1800" dirty="0" err="1">
                <a:latin typeface="Times New Roman"/>
                <a:cs typeface="Times New Roman"/>
              </a:rPr>
              <a:t>spółka</a:t>
            </a:r>
            <a:r>
              <a:rPr lang="de" sz="1800" dirty="0">
                <a:latin typeface="Times New Roman"/>
                <a:cs typeface="Times New Roman"/>
              </a:rPr>
              <a:t> </a:t>
            </a:r>
            <a:r>
              <a:rPr lang="de" sz="1800" dirty="0" err="1">
                <a:latin typeface="Times New Roman"/>
                <a:cs typeface="Times New Roman"/>
              </a:rPr>
              <a:t>przedsiębiorców</a:t>
            </a:r>
            <a:r>
              <a:rPr lang="de" sz="1800" dirty="0">
                <a:latin typeface="Times New Roman"/>
                <a:cs typeface="Times New Roman"/>
              </a:rPr>
              <a:t> z </a:t>
            </a:r>
            <a:r>
              <a:rPr lang="de" sz="1800" dirty="0" err="1">
                <a:latin typeface="Times New Roman"/>
                <a:cs typeface="Times New Roman"/>
              </a:rPr>
              <a:t>ograniczoną</a:t>
            </a:r>
            <a:r>
              <a:rPr lang="de" sz="1800" dirty="0">
                <a:latin typeface="Times New Roman"/>
                <a:cs typeface="Times New Roman"/>
              </a:rPr>
              <a:t> </a:t>
            </a:r>
            <a:r>
              <a:rPr lang="de" sz="1800" dirty="0" err="1">
                <a:latin typeface="Times New Roman"/>
                <a:cs typeface="Times New Roman"/>
              </a:rPr>
              <a:t>odpowiedzialnością</a:t>
            </a:r>
            <a:r>
              <a:rPr lang="de" sz="1800" dirty="0">
                <a:latin typeface="Times New Roman"/>
                <a:ea typeface="+mn-lt"/>
                <a:cs typeface="+mn-lt"/>
              </a:rPr>
              <a:t/>
            </a:r>
            <a:br>
              <a:rPr lang="de" sz="1800" dirty="0">
                <a:latin typeface="Times New Roman"/>
                <a:ea typeface="+mn-lt"/>
                <a:cs typeface="+mn-lt"/>
              </a:rPr>
            </a:br>
            <a:r>
              <a:rPr lang="de" sz="1800" dirty="0">
                <a:latin typeface="Times New Roman"/>
                <a:cs typeface="Times New Roman"/>
              </a:rPr>
              <a:t>das Verbindlichkeit - </a:t>
            </a:r>
            <a:r>
              <a:rPr lang="de" sz="1800" dirty="0" err="1">
                <a:latin typeface="Times New Roman"/>
                <a:cs typeface="Times New Roman"/>
              </a:rPr>
              <a:t>zobowiązanie</a:t>
            </a:r>
            <a:r>
              <a:rPr lang="de" sz="1800" dirty="0">
                <a:latin typeface="Times New Roman"/>
                <a:ea typeface="+mn-lt"/>
                <a:cs typeface="+mn-lt"/>
              </a:rPr>
              <a:t/>
            </a:r>
            <a:br>
              <a:rPr lang="de" sz="1800" dirty="0">
                <a:latin typeface="Times New Roman"/>
                <a:ea typeface="+mn-lt"/>
                <a:cs typeface="+mn-lt"/>
              </a:rPr>
            </a:br>
            <a:r>
              <a:rPr lang="de" sz="1800" dirty="0">
                <a:latin typeface="Times New Roman"/>
                <a:cs typeface="Times New Roman"/>
              </a:rPr>
              <a:t>der Gläubiger - </a:t>
            </a:r>
            <a:r>
              <a:rPr lang="de" sz="1800" dirty="0" err="1">
                <a:latin typeface="Times New Roman"/>
                <a:cs typeface="Times New Roman"/>
              </a:rPr>
              <a:t>wierzyciel</a:t>
            </a:r>
            <a:r>
              <a:rPr lang="de" sz="1800" dirty="0">
                <a:latin typeface="Times New Roman"/>
                <a:ea typeface="+mn-lt"/>
                <a:cs typeface="+mn-lt"/>
              </a:rPr>
              <a:t/>
            </a:r>
            <a:br>
              <a:rPr lang="de" sz="1800" dirty="0">
                <a:latin typeface="Times New Roman"/>
                <a:ea typeface="+mn-lt"/>
                <a:cs typeface="+mn-lt"/>
              </a:rPr>
            </a:br>
            <a:r>
              <a:rPr lang="de" sz="1800" dirty="0">
                <a:latin typeface="Times New Roman"/>
                <a:cs typeface="Times New Roman"/>
              </a:rPr>
              <a:t>das </a:t>
            </a:r>
            <a:r>
              <a:rPr lang="pl-PL" sz="1800" dirty="0" err="1">
                <a:latin typeface="Times New Roman"/>
                <a:cs typeface="Times New Roman"/>
              </a:rPr>
              <a:t>Gesellschaftsvermögen</a:t>
            </a:r>
            <a:r>
              <a:rPr lang="pl-PL" sz="1800" dirty="0">
                <a:latin typeface="Times New Roman"/>
                <a:cs typeface="Times New Roman"/>
              </a:rPr>
              <a:t> - majątek firmy</a:t>
            </a:r>
            <a:br>
              <a:rPr lang="pl-PL" sz="1800" dirty="0">
                <a:latin typeface="Times New Roman"/>
                <a:cs typeface="Times New Roman"/>
              </a:rPr>
            </a:br>
            <a:r>
              <a:rPr lang="pl-PL" sz="1800" dirty="0" err="1">
                <a:latin typeface="Times New Roman"/>
                <a:cs typeface="Times New Roman"/>
              </a:rPr>
              <a:t>das</a:t>
            </a:r>
            <a:r>
              <a:rPr lang="pl-PL" sz="1800" dirty="0">
                <a:latin typeface="Times New Roman"/>
                <a:cs typeface="Times New Roman"/>
              </a:rPr>
              <a:t> </a:t>
            </a:r>
            <a:r>
              <a:rPr lang="pl-PL" sz="1800" dirty="0" err="1">
                <a:latin typeface="Times New Roman"/>
                <a:cs typeface="Times New Roman"/>
              </a:rPr>
              <a:t>Grundkapital</a:t>
            </a:r>
            <a:r>
              <a:rPr lang="pl-PL" sz="1800" dirty="0">
                <a:latin typeface="Times New Roman"/>
                <a:cs typeface="Times New Roman"/>
              </a:rPr>
              <a:t> - kapitał zakładowy</a:t>
            </a:r>
            <a:br>
              <a:rPr lang="pl-PL" sz="1800" dirty="0">
                <a:latin typeface="Times New Roman"/>
                <a:cs typeface="Times New Roman"/>
              </a:rPr>
            </a:br>
            <a:r>
              <a:rPr lang="pl-PL" sz="1800" dirty="0" err="1">
                <a:latin typeface="Times New Roman"/>
                <a:cs typeface="Times New Roman"/>
              </a:rPr>
              <a:t>fortführen</a:t>
            </a:r>
            <a:r>
              <a:rPr lang="pl-PL" sz="1800" dirty="0">
                <a:latin typeface="Times New Roman"/>
                <a:cs typeface="Times New Roman"/>
              </a:rPr>
              <a:t> - kontynuować</a:t>
            </a:r>
            <a:r>
              <a:rPr lang="en-US" sz="1800" dirty="0">
                <a:latin typeface="Times New Roman"/>
              </a:rPr>
              <a:t/>
            </a:r>
            <a:br>
              <a:rPr lang="en-US" sz="1800" dirty="0">
                <a:latin typeface="Times New Roman"/>
              </a:rPr>
            </a:b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cs typeface="Times New Roman"/>
              </a:rPr>
              <a:t>Bezeichnung</a:t>
            </a:r>
            <a:r>
              <a:rPr lang="pl-PL" sz="1800" dirty="0">
                <a:latin typeface="Times New Roman"/>
                <a:cs typeface="Times New Roman"/>
              </a:rPr>
              <a:t> – oznaczenie</a:t>
            </a:r>
            <a:r>
              <a:rPr lang="pl-PL" sz="1800" dirty="0">
                <a:latin typeface="Times New Roman"/>
                <a:ea typeface="+mn-lt"/>
                <a:cs typeface="Times New Roman"/>
              </a:rPr>
              <a:t/>
            </a:r>
            <a:br>
              <a:rPr lang="pl-PL" sz="1800" dirty="0">
                <a:latin typeface="Times New Roman"/>
                <a:ea typeface="+mn-lt"/>
                <a:cs typeface="Times New Roman"/>
              </a:rPr>
            </a:br>
            <a:r>
              <a:rPr lang="pl-PL" sz="1800" dirty="0">
                <a:latin typeface="Times New Roman"/>
                <a:cs typeface="Times New Roman"/>
              </a:rPr>
              <a:t>Der </a:t>
            </a:r>
            <a:r>
              <a:rPr lang="pl-PL" sz="1800" dirty="0" err="1">
                <a:latin typeface="Times New Roman"/>
                <a:cs typeface="Times New Roman"/>
              </a:rPr>
              <a:t>Mindestnennbetrag</a:t>
            </a:r>
            <a:r>
              <a:rPr lang="pl-PL" sz="1800" dirty="0">
                <a:latin typeface="Times New Roman"/>
                <a:cs typeface="Times New Roman"/>
              </a:rPr>
              <a:t> – minimalny nominał</a:t>
            </a:r>
            <a:br>
              <a:rPr lang="pl-PL" sz="1800" dirty="0">
                <a:latin typeface="Times New Roman"/>
                <a:cs typeface="Times New Roman"/>
              </a:rPr>
            </a:b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ea typeface="+mn-lt"/>
                <a:cs typeface="+mn-lt"/>
              </a:rPr>
              <a:t>Nennbetragsaktien</a:t>
            </a:r>
            <a:r>
              <a:rPr lang="pl-PL" sz="1800" dirty="0">
                <a:latin typeface="Times New Roman"/>
                <a:ea typeface="+mn-lt"/>
                <a:cs typeface="+mn-lt"/>
              </a:rPr>
              <a:t> – akcje o wartości nominalnej</a:t>
            </a:r>
            <a:br>
              <a:rPr lang="pl-PL" sz="1800" dirty="0">
                <a:latin typeface="Times New Roman"/>
                <a:ea typeface="+mn-lt"/>
                <a:cs typeface="+mn-lt"/>
              </a:rPr>
            </a:br>
            <a:r>
              <a:rPr lang="pl-PL" sz="1800" dirty="0" err="1">
                <a:latin typeface="Times New Roman"/>
                <a:cs typeface="Times New Roman"/>
              </a:rPr>
              <a:t>die</a:t>
            </a:r>
            <a:r>
              <a:rPr lang="pl-PL" sz="1800" dirty="0">
                <a:latin typeface="Times New Roman"/>
                <a:cs typeface="Times New Roman"/>
              </a:rPr>
              <a:t> </a:t>
            </a:r>
            <a:r>
              <a:rPr lang="pl-PL" sz="1800" dirty="0" err="1">
                <a:latin typeface="Times New Roman"/>
                <a:ea typeface="+mn-lt"/>
                <a:cs typeface="+mn-lt"/>
              </a:rPr>
              <a:t>Stückaktien</a:t>
            </a:r>
            <a:r>
              <a:rPr lang="pl-PL" sz="1800" dirty="0">
                <a:latin typeface="Times New Roman"/>
                <a:ea typeface="+mn-lt"/>
                <a:cs typeface="+mn-lt"/>
              </a:rPr>
              <a:t> - akcje bez wartości nominalnej</a:t>
            </a:r>
            <a:br>
              <a:rPr lang="pl-PL" sz="1800" dirty="0">
                <a:latin typeface="Times New Roman"/>
                <a:ea typeface="+mn-lt"/>
                <a:cs typeface="+mn-lt"/>
              </a:rPr>
            </a:br>
            <a:r>
              <a:rPr lang="pl-PL" sz="1800" dirty="0" err="1">
                <a:latin typeface="Times New Roman"/>
                <a:ea typeface="+mn-lt"/>
                <a:cs typeface="+mn-lt"/>
              </a:rPr>
              <a:t>gering</a:t>
            </a:r>
            <a:r>
              <a:rPr lang="pl-PL" sz="1800" dirty="0">
                <a:latin typeface="Times New Roman"/>
                <a:ea typeface="+mn-lt"/>
                <a:cs typeface="+mn-lt"/>
              </a:rPr>
              <a:t> – niewielki</a:t>
            </a:r>
            <a:br>
              <a:rPr lang="pl-PL" sz="1800" dirty="0">
                <a:latin typeface="Times New Roman"/>
                <a:ea typeface="+mn-lt"/>
                <a:cs typeface="+mn-lt"/>
              </a:rPr>
            </a:br>
            <a:r>
              <a:rPr lang="pl-PL" sz="1800" dirty="0">
                <a:latin typeface="Times New Roman"/>
                <a:ea typeface="+mn-lt"/>
                <a:cs typeface="Times New Roman"/>
              </a:rPr>
              <a:t>der </a:t>
            </a:r>
            <a:r>
              <a:rPr lang="pl-PL" sz="1800" dirty="0" err="1">
                <a:latin typeface="Times New Roman"/>
                <a:ea typeface="+mn-lt"/>
                <a:cs typeface="Times New Roman"/>
              </a:rPr>
              <a:t>Inhaber</a:t>
            </a:r>
            <a:r>
              <a:rPr lang="pl-PL" sz="1800" dirty="0">
                <a:latin typeface="Times New Roman"/>
                <a:ea typeface="+mn-lt"/>
                <a:cs typeface="Times New Roman"/>
              </a:rPr>
              <a:t> - właściciel</a:t>
            </a:r>
            <a:br>
              <a:rPr lang="pl-PL" sz="1800" dirty="0">
                <a:latin typeface="Times New Roman"/>
                <a:ea typeface="+mn-lt"/>
                <a:cs typeface="Times New Roman"/>
              </a:rPr>
            </a:br>
            <a:r>
              <a:rPr lang="pl-PL" sz="1800" dirty="0">
                <a:latin typeface="Times New Roman"/>
                <a:ea typeface="+mn-lt"/>
                <a:cs typeface="Times New Roman"/>
              </a:rPr>
              <a:t>der </a:t>
            </a:r>
            <a:r>
              <a:rPr lang="pl-PL" sz="1800" dirty="0" err="1">
                <a:latin typeface="Times New Roman"/>
                <a:ea typeface="+mn-lt"/>
                <a:cs typeface="Times New Roman"/>
              </a:rPr>
              <a:t>Gesamtschuldner</a:t>
            </a:r>
            <a:r>
              <a:rPr lang="pl-PL" sz="1800" dirty="0">
                <a:latin typeface="Times New Roman"/>
                <a:ea typeface="+mn-lt"/>
                <a:cs typeface="Times New Roman"/>
              </a:rPr>
              <a:t> - dłużnik</a:t>
            </a:r>
            <a:endParaRPr lang="pl-PL" sz="1800" dirty="0">
              <a:latin typeface="Times New Roman"/>
              <a:ea typeface="+mn-lt"/>
              <a:cs typeface="+mn-lt"/>
            </a:endParaRPr>
          </a:p>
          <a:p>
            <a:pPr marL="0" indent="0">
              <a:buNone/>
            </a:pPr>
            <a:r>
              <a:rPr lang="de" sz="1800" dirty="0">
                <a:ea typeface="+mn-lt"/>
                <a:cs typeface="+mn-lt"/>
              </a:rPr>
              <a:t/>
            </a:r>
            <a:br>
              <a:rPr lang="de" sz="1800" dirty="0">
                <a:ea typeface="+mn-lt"/>
                <a:cs typeface="+mn-lt"/>
              </a:rPr>
            </a:br>
            <a:r>
              <a:rPr lang="de" sz="1800" dirty="0">
                <a:ea typeface="+mn-lt"/>
                <a:cs typeface="+mn-lt"/>
              </a:rPr>
              <a:t/>
            </a:r>
            <a:br>
              <a:rPr lang="de" sz="1800" dirty="0">
                <a:ea typeface="+mn-lt"/>
                <a:cs typeface="+mn-lt"/>
              </a:rPr>
            </a:br>
            <a:r>
              <a:rPr lang="de" sz="1800" dirty="0">
                <a:ea typeface="+mn-lt"/>
                <a:cs typeface="+mn-lt"/>
              </a:rPr>
              <a:t/>
            </a:r>
            <a:br>
              <a:rPr lang="de" sz="1800" dirty="0">
                <a:ea typeface="+mn-lt"/>
                <a:cs typeface="+mn-lt"/>
              </a:rPr>
            </a:br>
            <a:r>
              <a:rPr lang="de" sz="1800" dirty="0">
                <a:ea typeface="+mn-lt"/>
                <a:cs typeface="+mn-lt"/>
              </a:rPr>
              <a:t/>
            </a:r>
            <a:br>
              <a:rPr lang="de" sz="1800" dirty="0">
                <a:ea typeface="+mn-lt"/>
                <a:cs typeface="+mn-lt"/>
              </a:rPr>
            </a:br>
            <a:r>
              <a:rPr lang="pl-PL" sz="1800" dirty="0">
                <a:ea typeface="+mn-lt"/>
                <a:cs typeface="+mn-lt"/>
              </a:rPr>
              <a:t/>
            </a:r>
            <a:br>
              <a:rPr lang="pl-PL" sz="1800" dirty="0">
                <a:ea typeface="+mn-lt"/>
                <a:cs typeface="+mn-lt"/>
              </a:rPr>
            </a:br>
            <a:endParaRPr lang="pl-PL" sz="2100" dirty="0">
              <a:ea typeface="+mn-lt"/>
              <a:cs typeface="+mn-lt"/>
            </a:endParaRPr>
          </a:p>
          <a:p>
            <a:pPr marL="0" indent="0">
              <a:buNone/>
            </a:pPr>
            <a:endParaRPr lang="pl-PL" sz="2100" dirty="0">
              <a:ea typeface="+mn-lt"/>
              <a:cs typeface="+mn-lt"/>
            </a:endParaRPr>
          </a:p>
          <a:p>
            <a:pPr marL="0" indent="0">
              <a:buNone/>
            </a:pPr>
            <a:endParaRPr lang="en-US" sz="2600" dirty="0"/>
          </a:p>
          <a:p>
            <a:pPr marL="0" indent="0">
              <a:buNone/>
            </a:pPr>
            <a:endParaRPr lang="pl-PL" sz="2600" dirty="0"/>
          </a:p>
        </p:txBody>
      </p:sp>
      <p:sp>
        <p:nvSpPr>
          <p:cNvPr id="4" name="Symbol zastępczy zawartości 3">
            <a:extLst>
              <a:ext uri="{FF2B5EF4-FFF2-40B4-BE49-F238E27FC236}">
                <a16:creationId xmlns="" xmlns:a16="http://schemas.microsoft.com/office/drawing/2014/main" id="{6D075FF3-A64A-2714-6D50-90ACF51232D1}"/>
              </a:ext>
            </a:extLst>
          </p:cNvPr>
          <p:cNvSpPr>
            <a:spLocks noGrp="1"/>
          </p:cNvSpPr>
          <p:nvPr>
            <p:ph sz="half" idx="2"/>
          </p:nvPr>
        </p:nvSpPr>
        <p:spPr>
          <a:xfrm>
            <a:off x="6580809" y="1063101"/>
            <a:ext cx="7103162" cy="5688121"/>
          </a:xfrm>
        </p:spPr>
        <p:txBody>
          <a:bodyPr vert="horz" lIns="91440" tIns="45720" rIns="91440" bIns="45720" rtlCol="0" anchor="t">
            <a:noAutofit/>
          </a:bodyPr>
          <a:lstStyle/>
          <a:p>
            <a:pPr marL="0" indent="0">
              <a:buNone/>
            </a:pPr>
            <a:r>
              <a:rPr lang="pl-PL" sz="1400" dirty="0" err="1">
                <a:latin typeface="Times New Roman"/>
                <a:cs typeface="Times New Roman"/>
              </a:rPr>
              <a:t>voll</a:t>
            </a:r>
            <a:r>
              <a:rPr lang="pl-PL" sz="1400" dirty="0">
                <a:latin typeface="Times New Roman"/>
                <a:cs typeface="Times New Roman"/>
              </a:rPr>
              <a:t> - pełny</a:t>
            </a:r>
            <a:br>
              <a:rPr lang="pl-PL" sz="1400" dirty="0">
                <a:latin typeface="Times New Roman"/>
                <a:cs typeface="Times New Roman"/>
              </a:rPr>
            </a:br>
            <a:r>
              <a:rPr lang="pl-PL" sz="1400" dirty="0" err="1">
                <a:latin typeface="Times New Roman"/>
                <a:cs typeface="Times New Roman"/>
              </a:rPr>
              <a:t>entfallen</a:t>
            </a:r>
            <a:r>
              <a:rPr lang="pl-PL" sz="1400" dirty="0">
                <a:latin typeface="Times New Roman"/>
                <a:cs typeface="Times New Roman"/>
              </a:rPr>
              <a:t> - </a:t>
            </a:r>
            <a:r>
              <a:rPr lang="pl-PL" sz="1400" dirty="0" err="1">
                <a:latin typeface="Times New Roman"/>
                <a:cs typeface="Times New Roman"/>
              </a:rPr>
              <a:t>przypadadeć</a:t>
            </a:r>
            <a:r>
              <a:rPr lang="pl-PL" sz="1400" dirty="0">
                <a:latin typeface="Times New Roman"/>
                <a:cs typeface="Times New Roman"/>
              </a:rPr>
              <a:t> na</a:t>
            </a:r>
            <a:br>
              <a:rPr lang="pl-PL" sz="1400" dirty="0">
                <a:latin typeface="Times New Roman"/>
                <a:cs typeface="Times New Roman"/>
              </a:rPr>
            </a:br>
            <a:r>
              <a:rPr lang="pl-PL" sz="1400" dirty="0" err="1">
                <a:latin typeface="Times New Roman"/>
                <a:ea typeface="+mn-lt"/>
                <a:cs typeface="+mn-lt"/>
              </a:rPr>
              <a:t>unterschreiten</a:t>
            </a:r>
            <a:r>
              <a:rPr lang="pl-PL" sz="1400" dirty="0">
                <a:latin typeface="Times New Roman"/>
                <a:ea typeface="+mn-lt"/>
                <a:cs typeface="+mn-lt"/>
              </a:rPr>
              <a:t> – nie osiągać</a:t>
            </a:r>
            <a:r>
              <a:rPr lang="pl-PL" sz="1400" dirty="0">
                <a:latin typeface="Times New Roman"/>
                <a:cs typeface="Times New Roman"/>
              </a:rPr>
              <a:t/>
            </a:r>
            <a:br>
              <a:rPr lang="pl-PL" sz="1400" dirty="0">
                <a:latin typeface="Times New Roman"/>
                <a:cs typeface="Times New Roman"/>
              </a:rPr>
            </a:br>
            <a:r>
              <a:rPr lang="pl-PL" sz="1400" dirty="0" err="1">
                <a:latin typeface="Times New Roman"/>
                <a:cs typeface="Times New Roman"/>
              </a:rPr>
              <a:t>die</a:t>
            </a:r>
            <a:r>
              <a:rPr lang="pl-PL" sz="1400" dirty="0">
                <a:latin typeface="Times New Roman"/>
                <a:cs typeface="Times New Roman"/>
              </a:rPr>
              <a:t> </a:t>
            </a:r>
            <a:r>
              <a:rPr lang="pl-PL" sz="1400" dirty="0" err="1">
                <a:latin typeface="Times New Roman"/>
                <a:cs typeface="Times New Roman"/>
              </a:rPr>
              <a:t>Satzung</a:t>
            </a:r>
            <a:r>
              <a:rPr lang="pl-PL" sz="1400" dirty="0">
                <a:latin typeface="Times New Roman"/>
                <a:cs typeface="Times New Roman"/>
              </a:rPr>
              <a:t> – status</a:t>
            </a:r>
            <a:br>
              <a:rPr lang="pl-PL" sz="1400" dirty="0">
                <a:latin typeface="Times New Roman"/>
                <a:cs typeface="Times New Roman"/>
              </a:rPr>
            </a:br>
            <a:r>
              <a:rPr lang="pl-PL" sz="1400" dirty="0" err="1">
                <a:latin typeface="Times New Roman"/>
                <a:cs typeface="Times New Roman"/>
              </a:rPr>
              <a:t>die</a:t>
            </a:r>
            <a:r>
              <a:rPr lang="pl-PL" sz="1400" dirty="0">
                <a:latin typeface="Times New Roman"/>
                <a:cs typeface="Times New Roman"/>
              </a:rPr>
              <a:t> </a:t>
            </a:r>
            <a:r>
              <a:rPr lang="pl-PL" sz="1400" dirty="0" err="1">
                <a:latin typeface="Times New Roman"/>
                <a:ea typeface="+mn-lt"/>
                <a:cs typeface="+mn-lt"/>
              </a:rPr>
              <a:t>Beurkundung</a:t>
            </a:r>
            <a:r>
              <a:rPr lang="pl-PL" sz="1400" dirty="0">
                <a:latin typeface="Times New Roman"/>
                <a:ea typeface="+mn-lt"/>
                <a:cs typeface="+mn-lt"/>
              </a:rPr>
              <a:t> - poświadczenie</a:t>
            </a:r>
            <a:r>
              <a:rPr lang="en-US" sz="1400" dirty="0">
                <a:latin typeface="Times New Roman"/>
              </a:rPr>
              <a:t/>
            </a:r>
            <a:br>
              <a:rPr lang="en-US" sz="1400" dirty="0">
                <a:latin typeface="Times New Roman"/>
              </a:rPr>
            </a:br>
            <a:r>
              <a:rPr lang="pl-PL" sz="1400" dirty="0">
                <a:latin typeface="Times New Roman"/>
                <a:cs typeface="Times New Roman"/>
              </a:rPr>
              <a:t>der </a:t>
            </a:r>
            <a:r>
              <a:rPr lang="pl-PL" sz="1400" dirty="0" err="1">
                <a:latin typeface="Times New Roman"/>
                <a:ea typeface="+mn-lt"/>
                <a:cs typeface="+mn-lt"/>
              </a:rPr>
              <a:t>Bevollmächtigte</a:t>
            </a:r>
            <a:r>
              <a:rPr lang="pl-PL" sz="1400" dirty="0">
                <a:latin typeface="Times New Roman"/>
                <a:ea typeface="+mn-lt"/>
                <a:cs typeface="+mn-lt"/>
              </a:rPr>
              <a:t> - pełnomocnik</a:t>
            </a:r>
            <a:r>
              <a:rPr lang="pl-PL" sz="1400" dirty="0">
                <a:latin typeface="Times New Roman"/>
                <a:cs typeface="Times New Roman"/>
              </a:rPr>
              <a:t/>
            </a:r>
            <a:br>
              <a:rPr lang="pl-PL" sz="1400" dirty="0">
                <a:latin typeface="Times New Roman"/>
                <a:cs typeface="Times New Roman"/>
              </a:rPr>
            </a:br>
            <a:r>
              <a:rPr lang="pl-PL" sz="1400" dirty="0" err="1">
                <a:latin typeface="Times New Roman"/>
                <a:ea typeface="+mn-lt"/>
                <a:cs typeface="+mn-lt"/>
              </a:rPr>
              <a:t>beglaubigte</a:t>
            </a:r>
            <a:r>
              <a:rPr lang="pl-PL" sz="1400" dirty="0">
                <a:latin typeface="Times New Roman"/>
                <a:ea typeface="+mn-lt"/>
                <a:cs typeface="+mn-lt"/>
              </a:rPr>
              <a:t> - poświadczony</a:t>
            </a:r>
            <a:r>
              <a:rPr lang="pl-PL" sz="1400" dirty="0">
                <a:latin typeface="Times New Roman"/>
                <a:cs typeface="Times New Roman"/>
              </a:rPr>
              <a:t/>
            </a:r>
            <a:br>
              <a:rPr lang="pl-PL" sz="1400" dirty="0">
                <a:latin typeface="Times New Roman"/>
                <a:cs typeface="Times New Roman"/>
              </a:rPr>
            </a:br>
            <a:r>
              <a:rPr lang="pl-PL" sz="1400" dirty="0" err="1">
                <a:latin typeface="Times New Roman"/>
                <a:cs typeface="Times New Roman"/>
              </a:rPr>
              <a:t>die</a:t>
            </a:r>
            <a:r>
              <a:rPr lang="pl-PL" sz="1400" dirty="0">
                <a:latin typeface="Times New Roman"/>
                <a:cs typeface="Times New Roman"/>
              </a:rPr>
              <a:t> </a:t>
            </a:r>
            <a:r>
              <a:rPr lang="pl-PL" sz="1400" dirty="0" err="1">
                <a:latin typeface="Times New Roman"/>
                <a:cs typeface="Times New Roman"/>
              </a:rPr>
              <a:t>Urkunde</a:t>
            </a:r>
            <a:r>
              <a:rPr lang="pl-PL" sz="1400" dirty="0">
                <a:latin typeface="Times New Roman"/>
                <a:cs typeface="Times New Roman"/>
              </a:rPr>
              <a:t> – dokument, akt</a:t>
            </a:r>
            <a:br>
              <a:rPr lang="pl-PL" sz="1400" dirty="0">
                <a:latin typeface="Times New Roman"/>
                <a:cs typeface="Times New Roman"/>
              </a:rPr>
            </a:br>
            <a:r>
              <a:rPr lang="pl-PL" sz="1400" dirty="0" err="1">
                <a:latin typeface="Times New Roman"/>
                <a:cs typeface="Times New Roman"/>
              </a:rPr>
              <a:t>die</a:t>
            </a:r>
            <a:r>
              <a:rPr lang="pl-PL" sz="1400" dirty="0">
                <a:latin typeface="Times New Roman"/>
                <a:cs typeface="Times New Roman"/>
              </a:rPr>
              <a:t> </a:t>
            </a:r>
            <a:r>
              <a:rPr lang="pl-PL" sz="1400" dirty="0" err="1">
                <a:latin typeface="Times New Roman"/>
                <a:cs typeface="Times New Roman"/>
              </a:rPr>
              <a:t>Gründer</a:t>
            </a:r>
            <a:r>
              <a:rPr lang="pl-PL" sz="1400" dirty="0">
                <a:latin typeface="Times New Roman"/>
                <a:cs typeface="Times New Roman"/>
              </a:rPr>
              <a:t> - założyciele</a:t>
            </a:r>
            <a:br>
              <a:rPr lang="pl-PL" sz="1400" dirty="0">
                <a:latin typeface="Times New Roman"/>
                <a:cs typeface="Times New Roman"/>
              </a:rPr>
            </a:br>
            <a:r>
              <a:rPr lang="pl-PL" sz="1400" dirty="0" err="1">
                <a:latin typeface="Times New Roman"/>
                <a:cs typeface="Times New Roman"/>
              </a:rPr>
              <a:t>die</a:t>
            </a:r>
            <a:r>
              <a:rPr lang="pl-PL" sz="1400" dirty="0">
                <a:latin typeface="Times New Roman"/>
                <a:cs typeface="Times New Roman"/>
              </a:rPr>
              <a:t> </a:t>
            </a:r>
            <a:r>
              <a:rPr lang="pl-PL" sz="1400" dirty="0" err="1">
                <a:latin typeface="Times New Roman"/>
                <a:cs typeface="Times New Roman"/>
              </a:rPr>
              <a:t>Gattung</a:t>
            </a:r>
            <a:r>
              <a:rPr lang="pl-PL" sz="1400" dirty="0">
                <a:latin typeface="Times New Roman"/>
                <a:cs typeface="Times New Roman"/>
              </a:rPr>
              <a:t> – rodzaj</a:t>
            </a:r>
            <a:br>
              <a:rPr lang="pl-PL" sz="1400" dirty="0">
                <a:latin typeface="Times New Roman"/>
                <a:cs typeface="Times New Roman"/>
              </a:rPr>
            </a:br>
            <a:r>
              <a:rPr lang="pl-PL" sz="1400" dirty="0">
                <a:latin typeface="Times New Roman"/>
                <a:cs typeface="Times New Roman"/>
              </a:rPr>
              <a:t> </a:t>
            </a:r>
            <a:r>
              <a:rPr lang="pl-PL" sz="1400" dirty="0" err="1">
                <a:latin typeface="Times New Roman"/>
                <a:cs typeface="Times New Roman"/>
              </a:rPr>
              <a:t>eingezahlt</a:t>
            </a:r>
            <a:r>
              <a:rPr lang="pl-PL" sz="1400" dirty="0">
                <a:latin typeface="Times New Roman"/>
                <a:cs typeface="Times New Roman"/>
              </a:rPr>
              <a:t> - wpłacony</a:t>
            </a:r>
            <a:br>
              <a:rPr lang="pl-PL" sz="1400" dirty="0">
                <a:latin typeface="Times New Roman"/>
                <a:cs typeface="Times New Roman"/>
              </a:rPr>
            </a:br>
            <a:r>
              <a:rPr lang="pl-PL" sz="1400" dirty="0">
                <a:latin typeface="Times New Roman"/>
                <a:cs typeface="Times New Roman"/>
              </a:rPr>
              <a:t>der </a:t>
            </a:r>
            <a:r>
              <a:rPr lang="pl-PL" sz="1400" dirty="0" err="1">
                <a:latin typeface="Times New Roman"/>
                <a:ea typeface="+mn-lt"/>
                <a:cs typeface="+mn-lt"/>
              </a:rPr>
              <a:t>Gegenstand</a:t>
            </a:r>
            <a:r>
              <a:rPr lang="pl-PL" sz="1400" dirty="0">
                <a:latin typeface="Times New Roman"/>
                <a:ea typeface="+mn-lt"/>
                <a:cs typeface="+mn-lt"/>
              </a:rPr>
              <a:t> – przedmiot</a:t>
            </a:r>
            <a:br>
              <a:rPr lang="pl-PL" sz="1400" dirty="0">
                <a:latin typeface="Times New Roman"/>
                <a:ea typeface="+mn-lt"/>
                <a:cs typeface="+mn-lt"/>
              </a:rPr>
            </a:br>
            <a:r>
              <a:rPr lang="pl-PL" sz="1400" dirty="0" err="1">
                <a:latin typeface="Times New Roman"/>
                <a:ea typeface="+mn-lt"/>
                <a:cs typeface="+mn-lt"/>
              </a:rPr>
              <a:t>das</a:t>
            </a:r>
            <a:r>
              <a:rPr lang="pl-PL" sz="1400" dirty="0">
                <a:latin typeface="Times New Roman"/>
                <a:ea typeface="+mn-lt"/>
                <a:cs typeface="+mn-lt"/>
              </a:rPr>
              <a:t> </a:t>
            </a:r>
            <a:r>
              <a:rPr lang="pl-PL" sz="1400" dirty="0" err="1">
                <a:latin typeface="Times New Roman"/>
                <a:ea typeface="+mn-lt"/>
                <a:cs typeface="+mn-lt"/>
              </a:rPr>
              <a:t>Erzeugnis</a:t>
            </a:r>
            <a:r>
              <a:rPr lang="pl-PL" sz="1400" dirty="0">
                <a:latin typeface="Times New Roman"/>
                <a:ea typeface="+mn-lt"/>
                <a:cs typeface="+mn-lt"/>
              </a:rPr>
              <a:t>- produkt</a:t>
            </a:r>
            <a:br>
              <a:rPr lang="pl-PL" sz="1400" dirty="0">
                <a:latin typeface="Times New Roman"/>
                <a:ea typeface="+mn-lt"/>
                <a:cs typeface="+mn-lt"/>
              </a:rPr>
            </a:br>
            <a:r>
              <a:rPr lang="pl-PL" sz="1400" dirty="0" err="1">
                <a:latin typeface="Times New Roman"/>
                <a:ea typeface="+mn-lt"/>
                <a:cs typeface="+mn-lt"/>
              </a:rPr>
              <a:t>die</a:t>
            </a:r>
            <a:r>
              <a:rPr lang="pl-PL" sz="1400" dirty="0">
                <a:latin typeface="Times New Roman"/>
                <a:ea typeface="+mn-lt"/>
                <a:cs typeface="+mn-lt"/>
              </a:rPr>
              <a:t> Waren – towary</a:t>
            </a:r>
            <a:br>
              <a:rPr lang="pl-PL" sz="1400" dirty="0">
                <a:latin typeface="Times New Roman"/>
                <a:ea typeface="+mn-lt"/>
                <a:cs typeface="+mn-lt"/>
              </a:rPr>
            </a:br>
            <a:r>
              <a:rPr lang="pl-PL" sz="1400" dirty="0" err="1">
                <a:latin typeface="Times New Roman"/>
                <a:ea typeface="+mn-lt"/>
                <a:cs typeface="+mn-lt"/>
              </a:rPr>
              <a:t>herstellen</a:t>
            </a:r>
            <a:r>
              <a:rPr lang="pl-PL" sz="1400" dirty="0">
                <a:latin typeface="Times New Roman"/>
                <a:ea typeface="+mn-lt"/>
                <a:cs typeface="+mn-lt"/>
              </a:rPr>
              <a:t> - produkować</a:t>
            </a:r>
            <a:br>
              <a:rPr lang="pl-PL" sz="1400" dirty="0">
                <a:latin typeface="Times New Roman"/>
                <a:ea typeface="+mn-lt"/>
                <a:cs typeface="+mn-lt"/>
              </a:rPr>
            </a:br>
            <a:r>
              <a:rPr lang="pl-PL" sz="1400" dirty="0" err="1">
                <a:latin typeface="Times New Roman"/>
                <a:ea typeface="+mn-lt"/>
                <a:cs typeface="+mn-lt"/>
              </a:rPr>
              <a:t>das</a:t>
            </a:r>
            <a:r>
              <a:rPr lang="pl-PL" sz="1400" dirty="0">
                <a:latin typeface="Times New Roman"/>
                <a:ea typeface="+mn-lt"/>
                <a:cs typeface="+mn-lt"/>
              </a:rPr>
              <a:t> </a:t>
            </a:r>
            <a:r>
              <a:rPr lang="pl-PL" sz="1400" dirty="0" err="1">
                <a:latin typeface="Times New Roman"/>
                <a:ea typeface="+mn-lt"/>
                <a:cs typeface="+mn-lt"/>
              </a:rPr>
              <a:t>Zubehör</a:t>
            </a:r>
            <a:r>
              <a:rPr lang="pl-PL" sz="1400" dirty="0">
                <a:latin typeface="Times New Roman"/>
                <a:ea typeface="+mn-lt"/>
                <a:cs typeface="+mn-lt"/>
              </a:rPr>
              <a:t> - wyposażenie</a:t>
            </a:r>
            <a:br>
              <a:rPr lang="pl-PL" sz="1400" dirty="0">
                <a:latin typeface="Times New Roman"/>
                <a:ea typeface="+mn-lt"/>
                <a:cs typeface="+mn-lt"/>
              </a:rPr>
            </a:br>
            <a:r>
              <a:rPr lang="pl-PL" sz="1400" dirty="0" err="1">
                <a:latin typeface="Times New Roman"/>
                <a:ea typeface="+mn-lt"/>
                <a:cs typeface="+mn-lt"/>
              </a:rPr>
              <a:t>das</a:t>
            </a:r>
            <a:r>
              <a:rPr lang="pl-PL" sz="1400" dirty="0">
                <a:latin typeface="Times New Roman"/>
                <a:ea typeface="+mn-lt"/>
                <a:cs typeface="+mn-lt"/>
              </a:rPr>
              <a:t> </a:t>
            </a:r>
            <a:r>
              <a:rPr lang="pl-PL" sz="1400" dirty="0" err="1">
                <a:latin typeface="Times New Roman"/>
                <a:ea typeface="+mn-lt"/>
                <a:cs typeface="+mn-lt"/>
              </a:rPr>
              <a:t>Erzeugnis</a:t>
            </a:r>
            <a:r>
              <a:rPr lang="pl-PL" sz="1400" dirty="0">
                <a:latin typeface="Times New Roman"/>
                <a:ea typeface="+mn-lt"/>
                <a:cs typeface="+mn-lt"/>
              </a:rPr>
              <a:t> – produkt</a:t>
            </a:r>
            <a:br>
              <a:rPr lang="pl-PL" sz="1400" dirty="0">
                <a:latin typeface="Times New Roman"/>
                <a:ea typeface="+mn-lt"/>
                <a:cs typeface="+mn-lt"/>
              </a:rPr>
            </a:br>
            <a:r>
              <a:rPr lang="pl-PL" sz="1400" dirty="0" err="1">
                <a:latin typeface="Times New Roman"/>
                <a:ea typeface="+mn-lt"/>
                <a:cs typeface="+mn-lt"/>
              </a:rPr>
              <a:t>die</a:t>
            </a:r>
            <a:r>
              <a:rPr lang="pl-PL" sz="1400" dirty="0">
                <a:latin typeface="Times New Roman"/>
                <a:ea typeface="+mn-lt"/>
                <a:cs typeface="+mn-lt"/>
              </a:rPr>
              <a:t> Waren – towary</a:t>
            </a:r>
            <a:br>
              <a:rPr lang="pl-PL" sz="1400" dirty="0">
                <a:latin typeface="Times New Roman"/>
                <a:ea typeface="+mn-lt"/>
                <a:cs typeface="+mn-lt"/>
              </a:rPr>
            </a:br>
            <a:r>
              <a:rPr lang="pl-PL" sz="1400" dirty="0">
                <a:latin typeface="Times New Roman"/>
                <a:ea typeface="+mn-lt"/>
                <a:cs typeface="+mn-lt"/>
              </a:rPr>
              <a:t>der </a:t>
            </a:r>
            <a:r>
              <a:rPr lang="pl-PL" sz="1400" dirty="0" err="1">
                <a:latin typeface="Times New Roman"/>
                <a:ea typeface="+mn-lt"/>
                <a:cs typeface="+mn-lt"/>
              </a:rPr>
              <a:t>Zusammenghang</a:t>
            </a:r>
            <a:r>
              <a:rPr lang="pl-PL" sz="1400" dirty="0">
                <a:latin typeface="Times New Roman"/>
                <a:ea typeface="+mn-lt"/>
                <a:cs typeface="+mn-lt"/>
              </a:rPr>
              <a:t> - związek</a:t>
            </a:r>
            <a:br>
              <a:rPr lang="pl-PL" sz="1400" dirty="0">
                <a:latin typeface="Times New Roman"/>
                <a:ea typeface="+mn-lt"/>
                <a:cs typeface="+mn-lt"/>
              </a:rPr>
            </a:br>
            <a:r>
              <a:rPr lang="pl-PL" sz="1400" dirty="0" err="1">
                <a:latin typeface="Times New Roman"/>
                <a:ea typeface="+mn-lt"/>
                <a:cs typeface="+mn-lt"/>
              </a:rPr>
              <a:t>die</a:t>
            </a:r>
            <a:r>
              <a:rPr lang="pl-PL" sz="1400" dirty="0">
                <a:latin typeface="Times New Roman"/>
                <a:ea typeface="+mn-lt"/>
                <a:cs typeface="+mn-lt"/>
              </a:rPr>
              <a:t> </a:t>
            </a:r>
            <a:r>
              <a:rPr lang="pl-PL" sz="1400" dirty="0" err="1">
                <a:latin typeface="Times New Roman"/>
                <a:ea typeface="+mn-lt"/>
                <a:cs typeface="+mn-lt"/>
              </a:rPr>
              <a:t>Zerlegung</a:t>
            </a:r>
            <a:r>
              <a:rPr lang="pl-PL" sz="1400" dirty="0">
                <a:latin typeface="Times New Roman"/>
                <a:ea typeface="+mn-lt"/>
                <a:cs typeface="+mn-lt"/>
              </a:rPr>
              <a:t> - podział</a:t>
            </a:r>
            <a:br>
              <a:rPr lang="pl-PL" sz="1400" dirty="0">
                <a:latin typeface="Times New Roman"/>
                <a:ea typeface="+mn-lt"/>
                <a:cs typeface="+mn-lt"/>
              </a:rPr>
            </a:br>
            <a:r>
              <a:rPr lang="pl-PL" sz="1400" dirty="0" err="1">
                <a:latin typeface="Times New Roman"/>
                <a:ea typeface="+mn-lt"/>
                <a:cs typeface="+mn-lt"/>
              </a:rPr>
              <a:t>die</a:t>
            </a:r>
            <a:r>
              <a:rPr lang="pl-PL" sz="1400" dirty="0">
                <a:latin typeface="Times New Roman"/>
                <a:ea typeface="+mn-lt"/>
                <a:cs typeface="+mn-lt"/>
              </a:rPr>
              <a:t> </a:t>
            </a:r>
            <a:r>
              <a:rPr lang="pl-PL" sz="1400" dirty="0" err="1">
                <a:latin typeface="Times New Roman"/>
                <a:ea typeface="+mn-lt"/>
                <a:cs typeface="+mn-lt"/>
              </a:rPr>
              <a:t>Mitglieder</a:t>
            </a:r>
            <a:r>
              <a:rPr lang="pl-PL" sz="1400" dirty="0">
                <a:latin typeface="Times New Roman"/>
                <a:ea typeface="+mn-lt"/>
                <a:cs typeface="+mn-lt"/>
              </a:rPr>
              <a:t> - członkowie</a:t>
            </a:r>
            <a:br>
              <a:rPr lang="pl-PL" sz="1400" dirty="0">
                <a:latin typeface="Times New Roman"/>
                <a:ea typeface="+mn-lt"/>
                <a:cs typeface="+mn-lt"/>
              </a:rPr>
            </a:br>
            <a:r>
              <a:rPr lang="pl-PL" sz="1400" dirty="0">
                <a:latin typeface="Times New Roman"/>
                <a:ea typeface="+mn-lt"/>
                <a:cs typeface="+mn-lt"/>
              </a:rPr>
              <a:t>der </a:t>
            </a:r>
            <a:r>
              <a:rPr lang="pl-PL" sz="1400" dirty="0" err="1">
                <a:latin typeface="Times New Roman"/>
                <a:ea typeface="+mn-lt"/>
                <a:cs typeface="+mn-lt"/>
              </a:rPr>
              <a:t>Vorstand</a:t>
            </a:r>
            <a:r>
              <a:rPr lang="pl-PL" sz="1400" dirty="0">
                <a:latin typeface="Times New Roman"/>
                <a:ea typeface="+mn-lt"/>
                <a:cs typeface="+mn-lt"/>
              </a:rPr>
              <a:t> - zarząd</a:t>
            </a:r>
            <a:br>
              <a:rPr lang="pl-PL" sz="1400" dirty="0">
                <a:latin typeface="Times New Roman"/>
                <a:ea typeface="+mn-lt"/>
                <a:cs typeface="+mn-lt"/>
              </a:rPr>
            </a:br>
            <a:r>
              <a:rPr lang="pl-PL" sz="1400" dirty="0" err="1">
                <a:latin typeface="Times New Roman"/>
                <a:ea typeface="+mn-lt"/>
                <a:cs typeface="+mn-lt"/>
              </a:rPr>
              <a:t>festlegen</a:t>
            </a:r>
            <a:r>
              <a:rPr lang="pl-PL" sz="1400" dirty="0">
                <a:latin typeface="Times New Roman"/>
                <a:ea typeface="+mn-lt"/>
                <a:cs typeface="+mn-lt"/>
              </a:rPr>
              <a:t> - ustalać</a:t>
            </a:r>
            <a:br>
              <a:rPr lang="pl-PL" sz="1400" dirty="0">
                <a:latin typeface="Times New Roman"/>
                <a:ea typeface="+mn-lt"/>
                <a:cs typeface="+mn-lt"/>
              </a:rPr>
            </a:br>
            <a:r>
              <a:rPr lang="pl-PL" sz="1400" dirty="0">
                <a:ea typeface="+mn-lt"/>
                <a:cs typeface="+mn-lt"/>
              </a:rPr>
              <a:t/>
            </a:r>
            <a:br>
              <a:rPr lang="pl-PL" sz="1400" dirty="0">
                <a:ea typeface="+mn-lt"/>
                <a:cs typeface="+mn-lt"/>
              </a:rPr>
            </a:br>
            <a:r>
              <a:rPr lang="pl-PL" sz="1400" dirty="0">
                <a:latin typeface="Times New Roman"/>
                <a:cs typeface="Times New Roman"/>
              </a:rPr>
              <a:t/>
            </a:r>
            <a:br>
              <a:rPr lang="pl-PL" sz="1400" dirty="0">
                <a:latin typeface="Times New Roman"/>
                <a:cs typeface="Times New Roman"/>
              </a:rPr>
            </a:br>
            <a:r>
              <a:rPr lang="en-US" sz="2800" dirty="0"/>
              <a:t/>
            </a:r>
            <a:br>
              <a:rPr lang="en-US" sz="2800" dirty="0"/>
            </a:br>
            <a:r>
              <a:rPr lang="pl-PL" sz="1900" dirty="0">
                <a:latin typeface="Univers Condensed Light"/>
                <a:cs typeface="Times New Roman"/>
              </a:rPr>
              <a:t/>
            </a:r>
            <a:br>
              <a:rPr lang="pl-PL" sz="1900" dirty="0">
                <a:latin typeface="Univers Condensed Light"/>
                <a:cs typeface="Times New Roman"/>
              </a:rPr>
            </a:br>
            <a:r>
              <a:rPr lang="pl-PL" sz="1900" dirty="0">
                <a:latin typeface="Times New Roman"/>
                <a:cs typeface="Times New Roman"/>
              </a:rPr>
              <a:t/>
            </a:r>
            <a:br>
              <a:rPr lang="pl-PL" sz="1900" dirty="0">
                <a:latin typeface="Times New Roman"/>
                <a:cs typeface="Times New Roman"/>
              </a:rPr>
            </a:br>
            <a:r>
              <a:rPr lang="pl-PL" sz="1900" dirty="0">
                <a:latin typeface="Times New Roman"/>
                <a:cs typeface="Times New Roman"/>
              </a:rPr>
              <a:t/>
            </a:r>
            <a:br>
              <a:rPr lang="pl-PL" sz="1900" dirty="0">
                <a:latin typeface="Times New Roman"/>
                <a:cs typeface="Times New Roman"/>
              </a:rPr>
            </a:br>
            <a:r>
              <a:rPr lang="pl-PL" sz="1900" dirty="0">
                <a:latin typeface="Times New Roman"/>
                <a:cs typeface="Times New Roman"/>
              </a:rPr>
              <a:t/>
            </a:r>
            <a:br>
              <a:rPr lang="pl-PL" sz="1900" dirty="0">
                <a:latin typeface="Times New Roman"/>
                <a:cs typeface="Times New Roman"/>
              </a:rPr>
            </a:br>
            <a:endParaRPr lang="pl-PL" sz="1900">
              <a:latin typeface="Times New Roman"/>
              <a:cs typeface="Times New Roman"/>
            </a:endParaRPr>
          </a:p>
        </p:txBody>
      </p:sp>
    </p:spTree>
    <p:extLst>
      <p:ext uri="{BB962C8B-B14F-4D97-AF65-F5344CB8AC3E}">
        <p14:creationId xmlns:p14="http://schemas.microsoft.com/office/powerpoint/2010/main" val="1489949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DB2EF5A7-F450-9C2E-AEA8-BD4FC8C2BDE3}"/>
              </a:ext>
            </a:extLst>
          </p:cNvPr>
          <p:cNvSpPr>
            <a:spLocks noGrp="1"/>
          </p:cNvSpPr>
          <p:nvPr>
            <p:ph sz="half" idx="1"/>
          </p:nvPr>
        </p:nvSpPr>
        <p:spPr>
          <a:xfrm>
            <a:off x="230809" y="908494"/>
            <a:ext cx="5788991" cy="6836642"/>
          </a:xfrm>
        </p:spPr>
        <p:txBody>
          <a:bodyPr vert="horz" lIns="91440" tIns="45720" rIns="91440" bIns="45720" rtlCol="0" anchor="t">
            <a:normAutofit fontScale="55000" lnSpcReduction="20000"/>
          </a:bodyPr>
          <a:lstStyle/>
          <a:p>
            <a:pPr marL="0" indent="0">
              <a:buNone/>
            </a:pPr>
            <a:r>
              <a:rPr lang="pl-PL" sz="2600" err="1">
                <a:latin typeface="Times New Roman"/>
                <a:cs typeface="Times New Roman"/>
              </a:rPr>
              <a:t>abweichen</a:t>
            </a:r>
            <a:r>
              <a:rPr lang="pl-PL" sz="2600" dirty="0">
                <a:latin typeface="Times New Roman"/>
                <a:cs typeface="Times New Roman"/>
              </a:rPr>
              <a:t> - odróżniać się</a:t>
            </a:r>
            <a:r>
              <a:rPr lang="pl-PL" sz="2600" dirty="0">
                <a:latin typeface="Times New Roman"/>
              </a:rPr>
              <a:t/>
            </a:r>
            <a:br>
              <a:rPr lang="pl-PL" sz="2600" dirty="0">
                <a:latin typeface="Times New Roman"/>
              </a:rPr>
            </a:br>
            <a:r>
              <a:rPr lang="pl-PL" sz="2600" err="1">
                <a:latin typeface="Times New Roman"/>
                <a:ea typeface="+mn-lt"/>
                <a:cs typeface="+mn-lt"/>
              </a:rPr>
              <a:t>ausdrücklich</a:t>
            </a:r>
            <a:r>
              <a:rPr lang="pl-PL" sz="2600" dirty="0">
                <a:latin typeface="Times New Roman"/>
                <a:ea typeface="+mn-lt"/>
                <a:cs typeface="+mn-lt"/>
              </a:rPr>
              <a:t>  - wyraźnie</a:t>
            </a:r>
            <a:br>
              <a:rPr lang="pl-PL" sz="2600" dirty="0">
                <a:latin typeface="Times New Roman"/>
                <a:ea typeface="+mn-lt"/>
                <a:cs typeface="+mn-lt"/>
              </a:rPr>
            </a:br>
            <a:r>
              <a:rPr lang="pl-PL" sz="2600" err="1">
                <a:latin typeface="Times New Roman"/>
                <a:ea typeface="+mn-lt"/>
                <a:cs typeface="+mn-lt"/>
              </a:rPr>
              <a:t>zulassen</a:t>
            </a:r>
            <a:r>
              <a:rPr lang="pl-PL" sz="2600" dirty="0">
                <a:latin typeface="Times New Roman"/>
                <a:ea typeface="+mn-lt"/>
                <a:cs typeface="+mn-lt"/>
              </a:rPr>
              <a:t> - umożliwić</a:t>
            </a:r>
            <a:br>
              <a:rPr lang="pl-PL" sz="2600" dirty="0">
                <a:latin typeface="Times New Roman"/>
                <a:ea typeface="+mn-lt"/>
                <a:cs typeface="+mn-lt"/>
              </a:rPr>
            </a:br>
            <a:r>
              <a:rPr lang="pl-PL" sz="2600" err="1">
                <a:latin typeface="Times New Roman"/>
                <a:ea typeface="+mn-lt"/>
                <a:cs typeface="+mn-lt"/>
              </a:rPr>
              <a:t>ergänzende</a:t>
            </a:r>
            <a:r>
              <a:rPr lang="pl-PL" sz="2600" dirty="0">
                <a:latin typeface="Times New Roman"/>
                <a:ea typeface="+mn-lt"/>
                <a:cs typeface="+mn-lt"/>
              </a:rPr>
              <a:t> - dodatkowe</a:t>
            </a:r>
            <a:br>
              <a:rPr lang="pl-PL" sz="2600" dirty="0">
                <a:latin typeface="Times New Roman"/>
                <a:ea typeface="+mn-lt"/>
                <a:cs typeface="+mn-lt"/>
              </a:rPr>
            </a:br>
            <a:r>
              <a:rPr lang="pl-PL" sz="2600" err="1">
                <a:latin typeface="Times New Roman"/>
                <a:ea typeface="+mn-lt"/>
                <a:cs typeface="+mn-lt"/>
              </a:rPr>
              <a:t>abschließende</a:t>
            </a:r>
            <a:r>
              <a:rPr lang="pl-PL" sz="2600" dirty="0">
                <a:latin typeface="Times New Roman"/>
                <a:ea typeface="+mn-lt"/>
                <a:cs typeface="+mn-lt"/>
              </a:rPr>
              <a:t> - ostateczne</a:t>
            </a:r>
            <a:r>
              <a:rPr lang="en-US" sz="2600" dirty="0">
                <a:latin typeface="Times New Roman"/>
              </a:rPr>
              <a:t/>
            </a:r>
            <a:br>
              <a:rPr lang="en-US" sz="2600" dirty="0">
                <a:latin typeface="Times New Roman"/>
              </a:rPr>
            </a:br>
            <a:r>
              <a:rPr lang="pl-PL" sz="2600" dirty="0">
                <a:latin typeface="Times New Roman"/>
                <a:ea typeface="+mn-lt"/>
                <a:cs typeface="+mn-lt"/>
              </a:rPr>
              <a:t>der </a:t>
            </a:r>
            <a:r>
              <a:rPr lang="pl-PL" sz="2600" err="1">
                <a:latin typeface="Times New Roman"/>
                <a:ea typeface="+mn-lt"/>
                <a:cs typeface="+mn-lt"/>
              </a:rPr>
              <a:t>Bundesanzeiger</a:t>
            </a:r>
            <a:r>
              <a:rPr lang="pl-PL" sz="2600" dirty="0">
                <a:latin typeface="Times New Roman"/>
                <a:ea typeface="+mn-lt"/>
                <a:cs typeface="+mn-lt"/>
              </a:rPr>
              <a:t> – Monitor Federalny</a:t>
            </a:r>
            <a:br>
              <a:rPr lang="pl-PL" sz="2600" dirty="0">
                <a:latin typeface="Times New Roman"/>
                <a:ea typeface="+mn-lt"/>
                <a:cs typeface="+mn-lt"/>
              </a:rPr>
            </a:br>
            <a:r>
              <a:rPr lang="pl-PL" sz="2600" dirty="0">
                <a:latin typeface="Times New Roman"/>
                <a:ea typeface="+mn-lt"/>
                <a:cs typeface="+mn-lt"/>
              </a:rPr>
              <a:t>der </a:t>
            </a:r>
            <a:r>
              <a:rPr lang="pl-PL" sz="2600" err="1">
                <a:latin typeface="Times New Roman"/>
                <a:ea typeface="+mn-lt"/>
                <a:cs typeface="+mn-lt"/>
              </a:rPr>
              <a:t>Eintrag</a:t>
            </a:r>
            <a:r>
              <a:rPr lang="pl-PL" sz="2600" dirty="0">
                <a:latin typeface="Times New Roman"/>
                <a:ea typeface="+mn-lt"/>
                <a:cs typeface="+mn-lt"/>
              </a:rPr>
              <a:t> – wpisanie</a:t>
            </a:r>
            <a:r>
              <a:rPr lang="pl-PL" sz="2600" dirty="0">
                <a:latin typeface="Times New Roman"/>
              </a:rPr>
              <a:t/>
            </a:r>
            <a:br>
              <a:rPr lang="pl-PL" sz="2600" dirty="0">
                <a:latin typeface="Times New Roman"/>
              </a:rPr>
            </a:br>
            <a:r>
              <a:rPr lang="pl-PL" sz="2600" err="1">
                <a:latin typeface="Times New Roman"/>
                <a:ea typeface="+mn-lt"/>
                <a:cs typeface="+mn-lt"/>
              </a:rPr>
              <a:t>vorgängig</a:t>
            </a:r>
            <a:r>
              <a:rPr lang="pl-PL" sz="2600" dirty="0">
                <a:latin typeface="Times New Roman"/>
                <a:ea typeface="+mn-lt"/>
                <a:cs typeface="+mn-lt"/>
              </a:rPr>
              <a:t> - uprzednio</a:t>
            </a:r>
            <a:r>
              <a:rPr lang="pl-PL" sz="2600" dirty="0">
                <a:latin typeface="Times New Roman"/>
              </a:rPr>
              <a:t/>
            </a:r>
            <a:br>
              <a:rPr lang="pl-PL" sz="2600" dirty="0">
                <a:latin typeface="Times New Roman"/>
              </a:rPr>
            </a:br>
            <a:r>
              <a:rPr lang="pl-PL" sz="2600" err="1">
                <a:latin typeface="Times New Roman"/>
                <a:cs typeface="Times New Roman"/>
              </a:rPr>
              <a:t>die</a:t>
            </a:r>
            <a:r>
              <a:rPr lang="pl-PL" sz="2600" dirty="0">
                <a:latin typeface="Times New Roman"/>
                <a:cs typeface="Times New Roman"/>
              </a:rPr>
              <a:t> </a:t>
            </a:r>
            <a:r>
              <a:rPr lang="pl-PL" sz="2600" err="1">
                <a:latin typeface="Times New Roman"/>
                <a:cs typeface="Times New Roman"/>
              </a:rPr>
              <a:t>Genehmigung</a:t>
            </a:r>
            <a:r>
              <a:rPr lang="pl-PL" sz="2600" dirty="0">
                <a:latin typeface="Times New Roman"/>
                <a:cs typeface="Times New Roman"/>
              </a:rPr>
              <a:t> – zgoda, zatwierdzenie</a:t>
            </a:r>
            <a:br>
              <a:rPr lang="pl-PL" sz="2600" dirty="0">
                <a:latin typeface="Times New Roman"/>
                <a:cs typeface="Times New Roman"/>
              </a:rPr>
            </a:br>
            <a:r>
              <a:rPr lang="pl-PL" sz="2600" err="1">
                <a:latin typeface="Times New Roman"/>
                <a:cs typeface="Times New Roman"/>
              </a:rPr>
              <a:t>die</a:t>
            </a:r>
            <a:r>
              <a:rPr lang="pl-PL" sz="2600" dirty="0">
                <a:latin typeface="Times New Roman"/>
                <a:cs typeface="Times New Roman"/>
              </a:rPr>
              <a:t> Wahl - wybór</a:t>
            </a:r>
            <a:br>
              <a:rPr lang="pl-PL" sz="2600" dirty="0">
                <a:latin typeface="Times New Roman"/>
                <a:cs typeface="Times New Roman"/>
              </a:rPr>
            </a:br>
            <a:r>
              <a:rPr lang="pl-PL" sz="2600" dirty="0">
                <a:latin typeface="Times New Roman"/>
                <a:cs typeface="Times New Roman"/>
              </a:rPr>
              <a:t>der </a:t>
            </a:r>
            <a:r>
              <a:rPr lang="pl-PL" sz="2600" err="1">
                <a:latin typeface="Times New Roman"/>
                <a:ea typeface="+mn-lt"/>
                <a:cs typeface="+mn-lt"/>
              </a:rPr>
              <a:t>Verwaltungsrat</a:t>
            </a:r>
            <a:r>
              <a:rPr lang="pl-PL" sz="2600" dirty="0">
                <a:latin typeface="Times New Roman"/>
                <a:ea typeface="+mn-lt"/>
                <a:cs typeface="+mn-lt"/>
              </a:rPr>
              <a:t> – Rada Nadzorcza</a:t>
            </a:r>
            <a:r>
              <a:rPr lang="pl-PL" sz="2600" dirty="0">
                <a:latin typeface="Times New Roman"/>
                <a:cs typeface="Times New Roman"/>
              </a:rPr>
              <a:t/>
            </a:r>
            <a:br>
              <a:rPr lang="pl-PL" sz="2600" dirty="0">
                <a:latin typeface="Times New Roman"/>
                <a:cs typeface="Times New Roman"/>
              </a:rPr>
            </a:br>
            <a:r>
              <a:rPr lang="pl-PL" sz="2600" err="1">
                <a:latin typeface="Times New Roman"/>
                <a:cs typeface="Times New Roman"/>
              </a:rPr>
              <a:t>die</a:t>
            </a:r>
            <a:r>
              <a:rPr lang="pl-PL" sz="2600" dirty="0">
                <a:latin typeface="Times New Roman"/>
                <a:cs typeface="Times New Roman"/>
              </a:rPr>
              <a:t> </a:t>
            </a:r>
            <a:r>
              <a:rPr lang="pl-PL" sz="2600" err="1">
                <a:latin typeface="Times New Roman"/>
                <a:cs typeface="Times New Roman"/>
              </a:rPr>
              <a:t>Bestellung</a:t>
            </a:r>
            <a:r>
              <a:rPr lang="pl-PL" sz="2600" dirty="0">
                <a:latin typeface="Times New Roman"/>
                <a:cs typeface="Times New Roman"/>
              </a:rPr>
              <a:t> - powołanie</a:t>
            </a:r>
            <a:br>
              <a:rPr lang="pl-PL" sz="2600" dirty="0">
                <a:latin typeface="Times New Roman"/>
                <a:cs typeface="Times New Roman"/>
              </a:rPr>
            </a:br>
            <a:r>
              <a:rPr lang="pl-PL" sz="2600" err="1">
                <a:latin typeface="Times New Roman"/>
                <a:cs typeface="Times New Roman"/>
              </a:rPr>
              <a:t>die</a:t>
            </a:r>
            <a:r>
              <a:rPr lang="pl-PL" sz="2600" dirty="0">
                <a:latin typeface="Times New Roman"/>
                <a:cs typeface="Times New Roman"/>
              </a:rPr>
              <a:t> </a:t>
            </a:r>
            <a:r>
              <a:rPr lang="pl-PL" sz="2600" err="1">
                <a:latin typeface="Times New Roman"/>
                <a:ea typeface="+mn-lt"/>
                <a:cs typeface="+mn-lt"/>
              </a:rPr>
              <a:t>Revisionsstelle</a:t>
            </a:r>
            <a:r>
              <a:rPr lang="pl-PL" sz="2600" dirty="0">
                <a:latin typeface="Times New Roman"/>
                <a:ea typeface="+mn-lt"/>
                <a:cs typeface="+mn-lt"/>
              </a:rPr>
              <a:t> – organ obrachunkowy</a:t>
            </a:r>
            <a:r>
              <a:rPr lang="pl-PL" sz="2600" dirty="0">
                <a:latin typeface="Times New Roman"/>
                <a:cs typeface="Times New Roman"/>
              </a:rPr>
              <a:t/>
            </a:r>
            <a:br>
              <a:rPr lang="pl-PL" sz="2600" dirty="0">
                <a:latin typeface="Times New Roman"/>
                <a:cs typeface="Times New Roman"/>
              </a:rPr>
            </a:br>
            <a:r>
              <a:rPr lang="pl-PL" sz="2600" err="1">
                <a:latin typeface="Times New Roman"/>
                <a:cs typeface="Times New Roman"/>
              </a:rPr>
              <a:t>die</a:t>
            </a:r>
            <a:r>
              <a:rPr lang="pl-PL" sz="2600" dirty="0">
                <a:latin typeface="Times New Roman"/>
                <a:cs typeface="Times New Roman"/>
              </a:rPr>
              <a:t> </a:t>
            </a:r>
            <a:r>
              <a:rPr lang="pl-PL" sz="2600" err="1">
                <a:latin typeface="Times New Roman"/>
                <a:cs typeface="Times New Roman"/>
              </a:rPr>
              <a:t>Haftung</a:t>
            </a:r>
            <a:r>
              <a:rPr lang="pl-PL" sz="2600" dirty="0">
                <a:latin typeface="Times New Roman"/>
                <a:cs typeface="Times New Roman"/>
              </a:rPr>
              <a:t> - odpowiedzialność</a:t>
            </a:r>
            <a:br>
              <a:rPr lang="pl-PL" sz="2600" dirty="0">
                <a:latin typeface="Times New Roman"/>
                <a:cs typeface="Times New Roman"/>
              </a:rPr>
            </a:br>
            <a:r>
              <a:rPr lang="en-US" sz="2600" dirty="0">
                <a:latin typeface="Times New Roman"/>
                <a:cs typeface="Times New Roman"/>
              </a:rPr>
              <a:t>die </a:t>
            </a:r>
            <a:r>
              <a:rPr lang="en-US" sz="2600" err="1">
                <a:latin typeface="Times New Roman"/>
                <a:cs typeface="Times New Roman"/>
              </a:rPr>
              <a:t>Aktionäre</a:t>
            </a:r>
            <a:r>
              <a:rPr lang="en-US" sz="2600" dirty="0">
                <a:latin typeface="Times New Roman"/>
                <a:cs typeface="Times New Roman"/>
              </a:rPr>
              <a:t> - </a:t>
            </a:r>
            <a:r>
              <a:rPr lang="en-US" sz="2600" err="1">
                <a:latin typeface="Times New Roman"/>
                <a:cs typeface="Times New Roman"/>
              </a:rPr>
              <a:t>akcjonariusze</a:t>
            </a:r>
            <a:r>
              <a:rPr lang="en-US" sz="2600" dirty="0">
                <a:latin typeface="Times New Roman"/>
                <a:cs typeface="Times New Roman"/>
              </a:rPr>
              <a:t/>
            </a:r>
            <a:br>
              <a:rPr lang="en-US" sz="2600" dirty="0">
                <a:latin typeface="Times New Roman"/>
                <a:cs typeface="Times New Roman"/>
              </a:rPr>
            </a:br>
            <a:r>
              <a:rPr lang="en-US" sz="2600" dirty="0">
                <a:latin typeface="Times New Roman"/>
                <a:cs typeface="Times New Roman"/>
              </a:rPr>
              <a:t>die </a:t>
            </a:r>
            <a:r>
              <a:rPr lang="en-US" sz="2600" err="1">
                <a:latin typeface="Times New Roman"/>
                <a:cs typeface="Times New Roman"/>
              </a:rPr>
              <a:t>Einlage</a:t>
            </a:r>
            <a:r>
              <a:rPr lang="en-US" sz="2600" dirty="0">
                <a:latin typeface="Times New Roman"/>
                <a:cs typeface="Times New Roman"/>
              </a:rPr>
              <a:t> - </a:t>
            </a:r>
            <a:r>
              <a:rPr lang="en-US" sz="2600" err="1">
                <a:latin typeface="Times New Roman"/>
                <a:cs typeface="Times New Roman"/>
              </a:rPr>
              <a:t>wkład</a:t>
            </a:r>
            <a:r>
              <a:rPr lang="en-US" sz="2600" dirty="0">
                <a:latin typeface="Times New Roman"/>
                <a:cs typeface="Times New Roman"/>
              </a:rPr>
              <a:t/>
            </a:r>
            <a:br>
              <a:rPr lang="en-US" sz="2600" dirty="0">
                <a:latin typeface="Times New Roman"/>
                <a:cs typeface="Times New Roman"/>
              </a:rPr>
            </a:br>
            <a:r>
              <a:rPr lang="en-US" sz="2600" dirty="0">
                <a:latin typeface="Times New Roman"/>
                <a:cs typeface="Times New Roman"/>
              </a:rPr>
              <a:t>das </a:t>
            </a:r>
            <a:r>
              <a:rPr lang="en-US" sz="2600" err="1">
                <a:latin typeface="Times New Roman"/>
                <a:ea typeface="+mn-lt"/>
                <a:cs typeface="+mn-lt"/>
              </a:rPr>
              <a:t>Privatvermögen</a:t>
            </a:r>
            <a:r>
              <a:rPr lang="en-US" sz="2600" dirty="0">
                <a:latin typeface="Times New Roman"/>
                <a:ea typeface="+mn-lt"/>
                <a:cs typeface="+mn-lt"/>
              </a:rPr>
              <a:t> - </a:t>
            </a:r>
            <a:r>
              <a:rPr lang="en-US" sz="2600" err="1">
                <a:latin typeface="Times New Roman"/>
                <a:ea typeface="+mn-lt"/>
                <a:cs typeface="+mn-lt"/>
              </a:rPr>
              <a:t>majątek</a:t>
            </a:r>
            <a:r>
              <a:rPr lang="en-US" sz="2600" dirty="0">
                <a:latin typeface="Times New Roman"/>
                <a:ea typeface="+mn-lt"/>
                <a:cs typeface="+mn-lt"/>
              </a:rPr>
              <a:t> </a:t>
            </a:r>
            <a:r>
              <a:rPr lang="en-US" sz="2600" err="1">
                <a:latin typeface="Times New Roman"/>
                <a:ea typeface="+mn-lt"/>
                <a:cs typeface="+mn-lt"/>
              </a:rPr>
              <a:t>prywatny</a:t>
            </a:r>
            <a:r>
              <a:rPr lang="en-US" sz="2600" dirty="0">
                <a:latin typeface="Times New Roman"/>
                <a:ea typeface="+mn-lt"/>
                <a:cs typeface="+mn-lt"/>
              </a:rPr>
              <a:t/>
            </a:r>
            <a:br>
              <a:rPr lang="en-US" sz="2600" dirty="0">
                <a:latin typeface="Times New Roman"/>
                <a:ea typeface="+mn-lt"/>
                <a:cs typeface="+mn-lt"/>
              </a:rPr>
            </a:br>
            <a:r>
              <a:rPr lang="en-US" sz="2600" dirty="0">
                <a:latin typeface="Times New Roman"/>
                <a:cs typeface="Times New Roman"/>
              </a:rPr>
              <a:t>die </a:t>
            </a:r>
            <a:r>
              <a:rPr lang="en-US" sz="2600" err="1">
                <a:latin typeface="Times New Roman"/>
                <a:cs typeface="Times New Roman"/>
              </a:rPr>
              <a:t>Geschäftsführung</a:t>
            </a:r>
            <a:r>
              <a:rPr lang="en-US" sz="2600" dirty="0">
                <a:latin typeface="Times New Roman"/>
                <a:cs typeface="Times New Roman"/>
              </a:rPr>
              <a:t> - </a:t>
            </a:r>
            <a:r>
              <a:rPr lang="en-US" sz="2600" err="1">
                <a:latin typeface="Times New Roman"/>
                <a:cs typeface="Times New Roman"/>
              </a:rPr>
              <a:t>kierownictwo</a:t>
            </a:r>
            <a:r>
              <a:rPr lang="en-US" sz="2600" dirty="0">
                <a:latin typeface="Times New Roman"/>
                <a:ea typeface="+mn-lt"/>
                <a:cs typeface="+mn-lt"/>
              </a:rPr>
              <a:t/>
            </a:r>
            <a:br>
              <a:rPr lang="en-US" sz="2600" dirty="0">
                <a:latin typeface="Times New Roman"/>
                <a:ea typeface="+mn-lt"/>
                <a:cs typeface="+mn-lt"/>
              </a:rPr>
            </a:br>
            <a:r>
              <a:rPr lang="en-US" sz="2600" err="1">
                <a:latin typeface="Times New Roman"/>
                <a:cs typeface="Times New Roman"/>
              </a:rPr>
              <a:t>allenfalls</a:t>
            </a:r>
            <a:r>
              <a:rPr lang="en-US" sz="2600" dirty="0">
                <a:latin typeface="Times New Roman"/>
                <a:cs typeface="Times New Roman"/>
              </a:rPr>
              <a:t> – co </a:t>
            </a:r>
            <a:r>
              <a:rPr lang="en-US" sz="2600" err="1">
                <a:latin typeface="Times New Roman"/>
                <a:cs typeface="Times New Roman"/>
              </a:rPr>
              <a:t>najwyżej</a:t>
            </a:r>
            <a:r>
              <a:rPr lang="en-US" sz="2600" dirty="0">
                <a:latin typeface="Times New Roman"/>
                <a:cs typeface="Times New Roman"/>
              </a:rPr>
              <a:t/>
            </a:r>
            <a:br>
              <a:rPr lang="en-US" sz="2600" dirty="0">
                <a:latin typeface="Times New Roman"/>
                <a:cs typeface="Times New Roman"/>
              </a:rPr>
            </a:br>
            <a:r>
              <a:rPr lang="en-US" sz="2600" err="1">
                <a:latin typeface="Times New Roman"/>
                <a:cs typeface="Times New Roman"/>
              </a:rPr>
              <a:t>haftbar</a:t>
            </a:r>
            <a:r>
              <a:rPr lang="en-US" sz="2600" dirty="0">
                <a:latin typeface="Times New Roman"/>
                <a:cs typeface="Times New Roman"/>
              </a:rPr>
              <a:t> – </a:t>
            </a:r>
            <a:r>
              <a:rPr lang="en-US" sz="2600" err="1">
                <a:latin typeface="Times New Roman"/>
                <a:cs typeface="Times New Roman"/>
              </a:rPr>
              <a:t>odpowiedzialny</a:t>
            </a:r>
            <a:r>
              <a:rPr lang="en-US" sz="2600" dirty="0">
                <a:latin typeface="Times New Roman"/>
                <a:cs typeface="Times New Roman"/>
              </a:rPr>
              <a:t/>
            </a:r>
            <a:br>
              <a:rPr lang="en-US" sz="2600" dirty="0">
                <a:latin typeface="Times New Roman"/>
                <a:cs typeface="Times New Roman"/>
              </a:rPr>
            </a:br>
            <a:r>
              <a:rPr lang="en-US" sz="2600" err="1">
                <a:latin typeface="Times New Roman"/>
                <a:ea typeface="+mn-lt"/>
                <a:cs typeface="+mn-lt"/>
              </a:rPr>
              <a:t>fahrlässig</a:t>
            </a:r>
            <a:r>
              <a:rPr lang="en-US" sz="2600" dirty="0">
                <a:latin typeface="Times New Roman"/>
                <a:ea typeface="+mn-lt"/>
                <a:cs typeface="+mn-lt"/>
              </a:rPr>
              <a:t> - </a:t>
            </a:r>
            <a:r>
              <a:rPr lang="en-US" sz="2600" err="1">
                <a:latin typeface="Times New Roman"/>
                <a:ea typeface="+mn-lt"/>
                <a:cs typeface="+mn-lt"/>
              </a:rPr>
              <a:t>nieostrożny</a:t>
            </a:r>
            <a:r>
              <a:rPr lang="en-US" sz="2600" dirty="0">
                <a:latin typeface="Times New Roman"/>
              </a:rPr>
              <a:t/>
            </a:r>
            <a:br>
              <a:rPr lang="en-US" sz="2600" dirty="0">
                <a:latin typeface="Times New Roman"/>
              </a:rPr>
            </a:br>
            <a:r>
              <a:rPr lang="en-US" sz="2600" dirty="0" err="1">
                <a:latin typeface="Times New Roman"/>
                <a:cs typeface="Times New Roman"/>
              </a:rPr>
              <a:t>strafbar</a:t>
            </a:r>
            <a:r>
              <a:rPr lang="en-US" sz="2600" dirty="0">
                <a:latin typeface="Times New Roman"/>
                <a:cs typeface="Times New Roman"/>
              </a:rPr>
              <a:t> – </a:t>
            </a:r>
            <a:r>
              <a:rPr lang="en-US" sz="2600" dirty="0" err="1">
                <a:latin typeface="Times New Roman"/>
                <a:cs typeface="Times New Roman"/>
              </a:rPr>
              <a:t>karalny</a:t>
            </a:r>
            <a:r>
              <a:rPr lang="en-US" sz="2600" dirty="0">
                <a:latin typeface="Times New Roman"/>
                <a:cs typeface="Times New Roman"/>
              </a:rPr>
              <a:t/>
            </a:r>
            <a:br>
              <a:rPr lang="en-US" sz="2600" dirty="0">
                <a:latin typeface="Times New Roman"/>
                <a:cs typeface="Times New Roman"/>
              </a:rPr>
            </a:br>
            <a:r>
              <a:rPr lang="en-US" sz="2600" dirty="0">
                <a:latin typeface="Times New Roman"/>
                <a:cs typeface="Times New Roman"/>
              </a:rPr>
              <a:t>die </a:t>
            </a:r>
            <a:r>
              <a:rPr lang="en-US" sz="2600" dirty="0" err="1">
                <a:latin typeface="Times New Roman"/>
                <a:ea typeface="+mn-lt"/>
                <a:cs typeface="+mn-lt"/>
              </a:rPr>
              <a:t>Hauptversammlung</a:t>
            </a:r>
            <a:r>
              <a:rPr lang="en-US" sz="2600" dirty="0">
                <a:latin typeface="Times New Roman"/>
                <a:ea typeface="+mn-lt"/>
                <a:cs typeface="+mn-lt"/>
              </a:rPr>
              <a:t> – Walne </a:t>
            </a:r>
            <a:r>
              <a:rPr lang="en-US" sz="2600" dirty="0" err="1">
                <a:latin typeface="Times New Roman"/>
                <a:ea typeface="+mn-lt"/>
                <a:cs typeface="+mn-lt"/>
              </a:rPr>
              <a:t>Zgromadzenie</a:t>
            </a:r>
            <a:r>
              <a:rPr lang="en-US" sz="2600" dirty="0">
                <a:latin typeface="Times New Roman"/>
              </a:rPr>
              <a:t/>
            </a:r>
            <a:br>
              <a:rPr lang="en-US" sz="2600" dirty="0">
                <a:latin typeface="Times New Roman"/>
              </a:rPr>
            </a:br>
            <a:r>
              <a:rPr lang="en-US" sz="2600" dirty="0">
                <a:latin typeface="Times New Roman"/>
                <a:cs typeface="Times New Roman"/>
              </a:rPr>
              <a:t>das </a:t>
            </a:r>
            <a:r>
              <a:rPr lang="en-US" sz="2600" dirty="0" err="1">
                <a:latin typeface="Times New Roman"/>
                <a:cs typeface="Times New Roman"/>
              </a:rPr>
              <a:t>Stimmrecht</a:t>
            </a:r>
            <a:r>
              <a:rPr lang="en-US" sz="2600" dirty="0">
                <a:latin typeface="Times New Roman"/>
                <a:cs typeface="Times New Roman"/>
              </a:rPr>
              <a:t> – </a:t>
            </a:r>
            <a:r>
              <a:rPr lang="en-US" sz="2600" dirty="0" err="1">
                <a:latin typeface="Times New Roman"/>
                <a:cs typeface="Times New Roman"/>
              </a:rPr>
              <a:t>prawo</a:t>
            </a:r>
            <a:r>
              <a:rPr lang="en-US" sz="2600" dirty="0">
                <a:latin typeface="Times New Roman"/>
                <a:cs typeface="Times New Roman"/>
              </a:rPr>
              <a:t> </a:t>
            </a:r>
            <a:r>
              <a:rPr lang="en-US" sz="2600" dirty="0" err="1">
                <a:latin typeface="Times New Roman"/>
                <a:cs typeface="Times New Roman"/>
              </a:rPr>
              <a:t>głosu</a:t>
            </a:r>
            <a:r>
              <a:rPr lang="en-US" sz="2600" dirty="0">
                <a:latin typeface="Times New Roman"/>
              </a:rPr>
              <a:t/>
            </a:r>
            <a:br>
              <a:rPr lang="en-US" sz="2600" dirty="0">
                <a:latin typeface="Times New Roman"/>
              </a:rPr>
            </a:br>
            <a:r>
              <a:rPr lang="en-US" sz="2600" dirty="0">
                <a:latin typeface="Times New Roman"/>
                <a:cs typeface="Times New Roman"/>
              </a:rPr>
              <a:t>das </a:t>
            </a:r>
            <a:r>
              <a:rPr lang="en-US" sz="2600" dirty="0" err="1">
                <a:latin typeface="Times New Roman"/>
                <a:cs typeface="Times New Roman"/>
              </a:rPr>
              <a:t>Auskunftrecht</a:t>
            </a:r>
            <a:r>
              <a:rPr lang="en-US" sz="2600" dirty="0">
                <a:latin typeface="Times New Roman"/>
                <a:cs typeface="Times New Roman"/>
              </a:rPr>
              <a:t> – </a:t>
            </a:r>
            <a:r>
              <a:rPr lang="en-US" sz="2600" dirty="0" err="1">
                <a:latin typeface="Times New Roman"/>
                <a:cs typeface="Times New Roman"/>
              </a:rPr>
              <a:t>prawo</a:t>
            </a:r>
            <a:r>
              <a:rPr lang="en-US" sz="2600" dirty="0">
                <a:latin typeface="Times New Roman"/>
                <a:cs typeface="Times New Roman"/>
              </a:rPr>
              <a:t> do </a:t>
            </a:r>
            <a:r>
              <a:rPr lang="en-US" sz="2600" dirty="0" err="1">
                <a:latin typeface="Times New Roman"/>
                <a:cs typeface="Times New Roman"/>
              </a:rPr>
              <a:t>informacji</a:t>
            </a:r>
            <a:r>
              <a:rPr lang="en-US" sz="2200" dirty="0">
                <a:latin typeface="Times New Roman"/>
              </a:rPr>
              <a:t/>
            </a:r>
            <a:br>
              <a:rPr lang="en-US" sz="2200" dirty="0">
                <a:latin typeface="Times New Roman"/>
              </a:rPr>
            </a:br>
            <a:r>
              <a:rPr lang="en-US" sz="2900" dirty="0">
                <a:latin typeface="Univers Condensed Light"/>
              </a:rPr>
              <a:t/>
            </a:r>
            <a:br>
              <a:rPr lang="en-US" sz="2900" dirty="0">
                <a:latin typeface="Univers Condensed Light"/>
              </a:rPr>
            </a:br>
            <a:r>
              <a:rPr lang="en-US" sz="2900" dirty="0">
                <a:latin typeface="Times New Roman"/>
              </a:rPr>
              <a:t/>
            </a:r>
            <a:br>
              <a:rPr lang="en-US" sz="2900" dirty="0">
                <a:latin typeface="Times New Roman"/>
              </a:rPr>
            </a:br>
            <a:r>
              <a:rPr lang="pl-PL" dirty="0">
                <a:latin typeface="Times New Roman"/>
                <a:cs typeface="Times New Roman"/>
              </a:rPr>
              <a:t/>
            </a:r>
            <a:br>
              <a:rPr lang="pl-PL" dirty="0">
                <a:latin typeface="Times New Roman"/>
                <a:cs typeface="Times New Roman"/>
              </a:rPr>
            </a:br>
            <a:r>
              <a:rPr lang="pl-PL" dirty="0">
                <a:latin typeface="Times New Roman"/>
                <a:cs typeface="Times New Roman"/>
              </a:rPr>
              <a:t/>
            </a:r>
            <a:br>
              <a:rPr lang="pl-PL" dirty="0">
                <a:latin typeface="Times New Roman"/>
                <a:cs typeface="Times New Roman"/>
              </a:rPr>
            </a:br>
            <a:r>
              <a:rPr lang="pl-PL" dirty="0"/>
              <a:t/>
            </a:r>
            <a:br>
              <a:rPr lang="pl-PL" dirty="0"/>
            </a:br>
            <a:r>
              <a:rPr lang="en-US" dirty="0"/>
              <a:t/>
            </a:r>
            <a:br>
              <a:rPr lang="en-US" dirty="0"/>
            </a:br>
            <a:r>
              <a:rPr lang="pl-PL" dirty="0">
                <a:ea typeface="+mn-lt"/>
                <a:cs typeface="+mn-lt"/>
              </a:rPr>
              <a:t/>
            </a:r>
            <a:br>
              <a:rPr lang="pl-PL" dirty="0">
                <a:ea typeface="+mn-lt"/>
                <a:cs typeface="+mn-lt"/>
              </a:rPr>
            </a:br>
            <a:r>
              <a:rPr lang="pl-PL" dirty="0">
                <a:ea typeface="+mn-lt"/>
                <a:cs typeface="+mn-lt"/>
              </a:rPr>
              <a:t/>
            </a:r>
            <a:br>
              <a:rPr lang="pl-PL" dirty="0">
                <a:ea typeface="+mn-lt"/>
                <a:cs typeface="+mn-lt"/>
              </a:rPr>
            </a:br>
            <a:r>
              <a:rPr lang="pl-PL" dirty="0">
                <a:ea typeface="+mn-lt"/>
                <a:cs typeface="+mn-lt"/>
              </a:rPr>
              <a:t/>
            </a:r>
            <a:br>
              <a:rPr lang="pl-PL" dirty="0">
                <a:ea typeface="+mn-lt"/>
                <a:cs typeface="+mn-lt"/>
              </a:rPr>
            </a:br>
            <a:endParaRPr lang="pl-PL" dirty="0"/>
          </a:p>
        </p:txBody>
      </p:sp>
      <p:sp>
        <p:nvSpPr>
          <p:cNvPr id="4" name="Symbol zastępczy zawartości 3">
            <a:extLst>
              <a:ext uri="{FF2B5EF4-FFF2-40B4-BE49-F238E27FC236}">
                <a16:creationId xmlns="" xmlns:a16="http://schemas.microsoft.com/office/drawing/2014/main" id="{6B335F4B-C4B8-5E50-0BC0-6B38D43B5F97}"/>
              </a:ext>
            </a:extLst>
          </p:cNvPr>
          <p:cNvSpPr>
            <a:spLocks noGrp="1"/>
          </p:cNvSpPr>
          <p:nvPr>
            <p:ph sz="half" idx="2"/>
          </p:nvPr>
        </p:nvSpPr>
        <p:spPr>
          <a:xfrm>
            <a:off x="6094896" y="908494"/>
            <a:ext cx="5601252" cy="5908990"/>
          </a:xfrm>
        </p:spPr>
        <p:txBody>
          <a:bodyPr vert="horz" lIns="91440" tIns="45720" rIns="91440" bIns="45720" rtlCol="0" anchor="t">
            <a:normAutofit fontScale="55000" lnSpcReduction="20000"/>
          </a:bodyPr>
          <a:lstStyle/>
          <a:p>
            <a:pPr marL="0" indent="0">
              <a:buNone/>
            </a:pPr>
            <a:r>
              <a:rPr lang="pl-PL" sz="2500" dirty="0">
                <a:latin typeface="Times New Roman"/>
                <a:cs typeface="Times New Roman"/>
              </a:rPr>
              <a:t>der </a:t>
            </a:r>
            <a:r>
              <a:rPr lang="pl-PL" sz="2500" dirty="0" err="1">
                <a:latin typeface="Times New Roman"/>
                <a:cs typeface="Times New Roman"/>
              </a:rPr>
              <a:t>Gewinn</a:t>
            </a:r>
            <a:r>
              <a:rPr lang="pl-PL" sz="2500" dirty="0">
                <a:latin typeface="Times New Roman"/>
                <a:cs typeface="Times New Roman"/>
              </a:rPr>
              <a:t> – zysk</a:t>
            </a:r>
            <a:r>
              <a:rPr lang="pl-PL" sz="2500" dirty="0">
                <a:latin typeface="Times New Roman"/>
              </a:rPr>
              <a:t/>
            </a:r>
            <a:br>
              <a:rPr lang="pl-PL" sz="2500" dirty="0">
                <a:latin typeface="Times New Roman"/>
              </a:rPr>
            </a:br>
            <a:r>
              <a:rPr lang="pl-PL" sz="2500" dirty="0" err="1">
                <a:latin typeface="Times New Roman"/>
                <a:cs typeface="Times New Roman"/>
              </a:rPr>
              <a:t>entsprechend</a:t>
            </a:r>
            <a:r>
              <a:rPr lang="pl-PL" sz="2500" dirty="0">
                <a:latin typeface="Times New Roman"/>
                <a:cs typeface="Times New Roman"/>
              </a:rPr>
              <a:t>, </a:t>
            </a:r>
            <a:r>
              <a:rPr lang="pl-PL" sz="2500" dirty="0" err="1">
                <a:latin typeface="Times New Roman"/>
                <a:cs typeface="Times New Roman"/>
              </a:rPr>
              <a:t>angemessen</a:t>
            </a:r>
            <a:r>
              <a:rPr lang="pl-PL" sz="2500" dirty="0">
                <a:latin typeface="Times New Roman"/>
                <a:cs typeface="Times New Roman"/>
              </a:rPr>
              <a:t>– odpowiedni</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Treupflicht</a:t>
            </a:r>
            <a:r>
              <a:rPr lang="pl-PL" sz="2500" dirty="0">
                <a:latin typeface="Times New Roman"/>
                <a:cs typeface="Times New Roman"/>
              </a:rPr>
              <a:t> - obowiązek lojalności</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Haltefrist</a:t>
            </a:r>
            <a:r>
              <a:rPr lang="pl-PL" sz="2500" dirty="0">
                <a:latin typeface="Times New Roman"/>
                <a:cs typeface="Times New Roman"/>
              </a:rPr>
              <a:t> – okres posiadania</a:t>
            </a:r>
            <a:r>
              <a:rPr lang="en-US" sz="2500" dirty="0">
                <a:latin typeface="Times New Roman"/>
              </a:rPr>
              <a:t/>
            </a:r>
            <a:br>
              <a:rPr lang="en-US" sz="2500" dirty="0">
                <a:latin typeface="Times New Roman"/>
              </a:rPr>
            </a:br>
            <a:r>
              <a:rPr lang="pl-PL" sz="2500" err="1">
                <a:latin typeface="Times New Roman"/>
                <a:cs typeface="Times New Roman"/>
              </a:rPr>
              <a:t>geritlich</a:t>
            </a:r>
            <a:r>
              <a:rPr lang="pl-PL" sz="2500" dirty="0">
                <a:latin typeface="Times New Roman"/>
                <a:cs typeface="Times New Roman"/>
              </a:rPr>
              <a:t> - sądownie</a:t>
            </a:r>
            <a:r>
              <a:rPr lang="pl-PL" sz="2500" dirty="0">
                <a:latin typeface="Times New Roman"/>
              </a:rPr>
              <a:t/>
            </a:r>
            <a:br>
              <a:rPr lang="pl-PL" sz="2500" dirty="0">
                <a:latin typeface="Times New Roman"/>
              </a:rPr>
            </a:br>
            <a:r>
              <a:rPr lang="pl-PL" sz="2500" err="1">
                <a:latin typeface="Times New Roman"/>
                <a:ea typeface="+mn-lt"/>
                <a:cs typeface="+mn-lt"/>
              </a:rPr>
              <a:t>überwachen</a:t>
            </a:r>
            <a:r>
              <a:rPr lang="pl-PL" sz="2500" dirty="0">
                <a:latin typeface="Times New Roman"/>
                <a:ea typeface="+mn-lt"/>
                <a:cs typeface="+mn-lt"/>
              </a:rPr>
              <a:t> - nadzorować</a:t>
            </a:r>
            <a:r>
              <a:rPr lang="pl-PL" sz="2500" dirty="0">
                <a:latin typeface="Times New Roman"/>
              </a:rPr>
              <a:t/>
            </a:r>
            <a:br>
              <a:rPr lang="pl-PL" sz="2500" dirty="0">
                <a:latin typeface="Times New Roman"/>
              </a:rPr>
            </a:br>
            <a:r>
              <a:rPr lang="pl-PL" sz="2500" err="1">
                <a:latin typeface="Times New Roman"/>
                <a:cs typeface="Times New Roman"/>
              </a:rPr>
              <a:t>vertreten</a:t>
            </a:r>
            <a:r>
              <a:rPr lang="pl-PL" sz="2500" dirty="0">
                <a:latin typeface="Times New Roman"/>
                <a:cs typeface="Times New Roman"/>
              </a:rPr>
              <a:t> - reprezentować</a:t>
            </a:r>
            <a:r>
              <a:rPr lang="pl-PL" sz="2500" dirty="0">
                <a:latin typeface="Times New Roman"/>
              </a:rPr>
              <a:t/>
            </a:r>
            <a:br>
              <a:rPr lang="pl-PL" sz="2500" dirty="0">
                <a:latin typeface="Times New Roman"/>
              </a:rPr>
            </a:br>
            <a:r>
              <a:rPr lang="pl-PL" sz="2500" err="1">
                <a:latin typeface="Times New Roman"/>
                <a:cs typeface="Times New Roman"/>
              </a:rPr>
              <a:t>ordentliche</a:t>
            </a:r>
            <a:r>
              <a:rPr lang="pl-PL" sz="2500" dirty="0">
                <a:latin typeface="Times New Roman"/>
                <a:cs typeface="Times New Roman"/>
              </a:rPr>
              <a:t> - zwyczajny</a:t>
            </a:r>
            <a:r>
              <a:rPr lang="pl-PL" sz="2500" dirty="0">
                <a:latin typeface="Times New Roman"/>
              </a:rPr>
              <a:t/>
            </a:r>
            <a:br>
              <a:rPr lang="pl-PL" sz="2500" dirty="0">
                <a:latin typeface="Times New Roman"/>
              </a:rPr>
            </a:br>
            <a:r>
              <a:rPr lang="pl-PL" sz="2500" err="1">
                <a:latin typeface="Times New Roman"/>
                <a:cs typeface="Times New Roman"/>
              </a:rPr>
              <a:t>tagen</a:t>
            </a:r>
            <a:r>
              <a:rPr lang="pl-PL" sz="2500" dirty="0">
                <a:latin typeface="Times New Roman"/>
                <a:cs typeface="Times New Roman"/>
              </a:rPr>
              <a:t> - obradować</a:t>
            </a:r>
            <a:r>
              <a:rPr lang="pl-PL" sz="2500" dirty="0">
                <a:latin typeface="Times New Roman"/>
              </a:rPr>
              <a:t/>
            </a:r>
            <a:br>
              <a:rPr lang="pl-PL" sz="2500" dirty="0">
                <a:latin typeface="Times New Roman"/>
              </a:rPr>
            </a:br>
            <a:r>
              <a:rPr lang="pl-PL" sz="2500" err="1">
                <a:latin typeface="Times New Roman"/>
                <a:cs typeface="Times New Roman"/>
              </a:rPr>
              <a:t>gemeinschaftlich</a:t>
            </a:r>
            <a:r>
              <a:rPr lang="pl-PL" sz="2500" dirty="0">
                <a:latin typeface="Times New Roman"/>
                <a:cs typeface="Times New Roman"/>
              </a:rPr>
              <a:t> - wspólny</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Stimmengleichheit</a:t>
            </a:r>
            <a:r>
              <a:rPr lang="pl-PL" sz="2500" dirty="0">
                <a:latin typeface="Times New Roman"/>
                <a:cs typeface="Times New Roman"/>
              </a:rPr>
              <a:t> - równość głosów</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Berücksichtigung</a:t>
            </a:r>
            <a:r>
              <a:rPr lang="pl-PL" sz="2500" dirty="0">
                <a:latin typeface="Times New Roman"/>
                <a:cs typeface="Times New Roman"/>
              </a:rPr>
              <a:t> - uwzględnienie</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Vertretung</a:t>
            </a:r>
            <a:r>
              <a:rPr lang="pl-PL" sz="2500" dirty="0">
                <a:latin typeface="Times New Roman"/>
                <a:cs typeface="Times New Roman"/>
              </a:rPr>
              <a:t> - zastępstwo</a:t>
            </a:r>
            <a:r>
              <a:rPr lang="pl-PL" sz="2500" dirty="0">
                <a:latin typeface="Times New Roman"/>
              </a:rPr>
              <a:t/>
            </a:r>
            <a:br>
              <a:rPr lang="pl-PL" sz="2500" dirty="0">
                <a:latin typeface="Times New Roman"/>
              </a:rPr>
            </a:br>
            <a:r>
              <a:rPr lang="pl-PL" sz="2500" dirty="0">
                <a:latin typeface="Times New Roman"/>
                <a:cs typeface="Times New Roman"/>
              </a:rPr>
              <a:t>zwar – wprawdzie</a:t>
            </a:r>
            <a:r>
              <a:rPr lang="pl-PL" sz="2500" dirty="0">
                <a:latin typeface="Times New Roman"/>
              </a:rPr>
              <a:t/>
            </a:r>
            <a:br>
              <a:rPr lang="pl-PL" sz="2500" dirty="0">
                <a:latin typeface="Times New Roman"/>
              </a:rPr>
            </a:br>
            <a:r>
              <a:rPr lang="pl-PL" sz="2500" dirty="0">
                <a:latin typeface="Times New Roman"/>
                <a:cs typeface="Times New Roman"/>
              </a:rPr>
              <a:t>der </a:t>
            </a:r>
            <a:r>
              <a:rPr lang="pl-PL" sz="2500" err="1">
                <a:latin typeface="Times New Roman"/>
                <a:cs typeface="Times New Roman"/>
              </a:rPr>
              <a:t>Stellvertreter</a:t>
            </a:r>
            <a:r>
              <a:rPr lang="pl-PL" sz="2500" dirty="0">
                <a:latin typeface="Times New Roman"/>
                <a:cs typeface="Times New Roman"/>
              </a:rPr>
              <a:t> - zastępca</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Amtszeit</a:t>
            </a:r>
            <a:r>
              <a:rPr lang="pl-PL" sz="2500" dirty="0">
                <a:latin typeface="Times New Roman"/>
                <a:cs typeface="Times New Roman"/>
              </a:rPr>
              <a:t> – kadencja</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Einberufung</a:t>
            </a:r>
            <a:r>
              <a:rPr lang="pl-PL" sz="2500" dirty="0">
                <a:latin typeface="Times New Roman"/>
                <a:cs typeface="Times New Roman"/>
              </a:rPr>
              <a:t> - zwołanie</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Verhinderung</a:t>
            </a:r>
            <a:r>
              <a:rPr lang="pl-PL" sz="2500" dirty="0">
                <a:latin typeface="Times New Roman"/>
                <a:cs typeface="Times New Roman"/>
              </a:rPr>
              <a:t> - zapobieganie</a:t>
            </a:r>
            <a:r>
              <a:rPr lang="pl-PL" sz="2500" dirty="0">
                <a:latin typeface="Times New Roman"/>
              </a:rPr>
              <a:t/>
            </a:r>
            <a:br>
              <a:rPr lang="pl-PL" sz="2500" dirty="0">
                <a:latin typeface="Times New Roman"/>
              </a:rPr>
            </a:br>
            <a:r>
              <a:rPr lang="pl-PL" sz="2500" dirty="0">
                <a:latin typeface="Times New Roman"/>
                <a:cs typeface="Times New Roman"/>
              </a:rPr>
              <a:t>der </a:t>
            </a:r>
            <a:r>
              <a:rPr lang="pl-PL" sz="2500" err="1">
                <a:latin typeface="Times New Roman"/>
                <a:cs typeface="Times New Roman"/>
              </a:rPr>
              <a:t>Ablauf</a:t>
            </a:r>
            <a:r>
              <a:rPr lang="pl-PL" sz="2500" dirty="0">
                <a:latin typeface="Times New Roman"/>
                <a:cs typeface="Times New Roman"/>
              </a:rPr>
              <a:t> – przebieg, proces</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cs typeface="Times New Roman"/>
              </a:rPr>
              <a:t>Tochtergesellschaft</a:t>
            </a:r>
            <a:r>
              <a:rPr lang="pl-PL" sz="2500" dirty="0">
                <a:latin typeface="Times New Roman"/>
                <a:cs typeface="Times New Roman"/>
              </a:rPr>
              <a:t> - spółka zależna</a:t>
            </a:r>
            <a:r>
              <a:rPr lang="pl-PL" sz="2500" dirty="0">
                <a:latin typeface="Times New Roman"/>
              </a:rPr>
              <a:t/>
            </a:r>
            <a:br>
              <a:rPr lang="pl-PL" sz="2500" dirty="0">
                <a:latin typeface="Times New Roman"/>
              </a:rPr>
            </a:br>
            <a:r>
              <a:rPr lang="pl-PL" sz="2500" err="1">
                <a:latin typeface="Times New Roman"/>
                <a:cs typeface="Times New Roman"/>
              </a:rPr>
              <a:t>die</a:t>
            </a:r>
            <a:r>
              <a:rPr lang="pl-PL" sz="2500" dirty="0">
                <a:latin typeface="Times New Roman"/>
                <a:cs typeface="Times New Roman"/>
              </a:rPr>
              <a:t> </a:t>
            </a:r>
            <a:r>
              <a:rPr lang="pl-PL" sz="2500" err="1">
                <a:latin typeface="Times New Roman"/>
                <a:ea typeface="+mn-lt"/>
                <a:cs typeface="+mn-lt"/>
              </a:rPr>
              <a:t>Wertpapierbörse</a:t>
            </a:r>
            <a:r>
              <a:rPr lang="pl-PL" sz="2500" dirty="0">
                <a:latin typeface="Times New Roman"/>
                <a:ea typeface="+mn-lt"/>
                <a:cs typeface="+mn-lt"/>
              </a:rPr>
              <a:t> - giełda papierów wartościowych</a:t>
            </a:r>
            <a:r>
              <a:rPr lang="pl-PL" sz="2500" dirty="0">
                <a:latin typeface="Times New Roman"/>
              </a:rPr>
              <a:t/>
            </a:r>
            <a:br>
              <a:rPr lang="pl-PL" sz="2500" dirty="0">
                <a:latin typeface="Times New Roman"/>
              </a:rPr>
            </a:br>
            <a:r>
              <a:rPr lang="pl-PL" sz="2500" err="1">
                <a:latin typeface="Times New Roman"/>
                <a:ea typeface="+mn-lt"/>
                <a:cs typeface="+mn-lt"/>
              </a:rPr>
              <a:t>künftig</a:t>
            </a:r>
            <a:r>
              <a:rPr lang="pl-PL" sz="2500" dirty="0">
                <a:latin typeface="Times New Roman"/>
                <a:ea typeface="+mn-lt"/>
                <a:cs typeface="+mn-lt"/>
              </a:rPr>
              <a:t> - przyszły</a:t>
            </a:r>
            <a:r>
              <a:rPr lang="pl-PL" sz="2500" b="1" dirty="0">
                <a:latin typeface="Times New Roman"/>
              </a:rPr>
              <a:t/>
            </a:r>
            <a:br>
              <a:rPr lang="pl-PL" sz="2500" b="1" dirty="0">
                <a:latin typeface="Times New Roman"/>
              </a:rPr>
            </a:br>
            <a:r>
              <a:rPr lang="pl-PL" sz="2500" err="1">
                <a:latin typeface="Times New Roman"/>
                <a:ea typeface="+mn-lt"/>
                <a:cs typeface="+mn-lt"/>
              </a:rPr>
              <a:t>übernehmen</a:t>
            </a:r>
            <a:r>
              <a:rPr lang="pl-PL" sz="2500" dirty="0">
                <a:latin typeface="Times New Roman"/>
                <a:ea typeface="+mn-lt"/>
                <a:cs typeface="+mn-lt"/>
              </a:rPr>
              <a:t> - przejąć</a:t>
            </a:r>
            <a:r>
              <a:rPr lang="pl-PL" sz="2500" dirty="0">
                <a:latin typeface="Times New Roman"/>
              </a:rPr>
              <a:t/>
            </a:r>
            <a:br>
              <a:rPr lang="pl-PL" sz="2500" dirty="0">
                <a:latin typeface="Times New Roman"/>
              </a:rPr>
            </a:br>
            <a:r>
              <a:rPr lang="pl-PL" sz="2500" dirty="0" err="1">
                <a:latin typeface="Times New Roman"/>
                <a:cs typeface="Times New Roman"/>
              </a:rPr>
              <a:t>wiederum</a:t>
            </a:r>
            <a:r>
              <a:rPr lang="pl-PL" sz="2500" dirty="0">
                <a:latin typeface="Times New Roman"/>
                <a:cs typeface="Times New Roman"/>
              </a:rPr>
              <a:t> – znowu</a:t>
            </a:r>
            <a:r>
              <a:rPr lang="pl-PL" sz="2500" dirty="0">
                <a:latin typeface="Times New Roman"/>
              </a:rPr>
              <a:t/>
            </a:r>
            <a:br>
              <a:rPr lang="pl-PL" sz="2500" dirty="0">
                <a:latin typeface="Times New Roman"/>
              </a:rPr>
            </a:br>
            <a:r>
              <a:rPr lang="pl-PL" sz="2500" dirty="0" err="1">
                <a:latin typeface="Times New Roman"/>
                <a:cs typeface="Times New Roman"/>
              </a:rPr>
              <a:t>ebenfalls</a:t>
            </a:r>
            <a:r>
              <a:rPr lang="pl-PL" sz="2500" dirty="0">
                <a:latin typeface="Times New Roman"/>
                <a:cs typeface="Times New Roman"/>
              </a:rPr>
              <a:t> - również</a:t>
            </a:r>
            <a:r>
              <a:rPr lang="pl-PL" sz="2500" dirty="0">
                <a:latin typeface="Times New Roman"/>
              </a:rPr>
              <a:t/>
            </a:r>
            <a:br>
              <a:rPr lang="pl-PL" sz="2500" dirty="0">
                <a:latin typeface="Times New Roman"/>
              </a:rPr>
            </a:br>
            <a:r>
              <a:rPr lang="pl-PL" sz="2500" dirty="0" err="1">
                <a:latin typeface="Times New Roman"/>
                <a:cs typeface="Times New Roman"/>
              </a:rPr>
              <a:t>hinterlegen</a:t>
            </a:r>
            <a:r>
              <a:rPr lang="pl-PL" sz="2500" dirty="0">
                <a:latin typeface="Times New Roman"/>
                <a:cs typeface="Times New Roman"/>
              </a:rPr>
              <a:t> - złożyć</a:t>
            </a:r>
            <a:r>
              <a:rPr lang="pl-PL" sz="2500" dirty="0"/>
              <a:t/>
            </a:r>
            <a:br>
              <a:rPr lang="pl-PL" sz="2500" dirty="0"/>
            </a:br>
            <a:r>
              <a:rPr lang="pl-PL" dirty="0"/>
              <a:t/>
            </a:r>
            <a:br>
              <a:rPr lang="pl-PL" dirty="0"/>
            </a:br>
            <a:r>
              <a:rPr lang="pl-PL" dirty="0"/>
              <a:t/>
            </a:r>
            <a:br>
              <a:rPr lang="pl-PL" dirty="0"/>
            </a:br>
            <a:endParaRPr lang="pl-PL" dirty="0"/>
          </a:p>
          <a:p>
            <a:pPr marL="0" indent="0">
              <a:buNone/>
            </a:pPr>
            <a:r>
              <a:rPr lang="en-US" dirty="0"/>
              <a:t/>
            </a:r>
            <a:br>
              <a:rPr lang="en-US" dirty="0"/>
            </a:br>
            <a:r>
              <a:rPr lang="en-US" dirty="0"/>
              <a:t/>
            </a:r>
            <a:br>
              <a:rPr lang="en-US" dirty="0"/>
            </a:br>
            <a:endParaRPr lang="pl-PL" dirty="0"/>
          </a:p>
        </p:txBody>
      </p:sp>
    </p:spTree>
    <p:extLst>
      <p:ext uri="{BB962C8B-B14F-4D97-AF65-F5344CB8AC3E}">
        <p14:creationId xmlns:p14="http://schemas.microsoft.com/office/powerpoint/2010/main" val="150360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5F3A407-AF53-C623-3DE4-D4BA0B74AB70}"/>
              </a:ext>
            </a:extLst>
          </p:cNvPr>
          <p:cNvSpPr>
            <a:spLocks noGrp="1"/>
          </p:cNvSpPr>
          <p:nvPr>
            <p:ph type="title"/>
          </p:nvPr>
        </p:nvSpPr>
        <p:spPr>
          <a:xfrm>
            <a:off x="1198217" y="-140251"/>
            <a:ext cx="9906000" cy="1382156"/>
          </a:xfrm>
        </p:spPr>
        <p:txBody>
          <a:bodyPr/>
          <a:lstStyle/>
          <a:p>
            <a:pPr algn="ctr"/>
            <a:r>
              <a:rPr lang="pl-PL" i="0" err="1"/>
              <a:t>Quellen</a:t>
            </a:r>
          </a:p>
        </p:txBody>
      </p:sp>
      <p:sp>
        <p:nvSpPr>
          <p:cNvPr id="3" name="Symbol zastępczy zawartości 2">
            <a:extLst>
              <a:ext uri="{FF2B5EF4-FFF2-40B4-BE49-F238E27FC236}">
                <a16:creationId xmlns="" xmlns:a16="http://schemas.microsoft.com/office/drawing/2014/main" id="{C634287B-A958-DFA4-560D-66E8F2345DDA}"/>
              </a:ext>
            </a:extLst>
          </p:cNvPr>
          <p:cNvSpPr>
            <a:spLocks noGrp="1"/>
          </p:cNvSpPr>
          <p:nvPr>
            <p:ph idx="1"/>
          </p:nvPr>
        </p:nvSpPr>
        <p:spPr>
          <a:xfrm>
            <a:off x="579783" y="1170250"/>
            <a:ext cx="11518347" cy="5106684"/>
          </a:xfrm>
        </p:spPr>
        <p:txBody>
          <a:bodyPr vert="horz" lIns="91440" tIns="45720" rIns="91440" bIns="45720" rtlCol="0" anchor="t">
            <a:normAutofit fontScale="92500"/>
          </a:bodyPr>
          <a:lstStyle/>
          <a:p>
            <a:pPr marL="0" indent="0">
              <a:buNone/>
            </a:pPr>
            <a:r>
              <a:rPr lang="pl-PL">
                <a:ea typeface="+mn-lt"/>
                <a:cs typeface="+mn-lt"/>
                <a:hlinkClick r:id="rId2"/>
              </a:rPr>
              <a:t>https://www.gesetze-im-internet.de/aktg/BJNR010890965.html</a:t>
            </a:r>
            <a:endParaRPr lang="pl-PL">
              <a:ea typeface="+mn-lt"/>
              <a:cs typeface="+mn-lt"/>
            </a:endParaRPr>
          </a:p>
          <a:p>
            <a:pPr marL="0" indent="0">
              <a:buNone/>
            </a:pPr>
            <a:r>
              <a:rPr lang="pl-PL">
                <a:ea typeface="+mn-lt"/>
                <a:cs typeface="+mn-lt"/>
                <a:hlinkClick r:id="rId3"/>
              </a:rPr>
              <a:t>https://www.bmwgroup.com/de/unternehmen.html</a:t>
            </a:r>
            <a:endParaRPr lang="pl-PL"/>
          </a:p>
          <a:p>
            <a:pPr marL="0" indent="0">
              <a:buNone/>
            </a:pPr>
            <a:r>
              <a:rPr lang="pl-PL">
                <a:ea typeface="+mn-lt"/>
                <a:cs typeface="+mn-lt"/>
                <a:hlinkClick r:id="rId4"/>
              </a:rPr>
              <a:t>https://www.bmwgroup.com/content/dam/grpw/websites/bmwgroup_com/ir/downloads/de/2021/hv/Satzung_der_BMW_AG.pdf</a:t>
            </a:r>
            <a:endParaRPr lang="pl-PL"/>
          </a:p>
          <a:p>
            <a:pPr marL="0" indent="0">
              <a:buNone/>
            </a:pPr>
            <a:r>
              <a:rPr lang="pl-PL">
                <a:ea typeface="+mn-lt"/>
                <a:cs typeface="+mn-lt"/>
                <a:hlinkClick r:id="rId5"/>
              </a:rPr>
              <a:t>https://www.sutertreuhand.ch/ag-gruenden</a:t>
            </a:r>
            <a:endParaRPr lang="pl-PL">
              <a:ea typeface="+mn-lt"/>
              <a:cs typeface="+mn-lt"/>
            </a:endParaRPr>
          </a:p>
          <a:p>
            <a:pPr marL="0" indent="0">
              <a:buNone/>
            </a:pPr>
            <a:r>
              <a:rPr lang="pl-PL">
                <a:ea typeface="+mn-lt"/>
                <a:cs typeface="+mn-lt"/>
                <a:hlinkClick r:id="rId6"/>
              </a:rPr>
              <a:t>https://www.ing.de/wissen/rechte-von-aktionaeren/</a:t>
            </a:r>
            <a:endParaRPr lang="pl-PL">
              <a:ea typeface="+mn-lt"/>
              <a:cs typeface="+mn-lt"/>
            </a:endParaRPr>
          </a:p>
          <a:p>
            <a:pPr marL="0" indent="0">
              <a:buNone/>
            </a:pPr>
            <a:r>
              <a:rPr lang="pl-PL">
                <a:ea typeface="+mn-lt"/>
                <a:cs typeface="+mn-lt"/>
                <a:hlinkClick r:id="rId7"/>
              </a:rPr>
              <a:t>https://deutsche-boerse.com/dbg-de/unternehmen/wissen/boersenlexikon/boersenlexikon-article/Aktiengesellschaft-AG--239744</a:t>
            </a:r>
            <a:endParaRPr lang="pl-PL">
              <a:ea typeface="+mn-lt"/>
              <a:cs typeface="+mn-lt"/>
            </a:endParaRPr>
          </a:p>
          <a:p>
            <a:pPr marL="0" indent="0">
              <a:buNone/>
            </a:pPr>
            <a:r>
              <a:rPr lang="pl-PL">
                <a:ea typeface="+mn-lt"/>
                <a:cs typeface="+mn-lt"/>
                <a:hlinkClick r:id="rId8"/>
              </a:rPr>
              <a:t>https://www.t-online.de/finanzen/geld-vorsorge/geldanlage/id_85469782/aktiengesellschaft-was-ist-eine-ag-gruendung-und-haftung-einfach-erklaert.html#welche-pflichten-hat-eine-ag-gegenueber-ihren-aktionaeren</a:t>
            </a:r>
            <a:endParaRPr lang="pl-PL">
              <a:ea typeface="+mn-lt"/>
              <a:cs typeface="+mn-lt"/>
            </a:endParaRPr>
          </a:p>
          <a:p>
            <a:pPr marL="0" indent="0">
              <a:buNone/>
            </a:pPr>
            <a:endParaRPr lang="pl-PL"/>
          </a:p>
        </p:txBody>
      </p:sp>
    </p:spTree>
    <p:extLst>
      <p:ext uri="{BB962C8B-B14F-4D97-AF65-F5344CB8AC3E}">
        <p14:creationId xmlns:p14="http://schemas.microsoft.com/office/powerpoint/2010/main" val="120057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B863C7D-3FD1-3364-AB65-1FA47A8FB80A}"/>
              </a:ext>
            </a:extLst>
          </p:cNvPr>
          <p:cNvSpPr>
            <a:spLocks noGrp="1"/>
          </p:cNvSpPr>
          <p:nvPr>
            <p:ph type="title"/>
          </p:nvPr>
        </p:nvSpPr>
        <p:spPr>
          <a:xfrm>
            <a:off x="160132" y="621748"/>
            <a:ext cx="12200034" cy="1382156"/>
          </a:xfrm>
        </p:spPr>
        <p:txBody>
          <a:bodyPr/>
          <a:lstStyle/>
          <a:p>
            <a:r>
              <a:rPr lang="pl-PL" i="0" dirty="0" err="1">
                <a:ea typeface="+mj-lt"/>
                <a:cs typeface="+mj-lt"/>
              </a:rPr>
              <a:t>Vielen</a:t>
            </a:r>
            <a:r>
              <a:rPr lang="pl-PL" i="0" dirty="0">
                <a:ea typeface="+mj-lt"/>
                <a:cs typeface="+mj-lt"/>
              </a:rPr>
              <a:t> </a:t>
            </a:r>
            <a:r>
              <a:rPr lang="pl-PL" i="0" dirty="0" err="1">
                <a:ea typeface="+mj-lt"/>
                <a:cs typeface="+mj-lt"/>
              </a:rPr>
              <a:t>Dank</a:t>
            </a:r>
            <a:r>
              <a:rPr lang="pl-PL" i="0" dirty="0">
                <a:ea typeface="+mj-lt"/>
                <a:cs typeface="+mj-lt"/>
              </a:rPr>
              <a:t> </a:t>
            </a:r>
            <a:r>
              <a:rPr lang="pl-PL" i="0" dirty="0" err="1">
                <a:ea typeface="+mj-lt"/>
                <a:cs typeface="+mj-lt"/>
              </a:rPr>
              <a:t>für</a:t>
            </a:r>
            <a:r>
              <a:rPr lang="pl-PL" i="0" dirty="0">
                <a:ea typeface="+mj-lt"/>
                <a:cs typeface="+mj-lt"/>
              </a:rPr>
              <a:t> </a:t>
            </a:r>
            <a:r>
              <a:rPr lang="pl-PL" i="0" dirty="0" err="1">
                <a:ea typeface="+mj-lt"/>
                <a:cs typeface="+mj-lt"/>
              </a:rPr>
              <a:t>Ihre</a:t>
            </a:r>
            <a:r>
              <a:rPr lang="pl-PL" i="0" dirty="0">
                <a:ea typeface="+mj-lt"/>
                <a:cs typeface="+mj-lt"/>
              </a:rPr>
              <a:t> </a:t>
            </a:r>
            <a:r>
              <a:rPr lang="pl-PL" i="0" dirty="0" err="1">
                <a:ea typeface="+mj-lt"/>
                <a:cs typeface="+mj-lt"/>
              </a:rPr>
              <a:t>Aufmerksamkeit</a:t>
            </a:r>
            <a:endParaRPr lang="pl-PL" dirty="0"/>
          </a:p>
          <a:p>
            <a:endParaRPr lang="pl-PL" dirty="0"/>
          </a:p>
        </p:txBody>
      </p:sp>
      <p:pic>
        <p:nvPicPr>
          <p:cNvPr id="4" name="Obraz 4" descr="Obraz zawierający tekst&#10;&#10;Opis wygenerowany automatycznie">
            <a:extLst>
              <a:ext uri="{FF2B5EF4-FFF2-40B4-BE49-F238E27FC236}">
                <a16:creationId xmlns="" xmlns:a16="http://schemas.microsoft.com/office/drawing/2014/main" id="{734F8C69-1EA3-4DFF-BA43-FEEBAB3F4799}"/>
              </a:ext>
            </a:extLst>
          </p:cNvPr>
          <p:cNvPicPr>
            <a:picLocks noChangeAspect="1"/>
          </p:cNvPicPr>
          <p:nvPr/>
        </p:nvPicPr>
        <p:blipFill>
          <a:blip r:embed="rId2"/>
          <a:stretch>
            <a:fillRect/>
          </a:stretch>
        </p:blipFill>
        <p:spPr>
          <a:xfrm>
            <a:off x="1389269" y="1944795"/>
            <a:ext cx="9424503" cy="4750902"/>
          </a:xfrm>
          <a:prstGeom prst="rect">
            <a:avLst/>
          </a:prstGeom>
        </p:spPr>
      </p:pic>
    </p:spTree>
    <p:extLst>
      <p:ext uri="{BB962C8B-B14F-4D97-AF65-F5344CB8AC3E}">
        <p14:creationId xmlns:p14="http://schemas.microsoft.com/office/powerpoint/2010/main" val="40587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5F0A9D0-BB35-4CAB-B92D-E061B9D8E3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 xmlns:a16="http://schemas.microsoft.com/office/drawing/2014/main" id="{52F5DE35-776B-4C7D-AF2E-514E68BDD2F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A65E4E8-1272-4386-BDFE-0129D7A7E2D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A6515F51-DBC6-42B8-9C34-749F69BB656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ytuł 1">
            <a:extLst>
              <a:ext uri="{FF2B5EF4-FFF2-40B4-BE49-F238E27FC236}">
                <a16:creationId xmlns="" xmlns:a16="http://schemas.microsoft.com/office/drawing/2014/main" id="{93258836-05D5-970C-868D-9E4E3924D433}"/>
              </a:ext>
            </a:extLst>
          </p:cNvPr>
          <p:cNvSpPr>
            <a:spLocks noGrp="1"/>
          </p:cNvSpPr>
          <p:nvPr>
            <p:ph type="title"/>
          </p:nvPr>
        </p:nvSpPr>
        <p:spPr>
          <a:xfrm>
            <a:off x="1129553" y="638174"/>
            <a:ext cx="10529048" cy="1476375"/>
          </a:xfrm>
        </p:spPr>
        <p:txBody>
          <a:bodyPr>
            <a:normAutofit/>
          </a:bodyPr>
          <a:lstStyle/>
          <a:p>
            <a:r>
              <a:rPr lang="pl-PL" i="0" dirty="0" err="1">
                <a:ea typeface="+mj-lt"/>
                <a:cs typeface="+mj-lt"/>
              </a:rPr>
              <a:t>Geschichte</a:t>
            </a:r>
            <a:r>
              <a:rPr lang="pl-PL" i="0" dirty="0">
                <a:ea typeface="+mj-lt"/>
                <a:cs typeface="+mj-lt"/>
              </a:rPr>
              <a:t> der BMW GROUP.</a:t>
            </a:r>
            <a:br>
              <a:rPr lang="pl-PL" i="0" dirty="0">
                <a:ea typeface="+mj-lt"/>
                <a:cs typeface="+mj-lt"/>
              </a:rPr>
            </a:br>
            <a:endParaRPr lang="pl-PL" i="0" dirty="0">
              <a:ea typeface="+mj-lt"/>
              <a:cs typeface="+mj-lt"/>
            </a:endParaRPr>
          </a:p>
        </p:txBody>
      </p:sp>
      <p:cxnSp>
        <p:nvCxnSpPr>
          <p:cNvPr id="17" name="Straight Connector 16">
            <a:extLst>
              <a:ext uri="{FF2B5EF4-FFF2-40B4-BE49-F238E27FC236}">
                <a16:creationId xmlns="" xmlns:a16="http://schemas.microsoft.com/office/drawing/2014/main" id="{873F5967-4993-405D-A3E6-84DCEFF44C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 xmlns:a16="http://schemas.microsoft.com/office/drawing/2014/main" id="{BA18DD79-0F84-7ABC-F407-9CB2FA23E06C}"/>
              </a:ext>
            </a:extLst>
          </p:cNvPr>
          <p:cNvSpPr>
            <a:spLocks noGrp="1"/>
          </p:cNvSpPr>
          <p:nvPr>
            <p:ph idx="1"/>
          </p:nvPr>
        </p:nvSpPr>
        <p:spPr>
          <a:xfrm>
            <a:off x="349180" y="2074461"/>
            <a:ext cx="7060613" cy="4274594"/>
          </a:xfrm>
        </p:spPr>
        <p:txBody>
          <a:bodyPr vert="horz" lIns="91440" tIns="45720" rIns="91440" bIns="45720" rtlCol="0">
            <a:normAutofit/>
          </a:bodyPr>
          <a:lstStyle/>
          <a:p>
            <a:pPr>
              <a:lnSpc>
                <a:spcPct val="90000"/>
              </a:lnSpc>
              <a:buNone/>
            </a:pPr>
            <a:r>
              <a:rPr lang="pl-PL" sz="2200" dirty="0">
                <a:latin typeface="Times New Roman"/>
                <a:ea typeface="+mn-lt"/>
                <a:cs typeface="+mn-lt"/>
              </a:rPr>
              <a:t>•1916 - </a:t>
            </a:r>
            <a:r>
              <a:rPr lang="pl-PL" sz="2200" dirty="0" err="1">
                <a:latin typeface="Times New Roman"/>
                <a:ea typeface="+mn-lt"/>
                <a:cs typeface="+mn-lt"/>
              </a:rPr>
              <a:t>Gründung</a:t>
            </a:r>
            <a:r>
              <a:rPr lang="pl-PL" sz="2200" dirty="0">
                <a:latin typeface="Times New Roman"/>
                <a:ea typeface="+mn-lt"/>
                <a:cs typeface="+mn-lt"/>
              </a:rPr>
              <a:t> von BMW</a:t>
            </a:r>
            <a:endParaRPr lang="pl-PL" sz="2200" dirty="0">
              <a:latin typeface="Times New Roman"/>
              <a:cs typeface="Times New Roman"/>
            </a:endParaRPr>
          </a:p>
          <a:p>
            <a:pPr>
              <a:lnSpc>
                <a:spcPct val="90000"/>
              </a:lnSpc>
              <a:buNone/>
            </a:pPr>
            <a:r>
              <a:rPr lang="pl-PL" sz="2200" dirty="0">
                <a:latin typeface="Times New Roman"/>
                <a:ea typeface="+mn-lt"/>
                <a:cs typeface="+mn-lt"/>
              </a:rPr>
              <a:t>•BMW R32 – Das </a:t>
            </a:r>
            <a:r>
              <a:rPr lang="pl-PL" sz="2200" dirty="0" err="1">
                <a:latin typeface="Times New Roman"/>
                <a:ea typeface="+mn-lt"/>
                <a:cs typeface="+mn-lt"/>
              </a:rPr>
              <a:t>erste</a:t>
            </a:r>
            <a:r>
              <a:rPr lang="pl-PL" sz="2200" dirty="0">
                <a:latin typeface="Times New Roman"/>
                <a:ea typeface="+mn-lt"/>
                <a:cs typeface="+mn-lt"/>
              </a:rPr>
              <a:t> BMW </a:t>
            </a:r>
            <a:r>
              <a:rPr lang="pl-PL" sz="2200" dirty="0" err="1">
                <a:latin typeface="Times New Roman"/>
                <a:ea typeface="+mn-lt"/>
                <a:cs typeface="+mn-lt"/>
              </a:rPr>
              <a:t>Motorrad</a:t>
            </a:r>
            <a:endParaRPr lang="pl-PL" sz="2200" dirty="0">
              <a:latin typeface="Times New Roman"/>
              <a:cs typeface="Times New Roman"/>
            </a:endParaRPr>
          </a:p>
          <a:p>
            <a:pPr>
              <a:lnSpc>
                <a:spcPct val="90000"/>
              </a:lnSpc>
              <a:buNone/>
            </a:pPr>
            <a:r>
              <a:rPr lang="pl-PL" sz="2200" dirty="0">
                <a:latin typeface="Times New Roman"/>
                <a:ea typeface="+mn-lt"/>
                <a:cs typeface="+mn-lt"/>
              </a:rPr>
              <a:t>•1928 – BMW </a:t>
            </a:r>
            <a:r>
              <a:rPr lang="pl-PL" sz="2200" dirty="0" err="1">
                <a:latin typeface="Times New Roman"/>
                <a:ea typeface="+mn-lt"/>
                <a:cs typeface="+mn-lt"/>
              </a:rPr>
              <a:t>wird</a:t>
            </a:r>
            <a:r>
              <a:rPr lang="pl-PL" sz="2200" dirty="0">
                <a:latin typeface="Times New Roman"/>
                <a:ea typeface="+mn-lt"/>
                <a:cs typeface="+mn-lt"/>
              </a:rPr>
              <a:t> </a:t>
            </a:r>
            <a:r>
              <a:rPr lang="pl-PL" sz="2200" dirty="0" err="1">
                <a:latin typeface="Times New Roman"/>
                <a:ea typeface="+mn-lt"/>
                <a:cs typeface="+mn-lt"/>
              </a:rPr>
              <a:t>Automobilhersteller</a:t>
            </a:r>
            <a:endParaRPr lang="pl-PL" sz="2200" dirty="0">
              <a:latin typeface="Times New Roman"/>
              <a:cs typeface="Times New Roman"/>
            </a:endParaRPr>
          </a:p>
          <a:p>
            <a:pPr>
              <a:lnSpc>
                <a:spcPct val="90000"/>
              </a:lnSpc>
              <a:buNone/>
            </a:pPr>
            <a:r>
              <a:rPr lang="pl-PL" sz="2200" dirty="0">
                <a:latin typeface="Times New Roman"/>
                <a:ea typeface="+mn-lt"/>
                <a:cs typeface="+mn-lt"/>
              </a:rPr>
              <a:t>•1959 – BMW </a:t>
            </a:r>
            <a:r>
              <a:rPr lang="pl-PL" sz="2200" dirty="0" err="1">
                <a:latin typeface="Times New Roman"/>
                <a:ea typeface="+mn-lt"/>
                <a:cs typeface="+mn-lt"/>
              </a:rPr>
              <a:t>bleibt</a:t>
            </a:r>
            <a:r>
              <a:rPr lang="pl-PL" sz="2200" dirty="0">
                <a:latin typeface="Times New Roman"/>
                <a:ea typeface="+mn-lt"/>
                <a:cs typeface="+mn-lt"/>
              </a:rPr>
              <a:t> </a:t>
            </a:r>
            <a:r>
              <a:rPr lang="pl-PL" sz="2200" dirty="0" err="1">
                <a:latin typeface="Times New Roman"/>
                <a:ea typeface="+mn-lt"/>
                <a:cs typeface="+mn-lt"/>
              </a:rPr>
              <a:t>selbstständig</a:t>
            </a:r>
            <a:endParaRPr lang="pl-PL" sz="2200" dirty="0">
              <a:latin typeface="Times New Roman"/>
              <a:cs typeface="Times New Roman"/>
            </a:endParaRPr>
          </a:p>
          <a:p>
            <a:pPr>
              <a:lnSpc>
                <a:spcPct val="90000"/>
              </a:lnSpc>
              <a:buNone/>
            </a:pPr>
            <a:r>
              <a:rPr lang="pl-PL" sz="2200" dirty="0">
                <a:latin typeface="Times New Roman"/>
                <a:ea typeface="+mn-lt"/>
                <a:cs typeface="+mn-lt"/>
              </a:rPr>
              <a:t>•1972 – BMW </a:t>
            </a:r>
            <a:r>
              <a:rPr lang="pl-PL" sz="2200" dirty="0" err="1">
                <a:latin typeface="Times New Roman"/>
                <a:ea typeface="+mn-lt"/>
                <a:cs typeface="+mn-lt"/>
              </a:rPr>
              <a:t>startet</a:t>
            </a:r>
            <a:r>
              <a:rPr lang="pl-PL" sz="2200" dirty="0">
                <a:latin typeface="Times New Roman"/>
                <a:ea typeface="+mn-lt"/>
                <a:cs typeface="+mn-lt"/>
              </a:rPr>
              <a:t> in </a:t>
            </a:r>
            <a:r>
              <a:rPr lang="pl-PL" sz="2200" dirty="0" err="1">
                <a:latin typeface="Times New Roman"/>
                <a:ea typeface="+mn-lt"/>
                <a:cs typeface="+mn-lt"/>
              </a:rPr>
              <a:t>Südafrika</a:t>
            </a:r>
            <a:endParaRPr lang="pl-PL" sz="2200" dirty="0">
              <a:latin typeface="Times New Roman"/>
              <a:cs typeface="Times New Roman"/>
            </a:endParaRPr>
          </a:p>
          <a:p>
            <a:pPr>
              <a:lnSpc>
                <a:spcPct val="90000"/>
              </a:lnSpc>
              <a:buNone/>
            </a:pPr>
            <a:r>
              <a:rPr lang="pl-PL" sz="2200" dirty="0">
                <a:latin typeface="Times New Roman"/>
                <a:ea typeface="+mn-lt"/>
                <a:cs typeface="+mn-lt"/>
              </a:rPr>
              <a:t>•1994 – BMW </a:t>
            </a:r>
            <a:r>
              <a:rPr lang="pl-PL" sz="2200" dirty="0" err="1">
                <a:latin typeface="Times New Roman"/>
                <a:ea typeface="+mn-lt"/>
                <a:cs typeface="+mn-lt"/>
              </a:rPr>
              <a:t>geht</a:t>
            </a:r>
            <a:r>
              <a:rPr lang="pl-PL" sz="2200" dirty="0">
                <a:latin typeface="Times New Roman"/>
                <a:ea typeface="+mn-lt"/>
                <a:cs typeface="+mn-lt"/>
              </a:rPr>
              <a:t> in </a:t>
            </a:r>
            <a:r>
              <a:rPr lang="pl-PL" sz="2200" dirty="0" err="1">
                <a:latin typeface="Times New Roman"/>
                <a:ea typeface="+mn-lt"/>
                <a:cs typeface="+mn-lt"/>
              </a:rPr>
              <a:t>die</a:t>
            </a:r>
            <a:r>
              <a:rPr lang="pl-PL" sz="2200" dirty="0">
                <a:latin typeface="Times New Roman"/>
                <a:ea typeface="+mn-lt"/>
                <a:cs typeface="+mn-lt"/>
              </a:rPr>
              <a:t> USA </a:t>
            </a:r>
            <a:r>
              <a:rPr lang="pl-PL" sz="2200" dirty="0" err="1">
                <a:latin typeface="Times New Roman"/>
                <a:ea typeface="+mn-lt"/>
                <a:cs typeface="+mn-lt"/>
              </a:rPr>
              <a:t>und</a:t>
            </a:r>
            <a:r>
              <a:rPr lang="pl-PL" sz="2200" dirty="0">
                <a:latin typeface="Times New Roman"/>
                <a:ea typeface="+mn-lt"/>
                <a:cs typeface="+mn-lt"/>
              </a:rPr>
              <a:t> </a:t>
            </a:r>
            <a:r>
              <a:rPr lang="pl-PL" sz="2200" dirty="0" err="1">
                <a:latin typeface="Times New Roman"/>
                <a:ea typeface="+mn-lt"/>
                <a:cs typeface="+mn-lt"/>
              </a:rPr>
              <a:t>kauft</a:t>
            </a:r>
            <a:r>
              <a:rPr lang="pl-PL" sz="2200" dirty="0">
                <a:latin typeface="Times New Roman"/>
                <a:ea typeface="+mn-lt"/>
                <a:cs typeface="+mn-lt"/>
              </a:rPr>
              <a:t> der Rover </a:t>
            </a:r>
            <a:r>
              <a:rPr lang="pl-PL" sz="2200" dirty="0" err="1">
                <a:latin typeface="Times New Roman"/>
                <a:ea typeface="+mn-lt"/>
                <a:cs typeface="+mn-lt"/>
              </a:rPr>
              <a:t>Group</a:t>
            </a:r>
            <a:endParaRPr lang="pl-PL" sz="2200" dirty="0">
              <a:latin typeface="Times New Roman"/>
              <a:cs typeface="Times New Roman"/>
            </a:endParaRPr>
          </a:p>
          <a:p>
            <a:pPr>
              <a:lnSpc>
                <a:spcPct val="90000"/>
              </a:lnSpc>
              <a:buNone/>
            </a:pPr>
            <a:r>
              <a:rPr lang="pl-PL" sz="2200" dirty="0">
                <a:latin typeface="Times New Roman"/>
                <a:ea typeface="+mn-lt"/>
                <a:cs typeface="+mn-lt"/>
              </a:rPr>
              <a:t>•1998 – BMW </a:t>
            </a:r>
            <a:r>
              <a:rPr lang="pl-PL" sz="2200" dirty="0" err="1">
                <a:latin typeface="Times New Roman"/>
                <a:ea typeface="+mn-lt"/>
                <a:cs typeface="+mn-lt"/>
              </a:rPr>
              <a:t>übernimmt</a:t>
            </a:r>
            <a:r>
              <a:rPr lang="pl-PL" sz="2200" dirty="0">
                <a:latin typeface="Times New Roman"/>
                <a:ea typeface="+mn-lt"/>
                <a:cs typeface="+mn-lt"/>
              </a:rPr>
              <a:t> Rolls </a:t>
            </a:r>
            <a:r>
              <a:rPr lang="pl-PL" sz="2200" dirty="0" err="1">
                <a:latin typeface="Times New Roman"/>
                <a:ea typeface="+mn-lt"/>
                <a:cs typeface="+mn-lt"/>
              </a:rPr>
              <a:t>Royce</a:t>
            </a:r>
            <a:endParaRPr lang="pl-PL" sz="2200" dirty="0">
              <a:latin typeface="Times New Roman"/>
            </a:endParaRPr>
          </a:p>
          <a:p>
            <a:pPr marL="0" indent="0">
              <a:lnSpc>
                <a:spcPct val="90000"/>
              </a:lnSpc>
              <a:buNone/>
            </a:pPr>
            <a:endParaRPr lang="pl-PL" sz="2200" dirty="0"/>
          </a:p>
        </p:txBody>
      </p:sp>
      <p:cxnSp>
        <p:nvCxnSpPr>
          <p:cNvPr id="19" name="Straight Connector 18">
            <a:extLst>
              <a:ext uri="{FF2B5EF4-FFF2-40B4-BE49-F238E27FC236}">
                <a16:creationId xmlns="" xmlns:a16="http://schemas.microsoft.com/office/drawing/2014/main" id="{A3A523CC-BD6C-4A0D-B9DB-1DC2CE1E22F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Obraz 4" descr="Obraz zawierający samochód&#10;&#10;Opis wygenerowany automatycznie">
            <a:extLst>
              <a:ext uri="{FF2B5EF4-FFF2-40B4-BE49-F238E27FC236}">
                <a16:creationId xmlns="" xmlns:a16="http://schemas.microsoft.com/office/drawing/2014/main" id="{942404D8-B351-892D-BEDC-2473F41B8733}"/>
              </a:ext>
            </a:extLst>
          </p:cNvPr>
          <p:cNvPicPr>
            <a:picLocks noChangeAspect="1"/>
          </p:cNvPicPr>
          <p:nvPr/>
        </p:nvPicPr>
        <p:blipFill>
          <a:blip r:embed="rId2"/>
          <a:stretch>
            <a:fillRect/>
          </a:stretch>
        </p:blipFill>
        <p:spPr>
          <a:xfrm>
            <a:off x="6395544" y="2526074"/>
            <a:ext cx="5032588" cy="1379267"/>
          </a:xfrm>
          <a:prstGeom prst="rect">
            <a:avLst/>
          </a:prstGeom>
        </p:spPr>
      </p:pic>
    </p:spTree>
    <p:extLst>
      <p:ext uri="{BB962C8B-B14F-4D97-AF65-F5344CB8AC3E}">
        <p14:creationId xmlns:p14="http://schemas.microsoft.com/office/powerpoint/2010/main" val="127357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F24AB3E-185C-DDBE-41F5-F553A3A56C97}"/>
              </a:ext>
            </a:extLst>
          </p:cNvPr>
          <p:cNvSpPr>
            <a:spLocks noGrp="1"/>
          </p:cNvSpPr>
          <p:nvPr>
            <p:ph type="title"/>
          </p:nvPr>
        </p:nvSpPr>
        <p:spPr>
          <a:xfrm>
            <a:off x="1606826" y="113749"/>
            <a:ext cx="9044609" cy="1536764"/>
          </a:xfrm>
        </p:spPr>
        <p:txBody>
          <a:bodyPr/>
          <a:lstStyle/>
          <a:p>
            <a:pPr algn="ctr"/>
            <a:r>
              <a:rPr lang="pl-PL" i="0" err="1"/>
              <a:t>Hauptsitz</a:t>
            </a:r>
            <a:r>
              <a:rPr lang="pl-PL" i="0"/>
              <a:t> - </a:t>
            </a:r>
            <a:r>
              <a:rPr lang="pl-PL" i="0" err="1">
                <a:ea typeface="+mj-lt"/>
                <a:cs typeface="+mj-lt"/>
              </a:rPr>
              <a:t>München</a:t>
            </a:r>
            <a:endParaRPr lang="pl-PL" err="1"/>
          </a:p>
          <a:p>
            <a:endParaRPr lang="pl-PL"/>
          </a:p>
        </p:txBody>
      </p:sp>
      <p:pic>
        <p:nvPicPr>
          <p:cNvPr id="4" name="Obraz 4" descr="Obraz zawierający wewnątrz, komputer&#10;&#10;Opis wygenerowany automatycznie">
            <a:extLst>
              <a:ext uri="{FF2B5EF4-FFF2-40B4-BE49-F238E27FC236}">
                <a16:creationId xmlns="" xmlns:a16="http://schemas.microsoft.com/office/drawing/2014/main" id="{95967031-7221-D12D-C016-1FF7E12C7575}"/>
              </a:ext>
            </a:extLst>
          </p:cNvPr>
          <p:cNvPicPr>
            <a:picLocks noGrp="1" noChangeAspect="1"/>
          </p:cNvPicPr>
          <p:nvPr>
            <p:ph idx="1"/>
          </p:nvPr>
        </p:nvPicPr>
        <p:blipFill>
          <a:blip r:embed="rId2"/>
          <a:stretch>
            <a:fillRect/>
          </a:stretch>
        </p:blipFill>
        <p:spPr>
          <a:xfrm>
            <a:off x="1386061" y="1126074"/>
            <a:ext cx="9210052" cy="5493205"/>
          </a:xfrm>
        </p:spPr>
      </p:pic>
    </p:spTree>
    <p:extLst>
      <p:ext uri="{BB962C8B-B14F-4D97-AF65-F5344CB8AC3E}">
        <p14:creationId xmlns:p14="http://schemas.microsoft.com/office/powerpoint/2010/main" val="120140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96B1790-9E17-61F0-3951-858532540FFA}"/>
              </a:ext>
            </a:extLst>
          </p:cNvPr>
          <p:cNvSpPr>
            <a:spLocks noGrp="1"/>
          </p:cNvSpPr>
          <p:nvPr>
            <p:ph type="title"/>
          </p:nvPr>
        </p:nvSpPr>
        <p:spPr>
          <a:xfrm>
            <a:off x="-568739" y="80618"/>
            <a:ext cx="9906000" cy="1382156"/>
          </a:xfrm>
        </p:spPr>
        <p:txBody>
          <a:bodyPr/>
          <a:lstStyle/>
          <a:p>
            <a:pPr algn="ctr"/>
            <a:r>
              <a:rPr lang="pl-PL" i="0" err="1"/>
              <a:t>Standorte</a:t>
            </a:r>
          </a:p>
        </p:txBody>
      </p:sp>
      <p:pic>
        <p:nvPicPr>
          <p:cNvPr id="4" name="Obraz 4" descr="Obraz zawierający tekst, budynek&#10;&#10;Opis wygenerowany automatycznie">
            <a:extLst>
              <a:ext uri="{FF2B5EF4-FFF2-40B4-BE49-F238E27FC236}">
                <a16:creationId xmlns="" xmlns:a16="http://schemas.microsoft.com/office/drawing/2014/main" id="{39F3FF62-D7A2-3D5E-CEF4-63D99EEFF806}"/>
              </a:ext>
            </a:extLst>
          </p:cNvPr>
          <p:cNvPicPr>
            <a:picLocks noGrp="1" noChangeAspect="1"/>
          </p:cNvPicPr>
          <p:nvPr>
            <p:ph idx="1"/>
          </p:nvPr>
        </p:nvPicPr>
        <p:blipFill>
          <a:blip r:embed="rId2"/>
          <a:stretch>
            <a:fillRect/>
          </a:stretch>
        </p:blipFill>
        <p:spPr>
          <a:xfrm>
            <a:off x="8037665" y="485553"/>
            <a:ext cx="4156323" cy="2599818"/>
          </a:xfrm>
          <a:ln>
            <a:solidFill>
              <a:schemeClr val="tx2"/>
            </a:solidFill>
          </a:ln>
        </p:spPr>
      </p:pic>
      <p:pic>
        <p:nvPicPr>
          <p:cNvPr id="5" name="Obraz 5">
            <a:extLst>
              <a:ext uri="{FF2B5EF4-FFF2-40B4-BE49-F238E27FC236}">
                <a16:creationId xmlns="" xmlns:a16="http://schemas.microsoft.com/office/drawing/2014/main" id="{96AE082B-59C9-029B-BBDD-BCF39358D2B6}"/>
              </a:ext>
            </a:extLst>
          </p:cNvPr>
          <p:cNvPicPr>
            <a:picLocks noChangeAspect="1"/>
          </p:cNvPicPr>
          <p:nvPr/>
        </p:nvPicPr>
        <p:blipFill>
          <a:blip r:embed="rId3"/>
          <a:stretch>
            <a:fillRect/>
          </a:stretch>
        </p:blipFill>
        <p:spPr>
          <a:xfrm>
            <a:off x="108225" y="1712857"/>
            <a:ext cx="7867372" cy="4139066"/>
          </a:xfrm>
          <a:prstGeom prst="rect">
            <a:avLst/>
          </a:prstGeom>
          <a:ln>
            <a:solidFill>
              <a:schemeClr val="tx2"/>
            </a:solidFill>
          </a:ln>
        </p:spPr>
      </p:pic>
    </p:spTree>
    <p:extLst>
      <p:ext uri="{BB962C8B-B14F-4D97-AF65-F5344CB8AC3E}">
        <p14:creationId xmlns:p14="http://schemas.microsoft.com/office/powerpoint/2010/main" val="134555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 xmlns:a16="http://schemas.microsoft.com/office/drawing/2014/main" id="{82950D9A-4705-4314-961A-4F88B2CE41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B13969F2-ED52-4E5C-B3FC-01E01B8B9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099D0458-8DF6-6C7D-DCC4-69B6502853E1}"/>
              </a:ext>
            </a:extLst>
          </p:cNvPr>
          <p:cNvSpPr>
            <a:spLocks noGrp="1"/>
          </p:cNvSpPr>
          <p:nvPr>
            <p:ph type="title"/>
          </p:nvPr>
        </p:nvSpPr>
        <p:spPr>
          <a:xfrm>
            <a:off x="2363858" y="-349384"/>
            <a:ext cx="7071536" cy="1738421"/>
          </a:xfrm>
        </p:spPr>
        <p:txBody>
          <a:bodyPr>
            <a:normAutofit/>
          </a:bodyPr>
          <a:lstStyle/>
          <a:p>
            <a:r>
              <a:rPr lang="pl-PL" i="0" err="1"/>
              <a:t>Mitarbeiter</a:t>
            </a:r>
            <a:endParaRPr lang="pl-PL" i="0"/>
          </a:p>
        </p:txBody>
      </p:sp>
      <p:pic>
        <p:nvPicPr>
          <p:cNvPr id="5" name="Obraz 5" descr="Obraz zawierający samochód, zewnętrzne, transport&#10;&#10;Opis wygenerowany automatycznie">
            <a:extLst>
              <a:ext uri="{FF2B5EF4-FFF2-40B4-BE49-F238E27FC236}">
                <a16:creationId xmlns="" xmlns:a16="http://schemas.microsoft.com/office/drawing/2014/main" id="{773D4BC0-6C7F-7A01-F246-B8AD4C9C1DAF}"/>
              </a:ext>
            </a:extLst>
          </p:cNvPr>
          <p:cNvPicPr>
            <a:picLocks noChangeAspect="1"/>
          </p:cNvPicPr>
          <p:nvPr/>
        </p:nvPicPr>
        <p:blipFill rotWithShape="1">
          <a:blip r:embed="rId2"/>
          <a:srcRect t="10885"/>
          <a:stretch/>
        </p:blipFill>
        <p:spPr>
          <a:xfrm>
            <a:off x="7613102" y="10"/>
            <a:ext cx="4578898" cy="6857990"/>
          </a:xfrm>
          <a:custGeom>
            <a:avLst/>
            <a:gdLst/>
            <a:ahLst/>
            <a:cxnLst/>
            <a:rect l="l" t="t" r="r" b="b"/>
            <a:pathLst>
              <a:path w="4578898" h="6844352">
                <a:moveTo>
                  <a:pt x="2085784" y="0"/>
                </a:moveTo>
                <a:lnTo>
                  <a:pt x="4578898" y="0"/>
                </a:lnTo>
                <a:lnTo>
                  <a:pt x="4578898" y="6844352"/>
                </a:lnTo>
                <a:lnTo>
                  <a:pt x="0" y="6844352"/>
                </a:lnTo>
                <a:close/>
              </a:path>
            </a:pathLst>
          </a:custGeom>
        </p:spPr>
      </p:pic>
      <p:cxnSp>
        <p:nvCxnSpPr>
          <p:cNvPr id="28" name="Straight Connector 27">
            <a:extLst>
              <a:ext uri="{FF2B5EF4-FFF2-40B4-BE49-F238E27FC236}">
                <a16:creationId xmlns="" xmlns:a16="http://schemas.microsoft.com/office/drawing/2014/main" id="{13AC671C-E66F-43C5-A66A-C477339DD23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331958"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pole tekstowe 5">
            <a:extLst>
              <a:ext uri="{FF2B5EF4-FFF2-40B4-BE49-F238E27FC236}">
                <a16:creationId xmlns="" xmlns:a16="http://schemas.microsoft.com/office/drawing/2014/main" id="{17B9E1F6-42AC-5E7E-661D-1312140F8DBF}"/>
              </a:ext>
            </a:extLst>
          </p:cNvPr>
          <p:cNvSpPr txBox="1"/>
          <p:nvPr/>
        </p:nvSpPr>
        <p:spPr>
          <a:xfrm>
            <a:off x="1488661" y="1400311"/>
            <a:ext cx="5713896"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4400" b="1">
                <a:solidFill>
                  <a:schemeClr val="tx2"/>
                </a:solidFill>
                <a:latin typeface="Times New Roman"/>
                <a:ea typeface="+mn-lt"/>
                <a:cs typeface="+mn-lt"/>
              </a:rPr>
              <a:t>118.909 </a:t>
            </a:r>
            <a:r>
              <a:rPr lang="pl-PL" sz="4400">
                <a:solidFill>
                  <a:schemeClr val="tx2"/>
                </a:solidFill>
                <a:latin typeface="Times New Roman"/>
                <a:ea typeface="+mn-lt"/>
                <a:cs typeface="+mn-lt"/>
              </a:rPr>
              <a:t/>
            </a:r>
            <a:br>
              <a:rPr lang="pl-PL" sz="4400">
                <a:solidFill>
                  <a:schemeClr val="tx2"/>
                </a:solidFill>
                <a:latin typeface="Times New Roman"/>
                <a:ea typeface="+mn-lt"/>
                <a:cs typeface="+mn-lt"/>
              </a:rPr>
            </a:br>
            <a:r>
              <a:rPr lang="pl-PL" sz="2000" err="1">
                <a:solidFill>
                  <a:schemeClr val="tx2"/>
                </a:solidFill>
                <a:latin typeface="Times New Roman"/>
                <a:ea typeface="+mn-lt"/>
                <a:cs typeface="+mn-lt"/>
              </a:rPr>
              <a:t>Mitarbeiter</a:t>
            </a:r>
            <a:r>
              <a:rPr lang="pl-PL" sz="2000">
                <a:solidFill>
                  <a:schemeClr val="tx2"/>
                </a:solidFill>
                <a:latin typeface="Times New Roman"/>
                <a:ea typeface="+mn-lt"/>
                <a:cs typeface="+mn-lt"/>
              </a:rPr>
              <a:t> im </a:t>
            </a:r>
            <a:r>
              <a:rPr lang="pl-PL" sz="2000" err="1">
                <a:solidFill>
                  <a:schemeClr val="tx2"/>
                </a:solidFill>
                <a:latin typeface="Times New Roman"/>
                <a:ea typeface="+mn-lt"/>
                <a:cs typeface="+mn-lt"/>
              </a:rPr>
              <a:t>Jahre</a:t>
            </a:r>
            <a:r>
              <a:rPr lang="pl-PL" sz="2000">
                <a:solidFill>
                  <a:schemeClr val="tx2"/>
                </a:solidFill>
                <a:latin typeface="Times New Roman"/>
                <a:ea typeface="+mn-lt"/>
                <a:cs typeface="+mn-lt"/>
              </a:rPr>
              <a:t> 2021</a:t>
            </a:r>
            <a:endParaRPr lang="pl-PL" sz="2000">
              <a:solidFill>
                <a:schemeClr val="tx2"/>
              </a:solidFill>
              <a:latin typeface="Times New Roman"/>
              <a:cs typeface="Times New Roman"/>
            </a:endParaRPr>
          </a:p>
          <a:p>
            <a:endParaRPr lang="pl-PL" sz="4800" b="1">
              <a:latin typeface="Times New Roman"/>
              <a:cs typeface="Times New Roman"/>
            </a:endParaRPr>
          </a:p>
        </p:txBody>
      </p:sp>
      <p:cxnSp>
        <p:nvCxnSpPr>
          <p:cNvPr id="7" name="Łącznik prosty ze strzałką 6">
            <a:extLst>
              <a:ext uri="{FF2B5EF4-FFF2-40B4-BE49-F238E27FC236}">
                <a16:creationId xmlns="" xmlns:a16="http://schemas.microsoft.com/office/drawing/2014/main" id="{9B7D90EB-C14B-885A-2876-4328A78DC3F7}"/>
              </a:ext>
            </a:extLst>
          </p:cNvPr>
          <p:cNvCxnSpPr/>
          <p:nvPr/>
        </p:nvCxnSpPr>
        <p:spPr>
          <a:xfrm>
            <a:off x="4290805" y="2860674"/>
            <a:ext cx="8835" cy="152179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Łącznik prosty ze strzałką 8">
            <a:extLst>
              <a:ext uri="{FF2B5EF4-FFF2-40B4-BE49-F238E27FC236}">
                <a16:creationId xmlns="" xmlns:a16="http://schemas.microsoft.com/office/drawing/2014/main" id="{E0484D82-28AF-A091-3B5B-EECD437CFCC9}"/>
              </a:ext>
            </a:extLst>
          </p:cNvPr>
          <p:cNvCxnSpPr>
            <a:cxnSpLocks/>
          </p:cNvCxnSpPr>
          <p:nvPr/>
        </p:nvCxnSpPr>
        <p:spPr>
          <a:xfrm>
            <a:off x="5638109" y="2683978"/>
            <a:ext cx="914399" cy="9143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Łącznik prosty ze strzałką 9">
            <a:extLst>
              <a:ext uri="{FF2B5EF4-FFF2-40B4-BE49-F238E27FC236}">
                <a16:creationId xmlns="" xmlns:a16="http://schemas.microsoft.com/office/drawing/2014/main" id="{EA7F0C7B-CDA9-6CE2-BA51-A0892EABE96A}"/>
              </a:ext>
            </a:extLst>
          </p:cNvPr>
          <p:cNvCxnSpPr>
            <a:cxnSpLocks/>
          </p:cNvCxnSpPr>
          <p:nvPr/>
        </p:nvCxnSpPr>
        <p:spPr>
          <a:xfrm flipH="1">
            <a:off x="1726509" y="2783369"/>
            <a:ext cx="907774" cy="87022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2" name="pole tekstowe 11">
            <a:extLst>
              <a:ext uri="{FF2B5EF4-FFF2-40B4-BE49-F238E27FC236}">
                <a16:creationId xmlns="" xmlns:a16="http://schemas.microsoft.com/office/drawing/2014/main" id="{9E88D84E-E5B1-9123-5169-F27E42BB509F}"/>
              </a:ext>
            </a:extLst>
          </p:cNvPr>
          <p:cNvSpPr txBox="1"/>
          <p:nvPr/>
        </p:nvSpPr>
        <p:spPr>
          <a:xfrm>
            <a:off x="327715" y="3784323"/>
            <a:ext cx="259963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a:solidFill>
                  <a:schemeClr val="tx2"/>
                </a:solidFill>
                <a:latin typeface="Times New Roman"/>
                <a:ea typeface="+mn-lt"/>
                <a:cs typeface="+mn-lt"/>
              </a:rPr>
              <a:t>106.928</a:t>
            </a:r>
            <a:r>
              <a:rPr lang="pl-PL">
                <a:ea typeface="+mn-lt"/>
                <a:cs typeface="+mn-lt"/>
              </a:rPr>
              <a:t/>
            </a:r>
            <a:br>
              <a:rPr lang="pl-PL">
                <a:ea typeface="+mn-lt"/>
                <a:cs typeface="+mn-lt"/>
              </a:rPr>
            </a:br>
            <a:r>
              <a:rPr lang="pl-PL" err="1">
                <a:solidFill>
                  <a:schemeClr val="tx2"/>
                </a:solidFill>
                <a:latin typeface="Times New Roman"/>
                <a:ea typeface="+mn-lt"/>
                <a:cs typeface="+mn-lt"/>
              </a:rPr>
              <a:t>Mitarbeiter</a:t>
            </a:r>
            <a:r>
              <a:rPr lang="pl-PL">
                <a:solidFill>
                  <a:schemeClr val="tx2"/>
                </a:solidFill>
                <a:latin typeface="Times New Roman"/>
                <a:ea typeface="+mn-lt"/>
                <a:cs typeface="+mn-lt"/>
              </a:rPr>
              <a:t> im Segment Automobile</a:t>
            </a:r>
            <a:endParaRPr lang="pl-PL">
              <a:solidFill>
                <a:schemeClr val="tx2"/>
              </a:solidFill>
              <a:latin typeface="Times New Roman"/>
              <a:cs typeface="Times New Roman"/>
            </a:endParaRPr>
          </a:p>
          <a:p>
            <a:pPr algn="l"/>
            <a:endParaRPr lang="pl-PL"/>
          </a:p>
        </p:txBody>
      </p:sp>
      <p:sp>
        <p:nvSpPr>
          <p:cNvPr id="14" name="pole tekstowe 13">
            <a:extLst>
              <a:ext uri="{FF2B5EF4-FFF2-40B4-BE49-F238E27FC236}">
                <a16:creationId xmlns="" xmlns:a16="http://schemas.microsoft.com/office/drawing/2014/main" id="{2EDD47A9-77E9-C9F6-5166-5344623B75AD}"/>
              </a:ext>
            </a:extLst>
          </p:cNvPr>
          <p:cNvSpPr txBox="1"/>
          <p:nvPr/>
        </p:nvSpPr>
        <p:spPr>
          <a:xfrm>
            <a:off x="2977460" y="4611894"/>
            <a:ext cx="274320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a:solidFill>
                  <a:schemeClr val="tx2"/>
                </a:solidFill>
                <a:latin typeface="Times New Roman"/>
                <a:ea typeface="+mn-lt"/>
                <a:cs typeface="+mn-lt"/>
              </a:rPr>
              <a:t>3.418</a:t>
            </a:r>
            <a:r>
              <a:rPr lang="pl-PL" b="1">
                <a:solidFill>
                  <a:srgbClr val="001E2E"/>
                </a:solidFill>
                <a:latin typeface="Times New Roman"/>
                <a:ea typeface="+mn-lt"/>
                <a:cs typeface="+mn-lt"/>
              </a:rPr>
              <a:t/>
            </a:r>
            <a:br>
              <a:rPr lang="pl-PL" b="1">
                <a:solidFill>
                  <a:srgbClr val="001E2E"/>
                </a:solidFill>
                <a:latin typeface="Times New Roman"/>
                <a:ea typeface="+mn-lt"/>
                <a:cs typeface="+mn-lt"/>
              </a:rPr>
            </a:br>
            <a:r>
              <a:rPr lang="pl-PL" b="1">
                <a:solidFill>
                  <a:srgbClr val="001E2E"/>
                </a:solidFill>
                <a:latin typeface="Times New Roman"/>
                <a:ea typeface="+mn-lt"/>
                <a:cs typeface="+mn-lt"/>
              </a:rPr>
              <a:t> </a:t>
            </a:r>
            <a:r>
              <a:rPr lang="pl-PL" err="1">
                <a:solidFill>
                  <a:srgbClr val="001E2E"/>
                </a:solidFill>
                <a:latin typeface="Times New Roman"/>
                <a:ea typeface="+mn-lt"/>
                <a:cs typeface="+mn-lt"/>
              </a:rPr>
              <a:t>Mitarbeiter</a:t>
            </a:r>
            <a:r>
              <a:rPr lang="pl-PL">
                <a:solidFill>
                  <a:srgbClr val="001E2E"/>
                </a:solidFill>
                <a:latin typeface="Times New Roman"/>
                <a:ea typeface="+mn-lt"/>
                <a:cs typeface="+mn-lt"/>
              </a:rPr>
              <a:t> im Segment </a:t>
            </a:r>
            <a:r>
              <a:rPr lang="pl-PL" err="1">
                <a:solidFill>
                  <a:srgbClr val="001E2E"/>
                </a:solidFill>
                <a:latin typeface="Times New Roman"/>
                <a:ea typeface="+mn-lt"/>
                <a:cs typeface="+mn-lt"/>
              </a:rPr>
              <a:t>Motorräder</a:t>
            </a:r>
            <a:endParaRPr lang="pl-PL">
              <a:solidFill>
                <a:srgbClr val="001E2E"/>
              </a:solidFill>
              <a:latin typeface="Times New Roman"/>
              <a:cs typeface="Times New Roman"/>
            </a:endParaRPr>
          </a:p>
          <a:p>
            <a:pPr algn="l"/>
            <a:endParaRPr lang="pl-PL">
              <a:solidFill>
                <a:srgbClr val="001E2E"/>
              </a:solidFill>
            </a:endParaRPr>
          </a:p>
        </p:txBody>
      </p:sp>
      <p:sp>
        <p:nvSpPr>
          <p:cNvPr id="16" name="pole tekstowe 15">
            <a:extLst>
              <a:ext uri="{FF2B5EF4-FFF2-40B4-BE49-F238E27FC236}">
                <a16:creationId xmlns="" xmlns:a16="http://schemas.microsoft.com/office/drawing/2014/main" id="{0139BAEE-7CDE-EC77-EA49-C55CEA34DCF7}"/>
              </a:ext>
            </a:extLst>
          </p:cNvPr>
          <p:cNvSpPr txBox="1"/>
          <p:nvPr/>
        </p:nvSpPr>
        <p:spPr>
          <a:xfrm>
            <a:off x="5715552" y="3639377"/>
            <a:ext cx="23125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a:solidFill>
                  <a:schemeClr val="tx2"/>
                </a:solidFill>
                <a:latin typeface="Times New Roman"/>
                <a:ea typeface="+mn-lt"/>
                <a:cs typeface="+mn-lt"/>
              </a:rPr>
              <a:t>8.466</a:t>
            </a:r>
            <a:endParaRPr lang="pl-PL" sz="2400" b="1">
              <a:solidFill>
                <a:schemeClr val="tx2"/>
              </a:solidFill>
              <a:latin typeface="Times New Roman"/>
            </a:endParaRPr>
          </a:p>
          <a:p>
            <a:pPr algn="ctr"/>
            <a:r>
              <a:rPr lang="pl-PL" err="1">
                <a:solidFill>
                  <a:schemeClr val="tx2"/>
                </a:solidFill>
                <a:latin typeface="Times New Roman"/>
                <a:ea typeface="+mn-lt"/>
                <a:cs typeface="+mn-lt"/>
              </a:rPr>
              <a:t>Mitarbeiter</a:t>
            </a:r>
            <a:r>
              <a:rPr lang="pl-PL">
                <a:solidFill>
                  <a:schemeClr val="tx2"/>
                </a:solidFill>
                <a:latin typeface="Times New Roman"/>
                <a:ea typeface="+mn-lt"/>
                <a:cs typeface="+mn-lt"/>
              </a:rPr>
              <a:t> im Segment </a:t>
            </a:r>
            <a:r>
              <a:rPr lang="pl-PL" err="1">
                <a:solidFill>
                  <a:schemeClr val="tx2"/>
                </a:solidFill>
                <a:latin typeface="Times New Roman"/>
                <a:ea typeface="+mn-lt"/>
                <a:cs typeface="+mn-lt"/>
              </a:rPr>
              <a:t>Finanzdienstleistungen</a:t>
            </a:r>
            <a:endParaRPr lang="pl-PL" err="1">
              <a:solidFill>
                <a:schemeClr val="tx2"/>
              </a:solidFill>
              <a:latin typeface="Times New Roman"/>
              <a:cs typeface="Times New Roman"/>
            </a:endParaRPr>
          </a:p>
          <a:p>
            <a:pPr algn="l"/>
            <a:endParaRPr lang="pl-PL"/>
          </a:p>
        </p:txBody>
      </p:sp>
    </p:spTree>
    <p:extLst>
      <p:ext uri="{BB962C8B-B14F-4D97-AF65-F5344CB8AC3E}">
        <p14:creationId xmlns:p14="http://schemas.microsoft.com/office/powerpoint/2010/main" val="414089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A5A724C-F261-4C26-44A0-4BB29ED9B961}"/>
              </a:ext>
            </a:extLst>
          </p:cNvPr>
          <p:cNvSpPr>
            <a:spLocks noGrp="1"/>
          </p:cNvSpPr>
          <p:nvPr>
            <p:ph type="title"/>
          </p:nvPr>
        </p:nvSpPr>
        <p:spPr>
          <a:xfrm>
            <a:off x="1143000" y="-206512"/>
            <a:ext cx="9906000" cy="1382156"/>
          </a:xfrm>
        </p:spPr>
        <p:txBody>
          <a:bodyPr/>
          <a:lstStyle/>
          <a:p>
            <a:pPr algn="ctr"/>
            <a:r>
              <a:rPr lang="pl-PL" b="1" i="0" err="1">
                <a:ea typeface="+mj-lt"/>
                <a:cs typeface="+mj-lt"/>
              </a:rPr>
              <a:t>Umsatz</a:t>
            </a:r>
            <a:endParaRPr lang="pl-PL" err="1"/>
          </a:p>
        </p:txBody>
      </p:sp>
      <p:sp>
        <p:nvSpPr>
          <p:cNvPr id="4" name="pole tekstowe 3">
            <a:extLst>
              <a:ext uri="{FF2B5EF4-FFF2-40B4-BE49-F238E27FC236}">
                <a16:creationId xmlns="" xmlns:a16="http://schemas.microsoft.com/office/drawing/2014/main" id="{7117E0E8-2E8C-143A-F326-BCB976BB4245}"/>
              </a:ext>
            </a:extLst>
          </p:cNvPr>
          <p:cNvSpPr txBox="1"/>
          <p:nvPr/>
        </p:nvSpPr>
        <p:spPr>
          <a:xfrm>
            <a:off x="4017617" y="958571"/>
            <a:ext cx="516172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a:solidFill>
                  <a:schemeClr val="tx2"/>
                </a:solidFill>
                <a:latin typeface="Times New Roman"/>
                <a:ea typeface="+mn-lt"/>
                <a:cs typeface="+mn-lt"/>
              </a:rPr>
              <a:t>111.2 </a:t>
            </a:r>
            <a:r>
              <a:rPr lang="pl-PL" sz="2800" b="1" err="1">
                <a:solidFill>
                  <a:schemeClr val="tx2"/>
                </a:solidFill>
                <a:latin typeface="Times New Roman"/>
                <a:ea typeface="+mn-lt"/>
                <a:cs typeface="+mn-lt"/>
              </a:rPr>
              <a:t>Miliarden</a:t>
            </a:r>
            <a:r>
              <a:rPr lang="pl-PL" sz="2800" b="1">
                <a:solidFill>
                  <a:schemeClr val="tx2"/>
                </a:solidFill>
                <a:latin typeface="Times New Roman"/>
                <a:ea typeface="+mn-lt"/>
                <a:cs typeface="+mn-lt"/>
              </a:rPr>
              <a:t> Euro </a:t>
            </a:r>
            <a:r>
              <a:rPr lang="pl-PL" sz="2800">
                <a:solidFill>
                  <a:schemeClr val="tx2"/>
                </a:solidFill>
                <a:latin typeface="Times New Roman"/>
                <a:ea typeface="+mn-lt"/>
                <a:cs typeface="+mn-lt"/>
              </a:rPr>
              <a:t>(2021)</a:t>
            </a:r>
            <a:endParaRPr lang="pl-PL" sz="2800">
              <a:solidFill>
                <a:schemeClr val="tx2"/>
              </a:solidFill>
            </a:endParaRPr>
          </a:p>
          <a:p>
            <a:pPr algn="l"/>
            <a:endParaRPr lang="pl-PL"/>
          </a:p>
        </p:txBody>
      </p:sp>
      <p:sp>
        <p:nvSpPr>
          <p:cNvPr id="6" name="pole tekstowe 5">
            <a:extLst>
              <a:ext uri="{FF2B5EF4-FFF2-40B4-BE49-F238E27FC236}">
                <a16:creationId xmlns="" xmlns:a16="http://schemas.microsoft.com/office/drawing/2014/main" id="{BFB5723D-277C-F51C-9864-EF5F46D6670B}"/>
              </a:ext>
            </a:extLst>
          </p:cNvPr>
          <p:cNvSpPr txBox="1"/>
          <p:nvPr/>
        </p:nvSpPr>
        <p:spPr>
          <a:xfrm>
            <a:off x="1808232" y="6214579"/>
            <a:ext cx="92919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chemeClr val="tx2"/>
                </a:solidFill>
                <a:latin typeface="Times New Roman"/>
                <a:ea typeface="+mn-lt"/>
                <a:cs typeface="+mn-lt"/>
              </a:rPr>
              <a:t>BMW </a:t>
            </a:r>
            <a:r>
              <a:rPr lang="pl-PL" err="1">
                <a:solidFill>
                  <a:schemeClr val="tx2"/>
                </a:solidFill>
                <a:latin typeface="Times New Roman"/>
                <a:ea typeface="+mn-lt"/>
                <a:cs typeface="+mn-lt"/>
              </a:rPr>
              <a:t>gehört</a:t>
            </a:r>
            <a:r>
              <a:rPr lang="pl-PL">
                <a:solidFill>
                  <a:schemeClr val="tx2"/>
                </a:solidFill>
                <a:latin typeface="Times New Roman"/>
                <a:ea typeface="+mn-lt"/>
                <a:cs typeface="+mn-lt"/>
              </a:rPr>
              <a:t> </a:t>
            </a:r>
            <a:r>
              <a:rPr lang="pl-PL" err="1">
                <a:solidFill>
                  <a:schemeClr val="tx2"/>
                </a:solidFill>
                <a:latin typeface="Times New Roman"/>
                <a:ea typeface="+mn-lt"/>
                <a:cs typeface="+mn-lt"/>
              </a:rPr>
              <a:t>zu</a:t>
            </a:r>
            <a:r>
              <a:rPr lang="pl-PL">
                <a:solidFill>
                  <a:schemeClr val="tx2"/>
                </a:solidFill>
                <a:latin typeface="Times New Roman"/>
                <a:ea typeface="+mn-lt"/>
                <a:cs typeface="+mn-lt"/>
              </a:rPr>
              <a:t> den </a:t>
            </a:r>
            <a:r>
              <a:rPr lang="pl-PL" err="1">
                <a:solidFill>
                  <a:schemeClr val="tx2"/>
                </a:solidFill>
                <a:latin typeface="Times New Roman"/>
                <a:ea typeface="+mn-lt"/>
                <a:cs typeface="+mn-lt"/>
              </a:rPr>
              <a:t>größten</a:t>
            </a:r>
            <a:r>
              <a:rPr lang="pl-PL">
                <a:solidFill>
                  <a:schemeClr val="tx2"/>
                </a:solidFill>
                <a:latin typeface="Times New Roman"/>
                <a:ea typeface="+mn-lt"/>
                <a:cs typeface="+mn-lt"/>
              </a:rPr>
              <a:t> </a:t>
            </a:r>
            <a:r>
              <a:rPr lang="pl-PL" err="1">
                <a:solidFill>
                  <a:schemeClr val="tx2"/>
                </a:solidFill>
                <a:latin typeface="Times New Roman"/>
                <a:ea typeface="+mn-lt"/>
                <a:cs typeface="+mn-lt"/>
              </a:rPr>
              <a:t>Wirtschaftsunternehmen</a:t>
            </a:r>
            <a:r>
              <a:rPr lang="pl-PL">
                <a:solidFill>
                  <a:schemeClr val="tx2"/>
                </a:solidFill>
                <a:latin typeface="Times New Roman"/>
                <a:ea typeface="+mn-lt"/>
                <a:cs typeface="+mn-lt"/>
              </a:rPr>
              <a:t> </a:t>
            </a:r>
            <a:r>
              <a:rPr lang="pl-PL" err="1">
                <a:solidFill>
                  <a:schemeClr val="tx2"/>
                </a:solidFill>
                <a:latin typeface="Times New Roman"/>
                <a:ea typeface="+mn-lt"/>
                <a:cs typeface="+mn-lt"/>
              </a:rPr>
              <a:t>und</a:t>
            </a:r>
            <a:r>
              <a:rPr lang="pl-PL">
                <a:solidFill>
                  <a:schemeClr val="tx2"/>
                </a:solidFill>
                <a:latin typeface="Times New Roman"/>
                <a:ea typeface="+mn-lt"/>
                <a:cs typeface="+mn-lt"/>
              </a:rPr>
              <a:t> den 15 </a:t>
            </a:r>
            <a:r>
              <a:rPr lang="pl-PL" err="1">
                <a:solidFill>
                  <a:schemeClr val="tx2"/>
                </a:solidFill>
                <a:latin typeface="Times New Roman"/>
                <a:ea typeface="+mn-lt"/>
                <a:cs typeface="+mn-lt"/>
              </a:rPr>
              <a:t>größten</a:t>
            </a:r>
            <a:r>
              <a:rPr lang="pl-PL">
                <a:solidFill>
                  <a:schemeClr val="tx2"/>
                </a:solidFill>
                <a:latin typeface="Times New Roman"/>
                <a:ea typeface="+mn-lt"/>
                <a:cs typeface="+mn-lt"/>
              </a:rPr>
              <a:t> </a:t>
            </a:r>
            <a:r>
              <a:rPr lang="pl-PL" err="1">
                <a:solidFill>
                  <a:schemeClr val="tx2"/>
                </a:solidFill>
                <a:latin typeface="Times New Roman"/>
                <a:ea typeface="+mn-lt"/>
                <a:cs typeface="+mn-lt"/>
              </a:rPr>
              <a:t>Autoherstellern</a:t>
            </a:r>
            <a:r>
              <a:rPr lang="pl-PL">
                <a:solidFill>
                  <a:schemeClr val="tx2"/>
                </a:solidFill>
                <a:latin typeface="Times New Roman"/>
                <a:ea typeface="+mn-lt"/>
                <a:cs typeface="+mn-lt"/>
              </a:rPr>
              <a:t> der </a:t>
            </a:r>
            <a:r>
              <a:rPr lang="pl-PL" err="1">
                <a:solidFill>
                  <a:schemeClr val="tx2"/>
                </a:solidFill>
                <a:latin typeface="Times New Roman"/>
                <a:ea typeface="+mn-lt"/>
                <a:cs typeface="+mn-lt"/>
              </a:rPr>
              <a:t>Welt</a:t>
            </a:r>
            <a:endParaRPr lang="pl-PL">
              <a:solidFill>
                <a:schemeClr val="tx2"/>
              </a:solidFill>
              <a:latin typeface="Times New Roman"/>
              <a:cs typeface="Times New Roman"/>
            </a:endParaRPr>
          </a:p>
          <a:p>
            <a:pPr algn="l"/>
            <a:endParaRPr lang="pl-PL"/>
          </a:p>
        </p:txBody>
      </p:sp>
      <p:pic>
        <p:nvPicPr>
          <p:cNvPr id="7" name="Obraz 7">
            <a:extLst>
              <a:ext uri="{FF2B5EF4-FFF2-40B4-BE49-F238E27FC236}">
                <a16:creationId xmlns="" xmlns:a16="http://schemas.microsoft.com/office/drawing/2014/main" id="{52867A11-D28C-91DA-8951-4B8BEFC2B8E3}"/>
              </a:ext>
            </a:extLst>
          </p:cNvPr>
          <p:cNvPicPr>
            <a:picLocks noChangeAspect="1"/>
          </p:cNvPicPr>
          <p:nvPr/>
        </p:nvPicPr>
        <p:blipFill>
          <a:blip r:embed="rId2"/>
          <a:stretch>
            <a:fillRect/>
          </a:stretch>
        </p:blipFill>
        <p:spPr>
          <a:xfrm>
            <a:off x="2394228" y="1537468"/>
            <a:ext cx="7613372" cy="4478806"/>
          </a:xfrm>
          <a:prstGeom prst="rect">
            <a:avLst/>
          </a:prstGeom>
          <a:ln>
            <a:solidFill>
              <a:schemeClr val="tx2"/>
            </a:solidFill>
          </a:ln>
        </p:spPr>
      </p:pic>
    </p:spTree>
    <p:extLst>
      <p:ext uri="{BB962C8B-B14F-4D97-AF65-F5344CB8AC3E}">
        <p14:creationId xmlns:p14="http://schemas.microsoft.com/office/powerpoint/2010/main" val="3433987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 xmlns:a16="http://schemas.microsoft.com/office/drawing/2014/main" id="{D6309531-94CD-4CF6-AACE-80EC085E0F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DC829807-7791-462F-8C59-969B0EC71A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E6E6D4B8-4190-8B14-E4FE-5ABC7BE2CA1A}"/>
              </a:ext>
            </a:extLst>
          </p:cNvPr>
          <p:cNvSpPr>
            <a:spLocks noGrp="1"/>
          </p:cNvSpPr>
          <p:nvPr>
            <p:ph type="title"/>
          </p:nvPr>
        </p:nvSpPr>
        <p:spPr>
          <a:xfrm>
            <a:off x="2719744" y="285894"/>
            <a:ext cx="7559808" cy="1111254"/>
          </a:xfrm>
        </p:spPr>
        <p:txBody>
          <a:bodyPr>
            <a:normAutofit/>
          </a:bodyPr>
          <a:lstStyle/>
          <a:p>
            <a:r>
              <a:rPr lang="pl-PL" sz="2800" b="1" i="0" err="1">
                <a:latin typeface="Times New Roman"/>
                <a:cs typeface="Times New Roman"/>
              </a:rPr>
              <a:t>Rechtsformen</a:t>
            </a:r>
            <a:r>
              <a:rPr lang="pl-PL" sz="2800" b="1" i="0">
                <a:latin typeface="Times New Roman"/>
                <a:cs typeface="Times New Roman"/>
              </a:rPr>
              <a:t> von </a:t>
            </a:r>
            <a:r>
              <a:rPr lang="pl-PL" sz="2800" b="1" i="0" err="1">
                <a:latin typeface="Times New Roman"/>
                <a:cs typeface="Times New Roman"/>
              </a:rPr>
              <a:t>unternehmen</a:t>
            </a:r>
            <a:endParaRPr lang="pl-PL" b="1" i="0">
              <a:latin typeface="Times New Roman"/>
              <a:cs typeface="Times New Roman"/>
            </a:endParaRPr>
          </a:p>
        </p:txBody>
      </p:sp>
      <p:cxnSp>
        <p:nvCxnSpPr>
          <p:cNvPr id="33" name="Straight Connector 32">
            <a:extLst>
              <a:ext uri="{FF2B5EF4-FFF2-40B4-BE49-F238E27FC236}">
                <a16:creationId xmlns="" xmlns:a16="http://schemas.microsoft.com/office/drawing/2014/main" id="{F75BF611-D2A5-4454-8C47-95B0BC42284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C2312DA-BDBD-40EE-84AB-53293C1CDE0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ela 10">
            <a:extLst>
              <a:ext uri="{FF2B5EF4-FFF2-40B4-BE49-F238E27FC236}">
                <a16:creationId xmlns="" xmlns:a16="http://schemas.microsoft.com/office/drawing/2014/main" id="{880D0DBD-8BAD-B87E-758D-7BC4A564DECF}"/>
              </a:ext>
            </a:extLst>
          </p:cNvPr>
          <p:cNvGraphicFramePr>
            <a:graphicFrameLocks noGrp="1"/>
          </p:cNvGraphicFramePr>
          <p:nvPr>
            <p:ph idx="1"/>
            <p:extLst>
              <p:ext uri="{D42A27DB-BD31-4B8C-83A1-F6EECF244321}">
                <p14:modId xmlns:p14="http://schemas.microsoft.com/office/powerpoint/2010/main" val="616982622"/>
              </p:ext>
            </p:extLst>
          </p:nvPr>
        </p:nvGraphicFramePr>
        <p:xfrm>
          <a:off x="507999" y="1778000"/>
          <a:ext cx="11403323" cy="3626280"/>
        </p:xfrm>
        <a:graphic>
          <a:graphicData uri="http://schemas.openxmlformats.org/drawingml/2006/table">
            <a:tbl>
              <a:tblPr firstRow="1" bandRow="1">
                <a:tableStyleId>{5C22544A-7EE6-4342-B048-85BDC9FD1C3A}</a:tableStyleId>
              </a:tblPr>
              <a:tblGrid>
                <a:gridCol w="3803564">
                  <a:extLst>
                    <a:ext uri="{9D8B030D-6E8A-4147-A177-3AD203B41FA5}">
                      <a16:colId xmlns="" xmlns:a16="http://schemas.microsoft.com/office/drawing/2014/main" val="654363310"/>
                    </a:ext>
                  </a:extLst>
                </a:gridCol>
                <a:gridCol w="3803564">
                  <a:extLst>
                    <a:ext uri="{9D8B030D-6E8A-4147-A177-3AD203B41FA5}">
                      <a16:colId xmlns="" xmlns:a16="http://schemas.microsoft.com/office/drawing/2014/main" val="3380188679"/>
                    </a:ext>
                  </a:extLst>
                </a:gridCol>
                <a:gridCol w="3796195">
                  <a:extLst>
                    <a:ext uri="{9D8B030D-6E8A-4147-A177-3AD203B41FA5}">
                      <a16:colId xmlns="" xmlns:a16="http://schemas.microsoft.com/office/drawing/2014/main" val="888310984"/>
                    </a:ext>
                  </a:extLst>
                </a:gridCol>
              </a:tblGrid>
              <a:tr h="739532">
                <a:tc>
                  <a:txBody>
                    <a:bodyPr/>
                    <a:lstStyle/>
                    <a:p>
                      <a:pPr lvl="0" algn="ctr">
                        <a:buNone/>
                      </a:pPr>
                      <a:r>
                        <a:rPr lang="pl-PL" sz="2000" b="0" i="0" u="none" strike="noStrike" noProof="0" err="1">
                          <a:latin typeface="Georgia Pro"/>
                        </a:rPr>
                        <a:t>das</a:t>
                      </a:r>
                      <a:r>
                        <a:rPr lang="pl-PL" sz="2000" b="0" i="0" u="none" strike="noStrike" noProof="0">
                          <a:latin typeface="Georgia Pro"/>
                        </a:rPr>
                        <a:t> </a:t>
                      </a:r>
                      <a:r>
                        <a:rPr lang="pl-PL" sz="2000" b="0" i="0" u="none" strike="noStrike" noProof="0" err="1">
                          <a:latin typeface="Georgia Pro"/>
                        </a:rPr>
                        <a:t>Einzelunternehmen</a:t>
                      </a:r>
                    </a:p>
                    <a:p>
                      <a:pPr lvl="0">
                        <a:buNone/>
                      </a:pPr>
                      <a:endParaRPr lang="pl-PL" sz="2000" b="0" i="0" u="none" strike="noStrike" noProof="0">
                        <a:latin typeface="Georgia Pro"/>
                      </a:endParaRPr>
                    </a:p>
                  </a:txBody>
                  <a:tcPr>
                    <a:lnL w="28575">
                      <a:solidFill>
                        <a:schemeClr val="bg1">
                          <a:lumMod val="65000"/>
                        </a:schemeClr>
                      </a:solidFill>
                    </a:lnL>
                    <a:lnR w="12700">
                      <a:solidFill>
                        <a:schemeClr val="bg1">
                          <a:lumMod val="65000"/>
                        </a:schemeClr>
                      </a:solidFill>
                    </a:lnR>
                    <a:lnT w="28575">
                      <a:solidFill>
                        <a:schemeClr val="bg1">
                          <a:lumMod val="65000"/>
                        </a:schemeClr>
                      </a:solidFill>
                    </a:lnT>
                    <a:lnB w="12700">
                      <a:solidFill>
                        <a:schemeClr val="bg1">
                          <a:lumMod val="65000"/>
                        </a:schemeClr>
                      </a:solidFill>
                    </a:lnB>
                  </a:tcPr>
                </a:tc>
                <a:tc>
                  <a:txBody>
                    <a:bodyPr/>
                    <a:lstStyle/>
                    <a:p>
                      <a:pPr lvl="0" algn="ctr">
                        <a:buNone/>
                      </a:pPr>
                      <a:r>
                        <a:rPr lang="pl-PL" sz="2000" b="0" i="0" u="none" strike="noStrike" noProof="0" err="1">
                          <a:latin typeface="Georgia Pro"/>
                        </a:rPr>
                        <a:t>die</a:t>
                      </a:r>
                      <a:r>
                        <a:rPr lang="pl-PL" sz="2000" b="0" i="0" u="none" strike="noStrike" noProof="0">
                          <a:latin typeface="Georgia Pro"/>
                        </a:rPr>
                        <a:t> </a:t>
                      </a:r>
                      <a:r>
                        <a:rPr lang="pl-PL" sz="2000" b="0" i="0" u="none" strike="noStrike" noProof="0" err="1">
                          <a:latin typeface="Georgia Pro"/>
                        </a:rPr>
                        <a:t>Personengesellschaft</a:t>
                      </a:r>
                      <a:r>
                        <a:rPr lang="pl-PL" sz="2000" b="0" i="0" u="none" strike="noStrike" noProof="0">
                          <a:latin typeface="Georgia Pro"/>
                        </a:rPr>
                        <a:t> </a:t>
                      </a:r>
                      <a:endParaRPr lang="pl-PL" sz="2000">
                        <a:latin typeface="Georgia Pro"/>
                      </a:endParaRPr>
                    </a:p>
                  </a:txBody>
                  <a:tcPr>
                    <a:lnL w="12700">
                      <a:solidFill>
                        <a:schemeClr val="bg1">
                          <a:lumMod val="65000"/>
                        </a:schemeClr>
                      </a:solidFill>
                    </a:lnL>
                    <a:lnR w="12700">
                      <a:solidFill>
                        <a:schemeClr val="bg1">
                          <a:lumMod val="65000"/>
                        </a:schemeClr>
                      </a:solidFill>
                    </a:lnR>
                    <a:lnT w="28575">
                      <a:solidFill>
                        <a:schemeClr val="bg1">
                          <a:lumMod val="65000"/>
                        </a:schemeClr>
                      </a:solidFill>
                    </a:lnT>
                    <a:lnB w="12700">
                      <a:solidFill>
                        <a:schemeClr val="bg1">
                          <a:lumMod val="65000"/>
                        </a:schemeClr>
                      </a:solidFill>
                    </a:lnB>
                  </a:tcPr>
                </a:tc>
                <a:tc>
                  <a:txBody>
                    <a:bodyPr/>
                    <a:lstStyle/>
                    <a:p>
                      <a:pPr lvl="0" algn="ctr">
                        <a:buNone/>
                      </a:pPr>
                      <a:r>
                        <a:rPr lang="pl-PL" sz="2000" b="0" i="0" u="none" strike="noStrike" noProof="0" err="1">
                          <a:latin typeface="Georgia Pro"/>
                        </a:rPr>
                        <a:t>die</a:t>
                      </a:r>
                      <a:r>
                        <a:rPr lang="pl-PL" sz="2000" b="0" i="0" u="none" strike="noStrike" noProof="0">
                          <a:latin typeface="Georgia Pro"/>
                        </a:rPr>
                        <a:t> </a:t>
                      </a:r>
                      <a:r>
                        <a:rPr lang="pl-PL" sz="2000" b="0" i="0" u="none" strike="noStrike" noProof="0" err="1">
                          <a:latin typeface="Georgia Pro"/>
                        </a:rPr>
                        <a:t>Kapitalgesellschaft</a:t>
                      </a:r>
                      <a:endParaRPr lang="pl-PL" sz="2000">
                        <a:latin typeface="Georgia Pro"/>
                      </a:endParaRPr>
                    </a:p>
                  </a:txBody>
                  <a:tcPr>
                    <a:lnL w="12700">
                      <a:solidFill>
                        <a:schemeClr val="bg1">
                          <a:lumMod val="65000"/>
                        </a:schemeClr>
                      </a:solidFill>
                    </a:lnL>
                    <a:lnR w="28575">
                      <a:solidFill>
                        <a:schemeClr val="bg1">
                          <a:lumMod val="65000"/>
                        </a:schemeClr>
                      </a:solidFill>
                    </a:lnR>
                    <a:lnT w="28575">
                      <a:solidFill>
                        <a:schemeClr val="bg1">
                          <a:lumMod val="65000"/>
                        </a:schemeClr>
                      </a:solidFill>
                    </a:lnT>
                    <a:lnB w="12700">
                      <a:solidFill>
                        <a:schemeClr val="bg1">
                          <a:lumMod val="65000"/>
                        </a:schemeClr>
                      </a:solidFill>
                    </a:lnB>
                  </a:tcPr>
                </a:tc>
                <a:extLst>
                  <a:ext uri="{0D108BD9-81ED-4DB2-BD59-A6C34878D82A}">
                    <a16:rowId xmlns="" xmlns:a16="http://schemas.microsoft.com/office/drawing/2014/main" val="3701922111"/>
                  </a:ext>
                </a:extLst>
              </a:tr>
              <a:tr h="711625">
                <a:tc>
                  <a:txBody>
                    <a:bodyPr/>
                    <a:lstStyle/>
                    <a:p>
                      <a:endParaRPr lang="pl-PL" sz="2000">
                        <a:latin typeface="Georgia Pro"/>
                      </a:endParaRPr>
                    </a:p>
                  </a:txBody>
                  <a:tcPr>
                    <a:lnL w="28575">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Gesellschaft bürgerlichen Rechts </a:t>
                      </a:r>
                      <a:r>
                        <a:rPr lang="de" sz="2000" b="1" i="0" u="none" strike="noStrike" noProof="0">
                          <a:latin typeface="Georgia Pro"/>
                        </a:rPr>
                        <a:t>(GbR)</a:t>
                      </a:r>
                      <a:endParaRPr lang="pl-PL" sz="2000">
                        <a:latin typeface="Georgia Pro"/>
                      </a:endParaRPr>
                    </a:p>
                  </a:txBody>
                  <a:tcP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Aktiengesellschaft </a:t>
                      </a:r>
                      <a:r>
                        <a:rPr lang="de" sz="2000" b="1" i="0" u="none" strike="noStrike" noProof="0">
                          <a:latin typeface="Georgia Pro"/>
                        </a:rPr>
                        <a:t>(AG)</a:t>
                      </a:r>
                      <a:endParaRPr lang="pl-PL" sz="2000">
                        <a:latin typeface="Georgia Pro"/>
                      </a:endParaRPr>
                    </a:p>
                  </a:txBody>
                  <a:tcPr>
                    <a:lnL w="12700">
                      <a:solidFill>
                        <a:schemeClr val="bg1">
                          <a:lumMod val="65000"/>
                        </a:schemeClr>
                      </a:solidFill>
                    </a:lnL>
                    <a:lnR w="28575">
                      <a:solidFill>
                        <a:schemeClr val="bg1">
                          <a:lumMod val="65000"/>
                        </a:schemeClr>
                      </a:solidFill>
                    </a:lnR>
                    <a:lnT w="12700">
                      <a:solidFill>
                        <a:schemeClr val="bg1">
                          <a:lumMod val="65000"/>
                        </a:schemeClr>
                      </a:solidFill>
                    </a:lnT>
                    <a:lnB w="12700">
                      <a:solidFill>
                        <a:schemeClr val="bg1">
                          <a:lumMod val="65000"/>
                        </a:schemeClr>
                      </a:solidFill>
                    </a:lnB>
                  </a:tcPr>
                </a:tc>
                <a:extLst>
                  <a:ext uri="{0D108BD9-81ED-4DB2-BD59-A6C34878D82A}">
                    <a16:rowId xmlns="" xmlns:a16="http://schemas.microsoft.com/office/drawing/2014/main" val="2340270946"/>
                  </a:ext>
                </a:extLst>
              </a:tr>
              <a:tr h="773043">
                <a:tc>
                  <a:txBody>
                    <a:bodyPr/>
                    <a:lstStyle/>
                    <a:p>
                      <a:endParaRPr lang="pl-PL" sz="2000">
                        <a:latin typeface="Georgia Pro"/>
                      </a:endParaRPr>
                    </a:p>
                  </a:txBody>
                  <a:tcPr>
                    <a:lnL w="28575">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Offene Handelsgesellschaft  </a:t>
                      </a:r>
                      <a:r>
                        <a:rPr lang="de" sz="2000" b="1" i="0" u="none" strike="noStrike" noProof="0">
                          <a:latin typeface="Georgia Pro"/>
                        </a:rPr>
                        <a:t>(OHG)</a:t>
                      </a:r>
                      <a:endParaRPr lang="pl-PL" sz="2000">
                        <a:latin typeface="Georgia Pro"/>
                      </a:endParaRPr>
                    </a:p>
                  </a:txBody>
                  <a:tcP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Gesellschaft mit beschränkter Haftung </a:t>
                      </a:r>
                      <a:r>
                        <a:rPr lang="de" sz="2000" b="1" i="0" u="none" strike="noStrike" noProof="0">
                          <a:latin typeface="Georgia Pro"/>
                        </a:rPr>
                        <a:t>(GmbH)</a:t>
                      </a:r>
                      <a:endParaRPr lang="pl-PL" sz="2000">
                        <a:latin typeface="Georgia Pro"/>
                      </a:endParaRPr>
                    </a:p>
                  </a:txBody>
                  <a:tcPr>
                    <a:lnL w="12700">
                      <a:solidFill>
                        <a:schemeClr val="bg1">
                          <a:lumMod val="65000"/>
                        </a:schemeClr>
                      </a:solidFill>
                    </a:lnL>
                    <a:lnR w="28575">
                      <a:solidFill>
                        <a:schemeClr val="bg1">
                          <a:lumMod val="65000"/>
                        </a:schemeClr>
                      </a:solidFill>
                    </a:lnR>
                    <a:lnT w="12700">
                      <a:solidFill>
                        <a:schemeClr val="bg1">
                          <a:lumMod val="65000"/>
                        </a:schemeClr>
                      </a:solidFill>
                    </a:lnT>
                    <a:lnB w="12700">
                      <a:solidFill>
                        <a:schemeClr val="bg1">
                          <a:lumMod val="65000"/>
                        </a:schemeClr>
                      </a:solidFill>
                    </a:lnB>
                  </a:tcPr>
                </a:tc>
                <a:extLst>
                  <a:ext uri="{0D108BD9-81ED-4DB2-BD59-A6C34878D82A}">
                    <a16:rowId xmlns="" xmlns:a16="http://schemas.microsoft.com/office/drawing/2014/main" val="2157919878"/>
                  </a:ext>
                </a:extLst>
              </a:tr>
              <a:tr h="697671">
                <a:tc>
                  <a:txBody>
                    <a:bodyPr/>
                    <a:lstStyle/>
                    <a:p>
                      <a:endParaRPr lang="pl-PL" sz="2000">
                        <a:latin typeface="Georgia Pro"/>
                      </a:endParaRPr>
                    </a:p>
                  </a:txBody>
                  <a:tcPr>
                    <a:lnL w="28575">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Kommanditgesellschaft </a:t>
                      </a:r>
                      <a:r>
                        <a:rPr lang="de" sz="2000" b="1" i="0" u="none" strike="noStrike" noProof="0">
                          <a:latin typeface="Georgia Pro"/>
                        </a:rPr>
                        <a:t>(KG)</a:t>
                      </a:r>
                      <a:endParaRPr lang="pl-PL" sz="2000">
                        <a:latin typeface="Georgia Pro"/>
                      </a:endParaRPr>
                    </a:p>
                  </a:txBody>
                  <a:tcPr>
                    <a:lnL w="12700">
                      <a:solidFill>
                        <a:schemeClr val="bg1">
                          <a:lumMod val="65000"/>
                        </a:schemeClr>
                      </a:solidFill>
                    </a:lnL>
                    <a:lnR w="12700">
                      <a:solidFill>
                        <a:schemeClr val="bg1">
                          <a:lumMod val="65000"/>
                        </a:schemeClr>
                      </a:solidFill>
                    </a:lnR>
                    <a:lnT w="12700">
                      <a:solidFill>
                        <a:schemeClr val="bg1">
                          <a:lumMod val="65000"/>
                        </a:schemeClr>
                      </a:solidFill>
                    </a:lnT>
                    <a:lnB w="12700">
                      <a:solidFill>
                        <a:schemeClr val="bg1">
                          <a:lumMod val="65000"/>
                        </a:schemeClr>
                      </a:solidFill>
                    </a:lnB>
                  </a:tcPr>
                </a:tc>
                <a:tc>
                  <a:txBody>
                    <a:bodyPr/>
                    <a:lstStyle/>
                    <a:p>
                      <a:pPr lvl="0">
                        <a:buNone/>
                      </a:pPr>
                      <a:r>
                        <a:rPr lang="de" sz="2000" b="0" i="0" u="none" strike="noStrike" noProof="0">
                          <a:latin typeface="Georgia Pro"/>
                        </a:rPr>
                        <a:t>die Unternehmergesellschaft </a:t>
                      </a:r>
                      <a:r>
                        <a:rPr lang="de" sz="2000" b="1" i="0" u="none" strike="noStrike" noProof="0">
                          <a:latin typeface="Georgia Pro"/>
                        </a:rPr>
                        <a:t>(UG, haftungsbeschränkt)</a:t>
                      </a:r>
                      <a:endParaRPr lang="pl-PL" sz="2000">
                        <a:latin typeface="Georgia Pro"/>
                      </a:endParaRPr>
                    </a:p>
                  </a:txBody>
                  <a:tcPr>
                    <a:lnL w="12700">
                      <a:solidFill>
                        <a:schemeClr val="bg1">
                          <a:lumMod val="65000"/>
                        </a:schemeClr>
                      </a:solidFill>
                    </a:lnL>
                    <a:lnR w="28575">
                      <a:solidFill>
                        <a:schemeClr val="bg1">
                          <a:lumMod val="65000"/>
                        </a:schemeClr>
                      </a:solidFill>
                    </a:lnR>
                    <a:lnT w="12700">
                      <a:solidFill>
                        <a:schemeClr val="bg1">
                          <a:lumMod val="65000"/>
                        </a:schemeClr>
                      </a:solidFill>
                    </a:lnT>
                    <a:lnB w="12700">
                      <a:solidFill>
                        <a:schemeClr val="bg1">
                          <a:lumMod val="65000"/>
                        </a:schemeClr>
                      </a:solidFill>
                    </a:lnB>
                  </a:tcPr>
                </a:tc>
                <a:extLst>
                  <a:ext uri="{0D108BD9-81ED-4DB2-BD59-A6C34878D82A}">
                    <a16:rowId xmlns="" xmlns:a16="http://schemas.microsoft.com/office/drawing/2014/main" val="776842112"/>
                  </a:ext>
                </a:extLst>
              </a:tr>
              <a:tr h="697671">
                <a:tc>
                  <a:txBody>
                    <a:bodyPr/>
                    <a:lstStyle/>
                    <a:p>
                      <a:endParaRPr lang="pl-PL" sz="2000">
                        <a:latin typeface="Georgia Pro"/>
                      </a:endParaRPr>
                    </a:p>
                  </a:txBody>
                  <a:tcPr>
                    <a:lnL w="28575">
                      <a:solidFill>
                        <a:schemeClr val="bg1">
                          <a:lumMod val="65000"/>
                        </a:schemeClr>
                      </a:solidFill>
                    </a:lnL>
                    <a:lnR w="12700">
                      <a:solidFill>
                        <a:schemeClr val="bg1">
                          <a:lumMod val="65000"/>
                        </a:schemeClr>
                      </a:solidFill>
                    </a:lnR>
                    <a:lnT w="12700">
                      <a:solidFill>
                        <a:schemeClr val="bg1">
                          <a:lumMod val="65000"/>
                        </a:schemeClr>
                      </a:solidFill>
                    </a:lnT>
                    <a:lnB w="28575">
                      <a:solidFill>
                        <a:schemeClr val="bg1">
                          <a:lumMod val="65000"/>
                        </a:schemeClr>
                      </a:solidFill>
                    </a:lnB>
                  </a:tcPr>
                </a:tc>
                <a:tc>
                  <a:txBody>
                    <a:bodyPr/>
                    <a:lstStyle/>
                    <a:p>
                      <a:pPr lvl="0">
                        <a:buNone/>
                      </a:pPr>
                      <a:r>
                        <a:rPr lang="de" sz="2000" b="0" i="0" u="none" strike="noStrike" noProof="0">
                          <a:latin typeface="Georgia Pro"/>
                        </a:rPr>
                        <a:t>die Partnerschaftsgesellschaft </a:t>
                      </a:r>
                      <a:r>
                        <a:rPr lang="de" sz="2000" b="1" i="0" u="none" strike="noStrike" noProof="0">
                          <a:latin typeface="Georgia Pro"/>
                        </a:rPr>
                        <a:t>(PartG)</a:t>
                      </a:r>
                      <a:endParaRPr lang="pl-PL" sz="2000">
                        <a:latin typeface="Georgia Pro"/>
                      </a:endParaRPr>
                    </a:p>
                  </a:txBody>
                  <a:tcPr>
                    <a:lnL w="12700">
                      <a:solidFill>
                        <a:schemeClr val="bg1">
                          <a:lumMod val="65000"/>
                        </a:schemeClr>
                      </a:solidFill>
                    </a:lnL>
                    <a:lnR w="12700">
                      <a:solidFill>
                        <a:schemeClr val="bg1">
                          <a:lumMod val="65000"/>
                        </a:schemeClr>
                      </a:solidFill>
                    </a:lnR>
                    <a:lnT w="12700">
                      <a:solidFill>
                        <a:schemeClr val="bg1">
                          <a:lumMod val="65000"/>
                        </a:schemeClr>
                      </a:solidFill>
                    </a:lnT>
                    <a:lnB w="28575">
                      <a:solidFill>
                        <a:schemeClr val="bg1">
                          <a:lumMod val="65000"/>
                        </a:schemeClr>
                      </a:solidFill>
                    </a:lnB>
                  </a:tcPr>
                </a:tc>
                <a:tc>
                  <a:txBody>
                    <a:bodyPr/>
                    <a:lstStyle/>
                    <a:p>
                      <a:pPr lvl="0">
                        <a:buNone/>
                      </a:pPr>
                      <a:r>
                        <a:rPr lang="de" sz="2000" b="0" i="0" u="none" strike="noStrike" noProof="0">
                          <a:latin typeface="Georgia Pro"/>
                        </a:rPr>
                        <a:t>die Kommanditgesellschaft auf Aktien </a:t>
                      </a:r>
                      <a:r>
                        <a:rPr lang="de" sz="2000" b="1" i="0" u="none" strike="noStrike" noProof="0">
                          <a:latin typeface="Georgia Pro"/>
                        </a:rPr>
                        <a:t>(KGaA)</a:t>
                      </a:r>
                      <a:endParaRPr lang="pl-PL" sz="2000">
                        <a:latin typeface="Georgia Pro"/>
                      </a:endParaRPr>
                    </a:p>
                  </a:txBody>
                  <a:tcPr>
                    <a:lnL w="12700">
                      <a:solidFill>
                        <a:schemeClr val="bg1">
                          <a:lumMod val="65000"/>
                        </a:schemeClr>
                      </a:solidFill>
                    </a:lnL>
                    <a:lnR w="28575">
                      <a:solidFill>
                        <a:schemeClr val="bg1">
                          <a:lumMod val="65000"/>
                        </a:schemeClr>
                      </a:solidFill>
                    </a:lnR>
                    <a:lnT w="12700">
                      <a:solidFill>
                        <a:schemeClr val="bg1">
                          <a:lumMod val="65000"/>
                        </a:schemeClr>
                      </a:solidFill>
                    </a:lnT>
                    <a:lnB w="28575">
                      <a:solidFill>
                        <a:schemeClr val="bg1">
                          <a:lumMod val="65000"/>
                        </a:schemeClr>
                      </a:solidFill>
                    </a:lnB>
                  </a:tcPr>
                </a:tc>
                <a:extLst>
                  <a:ext uri="{0D108BD9-81ED-4DB2-BD59-A6C34878D82A}">
                    <a16:rowId xmlns="" xmlns:a16="http://schemas.microsoft.com/office/drawing/2014/main" val="2606845452"/>
                  </a:ext>
                </a:extLst>
              </a:tr>
            </a:tbl>
          </a:graphicData>
        </a:graphic>
      </p:graphicFrame>
    </p:spTree>
    <p:extLst>
      <p:ext uri="{BB962C8B-B14F-4D97-AF65-F5344CB8AC3E}">
        <p14:creationId xmlns:p14="http://schemas.microsoft.com/office/powerpoint/2010/main" val="2287960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 xmlns:a16="http://schemas.microsoft.com/office/drawing/2014/main" id="{81775E6C-9FE7-4AE4-ABE7-2568D95DEA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6F1D8699-067D-4768-9F87-3E302B3797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4FD5E933-7B56-104A-0154-0B4C27BFA91A}"/>
              </a:ext>
            </a:extLst>
          </p:cNvPr>
          <p:cNvSpPr>
            <a:spLocks noGrp="1"/>
          </p:cNvSpPr>
          <p:nvPr>
            <p:ph type="title"/>
          </p:nvPr>
        </p:nvSpPr>
        <p:spPr>
          <a:xfrm>
            <a:off x="1317291" y="-513"/>
            <a:ext cx="9932896" cy="1148665"/>
          </a:xfrm>
        </p:spPr>
        <p:txBody>
          <a:bodyPr>
            <a:normAutofit/>
          </a:bodyPr>
          <a:lstStyle/>
          <a:p>
            <a:pPr algn="ctr"/>
            <a:r>
              <a:rPr lang="pl-PL" b="1" i="0" dirty="0" err="1">
                <a:latin typeface="Times New Roman"/>
                <a:cs typeface="Times New Roman"/>
              </a:rPr>
              <a:t>Aktiengesellschaft</a:t>
            </a:r>
            <a:endParaRPr lang="pl-PL" i="0" dirty="0">
              <a:latin typeface="Times New Roman"/>
              <a:cs typeface="Times New Roman"/>
            </a:endParaRPr>
          </a:p>
        </p:txBody>
      </p:sp>
      <p:cxnSp>
        <p:nvCxnSpPr>
          <p:cNvPr id="31" name="Straight Connector 30">
            <a:extLst>
              <a:ext uri="{FF2B5EF4-FFF2-40B4-BE49-F238E27FC236}">
                <a16:creationId xmlns="" xmlns:a16="http://schemas.microsoft.com/office/drawing/2014/main" id="{E8A66062-E0FE-4EE7-9840-EC05B87ACF4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7A364443-B44B-44C9-B8C4-AED23CB6215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549745"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A3B4C179-2540-4304-9C9C-2AAAA53EFDC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0" y="1313983"/>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C5950BAB-F521-4A52-A263-D105789771E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1150" y="1185530"/>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3087726-EFA7-48B6-8527-80902BB5587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flipV="1">
            <a:off x="8968704" y="14436"/>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8E972B62-9819-493C-A305-2C04A2D432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Symbol zastępczy zawartości 5">
            <a:extLst>
              <a:ext uri="{FF2B5EF4-FFF2-40B4-BE49-F238E27FC236}">
                <a16:creationId xmlns="" xmlns:a16="http://schemas.microsoft.com/office/drawing/2014/main" id="{CD2E03D9-253A-3FF7-8740-28588FBFA2B5}"/>
              </a:ext>
            </a:extLst>
          </p:cNvPr>
          <p:cNvSpPr>
            <a:spLocks noGrp="1"/>
          </p:cNvSpPr>
          <p:nvPr>
            <p:ph idx="1"/>
          </p:nvPr>
        </p:nvSpPr>
        <p:spPr>
          <a:xfrm>
            <a:off x="1253435" y="1092945"/>
            <a:ext cx="9906000" cy="4024424"/>
          </a:xfrm>
        </p:spPr>
        <p:txBody>
          <a:bodyPr vert="horz" lIns="91440" tIns="45720" rIns="91440" bIns="45720" rtlCol="0" anchor="t">
            <a:normAutofit/>
          </a:bodyPr>
          <a:lstStyle/>
          <a:p>
            <a:pPr marL="0" indent="0" algn="ctr">
              <a:buNone/>
            </a:pPr>
            <a:r>
              <a:rPr lang="pl-PL" err="1">
                <a:latin typeface="Times New Roman"/>
                <a:cs typeface="Times New Roman"/>
              </a:rPr>
              <a:t>Aktiengesetz</a:t>
            </a:r>
          </a:p>
          <a:p>
            <a:pPr marL="0" indent="0">
              <a:buNone/>
            </a:pPr>
            <a:endParaRPr lang="pl-PL">
              <a:latin typeface="Times New Roman"/>
              <a:cs typeface="Times New Roman"/>
            </a:endParaRPr>
          </a:p>
        </p:txBody>
      </p:sp>
      <p:sp>
        <p:nvSpPr>
          <p:cNvPr id="3" name="pole tekstowe 2">
            <a:extLst>
              <a:ext uri="{FF2B5EF4-FFF2-40B4-BE49-F238E27FC236}">
                <a16:creationId xmlns="" xmlns:a16="http://schemas.microsoft.com/office/drawing/2014/main" id="{6EC4875B-3001-33A8-09C9-5BC07A784297}"/>
              </a:ext>
            </a:extLst>
          </p:cNvPr>
          <p:cNvSpPr txBox="1"/>
          <p:nvPr/>
        </p:nvSpPr>
        <p:spPr>
          <a:xfrm>
            <a:off x="941762" y="1595798"/>
            <a:ext cx="1067241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u="sng">
                <a:solidFill>
                  <a:srgbClr val="C00000"/>
                </a:solidFill>
                <a:latin typeface="Times New Roman"/>
                <a:cs typeface="Times New Roman"/>
              </a:rPr>
              <a:t>§ 1 </a:t>
            </a:r>
            <a:r>
              <a:rPr lang="pl-PL" u="sng" err="1">
                <a:solidFill>
                  <a:srgbClr val="C00000"/>
                </a:solidFill>
                <a:latin typeface="Times New Roman"/>
                <a:cs typeface="Times New Roman"/>
              </a:rPr>
              <a:t>Wesen</a:t>
            </a:r>
            <a:r>
              <a:rPr lang="pl-PL" u="sng">
                <a:solidFill>
                  <a:srgbClr val="C00000"/>
                </a:solidFill>
                <a:latin typeface="Times New Roman"/>
                <a:cs typeface="Times New Roman"/>
              </a:rPr>
              <a:t> der </a:t>
            </a:r>
            <a:r>
              <a:rPr lang="pl-PL" u="sng" err="1">
                <a:solidFill>
                  <a:srgbClr val="C00000"/>
                </a:solidFill>
                <a:latin typeface="Times New Roman"/>
                <a:cs typeface="Times New Roman"/>
              </a:rPr>
              <a:t>Aktiengesellschaft</a:t>
            </a:r>
            <a:endParaRPr lang="pl-PL" u="sng">
              <a:solidFill>
                <a:srgbClr val="C00000"/>
              </a:solidFill>
              <a:latin typeface="Times New Roman"/>
              <a:cs typeface="Times New Roman"/>
            </a:endParaRPr>
          </a:p>
          <a:p>
            <a:pPr algn="ctr"/>
            <a:endParaRPr lang="pl-PL">
              <a:latin typeface="Times New Roman"/>
              <a:ea typeface="+mn-lt"/>
              <a:cs typeface="Times New Roman"/>
            </a:endParaRPr>
          </a:p>
          <a:p>
            <a:r>
              <a:rPr lang="pl-PL">
                <a:solidFill>
                  <a:schemeClr val="tx2"/>
                </a:solidFill>
                <a:latin typeface="Times New Roman"/>
                <a:ea typeface="+mn-lt"/>
                <a:cs typeface="+mn-lt"/>
              </a:rPr>
              <a:t>(1)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Aktiengesellschaft</a:t>
            </a:r>
            <a:r>
              <a:rPr lang="pl-PL">
                <a:solidFill>
                  <a:schemeClr val="tx2"/>
                </a:solidFill>
                <a:latin typeface="Times New Roman"/>
                <a:ea typeface="+mn-lt"/>
                <a:cs typeface="+mn-lt"/>
              </a:rPr>
              <a:t> </a:t>
            </a:r>
            <a:r>
              <a:rPr lang="pl-PL" err="1">
                <a:solidFill>
                  <a:schemeClr val="tx2"/>
                </a:solidFill>
                <a:latin typeface="Times New Roman"/>
                <a:ea typeface="+mn-lt"/>
                <a:cs typeface="+mn-lt"/>
              </a:rPr>
              <a:t>ist</a:t>
            </a:r>
            <a:r>
              <a:rPr lang="pl-PL">
                <a:solidFill>
                  <a:schemeClr val="tx2"/>
                </a:solidFill>
                <a:latin typeface="Times New Roman"/>
                <a:ea typeface="+mn-lt"/>
                <a:cs typeface="+mn-lt"/>
              </a:rPr>
              <a:t> </a:t>
            </a:r>
            <a:r>
              <a:rPr lang="pl-PL" err="1">
                <a:solidFill>
                  <a:schemeClr val="tx2"/>
                </a:solidFill>
                <a:latin typeface="Times New Roman"/>
                <a:ea typeface="+mn-lt"/>
                <a:cs typeface="+mn-lt"/>
              </a:rPr>
              <a:t>eine</a:t>
            </a:r>
            <a:r>
              <a:rPr lang="pl-PL">
                <a:solidFill>
                  <a:schemeClr val="tx2"/>
                </a:solidFill>
                <a:latin typeface="Times New Roman"/>
                <a:ea typeface="+mn-lt"/>
                <a:cs typeface="+mn-lt"/>
              </a:rPr>
              <a:t> </a:t>
            </a:r>
            <a:r>
              <a:rPr lang="pl-PL" err="1">
                <a:solidFill>
                  <a:schemeClr val="tx2"/>
                </a:solidFill>
                <a:latin typeface="Times New Roman"/>
                <a:ea typeface="+mn-lt"/>
                <a:cs typeface="+mn-lt"/>
              </a:rPr>
              <a:t>Gesellschaft</a:t>
            </a:r>
            <a:r>
              <a:rPr lang="pl-PL">
                <a:solidFill>
                  <a:schemeClr val="tx2"/>
                </a:solidFill>
                <a:latin typeface="Times New Roman"/>
                <a:ea typeface="+mn-lt"/>
                <a:cs typeface="+mn-lt"/>
              </a:rPr>
              <a:t> mit </a:t>
            </a:r>
            <a:r>
              <a:rPr lang="pl-PL" err="1">
                <a:solidFill>
                  <a:schemeClr val="tx2"/>
                </a:solidFill>
                <a:latin typeface="Times New Roman"/>
                <a:ea typeface="+mn-lt"/>
                <a:cs typeface="+mn-lt"/>
              </a:rPr>
              <a:t>eigener</a:t>
            </a:r>
            <a:r>
              <a:rPr lang="pl-PL">
                <a:solidFill>
                  <a:schemeClr val="tx2"/>
                </a:solidFill>
                <a:latin typeface="Times New Roman"/>
                <a:ea typeface="+mn-lt"/>
                <a:cs typeface="+mn-lt"/>
              </a:rPr>
              <a:t> </a:t>
            </a:r>
            <a:r>
              <a:rPr lang="pl-PL" err="1">
                <a:solidFill>
                  <a:schemeClr val="tx2"/>
                </a:solidFill>
                <a:latin typeface="Times New Roman"/>
                <a:ea typeface="+mn-lt"/>
                <a:cs typeface="+mn-lt"/>
              </a:rPr>
              <a:t>Rechtspersönlichkeit</a:t>
            </a:r>
            <a:r>
              <a:rPr lang="pl-PL">
                <a:solidFill>
                  <a:schemeClr val="tx2"/>
                </a:solidFill>
                <a:latin typeface="Times New Roman"/>
                <a:ea typeface="+mn-lt"/>
                <a:cs typeface="+mn-lt"/>
              </a:rPr>
              <a:t>. </a:t>
            </a:r>
            <a:r>
              <a:rPr lang="pl-PL" err="1">
                <a:solidFill>
                  <a:schemeClr val="tx2"/>
                </a:solidFill>
                <a:latin typeface="Times New Roman"/>
                <a:ea typeface="+mn-lt"/>
                <a:cs typeface="+mn-lt"/>
              </a:rPr>
              <a:t>Für</a:t>
            </a:r>
            <a:r>
              <a:rPr lang="pl-PL">
                <a:solidFill>
                  <a:schemeClr val="tx2"/>
                </a:solidFill>
                <a:latin typeface="Times New Roman"/>
                <a:ea typeface="+mn-lt"/>
                <a:cs typeface="+mn-lt"/>
              </a:rPr>
              <a:t>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Verbindlichkeiten</a:t>
            </a:r>
            <a:r>
              <a:rPr lang="pl-PL">
                <a:solidFill>
                  <a:schemeClr val="tx2"/>
                </a:solidFill>
                <a:latin typeface="Times New Roman"/>
                <a:ea typeface="+mn-lt"/>
                <a:cs typeface="+mn-lt"/>
              </a:rPr>
              <a:t> der </a:t>
            </a:r>
            <a:r>
              <a:rPr lang="pl-PL" err="1">
                <a:solidFill>
                  <a:schemeClr val="tx2"/>
                </a:solidFill>
                <a:latin typeface="Times New Roman"/>
                <a:ea typeface="+mn-lt"/>
                <a:cs typeface="+mn-lt"/>
              </a:rPr>
              <a:t>Gesellschaft</a:t>
            </a:r>
            <a:r>
              <a:rPr lang="pl-PL">
                <a:solidFill>
                  <a:schemeClr val="tx2"/>
                </a:solidFill>
                <a:latin typeface="Times New Roman"/>
                <a:ea typeface="+mn-lt"/>
                <a:cs typeface="+mn-lt"/>
              </a:rPr>
              <a:t> </a:t>
            </a:r>
            <a:r>
              <a:rPr lang="pl-PL" err="1">
                <a:solidFill>
                  <a:schemeClr val="tx2"/>
                </a:solidFill>
                <a:latin typeface="Times New Roman"/>
                <a:ea typeface="+mn-lt"/>
                <a:cs typeface="+mn-lt"/>
              </a:rPr>
              <a:t>haftet</a:t>
            </a:r>
            <a:r>
              <a:rPr lang="pl-PL">
                <a:solidFill>
                  <a:schemeClr val="tx2"/>
                </a:solidFill>
                <a:latin typeface="Times New Roman"/>
                <a:ea typeface="+mn-lt"/>
                <a:cs typeface="+mn-lt"/>
              </a:rPr>
              <a:t> den </a:t>
            </a:r>
            <a:r>
              <a:rPr lang="pl-PL" err="1">
                <a:solidFill>
                  <a:schemeClr val="tx2"/>
                </a:solidFill>
                <a:latin typeface="Times New Roman"/>
                <a:ea typeface="+mn-lt"/>
                <a:cs typeface="+mn-lt"/>
              </a:rPr>
              <a:t>Gläubigern</a:t>
            </a:r>
            <a:r>
              <a:rPr lang="pl-PL">
                <a:solidFill>
                  <a:schemeClr val="tx2"/>
                </a:solidFill>
                <a:latin typeface="Times New Roman"/>
                <a:ea typeface="+mn-lt"/>
                <a:cs typeface="+mn-lt"/>
              </a:rPr>
              <a:t> nur </a:t>
            </a:r>
            <a:r>
              <a:rPr lang="pl-PL" err="1">
                <a:solidFill>
                  <a:schemeClr val="tx2"/>
                </a:solidFill>
                <a:latin typeface="Times New Roman"/>
                <a:ea typeface="+mn-lt"/>
                <a:cs typeface="+mn-lt"/>
              </a:rPr>
              <a:t>das</a:t>
            </a:r>
            <a:r>
              <a:rPr lang="pl-PL">
                <a:solidFill>
                  <a:schemeClr val="tx2"/>
                </a:solidFill>
                <a:latin typeface="Times New Roman"/>
                <a:ea typeface="+mn-lt"/>
                <a:cs typeface="+mn-lt"/>
              </a:rPr>
              <a:t> </a:t>
            </a:r>
            <a:r>
              <a:rPr lang="pl-PL" err="1">
                <a:solidFill>
                  <a:schemeClr val="tx2"/>
                </a:solidFill>
                <a:latin typeface="Times New Roman"/>
                <a:ea typeface="+mn-lt"/>
                <a:cs typeface="+mn-lt"/>
              </a:rPr>
              <a:t>Gesellschaftsvermögen</a:t>
            </a:r>
            <a:r>
              <a:rPr lang="pl-PL">
                <a:solidFill>
                  <a:schemeClr val="tx2"/>
                </a:solidFill>
                <a:latin typeface="Times New Roman"/>
                <a:ea typeface="+mn-lt"/>
                <a:cs typeface="+mn-lt"/>
              </a:rPr>
              <a:t>.</a:t>
            </a:r>
            <a:endParaRPr lang="pl-PL">
              <a:solidFill>
                <a:schemeClr val="tx2"/>
              </a:solidFill>
              <a:latin typeface="Times New Roman"/>
              <a:cs typeface="Times New Roman"/>
            </a:endParaRPr>
          </a:p>
          <a:p>
            <a:r>
              <a:rPr lang="pl-PL">
                <a:solidFill>
                  <a:schemeClr val="tx2"/>
                </a:solidFill>
                <a:latin typeface="Times New Roman"/>
                <a:ea typeface="+mn-lt"/>
                <a:cs typeface="+mn-lt"/>
              </a:rPr>
              <a:t>(2)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Aktiengesellschaft</a:t>
            </a:r>
            <a:r>
              <a:rPr lang="pl-PL">
                <a:solidFill>
                  <a:schemeClr val="tx2"/>
                </a:solidFill>
                <a:latin typeface="Times New Roman"/>
                <a:ea typeface="+mn-lt"/>
                <a:cs typeface="+mn-lt"/>
              </a:rPr>
              <a:t> </a:t>
            </a:r>
            <a:r>
              <a:rPr lang="pl-PL" err="1">
                <a:solidFill>
                  <a:schemeClr val="tx2"/>
                </a:solidFill>
                <a:latin typeface="Times New Roman"/>
                <a:ea typeface="+mn-lt"/>
                <a:cs typeface="+mn-lt"/>
              </a:rPr>
              <a:t>hat</a:t>
            </a:r>
            <a:r>
              <a:rPr lang="pl-PL">
                <a:solidFill>
                  <a:schemeClr val="tx2"/>
                </a:solidFill>
                <a:latin typeface="Times New Roman"/>
                <a:ea typeface="+mn-lt"/>
                <a:cs typeface="+mn-lt"/>
              </a:rPr>
              <a:t> </a:t>
            </a:r>
            <a:r>
              <a:rPr lang="pl-PL" err="1">
                <a:solidFill>
                  <a:schemeClr val="tx2"/>
                </a:solidFill>
                <a:latin typeface="Times New Roman"/>
                <a:ea typeface="+mn-lt"/>
                <a:cs typeface="+mn-lt"/>
              </a:rPr>
              <a:t>ein</a:t>
            </a:r>
            <a:r>
              <a:rPr lang="pl-PL">
                <a:solidFill>
                  <a:schemeClr val="tx2"/>
                </a:solidFill>
                <a:latin typeface="Times New Roman"/>
                <a:ea typeface="+mn-lt"/>
                <a:cs typeface="+mn-lt"/>
              </a:rPr>
              <a:t> in </a:t>
            </a:r>
            <a:r>
              <a:rPr lang="pl-PL" err="1">
                <a:solidFill>
                  <a:schemeClr val="tx2"/>
                </a:solidFill>
                <a:latin typeface="Times New Roman"/>
                <a:ea typeface="+mn-lt"/>
                <a:cs typeface="+mn-lt"/>
              </a:rPr>
              <a:t>Aktien</a:t>
            </a:r>
            <a:r>
              <a:rPr lang="pl-PL">
                <a:solidFill>
                  <a:schemeClr val="tx2"/>
                </a:solidFill>
                <a:latin typeface="Times New Roman"/>
                <a:ea typeface="+mn-lt"/>
                <a:cs typeface="+mn-lt"/>
              </a:rPr>
              <a:t> </a:t>
            </a:r>
            <a:r>
              <a:rPr lang="pl-PL" err="1">
                <a:solidFill>
                  <a:schemeClr val="tx2"/>
                </a:solidFill>
                <a:latin typeface="Times New Roman"/>
                <a:ea typeface="+mn-lt"/>
                <a:cs typeface="+mn-lt"/>
              </a:rPr>
              <a:t>zerlegtes</a:t>
            </a:r>
            <a:r>
              <a:rPr lang="pl-PL">
                <a:solidFill>
                  <a:schemeClr val="tx2"/>
                </a:solidFill>
                <a:latin typeface="Times New Roman"/>
                <a:ea typeface="+mn-lt"/>
                <a:cs typeface="+mn-lt"/>
              </a:rPr>
              <a:t> </a:t>
            </a:r>
            <a:r>
              <a:rPr lang="pl-PL" err="1">
                <a:solidFill>
                  <a:schemeClr val="tx2"/>
                </a:solidFill>
                <a:latin typeface="Times New Roman"/>
                <a:ea typeface="+mn-lt"/>
                <a:cs typeface="+mn-lt"/>
              </a:rPr>
              <a:t>Grundkapital</a:t>
            </a:r>
            <a:r>
              <a:rPr lang="pl-PL">
                <a:solidFill>
                  <a:schemeClr val="tx2"/>
                </a:solidFill>
                <a:latin typeface="Times New Roman"/>
                <a:ea typeface="+mn-lt"/>
                <a:cs typeface="+mn-lt"/>
              </a:rPr>
              <a:t>.</a:t>
            </a:r>
            <a:endParaRPr lang="pl-PL">
              <a:solidFill>
                <a:schemeClr val="tx2"/>
              </a:solidFill>
              <a:latin typeface="Times New Roman"/>
              <a:cs typeface="Times New Roman"/>
            </a:endParaRPr>
          </a:p>
          <a:p>
            <a:pPr algn="l"/>
            <a:endParaRPr lang="pl-PL" u="sng">
              <a:latin typeface="Times New Roman"/>
              <a:cs typeface="Times New Roman"/>
            </a:endParaRPr>
          </a:p>
          <a:p>
            <a:endParaRPr lang="pl-PL" u="sng">
              <a:solidFill>
                <a:srgbClr val="C00000"/>
              </a:solidFill>
              <a:latin typeface="Times New Roman"/>
              <a:cs typeface="Times New Roman"/>
            </a:endParaRPr>
          </a:p>
          <a:p>
            <a:pPr algn="ctr"/>
            <a:r>
              <a:rPr lang="pl-PL" u="sng">
                <a:solidFill>
                  <a:srgbClr val="C00000"/>
                </a:solidFill>
                <a:latin typeface="Times New Roman"/>
                <a:cs typeface="Times New Roman"/>
              </a:rPr>
              <a:t>§ 4 Firma</a:t>
            </a:r>
          </a:p>
          <a:p>
            <a:pPr algn="ctr"/>
            <a:endParaRPr lang="pl-PL">
              <a:latin typeface="Times New Roman"/>
              <a:ea typeface="+mn-lt"/>
              <a:cs typeface="Times New Roman"/>
            </a:endParaRPr>
          </a:p>
          <a:p>
            <a:r>
              <a:rPr lang="pl-PL" err="1">
                <a:solidFill>
                  <a:schemeClr val="tx2"/>
                </a:solidFill>
                <a:latin typeface="Times New Roman"/>
                <a:ea typeface="+mn-lt"/>
                <a:cs typeface="+mn-lt"/>
              </a:rPr>
              <a:t>Die</a:t>
            </a:r>
            <a:r>
              <a:rPr lang="pl-PL">
                <a:solidFill>
                  <a:schemeClr val="tx2"/>
                </a:solidFill>
                <a:latin typeface="Times New Roman"/>
                <a:ea typeface="+mn-lt"/>
                <a:cs typeface="+mn-lt"/>
              </a:rPr>
              <a:t> Firma der </a:t>
            </a:r>
            <a:r>
              <a:rPr lang="pl-PL" err="1">
                <a:solidFill>
                  <a:schemeClr val="tx2"/>
                </a:solidFill>
                <a:latin typeface="Times New Roman"/>
                <a:ea typeface="+mn-lt"/>
                <a:cs typeface="+mn-lt"/>
              </a:rPr>
              <a:t>Aktiengesellschaft</a:t>
            </a:r>
            <a:r>
              <a:rPr lang="pl-PL">
                <a:solidFill>
                  <a:schemeClr val="tx2"/>
                </a:solidFill>
                <a:latin typeface="Times New Roman"/>
                <a:ea typeface="+mn-lt"/>
                <a:cs typeface="+mn-lt"/>
              </a:rPr>
              <a:t> </a:t>
            </a:r>
            <a:r>
              <a:rPr lang="pl-PL" err="1">
                <a:solidFill>
                  <a:schemeClr val="tx2"/>
                </a:solidFill>
                <a:latin typeface="Times New Roman"/>
                <a:ea typeface="+mn-lt"/>
                <a:cs typeface="+mn-lt"/>
              </a:rPr>
              <a:t>muß</a:t>
            </a:r>
            <a:r>
              <a:rPr lang="pl-PL">
                <a:solidFill>
                  <a:schemeClr val="tx2"/>
                </a:solidFill>
                <a:latin typeface="Times New Roman"/>
                <a:ea typeface="+mn-lt"/>
                <a:cs typeface="+mn-lt"/>
              </a:rPr>
              <a:t>, </a:t>
            </a:r>
            <a:r>
              <a:rPr lang="pl-PL" err="1">
                <a:solidFill>
                  <a:schemeClr val="tx2"/>
                </a:solidFill>
                <a:latin typeface="Times New Roman"/>
                <a:ea typeface="+mn-lt"/>
                <a:cs typeface="+mn-lt"/>
              </a:rPr>
              <a:t>auch</a:t>
            </a:r>
            <a:r>
              <a:rPr lang="pl-PL">
                <a:solidFill>
                  <a:schemeClr val="tx2"/>
                </a:solidFill>
                <a:latin typeface="Times New Roman"/>
                <a:ea typeface="+mn-lt"/>
                <a:cs typeface="+mn-lt"/>
              </a:rPr>
              <a:t> </a:t>
            </a:r>
            <a:r>
              <a:rPr lang="pl-PL" err="1">
                <a:solidFill>
                  <a:schemeClr val="tx2"/>
                </a:solidFill>
                <a:latin typeface="Times New Roman"/>
                <a:ea typeface="+mn-lt"/>
                <a:cs typeface="+mn-lt"/>
              </a:rPr>
              <a:t>wenn</a:t>
            </a:r>
            <a:r>
              <a:rPr lang="pl-PL">
                <a:solidFill>
                  <a:schemeClr val="tx2"/>
                </a:solidFill>
                <a:latin typeface="Times New Roman"/>
                <a:ea typeface="+mn-lt"/>
                <a:cs typeface="+mn-lt"/>
              </a:rPr>
              <a:t> </a:t>
            </a:r>
            <a:r>
              <a:rPr lang="pl-PL" err="1">
                <a:solidFill>
                  <a:schemeClr val="tx2"/>
                </a:solidFill>
                <a:latin typeface="Times New Roman"/>
                <a:ea typeface="+mn-lt"/>
                <a:cs typeface="+mn-lt"/>
              </a:rPr>
              <a:t>sie</a:t>
            </a:r>
            <a:r>
              <a:rPr lang="pl-PL">
                <a:solidFill>
                  <a:schemeClr val="tx2"/>
                </a:solidFill>
                <a:latin typeface="Times New Roman"/>
                <a:ea typeface="+mn-lt"/>
                <a:cs typeface="+mn-lt"/>
              </a:rPr>
              <a:t> </a:t>
            </a:r>
            <a:r>
              <a:rPr lang="pl-PL" err="1">
                <a:solidFill>
                  <a:schemeClr val="tx2"/>
                </a:solidFill>
                <a:latin typeface="Times New Roman"/>
                <a:ea typeface="+mn-lt"/>
                <a:cs typeface="+mn-lt"/>
              </a:rPr>
              <a:t>nach</a:t>
            </a:r>
            <a:r>
              <a:rPr lang="pl-PL">
                <a:solidFill>
                  <a:schemeClr val="tx2"/>
                </a:solidFill>
                <a:latin typeface="Times New Roman"/>
                <a:ea typeface="+mn-lt"/>
                <a:cs typeface="+mn-lt"/>
              </a:rPr>
              <a:t> § 22 des </a:t>
            </a:r>
            <a:r>
              <a:rPr lang="pl-PL" err="1">
                <a:solidFill>
                  <a:schemeClr val="tx2"/>
                </a:solidFill>
                <a:latin typeface="Times New Roman"/>
                <a:ea typeface="+mn-lt"/>
                <a:cs typeface="+mn-lt"/>
              </a:rPr>
              <a:t>Handelsgesetzbuchs</a:t>
            </a:r>
            <a:r>
              <a:rPr lang="pl-PL">
                <a:solidFill>
                  <a:schemeClr val="tx2"/>
                </a:solidFill>
                <a:latin typeface="Times New Roman"/>
                <a:ea typeface="+mn-lt"/>
                <a:cs typeface="+mn-lt"/>
              </a:rPr>
              <a:t> </a:t>
            </a:r>
            <a:r>
              <a:rPr lang="pl-PL" err="1">
                <a:solidFill>
                  <a:schemeClr val="tx2"/>
                </a:solidFill>
                <a:latin typeface="Times New Roman"/>
                <a:ea typeface="+mn-lt"/>
                <a:cs typeface="+mn-lt"/>
              </a:rPr>
              <a:t>oder</a:t>
            </a:r>
            <a:r>
              <a:rPr lang="pl-PL">
                <a:solidFill>
                  <a:schemeClr val="tx2"/>
                </a:solidFill>
                <a:latin typeface="Times New Roman"/>
                <a:ea typeface="+mn-lt"/>
                <a:cs typeface="+mn-lt"/>
              </a:rPr>
              <a:t> </a:t>
            </a:r>
            <a:r>
              <a:rPr lang="pl-PL" err="1">
                <a:solidFill>
                  <a:schemeClr val="tx2"/>
                </a:solidFill>
                <a:latin typeface="Times New Roman"/>
                <a:ea typeface="+mn-lt"/>
                <a:cs typeface="+mn-lt"/>
              </a:rPr>
              <a:t>nach</a:t>
            </a:r>
            <a:r>
              <a:rPr lang="pl-PL">
                <a:solidFill>
                  <a:schemeClr val="tx2"/>
                </a:solidFill>
                <a:latin typeface="Times New Roman"/>
                <a:ea typeface="+mn-lt"/>
                <a:cs typeface="+mn-lt"/>
              </a:rPr>
              <a:t> </a:t>
            </a:r>
            <a:r>
              <a:rPr lang="pl-PL" err="1">
                <a:solidFill>
                  <a:schemeClr val="tx2"/>
                </a:solidFill>
                <a:latin typeface="Times New Roman"/>
                <a:ea typeface="+mn-lt"/>
                <a:cs typeface="+mn-lt"/>
              </a:rPr>
              <a:t>anderen</a:t>
            </a:r>
            <a:r>
              <a:rPr lang="pl-PL">
                <a:solidFill>
                  <a:schemeClr val="tx2"/>
                </a:solidFill>
                <a:latin typeface="Times New Roman"/>
                <a:ea typeface="+mn-lt"/>
                <a:cs typeface="+mn-lt"/>
              </a:rPr>
              <a:t> </a:t>
            </a:r>
            <a:r>
              <a:rPr lang="pl-PL" err="1">
                <a:solidFill>
                  <a:schemeClr val="tx2"/>
                </a:solidFill>
                <a:latin typeface="Times New Roman"/>
                <a:ea typeface="+mn-lt"/>
                <a:cs typeface="+mn-lt"/>
              </a:rPr>
              <a:t>gesetzlichen</a:t>
            </a:r>
            <a:r>
              <a:rPr lang="pl-PL">
                <a:solidFill>
                  <a:schemeClr val="tx2"/>
                </a:solidFill>
                <a:latin typeface="Times New Roman"/>
                <a:ea typeface="+mn-lt"/>
                <a:cs typeface="+mn-lt"/>
              </a:rPr>
              <a:t> </a:t>
            </a:r>
            <a:r>
              <a:rPr lang="pl-PL" err="1">
                <a:solidFill>
                  <a:schemeClr val="tx2"/>
                </a:solidFill>
                <a:latin typeface="Times New Roman"/>
                <a:ea typeface="+mn-lt"/>
                <a:cs typeface="+mn-lt"/>
              </a:rPr>
              <a:t>Vorschriften</a:t>
            </a:r>
            <a:r>
              <a:rPr lang="pl-PL">
                <a:solidFill>
                  <a:schemeClr val="tx2"/>
                </a:solidFill>
                <a:latin typeface="Times New Roman"/>
                <a:ea typeface="+mn-lt"/>
                <a:cs typeface="+mn-lt"/>
              </a:rPr>
              <a:t> </a:t>
            </a:r>
            <a:r>
              <a:rPr lang="pl-PL" err="1">
                <a:solidFill>
                  <a:schemeClr val="tx2"/>
                </a:solidFill>
                <a:latin typeface="Times New Roman"/>
                <a:ea typeface="+mn-lt"/>
                <a:cs typeface="+mn-lt"/>
              </a:rPr>
              <a:t>fortgeführt</a:t>
            </a:r>
            <a:r>
              <a:rPr lang="pl-PL">
                <a:solidFill>
                  <a:schemeClr val="tx2"/>
                </a:solidFill>
                <a:latin typeface="Times New Roman"/>
                <a:ea typeface="+mn-lt"/>
                <a:cs typeface="+mn-lt"/>
              </a:rPr>
              <a:t> </a:t>
            </a:r>
            <a:r>
              <a:rPr lang="pl-PL" err="1">
                <a:solidFill>
                  <a:schemeClr val="tx2"/>
                </a:solidFill>
                <a:latin typeface="Times New Roman"/>
                <a:ea typeface="+mn-lt"/>
                <a:cs typeface="+mn-lt"/>
              </a:rPr>
              <a:t>wird</a:t>
            </a:r>
            <a:r>
              <a:rPr lang="pl-PL">
                <a:solidFill>
                  <a:schemeClr val="tx2"/>
                </a:solidFill>
                <a:latin typeface="Times New Roman"/>
                <a:ea typeface="+mn-lt"/>
                <a:cs typeface="+mn-lt"/>
              </a:rPr>
              <a:t>, </a:t>
            </a:r>
            <a:r>
              <a:rPr lang="pl-PL" err="1">
                <a:solidFill>
                  <a:schemeClr val="tx2"/>
                </a:solidFill>
                <a:latin typeface="Times New Roman"/>
                <a:ea typeface="+mn-lt"/>
                <a:cs typeface="+mn-lt"/>
              </a:rPr>
              <a:t>die</a:t>
            </a:r>
            <a:r>
              <a:rPr lang="pl-PL">
                <a:solidFill>
                  <a:schemeClr val="tx2"/>
                </a:solidFill>
                <a:latin typeface="Times New Roman"/>
                <a:ea typeface="+mn-lt"/>
                <a:cs typeface="+mn-lt"/>
              </a:rPr>
              <a:t> </a:t>
            </a:r>
            <a:r>
              <a:rPr lang="pl-PL" err="1">
                <a:solidFill>
                  <a:schemeClr val="tx2"/>
                </a:solidFill>
                <a:latin typeface="Times New Roman"/>
                <a:ea typeface="+mn-lt"/>
                <a:cs typeface="+mn-lt"/>
              </a:rPr>
              <a:t>Bezeichnung</a:t>
            </a:r>
            <a:r>
              <a:rPr lang="pl-PL">
                <a:solidFill>
                  <a:schemeClr val="tx2"/>
                </a:solidFill>
                <a:latin typeface="Times New Roman"/>
                <a:ea typeface="+mn-lt"/>
                <a:cs typeface="+mn-lt"/>
              </a:rPr>
              <a:t> "</a:t>
            </a:r>
            <a:r>
              <a:rPr lang="pl-PL" err="1">
                <a:solidFill>
                  <a:schemeClr val="tx2"/>
                </a:solidFill>
                <a:latin typeface="Times New Roman"/>
                <a:ea typeface="+mn-lt"/>
                <a:cs typeface="+mn-lt"/>
              </a:rPr>
              <a:t>Aktiengesellschaft</a:t>
            </a:r>
            <a:r>
              <a:rPr lang="pl-PL">
                <a:solidFill>
                  <a:schemeClr val="tx2"/>
                </a:solidFill>
                <a:latin typeface="Times New Roman"/>
                <a:ea typeface="+mn-lt"/>
                <a:cs typeface="+mn-lt"/>
              </a:rPr>
              <a:t>" </a:t>
            </a:r>
            <a:r>
              <a:rPr lang="pl-PL" err="1">
                <a:solidFill>
                  <a:schemeClr val="tx2"/>
                </a:solidFill>
                <a:latin typeface="Times New Roman"/>
                <a:ea typeface="+mn-lt"/>
                <a:cs typeface="+mn-lt"/>
              </a:rPr>
              <a:t>oder</a:t>
            </a:r>
            <a:r>
              <a:rPr lang="pl-PL">
                <a:solidFill>
                  <a:schemeClr val="tx2"/>
                </a:solidFill>
                <a:latin typeface="Times New Roman"/>
                <a:ea typeface="+mn-lt"/>
                <a:cs typeface="+mn-lt"/>
              </a:rPr>
              <a:t> </a:t>
            </a:r>
            <a:r>
              <a:rPr lang="pl-PL" err="1">
                <a:solidFill>
                  <a:schemeClr val="tx2"/>
                </a:solidFill>
                <a:latin typeface="Times New Roman"/>
                <a:ea typeface="+mn-lt"/>
                <a:cs typeface="+mn-lt"/>
              </a:rPr>
              <a:t>eine</a:t>
            </a:r>
            <a:r>
              <a:rPr lang="pl-PL">
                <a:solidFill>
                  <a:schemeClr val="tx2"/>
                </a:solidFill>
                <a:latin typeface="Times New Roman"/>
                <a:ea typeface="+mn-lt"/>
                <a:cs typeface="+mn-lt"/>
              </a:rPr>
              <a:t> </a:t>
            </a:r>
            <a:r>
              <a:rPr lang="pl-PL" err="1">
                <a:solidFill>
                  <a:schemeClr val="tx2"/>
                </a:solidFill>
                <a:latin typeface="Times New Roman"/>
                <a:ea typeface="+mn-lt"/>
                <a:cs typeface="+mn-lt"/>
              </a:rPr>
              <a:t>allgemein</a:t>
            </a:r>
            <a:r>
              <a:rPr lang="pl-PL">
                <a:solidFill>
                  <a:schemeClr val="tx2"/>
                </a:solidFill>
                <a:latin typeface="Times New Roman"/>
                <a:ea typeface="+mn-lt"/>
                <a:cs typeface="+mn-lt"/>
              </a:rPr>
              <a:t> </a:t>
            </a:r>
            <a:r>
              <a:rPr lang="pl-PL" err="1">
                <a:solidFill>
                  <a:schemeClr val="tx2"/>
                </a:solidFill>
                <a:latin typeface="Times New Roman"/>
                <a:ea typeface="+mn-lt"/>
                <a:cs typeface="+mn-lt"/>
              </a:rPr>
              <a:t>verständliche</a:t>
            </a:r>
            <a:r>
              <a:rPr lang="pl-PL">
                <a:solidFill>
                  <a:schemeClr val="tx2"/>
                </a:solidFill>
                <a:latin typeface="Times New Roman"/>
                <a:ea typeface="+mn-lt"/>
                <a:cs typeface="+mn-lt"/>
              </a:rPr>
              <a:t> </a:t>
            </a:r>
            <a:r>
              <a:rPr lang="pl-PL" err="1">
                <a:solidFill>
                  <a:schemeClr val="tx2"/>
                </a:solidFill>
                <a:latin typeface="Times New Roman"/>
                <a:ea typeface="+mn-lt"/>
                <a:cs typeface="+mn-lt"/>
              </a:rPr>
              <a:t>Abkürzung</a:t>
            </a:r>
            <a:r>
              <a:rPr lang="pl-PL">
                <a:solidFill>
                  <a:schemeClr val="tx2"/>
                </a:solidFill>
                <a:latin typeface="Times New Roman"/>
                <a:ea typeface="+mn-lt"/>
                <a:cs typeface="+mn-lt"/>
              </a:rPr>
              <a:t> </a:t>
            </a:r>
            <a:r>
              <a:rPr lang="pl-PL" err="1">
                <a:solidFill>
                  <a:schemeClr val="tx2"/>
                </a:solidFill>
                <a:latin typeface="Times New Roman"/>
                <a:ea typeface="+mn-lt"/>
                <a:cs typeface="+mn-lt"/>
              </a:rPr>
              <a:t>dieser</a:t>
            </a:r>
            <a:r>
              <a:rPr lang="pl-PL">
                <a:solidFill>
                  <a:schemeClr val="tx2"/>
                </a:solidFill>
                <a:latin typeface="Times New Roman"/>
                <a:ea typeface="+mn-lt"/>
                <a:cs typeface="+mn-lt"/>
              </a:rPr>
              <a:t> </a:t>
            </a:r>
            <a:r>
              <a:rPr lang="pl-PL" err="1">
                <a:solidFill>
                  <a:schemeClr val="tx2"/>
                </a:solidFill>
                <a:latin typeface="Times New Roman"/>
                <a:ea typeface="+mn-lt"/>
                <a:cs typeface="+mn-lt"/>
              </a:rPr>
              <a:t>Bezeichnung</a:t>
            </a:r>
            <a:r>
              <a:rPr lang="pl-PL">
                <a:solidFill>
                  <a:schemeClr val="tx2"/>
                </a:solidFill>
                <a:latin typeface="Times New Roman"/>
                <a:ea typeface="+mn-lt"/>
                <a:cs typeface="+mn-lt"/>
              </a:rPr>
              <a:t> </a:t>
            </a:r>
            <a:r>
              <a:rPr lang="pl-PL" err="1">
                <a:solidFill>
                  <a:schemeClr val="tx2"/>
                </a:solidFill>
                <a:latin typeface="Times New Roman"/>
                <a:ea typeface="+mn-lt"/>
                <a:cs typeface="+mn-lt"/>
              </a:rPr>
              <a:t>enthalten</a:t>
            </a:r>
            <a:r>
              <a:rPr lang="pl-PL">
                <a:solidFill>
                  <a:schemeClr val="tx2"/>
                </a:solidFill>
                <a:latin typeface="Times New Roman"/>
                <a:ea typeface="+mn-lt"/>
                <a:cs typeface="+mn-lt"/>
              </a:rPr>
              <a:t>.</a:t>
            </a:r>
            <a:endParaRPr lang="pl-PL">
              <a:solidFill>
                <a:schemeClr val="tx2"/>
              </a:solidFill>
              <a:latin typeface="Times New Roman"/>
              <a:cs typeface="Times New Roman"/>
            </a:endParaRPr>
          </a:p>
          <a:p>
            <a:endParaRPr lang="pl-PL">
              <a:latin typeface="Times New Roman"/>
              <a:ea typeface="+mn-lt"/>
              <a:cs typeface="Times New Roman"/>
            </a:endParaRPr>
          </a:p>
          <a:p>
            <a:pPr algn="ctr"/>
            <a:endParaRPr lang="pl-PL"/>
          </a:p>
          <a:p>
            <a:endParaRPr lang="pl-PL">
              <a:latin typeface="Times New Roman"/>
              <a:ea typeface="+mn-lt"/>
              <a:cs typeface="Times New Roman"/>
            </a:endParaRPr>
          </a:p>
          <a:p>
            <a:endParaRPr lang="pl-PL">
              <a:latin typeface="Times New Roman"/>
              <a:ea typeface="+mn-lt"/>
              <a:cs typeface="Times New Roman"/>
            </a:endParaRPr>
          </a:p>
          <a:p>
            <a:endParaRPr lang="pl-PL">
              <a:latin typeface="Times New Roman"/>
              <a:ea typeface="+mn-lt"/>
              <a:cs typeface="Times New Roman"/>
            </a:endParaRPr>
          </a:p>
          <a:p>
            <a:endParaRPr lang="pl-PL">
              <a:ea typeface="+mn-lt"/>
              <a:cs typeface="Times New Roman"/>
            </a:endParaRPr>
          </a:p>
          <a:p>
            <a:endParaRPr lang="pl-PL">
              <a:ea typeface="+mn-lt"/>
              <a:cs typeface="+mn-lt"/>
            </a:endParaRPr>
          </a:p>
        </p:txBody>
      </p:sp>
      <p:pic>
        <p:nvPicPr>
          <p:cNvPr id="5" name="Obraz 6">
            <a:extLst>
              <a:ext uri="{FF2B5EF4-FFF2-40B4-BE49-F238E27FC236}">
                <a16:creationId xmlns="" xmlns:a16="http://schemas.microsoft.com/office/drawing/2014/main" id="{4BFA79C0-74DD-803C-FBE6-D51A448280CA}"/>
              </a:ext>
            </a:extLst>
          </p:cNvPr>
          <p:cNvPicPr>
            <a:picLocks noChangeAspect="1"/>
          </p:cNvPicPr>
          <p:nvPr/>
        </p:nvPicPr>
        <p:blipFill>
          <a:blip r:embed="rId2"/>
          <a:stretch>
            <a:fillRect/>
          </a:stretch>
        </p:blipFill>
        <p:spPr>
          <a:xfrm>
            <a:off x="9914834" y="-49537"/>
            <a:ext cx="2301461" cy="2009593"/>
          </a:xfrm>
          <a:prstGeom prst="rect">
            <a:avLst/>
          </a:prstGeom>
        </p:spPr>
      </p:pic>
      <p:pic>
        <p:nvPicPr>
          <p:cNvPr id="9" name="Obraz 9" descr="Obraz zawierający tekst&#10;&#10;Opis wygenerowany automatycznie">
            <a:extLst>
              <a:ext uri="{FF2B5EF4-FFF2-40B4-BE49-F238E27FC236}">
                <a16:creationId xmlns="" xmlns:a16="http://schemas.microsoft.com/office/drawing/2014/main" id="{959507FC-52C3-3519-966D-6358A244810F}"/>
              </a:ext>
            </a:extLst>
          </p:cNvPr>
          <p:cNvPicPr>
            <a:picLocks noChangeAspect="1"/>
          </p:cNvPicPr>
          <p:nvPr/>
        </p:nvPicPr>
        <p:blipFill>
          <a:blip r:embed="rId3"/>
          <a:stretch>
            <a:fillRect/>
          </a:stretch>
        </p:blipFill>
        <p:spPr>
          <a:xfrm>
            <a:off x="8706552" y="4726109"/>
            <a:ext cx="1995558" cy="2045031"/>
          </a:xfrm>
          <a:prstGeom prst="rect">
            <a:avLst/>
          </a:prstGeom>
        </p:spPr>
      </p:pic>
    </p:spTree>
    <p:extLst>
      <p:ext uri="{BB962C8B-B14F-4D97-AF65-F5344CB8AC3E}">
        <p14:creationId xmlns:p14="http://schemas.microsoft.com/office/powerpoint/2010/main" val="1071050294"/>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0</TotalTime>
  <Words>494</Words>
  <Application>Microsoft Office PowerPoint</Application>
  <PresentationFormat>Niestandardowy</PresentationFormat>
  <Paragraphs>153</Paragraphs>
  <Slides>26</Slides>
  <Notes>0</Notes>
  <HiddenSlides>0</HiddenSlides>
  <MMClips>0</MMClips>
  <ScaleCrop>false</ScaleCrop>
  <HeadingPairs>
    <vt:vector size="4" baseType="variant">
      <vt:variant>
        <vt:lpstr>Motyw</vt:lpstr>
      </vt:variant>
      <vt:variant>
        <vt:i4>1</vt:i4>
      </vt:variant>
      <vt:variant>
        <vt:lpstr>Tytuły slajdów</vt:lpstr>
      </vt:variant>
      <vt:variant>
        <vt:i4>26</vt:i4>
      </vt:variant>
    </vt:vector>
  </HeadingPairs>
  <TitlesOfParts>
    <vt:vector size="27" baseType="lpstr">
      <vt:lpstr>AngleLinesVTI</vt:lpstr>
      <vt:lpstr>Aktiengesellschaft in Deutschland </vt:lpstr>
      <vt:lpstr>Agenda</vt:lpstr>
      <vt:lpstr>Geschichte der BMW GROUP. </vt:lpstr>
      <vt:lpstr>Hauptsitz - München </vt:lpstr>
      <vt:lpstr>Standorte</vt:lpstr>
      <vt:lpstr>Mitarbeiter</vt:lpstr>
      <vt:lpstr>Umsatz</vt:lpstr>
      <vt:lpstr>Rechtsformen von unternehmen</vt:lpstr>
      <vt:lpstr>Aktiengesellschaft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Die haftung</vt:lpstr>
      <vt:lpstr>Rechte und Pflichten als Aktionär </vt:lpstr>
      <vt:lpstr>Die organe</vt:lpstr>
      <vt:lpstr>Der vorstand</vt:lpstr>
      <vt:lpstr>Der Aufsichtsrat</vt:lpstr>
      <vt:lpstr>Die Hauptversammlung</vt:lpstr>
      <vt:lpstr>In fünf Schritten zur AG</vt:lpstr>
      <vt:lpstr>WORTSCHATZ</vt:lpstr>
      <vt:lpstr>Prezentacja programu PowerPoint</vt:lpstr>
      <vt:lpstr>Quellen</vt:lpstr>
      <vt:lpstr>Vielen Dank für Ihre Aufmerksamkeit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Oem</cp:lastModifiedBy>
  <cp:revision>459</cp:revision>
  <dcterms:created xsi:type="dcterms:W3CDTF">2022-04-10T15:20:58Z</dcterms:created>
  <dcterms:modified xsi:type="dcterms:W3CDTF">2022-06-24T15:41:06Z</dcterms:modified>
</cp:coreProperties>
</file>