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56" r:id="rId2"/>
    <p:sldId id="298" r:id="rId3"/>
    <p:sldId id="291" r:id="rId4"/>
    <p:sldId id="257" r:id="rId5"/>
    <p:sldId id="292" r:id="rId6"/>
    <p:sldId id="258" r:id="rId7"/>
    <p:sldId id="260" r:id="rId8"/>
    <p:sldId id="261" r:id="rId9"/>
    <p:sldId id="278" r:id="rId10"/>
    <p:sldId id="279" r:id="rId11"/>
    <p:sldId id="280" r:id="rId12"/>
    <p:sldId id="281" r:id="rId13"/>
    <p:sldId id="282" r:id="rId14"/>
    <p:sldId id="294" r:id="rId15"/>
    <p:sldId id="283" r:id="rId16"/>
    <p:sldId id="286" r:id="rId17"/>
    <p:sldId id="287" r:id="rId18"/>
    <p:sldId id="263" r:id="rId19"/>
    <p:sldId id="275" r:id="rId20"/>
    <p:sldId id="266" r:id="rId21"/>
    <p:sldId id="268" r:id="rId22"/>
    <p:sldId id="295" r:id="rId23"/>
    <p:sldId id="300" r:id="rId24"/>
    <p:sldId id="301" r:id="rId25"/>
    <p:sldId id="302" r:id="rId26"/>
    <p:sldId id="297" r:id="rId27"/>
    <p:sldId id="29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9" autoAdjust="0"/>
    <p:restoredTop sz="94660"/>
  </p:normalViewPr>
  <p:slideViewPr>
    <p:cSldViewPr snapToGrid="0">
      <p:cViewPr>
        <p:scale>
          <a:sx n="63" d="100"/>
          <a:sy n="63" d="100"/>
        </p:scale>
        <p:origin x="-245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3181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8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24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16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77508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020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16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56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6442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4142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681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7CA753C-A204-41BE-943E-EBFCC0D40910}" type="datetimeFigureOut">
              <a:rPr lang="pl-PL" smtClean="0"/>
              <a:t>2021-03-14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F095BAB-81F4-4EE9-B634-855D5886401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006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984204-EE9C-4ECE-8073-E4EC62516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609" y="1858053"/>
            <a:ext cx="9164782" cy="2098226"/>
          </a:xfrm>
        </p:spPr>
        <p:txBody>
          <a:bodyPr/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FRANCHISE-VEREINBARUNGEN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DA9D82BF-D801-4D51-87C7-B98FA27AA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3401" y="4509731"/>
            <a:ext cx="6831673" cy="1086237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Bearbeitet von Daria Dudek</a:t>
            </a:r>
          </a:p>
          <a:p>
            <a:pPr algn="l"/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Studentin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des 3.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Studienjahres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Fakultät für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Recht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swissenschaften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Rzeszower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Universität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87645BD-1C9A-4DFF-8A8F-B06CDEC30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648" y="0"/>
            <a:ext cx="2621872" cy="168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81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0C83C1F-5215-4AF1-AC73-06D13031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3FDDC79-9255-4DEA-9458-7EA51F1F8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074" y="540328"/>
            <a:ext cx="6624084" cy="2181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400" b="1" dirty="0">
                <a:latin typeface="Arial" panose="020B0604020202020204" pitchFamily="34" charset="0"/>
                <a:cs typeface="Arial" panose="020B0604020202020204" pitchFamily="34" charset="0"/>
              </a:rPr>
              <a:t>MERKMALE DES FRANCHISEVERTRAGS 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00ACD9C-6E62-4ECA-88B7-57607D718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336465" y="340239"/>
            <a:ext cx="4710223" cy="3189769"/>
          </a:xfrm>
          <a:prstGeom prst="rect">
            <a:avLst/>
          </a:prstGeom>
          <a:effectLst>
            <a:reflection stA="89000" endPos="73000" dist="50800" dir="5400000" sy="-100000" algn="bl" rotWithShape="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09EC729-B958-48AF-92F9-FE38C006E174}"/>
              </a:ext>
            </a:extLst>
          </p:cNvPr>
          <p:cNvSpPr txBox="1"/>
          <p:nvPr/>
        </p:nvSpPr>
        <p:spPr>
          <a:xfrm>
            <a:off x="1025010" y="2801319"/>
            <a:ext cx="6094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Es handelt sich um einen verbindlichen, rentablen, gegenseitigen und zahlbaren Vertrag, der auf dem gegenseitigen Vertrauen der Parteien beruht</a:t>
            </a:r>
            <a:r>
              <a:rPr lang="de-DE" sz="2000" b="1" dirty="0"/>
              <a:t>.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17440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A32A9E-D6BB-44B6-996B-67A65B11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1" y="221017"/>
            <a:ext cx="6230679" cy="148590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ELCHE GRUNDLEGENDEN RECHTE UND PFLICHTEN SCHAFFT DER FRANCHISEVERTRAG ZWISCHEN DEN PARTEIEN? 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D958C67-FC96-4864-946D-12DE4723C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242" y="318976"/>
            <a:ext cx="4827181" cy="3009013"/>
          </a:xfrm>
          <a:prstGeom prst="rect">
            <a:avLst/>
          </a:prstGeom>
          <a:effectLst>
            <a:reflection stA="65000" endPos="79000" dist="50800" dir="5400000" sy="-100000" algn="bl" rotWithShape="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E0928CD-AF4F-4DB1-B7BE-4DD702D0A201}"/>
              </a:ext>
            </a:extLst>
          </p:cNvPr>
          <p:cNvSpPr txBox="1"/>
          <p:nvPr/>
        </p:nvSpPr>
        <p:spPr>
          <a:xfrm>
            <a:off x="976131" y="2866324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Durch einen Franchisevertrag gewährt der Netzwerkorganisator dem Franchisenehmer das Recht, das sogenannte zu nutzen Franchise-Paket.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804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E56325-3836-4D9B-B716-3B07A657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10" y="135082"/>
            <a:ext cx="6338454" cy="1485900"/>
          </a:xfrm>
        </p:spPr>
        <p:txBody>
          <a:bodyPr>
            <a:normAutofit fontScale="90000"/>
          </a:bodyPr>
          <a:lstStyle/>
          <a:p>
            <a:r>
              <a:rPr lang="de-DE" sz="49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4900" b="1" dirty="0">
                <a:latin typeface="Arial" panose="020B0604020202020204" pitchFamily="34" charset="0"/>
                <a:cs typeface="Arial" panose="020B0604020202020204" pitchFamily="34" charset="0"/>
              </a:rPr>
              <a:t>ELCHE SCHUTZRECHTE BIETET DAS FRANCHISE- PAKIET</a:t>
            </a:r>
            <a:r>
              <a:rPr lang="de-DE" dirty="0"/>
              <a:t/>
            </a:r>
            <a:br>
              <a:rPr lang="de-DE" dirty="0"/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3872D09-D240-4EC2-836A-E2974064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164" y="418234"/>
            <a:ext cx="4873335" cy="2405495"/>
          </a:xfrm>
          <a:prstGeom prst="rect">
            <a:avLst/>
          </a:prstGeom>
          <a:effectLst>
            <a:reflection stA="69000" dist="50800" dir="5400000" sy="-100000" algn="bl" rotWithShape="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D3A4187-E00F-4981-9574-9E873B9C5C74}"/>
              </a:ext>
            </a:extLst>
          </p:cNvPr>
          <p:cNvSpPr txBox="1"/>
          <p:nvPr/>
        </p:nvSpPr>
        <p:spPr>
          <a:xfrm>
            <a:off x="1033644" y="3178180"/>
            <a:ext cx="6094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Ein Teil des an den Franchisenehmer übertragenen Pakets sind die sogenannten Schutzrechte im Zusammenhang mit dem Franchise-Konzept.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317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D002F51-2FEC-43B5-9953-FCC54D52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306" y="362805"/>
            <a:ext cx="5070763" cy="2657475"/>
          </a:xfrm>
          <a:prstGeom prst="rect">
            <a:avLst/>
          </a:prstGeom>
          <a:effectLst>
            <a:reflection stA="89000" endPos="85000" dist="508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989D9BC-CCA7-46BF-82E7-2F963FD8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53" y="126856"/>
            <a:ext cx="6089075" cy="1485900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ER FRANCHISEGEBER BIETET IN DER REGEL FOLGENDES AN: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Marke und Logo</a:t>
            </a:r>
            <a:b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Beratung</a:t>
            </a:r>
            <a:b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System für finanzielle Abrechnungen</a:t>
            </a:r>
            <a:b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Werbeunterstützung</a:t>
            </a:r>
            <a:b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Geschäfts-Know-how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9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4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3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1F3CD12-9711-447E-8136-C39D2A11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26BEEB58-62D1-4B20-A552-9564362D9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48" y="1"/>
            <a:ext cx="12195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27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C965CA4-3F48-41DD-88F0-48E62FB1A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772" y="341601"/>
            <a:ext cx="4795284" cy="2783897"/>
          </a:xfrm>
          <a:prstGeom prst="rect">
            <a:avLst/>
          </a:prstGeom>
          <a:effectLst>
            <a:reflection stA="76000" endPos="86000" dist="508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3910908-D83F-4D18-B76F-F00990DDA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40" y="247650"/>
            <a:ext cx="6953693" cy="1485900"/>
          </a:xfrm>
        </p:spPr>
        <p:txBody>
          <a:bodyPr>
            <a:noAutofit/>
          </a:bodyPr>
          <a:lstStyle/>
          <a:p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ER FRANCHISENEHMER KANN FOLGENDEN </a:t>
            </a:r>
            <a:b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VERPFLICHTUNGEN HABEN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967BAE1-CF4D-4F48-8564-A3A2A42AFEB2}"/>
              </a:ext>
            </a:extLst>
          </p:cNvPr>
          <p:cNvSpPr txBox="1"/>
          <p:nvPr/>
        </p:nvSpPr>
        <p:spPr>
          <a:xfrm>
            <a:off x="1146252" y="3429000"/>
            <a:ext cx="60945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-Räumlichkeiten für die Erbringung von Dienstleistungen haben</a:t>
            </a:r>
          </a:p>
          <a:p>
            <a:r>
              <a:rPr lang="de-DE" dirty="0"/>
              <a:t>- Gebühren an den Franchisegeber zahlen</a:t>
            </a:r>
          </a:p>
          <a:p>
            <a:r>
              <a:rPr lang="de-DE" dirty="0"/>
              <a:t>- Angemessene Kapitalausstattung</a:t>
            </a:r>
          </a:p>
          <a:p>
            <a:r>
              <a:rPr lang="de-DE" dirty="0"/>
              <a:t>-Beschäftigung und Ansiedlung von Arbeitnehmern </a:t>
            </a:r>
          </a:p>
        </p:txBody>
      </p:sp>
    </p:spTree>
    <p:extLst>
      <p:ext uri="{BB962C8B-B14F-4D97-AF65-F5344CB8AC3E}">
        <p14:creationId xmlns:p14="http://schemas.microsoft.com/office/powerpoint/2010/main" val="3993155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47F9603-CE01-46E4-BAB5-8C45B859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38" y="224009"/>
            <a:ext cx="6455734" cy="1485900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 LANGE IST DER VERTRAG ABGESCHLOSSEN</a:t>
            </a:r>
            <a:r>
              <a:rPr lang="de-DE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256C6A6-8B9C-40D2-8914-BC9ACEAB6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772" y="239233"/>
            <a:ext cx="4816548" cy="3189767"/>
          </a:xfrm>
          <a:prstGeom prst="rect">
            <a:avLst/>
          </a:prstGeom>
          <a:effectLst>
            <a:reflection stA="70000" endPos="79000" dist="50800" dir="5400000" sy="-100000" algn="bl" rotWithShape="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5D7E013-CD92-43B7-B0A0-E1B10EC18A0D}"/>
              </a:ext>
            </a:extLst>
          </p:cNvPr>
          <p:cNvSpPr txBox="1"/>
          <p:nvPr/>
        </p:nvSpPr>
        <p:spPr>
          <a:xfrm>
            <a:off x="965645" y="3089403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 der Praxis wird der Vertrag auf unbestimmte Zeit oder auf unbestimmte Zeit geschlossen, jedoch nicht kürzer als 3 Jahre und meistens zwischen 5 und 25 Jahren.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25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AF4133B-58E2-417B-B7FF-E1478660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78" y="483781"/>
            <a:ext cx="6485861" cy="1485900"/>
          </a:xfrm>
        </p:spPr>
        <p:txBody>
          <a:bodyPr>
            <a:noAutofit/>
          </a:bodyPr>
          <a:lstStyle/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ANN DER FRANCHISEVERTRAG VOR ABLAUF DES ZEITRAUMS , FÜR DEN ER ABGESCHLOSSEN WURDE,GEKÜNDIGT WERDEN?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DED0A48-17F2-4413-B41D-762904B2A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139" y="265814"/>
            <a:ext cx="4827182" cy="3163185"/>
          </a:xfrm>
          <a:prstGeom prst="rect">
            <a:avLst/>
          </a:prstGeom>
          <a:effectLst>
            <a:reflection stA="54000" endPos="65000" dist="50800" dir="5400000" sy="-100000" algn="bl" rotWithShape="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7C30B17-0925-477D-845D-8E74CFCB8D71}"/>
              </a:ext>
            </a:extLst>
          </p:cNvPr>
          <p:cNvSpPr txBox="1"/>
          <p:nvPr/>
        </p:nvSpPr>
        <p:spPr>
          <a:xfrm>
            <a:off x="863354" y="3428999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Aufgrund der Tatsache, dass ein solcher Vertrag in der Regel über einen längeren Zeitraum geschlossen wird, sollte er Klauseln über die Möglichkeit seiner Kündigung enthalten.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03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6287C3F-6350-43B7-B988-FD7E7CA9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4" y="366823"/>
            <a:ext cx="7368363" cy="1485900"/>
          </a:xfrm>
        </p:spPr>
        <p:txBody>
          <a:bodyPr>
            <a:no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ARTEN VON FRANCHISEVERTRÄGEN  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E022961-BFBC-4ACC-906A-61F92C13D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83" y="1212112"/>
            <a:ext cx="10079665" cy="4229986"/>
          </a:xfrm>
        </p:spPr>
        <p:txBody>
          <a:bodyPr>
            <a:noAutofit/>
          </a:bodyPr>
          <a:lstStyle/>
          <a:p>
            <a:pPr marL="384048" marR="0" lvl="0" indent="-384048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Char char="■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4A23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127277E1-A17D-4C7C-92A2-4B9AEF4EC1D2}"/>
              </a:ext>
            </a:extLst>
          </p:cNvPr>
          <p:cNvSpPr txBox="1"/>
          <p:nvPr/>
        </p:nvSpPr>
        <p:spPr>
          <a:xfrm>
            <a:off x="1067540" y="2065784"/>
            <a:ext cx="6094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1.	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Produktion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Vertrieb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3.	Service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Unterordnung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5.	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Franchise-Partnerschaft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6.	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Individuelle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4E75A92-7F44-497F-B8B7-A75AAD09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664" y="199788"/>
            <a:ext cx="4082903" cy="457887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70192CC2-1BC2-4BB6-83DF-BCACA8D0F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25" y="1750951"/>
            <a:ext cx="2539475" cy="443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0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381BA26-FDB2-483A-A8E0-FE1BE389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22" y="685800"/>
            <a:ext cx="5655076" cy="1485900"/>
          </a:xfrm>
        </p:spPr>
        <p:txBody>
          <a:bodyPr>
            <a:noAutofit/>
          </a:bodyPr>
          <a:lstStyle/>
          <a:p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IE GEBÜHREN BEZIEHEN SICH AUF DIE FRANCHISE-QUOTE</a:t>
            </a:r>
            <a:b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Grundlage des Franchisevertrags ist seine Gebühr,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dh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die Verbindung zum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Frnchising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-Netzwerk erfolgt gegen Entgelt für den Franchisegeber.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5F90D4D-2336-4539-80AE-4AEE56ECE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142" y="467834"/>
            <a:ext cx="5000202" cy="47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8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521379"/>
            <a:ext cx="9601200" cy="1485900"/>
          </a:xfrm>
        </p:spPr>
        <p:txBody>
          <a:bodyPr>
            <a:normAutofit/>
          </a:bodyPr>
          <a:lstStyle/>
          <a:p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pl-PL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2155" y="1464816"/>
            <a:ext cx="10040645" cy="4402584"/>
          </a:xfrm>
        </p:spPr>
        <p:txBody>
          <a:bodyPr>
            <a:normAutofit fontScale="4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Begriffsklärung</a:t>
            </a:r>
            <a:endParaRPr lang="pl-PL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Erster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Franchisevertrag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eines Franchisevertrags </a:t>
            </a:r>
            <a:endParaRPr lang="pl-PL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Methode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Rechtliche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Grundlage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Merkmale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Franchisevertrags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Schutzrechte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Pflichten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Arten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Franchiseverträgen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Verpflichtungen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Franchisenehmers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 der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Franchise-Vereinbarung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Beendigung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Franchisevertrags</a:t>
            </a: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Franchise-Quote</a:t>
            </a:r>
            <a:endParaRPr lang="pl-PL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Beispielhafte </a:t>
            </a:r>
            <a:r>
              <a:rPr lang="pl-PL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Franchise-Netzwerke</a:t>
            </a:r>
            <a:endParaRPr lang="pl-PL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LITERATURVERZEICHNIS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Wörterverzeichnis</a:t>
            </a:r>
          </a:p>
          <a:p>
            <a:pPr>
              <a:buFontTx/>
              <a:buChar char="-"/>
            </a:pPr>
            <a:endParaRPr lang="pl-P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0F122FE-EF0A-4546-BAC1-F2D78854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15" y="346203"/>
            <a:ext cx="5246702" cy="552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94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2C68E3D8-C45E-4A69-B58C-F605129CF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7220" y="289738"/>
            <a:ext cx="4433776" cy="2743200"/>
          </a:xfrm>
          <a:prstGeom prst="rect">
            <a:avLst/>
          </a:prstGeom>
          <a:effectLst>
            <a:reflection stA="72000" endPos="65000" dist="508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CB2E0B-5A1A-41E1-BD4E-425863E1A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3" y="318977"/>
            <a:ext cx="6517758" cy="1576277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VORTEILE VON FRANCHISEVERTÄGEN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409453A-762A-4390-896B-6FE94EA48F75}"/>
              </a:ext>
            </a:extLst>
          </p:cNvPr>
          <p:cNvSpPr txBox="1"/>
          <p:nvPr/>
        </p:nvSpPr>
        <p:spPr>
          <a:xfrm>
            <a:off x="754913" y="2129171"/>
            <a:ext cx="63077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Begünstigte haben größere Chancen auf Erfolg und Marktexpansion.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Der Begünstigte sammelt schnell Erfahrungen in Bezug auf einen bestimmten Markt.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Niedrigere Anschaffungskosten</a:t>
            </a:r>
          </a:p>
        </p:txBody>
      </p:sp>
    </p:spTree>
    <p:extLst>
      <p:ext uri="{BB962C8B-B14F-4D97-AF65-F5344CB8AC3E}">
        <p14:creationId xmlns:p14="http://schemas.microsoft.com/office/powerpoint/2010/main" val="2511175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C758BD5-8C69-4CA2-980F-C1B81B0AB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405" y="369482"/>
            <a:ext cx="4596808" cy="2575738"/>
          </a:xfrm>
          <a:prstGeom prst="rect">
            <a:avLst/>
          </a:prstGeom>
          <a:effectLst>
            <a:reflection stA="52000" endPos="65000" dist="508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4506066-7515-4570-9700-6C07FBE4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09" y="457200"/>
            <a:ext cx="6358270" cy="14859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NACHTEILE VON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FRANCHISEVERTRÄGEN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9F2C31EB-FC27-47B5-8403-388A070C9E09}"/>
              </a:ext>
            </a:extLst>
          </p:cNvPr>
          <p:cNvSpPr txBox="1"/>
          <p:nvPr/>
        </p:nvSpPr>
        <p:spPr>
          <a:xfrm>
            <a:off x="917058" y="2329578"/>
            <a:ext cx="60977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Verlust der Unabhängigkeit. 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Sonstige Gebühren. Der Begünstigte muss eine Startgebühr zahlen, gefolgt von regelmäßigen Gebühren, die einen Prozentsatz des Gewinns ausmachen.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Risiko, Netzwerkgeheimnisse zu stehlen. </a:t>
            </a:r>
          </a:p>
        </p:txBody>
      </p:sp>
    </p:spTree>
    <p:extLst>
      <p:ext uri="{BB962C8B-B14F-4D97-AF65-F5344CB8AC3E}">
        <p14:creationId xmlns:p14="http://schemas.microsoft.com/office/powerpoint/2010/main" val="1953088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406CBF0-CEC9-4768-9CC1-13682B80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49" y="322964"/>
            <a:ext cx="11490251" cy="1485900"/>
          </a:xfrm>
        </p:spPr>
        <p:txBody>
          <a:bodyPr/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BEISPIELHAFTE FRANCHISE-NETZWERKE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7A79E397-1880-4F97-95F0-0EBABF1FA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930" y="1644060"/>
            <a:ext cx="3305508" cy="219569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FF6BE28-82F4-47C7-AD5A-10C9EA4CA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38" y="1636086"/>
            <a:ext cx="3552825" cy="25797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35AF969-FF81-4E6C-BBFF-357077A47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091" y="3839758"/>
            <a:ext cx="5054347" cy="222065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0296F4A-B06E-4755-81DF-9D1795004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438" y="4138833"/>
            <a:ext cx="5656521" cy="257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89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B4006DF-2C2A-45ED-9255-415FC5F7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61" y="428791"/>
            <a:ext cx="9601200" cy="1485900"/>
          </a:xfrm>
        </p:spPr>
        <p:txBody>
          <a:bodyPr>
            <a:norm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WÖRTERVERZEICHNIS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798F1E6-8EE0-47BE-B2B0-D657EAA6A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07" y="1807535"/>
            <a:ext cx="9601200" cy="3581400"/>
          </a:xfrm>
        </p:spPr>
        <p:txBody>
          <a:bodyPr>
            <a:normAutofit fontScale="77500" lnSpcReduction="20000"/>
          </a:bodyPr>
          <a:lstStyle/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1.	die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Rechtsgrundlage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- podstawa prawna </a:t>
            </a:r>
          </a:p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2.	die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Beratung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- doradztwo </a:t>
            </a:r>
          </a:p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3.	die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Werbeunterstützung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- wsparcie reklamowe ,</a:t>
            </a:r>
          </a:p>
          <a:p>
            <a:pPr marL="0" indent="0">
              <a:buNone/>
            </a:pP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wsparcie promocyjne</a:t>
            </a:r>
          </a:p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4.	die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Marke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- znak handlowy </a:t>
            </a:r>
          </a:p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5.	</a:t>
            </a:r>
            <a:r>
              <a:rPr lang="pl-PL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Vertrag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-umowa </a:t>
            </a:r>
          </a:p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6.	der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Franchisenehmer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- franczyzobiorca </a:t>
            </a:r>
          </a:p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7.	der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Franchisegeber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- franczyzodawca </a:t>
            </a:r>
          </a:p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8.	die 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Methode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- metoda </a:t>
            </a:r>
          </a:p>
          <a:p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9.	</a:t>
            </a:r>
            <a:r>
              <a:rPr lang="pl-PL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Nachteile</a:t>
            </a:r>
            <a:r>
              <a:rPr lang="pl-PL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 der </a:t>
            </a:r>
            <a:r>
              <a:rPr lang="pl-PL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Nachteil</a:t>
            </a:r>
            <a:r>
              <a:rPr lang="pl-PL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)- </a:t>
            </a:r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wady 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34FD252-CBDC-4627-BCD1-7917E8BE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851" y="365645"/>
            <a:ext cx="4470770" cy="2606322"/>
          </a:xfrm>
          <a:prstGeom prst="rect">
            <a:avLst/>
          </a:prstGeom>
          <a:effectLst>
            <a:reflection stA="48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4461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7F5CCD3-137F-4BF2-B804-23FD7F3C1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502" y="461520"/>
            <a:ext cx="4258117" cy="2543175"/>
          </a:xfrm>
          <a:prstGeom prst="rect">
            <a:avLst/>
          </a:prstGeom>
          <a:effectLst>
            <a:reflection stA="79000" endPos="86000" dist="508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E76CEB-59BB-43EE-BA44-9B681298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666" y="385431"/>
            <a:ext cx="9601200" cy="1485900"/>
          </a:xfrm>
        </p:spPr>
        <p:txBody>
          <a:bodyPr/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WÖRTERVERZEICHNIS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B90EA2A-4AF3-48A2-999A-8774BCE99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666" y="1733108"/>
            <a:ext cx="9601200" cy="3581400"/>
          </a:xfrm>
        </p:spPr>
        <p:txBody>
          <a:bodyPr>
            <a:normAutofit fontScale="25000" lnSpcReduction="20000"/>
          </a:bodyPr>
          <a:lstStyle/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10.	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Vorteile</a:t>
            </a:r>
            <a:r>
              <a:rPr lang="pl-PL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(der </a:t>
            </a:r>
            <a:r>
              <a:rPr lang="pl-PL" sz="6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Vorteil</a:t>
            </a:r>
            <a:r>
              <a:rPr lang="pl-PL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)- 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zalety </a:t>
            </a: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11.	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6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owohl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 – jak również, zarówno…jak i… </a:t>
            </a: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12.	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Vervenden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- stosowanie, wykorzystanie , zastosowanie </a:t>
            </a: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13.	die 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Erlaubnis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- pozwolenie </a:t>
            </a: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14.	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l-PL" sz="6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ntwickeln</a:t>
            </a:r>
            <a:r>
              <a:rPr lang="pl-PL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rozwijać </a:t>
            </a: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15.	</a:t>
            </a:r>
            <a:r>
              <a:rPr lang="pl-PL" sz="6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pl-PL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Zusammenarbeit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- współpraca </a:t>
            </a: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16.	</a:t>
            </a:r>
            <a:r>
              <a:rPr lang="pl-PL" sz="6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pl-PL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Ableitung</a:t>
            </a:r>
            <a:r>
              <a:rPr lang="pl-PL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-zdobywanie </a:t>
            </a:r>
            <a:endParaRPr lang="pl-PL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17.	die 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Erkentinsse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- wiedza</a:t>
            </a: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18.	</a:t>
            </a:r>
            <a:r>
              <a:rPr lang="pl-PL" sz="6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pl-PL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Schaffung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- tworzenie </a:t>
            </a: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19.	der 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Vertrieb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- dystrybucja </a:t>
            </a:r>
          </a:p>
          <a:p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20.	die </a:t>
            </a:r>
            <a:r>
              <a:rPr lang="pl-PL" sz="6200" b="1" dirty="0" err="1">
                <a:latin typeface="Arial" panose="020B0604020202020204" pitchFamily="34" charset="0"/>
                <a:cs typeface="Arial" panose="020B0604020202020204" pitchFamily="34" charset="0"/>
              </a:rPr>
              <a:t>Dienstleistungen</a:t>
            </a:r>
            <a:r>
              <a:rPr lang="pl-PL" sz="6200" b="1" dirty="0">
                <a:latin typeface="Arial" panose="020B0604020202020204" pitchFamily="34" charset="0"/>
                <a:cs typeface="Arial" panose="020B0604020202020204" pitchFamily="34" charset="0"/>
              </a:rPr>
              <a:t>- usługi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740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27CCF0-AD9D-42E9-BD03-B3982E64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FRAGEN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5FB3E82-6BF9-42DE-A9C1-E1209889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28750"/>
            <a:ext cx="9601200" cy="3581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457200" indent="-457200">
              <a:buFont typeface="+mj-lt"/>
              <a:buAutoNum type="arabicPeriod"/>
            </a:pP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Wann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wurden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Methode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Franchisevertrag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entwickelt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pl-PL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Franchisevertrag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Rechtsgrundlage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pl-PL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Verpflichtungen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Franchisenehmers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pl-PL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4. Was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bietet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Franchisegeber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pl-PL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5. Wie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lange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dauert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Franchisevertrag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pl-PL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Arten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Franchiseverträgen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kennen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pl-PL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Franchise-Netzwerke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wurden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Präsentation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vorgestellt</a:t>
            </a: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pl-PL" sz="80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7284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F1AF55-0337-451E-9504-6BAC8ECC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LITERATURVERZEICHNIS: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E6634F4-6ABC-4AD6-BBFF-95CEF7F50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72" y="2286000"/>
            <a:ext cx="10419907" cy="3581400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Andrzej </a:t>
            </a:r>
            <a:r>
              <a:rPr lang="pl-PL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Kidyba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Prawo Handlowe ,Wydawnictwo C.H BECK Warszawa 2011.</a:t>
            </a:r>
          </a:p>
          <a:p>
            <a:pPr marL="0" indent="0">
              <a:buNone/>
            </a:pP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Jan Olszewski , Prawo gospodarcze Kompendium , Wydawnictwo C.H BECK Warszawa 2001.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8455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71F527C-07A4-4993-AC15-75D95A641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04" y="0"/>
            <a:ext cx="12264208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89D17CE-25AE-463C-A586-28A9D428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471" y="1057940"/>
            <a:ext cx="8016948" cy="1472609"/>
          </a:xfrm>
        </p:spPr>
        <p:txBody>
          <a:bodyPr>
            <a:normAutofit fontScale="90000"/>
          </a:bodyPr>
          <a:lstStyle/>
          <a:p>
            <a:r>
              <a:rPr lang="de-DE" sz="53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l-PL" sz="5300" b="1" dirty="0">
                <a:latin typeface="Arial" panose="020B0604020202020204" pitchFamily="34" charset="0"/>
                <a:cs typeface="Arial" panose="020B0604020202020204" pitchFamily="34" charset="0"/>
              </a:rPr>
              <a:t>IELEN DANK FÜR IHRE AUFMERKSAMKEIT</a:t>
            </a:r>
            <a:r>
              <a:rPr lang="pl-PL" sz="5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5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/>
              <a:t/>
            </a:r>
            <a:br>
              <a:rPr lang="de-DE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142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9204D8-6298-42E2-8FAA-6D32DD7B8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1F825C5-CBD4-4D6B-9793-0BA10DCC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2667AE6-6883-4322-9F6C-88F53447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7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1F6688E-0FDC-495C-9EE0-9F84CCC1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354" y="289974"/>
            <a:ext cx="3773011" cy="3139026"/>
          </a:xfrm>
          <a:prstGeom prst="rect">
            <a:avLst/>
          </a:prstGeom>
          <a:effectLst>
            <a:reflection stA="44000" endPos="74000" dist="50800" dir="5400000" sy="-100000" algn="bl" rotWithShape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6847A2D-1C8B-4834-96E1-2A62EE93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70" y="685800"/>
            <a:ext cx="7519384" cy="1485900"/>
          </a:xfrm>
          <a:noFill/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BEGRIFFSKLÄRUNG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AAF5EA8-3CA2-487E-B340-71EA0FA3C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547" y="2171700"/>
            <a:ext cx="6125592" cy="30539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einen Franchisevertrag ermächtigt der Franchisegeber die Gegenpartei, gemäß ihrem Konzept zu arbeiten. </a:t>
            </a:r>
          </a:p>
        </p:txBody>
      </p:sp>
    </p:spTree>
    <p:extLst>
      <p:ext uri="{BB962C8B-B14F-4D97-AF65-F5344CB8AC3E}">
        <p14:creationId xmlns:p14="http://schemas.microsoft.com/office/powerpoint/2010/main" val="3506676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89866898-188A-4A23-89FC-2B7DC6026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200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2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F071C4C-F322-4C14-A633-4E06C23EA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90D7ED6-C491-439F-8F8E-67172D262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976" y="444991"/>
            <a:ext cx="6347534" cy="3730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ANN WURDE DER 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FRANCHISEVERTRAG ENTWICKELT?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3B5D5B1-57D8-4540-889D-6FB9BEE5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907" y="234248"/>
            <a:ext cx="5244794" cy="3241915"/>
          </a:xfrm>
          <a:prstGeom prst="rect">
            <a:avLst/>
          </a:prstGeom>
          <a:effectLst>
            <a:reflection stA="25000" endPos="65000" dist="50800" dir="5400000" sy="-100000" algn="bl" rotWithShape="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AD669EB-9A73-4906-8BFB-3435CDB7BB8C}"/>
              </a:ext>
            </a:extLst>
          </p:cNvPr>
          <p:cNvSpPr txBox="1"/>
          <p:nvPr/>
        </p:nvSpPr>
        <p:spPr>
          <a:xfrm>
            <a:off x="996518" y="3159516"/>
            <a:ext cx="49781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Sowohl die Methode als auch der Franchisevertrag wurden in den 1920 Jahr in den USA entwickelt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900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B8F032A-3023-438D-B00C-017D9116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24" y="547086"/>
            <a:ext cx="6232123" cy="33619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ELCHE METHODE WIRD F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R DEN FRANCHISEVERTRAG VERWENDET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0736DA7-AA21-4B72-A478-F2F82ED7A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193" y="191750"/>
            <a:ext cx="4929877" cy="336194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0000"/>
              </a:srgbClr>
            </a:outerShdw>
            <a:reflection stA="90000" endPos="65000" dist="50800" dir="5400000" sy="-100000" algn="bl" rotWithShape="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1420496-9B42-4807-9731-4427C93F60D9}"/>
              </a:ext>
            </a:extLst>
          </p:cNvPr>
          <p:cNvSpPr txBox="1"/>
          <p:nvPr/>
        </p:nvSpPr>
        <p:spPr>
          <a:xfrm>
            <a:off x="836720" y="3602643"/>
            <a:ext cx="57505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Die Definition eines Franchisevertrags steht in direktem Zusammenhang mit der wirtschaftlichen Methode zur Umsatzsteigerung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28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A2C4C9C-2B49-4441-99A8-B3471987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58" y="685800"/>
            <a:ext cx="6223246" cy="1485900"/>
          </a:xfrm>
        </p:spPr>
        <p:txBody>
          <a:bodyPr>
            <a:no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ORUM GEHT ES IN DIESER VEREINBARUNG?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40E8C54-9066-4468-A403-D7AE9CE5B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414" y="212651"/>
            <a:ext cx="5362111" cy="3296093"/>
          </a:xfrm>
          <a:prstGeom prst="rect">
            <a:avLst/>
          </a:prstGeom>
          <a:effectLst>
            <a:reflection stA="77000" endPos="78000" dist="50800" dir="5400000" sy="-100000" algn="bl" rotWithShape="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9EEBB8AF-0B5B-4681-8CD4-55F2A25182FB}"/>
              </a:ext>
            </a:extLst>
          </p:cNvPr>
          <p:cNvSpPr txBox="1"/>
          <p:nvPr/>
        </p:nvSpPr>
        <p:spPr>
          <a:xfrm>
            <a:off x="914400" y="3133817"/>
            <a:ext cx="4989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Die Rechte werden aus dem Franchisevertrag übertragen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2309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B4ABDA0-AEB0-4B7A-AF92-4B3B5B8F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54" y="405245"/>
            <a:ext cx="7233684" cy="1485900"/>
          </a:xfrm>
        </p:spPr>
        <p:txBody>
          <a:bodyPr>
            <a:noAutofit/>
          </a:bodyPr>
          <a:lstStyle/>
          <a:p>
            <a:r>
              <a:rPr lang="pl-PL" sz="4800" b="1" dirty="0">
                <a:latin typeface="Arial" panose="020B0604020202020204" pitchFamily="34" charset="0"/>
                <a:cs typeface="Arial" panose="020B0604020202020204" pitchFamily="34" charset="0"/>
              </a:rPr>
              <a:t>RECHTLICHE GRUNDLAGE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9C13E35-20D9-45AF-99D2-CE3F32A1C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056" y="224492"/>
            <a:ext cx="4612880" cy="2571974"/>
          </a:xfrm>
          <a:prstGeom prst="rect">
            <a:avLst/>
          </a:prstGeom>
          <a:effectLst>
            <a:reflection stA="69000" endPos="65000" dist="50800" dir="5400000" sy="-100000" algn="bl" rotWithShape="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456F13C8-A765-4B2F-B5C4-A8A22A64207D}"/>
              </a:ext>
            </a:extLst>
          </p:cNvPr>
          <p:cNvSpPr txBox="1"/>
          <p:nvPr/>
        </p:nvSpPr>
        <p:spPr>
          <a:xfrm>
            <a:off x="861132" y="2450237"/>
            <a:ext cx="58299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Der Franchisevertrag gehört zur Kategorie der sogenannten unbenannte Verträge, was bedeutet, dass es keine gesetzlichen Bestimmungen gibt, die den obligatorischen Inhalt eines solchen Vertrags regeln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905667"/>
      </p:ext>
    </p:extLst>
  </p:cSld>
  <p:clrMapOvr>
    <a:masterClrMapping/>
  </p:clrMapOvr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Przycinanie</Template>
  <TotalTime>2684</TotalTime>
  <Words>534</Words>
  <Application>Microsoft Office PowerPoint</Application>
  <PresentationFormat>Niestandardowy</PresentationFormat>
  <Paragraphs>113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Przycinanie</vt:lpstr>
      <vt:lpstr>FRANCHISE-VEREINBARUNGEN</vt:lpstr>
      <vt:lpstr>AGENDA</vt:lpstr>
      <vt:lpstr>Prezentacja programu PowerPoint</vt:lpstr>
      <vt:lpstr>DIE BEGRIFFSKLÄRUNG</vt:lpstr>
      <vt:lpstr>Prezentacja programu PowerPoint</vt:lpstr>
      <vt:lpstr> </vt:lpstr>
      <vt:lpstr>Prezentacja programu PowerPoint</vt:lpstr>
      <vt:lpstr>WORUM GEHT ES IN DIESER VEREINBARUNG? </vt:lpstr>
      <vt:lpstr>RECHTLICHE GRUNDLAGE </vt:lpstr>
      <vt:lpstr> </vt:lpstr>
      <vt:lpstr>WELCHE GRUNDLEGENDEN RECHTE UND PFLICHTEN SCHAFFT DER FRANCHISEVERTRAG ZWISCHEN DEN PARTEIEN?  </vt:lpstr>
      <vt:lpstr>WELCHE SCHUTZRECHTE BIETET DAS FRANCHISE- PAKIET </vt:lpstr>
      <vt:lpstr> DER FRANCHISEGEBER BIETET IN DER REGEL FOLGENDES AN:   1. Marke und Logo  2. Beratung  3. System für finanzielle Abrechnungen  4. Werbeunterstützung  5. Geschäfts-Know-how.   </vt:lpstr>
      <vt:lpstr>Prezentacja programu PowerPoint</vt:lpstr>
      <vt:lpstr>DER FRANCHISENEHMER KANN FOLGENDEN  VERPFLICHTUNGEN HABEN </vt:lpstr>
      <vt:lpstr>WIE LANGE IST DER VERTRAG ABGESCHLOSSEN  </vt:lpstr>
      <vt:lpstr>KANN DER FRANCHISEVERTRAG VOR ABLAUF DES ZEITRAUMS , FÜR DEN ER ABGESCHLOSSEN WURDE,GEKÜNDIGT WERDEN?</vt:lpstr>
      <vt:lpstr>ARTEN VON FRANCHISEVERTRÄGEN   </vt:lpstr>
      <vt:lpstr>DIE GEBÜHREN BEZIEHEN SICH AUF DIE FRANCHISE-QUOTE  Grundlage des Franchisevertrags ist seine Gebühr, dh die Verbindung zum Frnchising-Netzwerk erfolgt gegen Entgelt für den Franchisegeber. </vt:lpstr>
      <vt:lpstr>VORTEILE VON FRANCHISEVERTÄGEN</vt:lpstr>
      <vt:lpstr>NACHTEILE VON FRANCHISEVERTRÄGEN </vt:lpstr>
      <vt:lpstr>BEISPIELHAFTE FRANCHISE-NETZWERKE</vt:lpstr>
      <vt:lpstr>WÖRTERVERZEICHNIS</vt:lpstr>
      <vt:lpstr>WÖRTERVERZEICHNIS</vt:lpstr>
      <vt:lpstr>FRAGEN </vt:lpstr>
      <vt:lpstr>LITERATURVERZEICHNIS:</vt:lpstr>
      <vt:lpstr>VIELEN DANK FÜR IHRE AUFMERKSAMKEIT.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Dudek  Daria</dc:creator>
  <cp:lastModifiedBy>Oem</cp:lastModifiedBy>
  <cp:revision>125</cp:revision>
  <dcterms:created xsi:type="dcterms:W3CDTF">2020-12-11T15:55:56Z</dcterms:created>
  <dcterms:modified xsi:type="dcterms:W3CDTF">2021-03-14T05:47:12Z</dcterms:modified>
</cp:coreProperties>
</file>