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7" r:id="rId8"/>
    <p:sldId id="268" r:id="rId9"/>
    <p:sldId id="265" r:id="rId10"/>
    <p:sldId id="266" r:id="rId11"/>
    <p:sldId id="262" r:id="rId12"/>
    <p:sldId id="263" r:id="rId13"/>
    <p:sldId id="269" r:id="rId14"/>
    <p:sldId id="264"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9" d="100"/>
          <a:sy n="59" d="100"/>
        </p:scale>
        <p:origin x="-1003"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l-PL" smtClean="0"/>
              <a:t>Kliknij, aby edytować styl</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E4D49BFE-723D-42F8-9D4C-9BD6DA38B702}" type="datetimeFigureOut">
              <a:rPr lang="pl-PL" smtClean="0"/>
              <a:t>2020-05-04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E4D49BFE-723D-42F8-9D4C-9BD6DA38B702}" type="datetimeFigureOut">
              <a:rPr lang="pl-PL" smtClean="0"/>
              <a:t>2020-05-04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l-PL" smtClean="0"/>
              <a:t>Kliknij, aby edytować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E4D49BFE-723D-42F8-9D4C-9BD6DA38B702}" type="datetimeFigureOut">
              <a:rPr lang="pl-PL" smtClean="0"/>
              <a:t>2020-05-04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E4D49BFE-723D-42F8-9D4C-9BD6DA38B702}" type="datetimeFigureOut">
              <a:rPr lang="pl-PL" smtClean="0"/>
              <a:t>2020-05-04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l-PL" smtClean="0"/>
              <a:t>Kliknij, aby edytować styl</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4D49BFE-723D-42F8-9D4C-9BD6DA38B702}" type="datetimeFigureOut">
              <a:rPr lang="pl-PL" smtClean="0"/>
              <a:t>2020-05-04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E4D49BFE-723D-42F8-9D4C-9BD6DA38B702}" type="datetimeFigureOut">
              <a:rPr lang="pl-PL" smtClean="0"/>
              <a:t>2020-05-04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Date Placeholder 6"/>
          <p:cNvSpPr>
            <a:spLocks noGrp="1"/>
          </p:cNvSpPr>
          <p:nvPr>
            <p:ph type="dt" sz="half" idx="10"/>
          </p:nvPr>
        </p:nvSpPr>
        <p:spPr/>
        <p:txBody>
          <a:bodyPr/>
          <a:lstStyle/>
          <a:p>
            <a:fld id="{E4D49BFE-723D-42F8-9D4C-9BD6DA38B702}" type="datetimeFigureOut">
              <a:rPr lang="pl-PL" smtClean="0"/>
              <a:t>2020-05-04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2"/>
          <p:cNvSpPr>
            <a:spLocks noGrp="1"/>
          </p:cNvSpPr>
          <p:nvPr>
            <p:ph type="dt" sz="half" idx="10"/>
          </p:nvPr>
        </p:nvSpPr>
        <p:spPr/>
        <p:txBody>
          <a:bodyPr/>
          <a:lstStyle/>
          <a:p>
            <a:fld id="{E4D49BFE-723D-42F8-9D4C-9BD6DA38B702}" type="datetimeFigureOut">
              <a:rPr lang="pl-PL" smtClean="0"/>
              <a:t>2020-05-04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49BFE-723D-42F8-9D4C-9BD6DA38B702}" type="datetimeFigureOut">
              <a:rPr lang="pl-PL" smtClean="0"/>
              <a:t>2020-05-04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A5421787-C977-4C3B-B954-EBF6BBE2E525}"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l-PL" smtClean="0"/>
              <a:t>Kliknij, aby edytować styl</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E4D49BFE-723D-42F8-9D4C-9BD6DA38B702}" type="datetimeFigureOut">
              <a:rPr lang="pl-PL" smtClean="0"/>
              <a:t>2020-05-04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5421787-C977-4C3B-B954-EBF6BBE2E525}" type="slidenum">
              <a:rPr lang="pl-PL" smtClean="0"/>
              <a:t>‹#›</a:t>
            </a:fld>
            <a:endParaRPr lang="pl-PL"/>
          </a:p>
        </p:txBody>
      </p:sp>
      <p:sp>
        <p:nvSpPr>
          <p:cNvPr id="9" name="Content Placeholder 8"/>
          <p:cNvSpPr>
            <a:spLocks noGrp="1"/>
          </p:cNvSpPr>
          <p:nvPr>
            <p:ph sz="quarter" idx="13"/>
          </p:nvPr>
        </p:nvSpPr>
        <p:spPr>
          <a:xfrm>
            <a:off x="304800" y="381000"/>
            <a:ext cx="7772400" cy="494284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l-PL" smtClean="0"/>
              <a:t>Kliknij, aby edytować styl</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8" name="Date Placeholder 7"/>
          <p:cNvSpPr>
            <a:spLocks noGrp="1"/>
          </p:cNvSpPr>
          <p:nvPr>
            <p:ph type="dt" sz="half" idx="10"/>
          </p:nvPr>
        </p:nvSpPr>
        <p:spPr/>
        <p:txBody>
          <a:bodyPr/>
          <a:lstStyle/>
          <a:p>
            <a:fld id="{E4D49BFE-723D-42F8-9D4C-9BD6DA38B702}" type="datetimeFigureOut">
              <a:rPr lang="pl-PL" smtClean="0"/>
              <a:t>2020-05-04</a:t>
            </a:fld>
            <a:endParaRPr lang="pl-PL"/>
          </a:p>
        </p:txBody>
      </p:sp>
      <p:sp>
        <p:nvSpPr>
          <p:cNvPr id="9" name="Slide Number Placeholder 8"/>
          <p:cNvSpPr>
            <a:spLocks noGrp="1"/>
          </p:cNvSpPr>
          <p:nvPr>
            <p:ph type="sldNum" sz="quarter" idx="11"/>
          </p:nvPr>
        </p:nvSpPr>
        <p:spPr/>
        <p:txBody>
          <a:bodyPr/>
          <a:lstStyle/>
          <a:p>
            <a:fld id="{A5421787-C977-4C3B-B954-EBF6BBE2E525}" type="slidenum">
              <a:rPr lang="pl-PL" smtClean="0"/>
              <a:t>‹#›</a:t>
            </a:fld>
            <a:endParaRPr lang="pl-PL"/>
          </a:p>
        </p:txBody>
      </p:sp>
      <p:sp>
        <p:nvSpPr>
          <p:cNvPr id="10" name="Footer Placeholder 9"/>
          <p:cNvSpPr>
            <a:spLocks noGrp="1"/>
          </p:cNvSpPr>
          <p:nvPr>
            <p:ph type="ftr" sz="quarter" idx="12"/>
          </p:nvPr>
        </p:nvSpPr>
        <p:spPr/>
        <p:txBody>
          <a:bodyPr/>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l-PL" smtClean="0"/>
              <a:t>Kliknij, aby edytować styl</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5421787-C977-4C3B-B954-EBF6BBE2E525}" type="slidenum">
              <a:rPr lang="pl-PL" smtClean="0"/>
              <a:t>‹#›</a:t>
            </a:fld>
            <a:endParaRPr lang="pl-PL"/>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l-PL"/>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4D49BFE-723D-42F8-9D4C-9BD6DA38B702}" type="datetimeFigureOut">
              <a:rPr lang="pl-PL" smtClean="0"/>
              <a:t>2020-05-04</a:t>
            </a:fld>
            <a:endParaRPr lang="pl-PL"/>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pl/url?sa=i&amp;url=https://pl.dreamstime.com/zdj%C4%99cie-stock-d-biznesowy-m%C4%99%C5%BCczyzna-przedstawia-poj%C4%99cie-agenda-image36110030&amp;psig=AOvVaw2c6Bau6ZZttF3fXxLOen0x&amp;ust=1585308361131000&amp;source=images&amp;cd=vfe&amp;ved=0CAIQjRxqFwoTCMjinIWEuOgCFQAAAAAdAAAAABA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259632" y="476672"/>
            <a:ext cx="7772400" cy="2675383"/>
          </a:xfrm>
        </p:spPr>
        <p:txBody>
          <a:bodyPr/>
          <a:lstStyle/>
          <a:p>
            <a:r>
              <a:rPr lang="pl-PL" b="1" dirty="0" err="1"/>
              <a:t>Arbeitslosigkeit</a:t>
            </a:r>
            <a:endParaRPr lang="pl-PL" b="1" dirty="0"/>
          </a:p>
        </p:txBody>
      </p:sp>
      <p:sp>
        <p:nvSpPr>
          <p:cNvPr id="3" name="Podtytuł 2"/>
          <p:cNvSpPr>
            <a:spLocks noGrp="1"/>
          </p:cNvSpPr>
          <p:nvPr>
            <p:ph type="subTitle" idx="1"/>
          </p:nvPr>
        </p:nvSpPr>
        <p:spPr>
          <a:xfrm>
            <a:off x="4572000" y="4509120"/>
            <a:ext cx="3920480" cy="2088232"/>
          </a:xfrm>
        </p:spPr>
        <p:txBody>
          <a:bodyPr>
            <a:normAutofit fontScale="77500" lnSpcReduction="20000"/>
          </a:bodyPr>
          <a:lstStyle/>
          <a:p>
            <a:pPr algn="ctr"/>
            <a:r>
              <a:rPr lang="de-DE" b="1" dirty="0" smtClean="0">
                <a:solidFill>
                  <a:schemeClr val="tx1">
                    <a:lumMod val="90000"/>
                    <a:lumOff val="10000"/>
                  </a:schemeClr>
                </a:solidFill>
                <a:cs typeface="Arial" pitchFamily="34" charset="0"/>
              </a:rPr>
              <a:t>Bearbeitet von: </a:t>
            </a:r>
          </a:p>
          <a:p>
            <a:pPr algn="ctr"/>
            <a:r>
              <a:rPr lang="pl-PL" b="1" dirty="0" smtClean="0">
                <a:solidFill>
                  <a:schemeClr val="tx1">
                    <a:lumMod val="90000"/>
                    <a:lumOff val="10000"/>
                  </a:schemeClr>
                </a:solidFill>
                <a:cs typeface="Arial" pitchFamily="34" charset="0"/>
              </a:rPr>
              <a:t>Kamila Sowa</a:t>
            </a:r>
          </a:p>
          <a:p>
            <a:pPr algn="ctr"/>
            <a:r>
              <a:rPr lang="pl-PL" b="1" dirty="0" smtClean="0">
                <a:solidFill>
                  <a:schemeClr val="tx1">
                    <a:lumMod val="90000"/>
                    <a:lumOff val="10000"/>
                  </a:schemeClr>
                </a:solidFill>
                <a:cs typeface="Arial" pitchFamily="34" charset="0"/>
              </a:rPr>
              <a:t>Dominika Tracz</a:t>
            </a:r>
            <a:endParaRPr lang="de-DE" b="1" dirty="0" smtClean="0">
              <a:solidFill>
                <a:schemeClr val="tx1">
                  <a:lumMod val="90000"/>
                  <a:lumOff val="10000"/>
                </a:schemeClr>
              </a:solidFill>
              <a:cs typeface="Arial" pitchFamily="34" charset="0"/>
            </a:endParaRPr>
          </a:p>
          <a:p>
            <a:pPr algn="ctr"/>
            <a:r>
              <a:rPr lang="de-DE" b="1" dirty="0" smtClean="0">
                <a:solidFill>
                  <a:schemeClr val="tx1">
                    <a:lumMod val="90000"/>
                    <a:lumOff val="10000"/>
                  </a:schemeClr>
                </a:solidFill>
                <a:cs typeface="Arial" pitchFamily="34" charset="0"/>
              </a:rPr>
              <a:t>Student</a:t>
            </a:r>
            <a:r>
              <a:rPr lang="pl-PL" b="1" dirty="0" err="1" smtClean="0">
                <a:solidFill>
                  <a:schemeClr val="tx1">
                    <a:lumMod val="90000"/>
                    <a:lumOff val="10000"/>
                  </a:schemeClr>
                </a:solidFill>
                <a:cs typeface="Arial" pitchFamily="34" charset="0"/>
              </a:rPr>
              <a:t>inn</a:t>
            </a:r>
            <a:r>
              <a:rPr lang="de-DE" b="1" dirty="0" smtClean="0">
                <a:solidFill>
                  <a:schemeClr val="tx1">
                    <a:lumMod val="90000"/>
                    <a:lumOff val="10000"/>
                  </a:schemeClr>
                </a:solidFill>
                <a:cs typeface="Arial" pitchFamily="34" charset="0"/>
              </a:rPr>
              <a:t>en des 1. Studienjahre</a:t>
            </a:r>
            <a:r>
              <a:rPr lang="pl-PL" b="1" dirty="0" smtClean="0">
                <a:solidFill>
                  <a:schemeClr val="tx1">
                    <a:lumMod val="90000"/>
                    <a:lumOff val="10000"/>
                  </a:schemeClr>
                </a:solidFill>
                <a:cs typeface="Arial" pitchFamily="34" charset="0"/>
              </a:rPr>
              <a:t>s </a:t>
            </a:r>
            <a:endParaRPr lang="de-DE" b="1" dirty="0">
              <a:solidFill>
                <a:schemeClr val="tx1">
                  <a:lumMod val="90000"/>
                  <a:lumOff val="10000"/>
                </a:schemeClr>
              </a:solidFill>
              <a:cs typeface="Arial" pitchFamily="34" charset="0"/>
            </a:endParaRPr>
          </a:p>
          <a:p>
            <a:pPr algn="ctr"/>
            <a:r>
              <a:rPr lang="de-DE" b="1" dirty="0" smtClean="0">
                <a:solidFill>
                  <a:schemeClr val="tx1">
                    <a:lumMod val="90000"/>
                    <a:lumOff val="10000"/>
                  </a:schemeClr>
                </a:solidFill>
                <a:cs typeface="Arial" pitchFamily="34" charset="0"/>
              </a:rPr>
              <a:t>Fachgebiet :  </a:t>
            </a:r>
          </a:p>
          <a:p>
            <a:pPr algn="ctr"/>
            <a:r>
              <a:rPr lang="de-DE" b="1" dirty="0" smtClean="0">
                <a:solidFill>
                  <a:schemeClr val="tx1">
                    <a:lumMod val="90000"/>
                    <a:lumOff val="10000"/>
                  </a:schemeClr>
                </a:solidFill>
                <a:cs typeface="Arial" pitchFamily="34" charset="0"/>
              </a:rPr>
              <a:t>Finanz- un</a:t>
            </a:r>
            <a:r>
              <a:rPr lang="de-DE" b="1" dirty="0" smtClean="0">
                <a:solidFill>
                  <a:schemeClr val="tx1">
                    <a:lumMod val="90000"/>
                    <a:lumOff val="10000"/>
                  </a:schemeClr>
                </a:solidFill>
                <a:cs typeface="Arial" pitchFamily="34" charset="0"/>
              </a:rPr>
              <a:t>d Rechnungswesen</a:t>
            </a:r>
            <a:endParaRPr lang="pl-PL" b="1" dirty="0" smtClean="0">
              <a:solidFill>
                <a:schemeClr val="tx1">
                  <a:lumMod val="90000"/>
                  <a:lumOff val="10000"/>
                </a:schemeClr>
              </a:solidFill>
              <a:cs typeface="Arial" pitchFamily="34" charset="0"/>
            </a:endParaRPr>
          </a:p>
          <a:p>
            <a:pPr algn="ctr"/>
            <a:r>
              <a:rPr lang="de-DE" b="1" dirty="0" err="1" smtClean="0">
                <a:solidFill>
                  <a:schemeClr val="tx1">
                    <a:lumMod val="90000"/>
                    <a:lumOff val="10000"/>
                  </a:schemeClr>
                </a:solidFill>
                <a:cs typeface="Arial" pitchFamily="34" charset="0"/>
              </a:rPr>
              <a:t>Rzeszower</a:t>
            </a:r>
            <a:r>
              <a:rPr lang="de-DE" b="1" dirty="0" smtClean="0">
                <a:solidFill>
                  <a:schemeClr val="tx1">
                    <a:lumMod val="90000"/>
                    <a:lumOff val="10000"/>
                  </a:schemeClr>
                </a:solidFill>
                <a:cs typeface="Arial" pitchFamily="34" charset="0"/>
              </a:rPr>
              <a:t>  Universität</a:t>
            </a:r>
            <a:endParaRPr lang="pl-PL" b="1" dirty="0" smtClean="0">
              <a:solidFill>
                <a:schemeClr val="tx1">
                  <a:lumMod val="90000"/>
                  <a:lumOff val="10000"/>
                </a:schemeClr>
              </a:solidFill>
              <a:cs typeface="Arial" pitchFamily="34" charset="0"/>
            </a:endParaRPr>
          </a:p>
          <a:p>
            <a:pPr algn="ctr"/>
            <a:r>
              <a:rPr lang="pl-PL" b="1" dirty="0" smtClean="0">
                <a:solidFill>
                  <a:schemeClr val="tx1">
                    <a:lumMod val="90000"/>
                    <a:lumOff val="10000"/>
                  </a:schemeClr>
                </a:solidFill>
                <a:cs typeface="Arial" pitchFamily="34" charset="0"/>
              </a:rPr>
              <a:t>(</a:t>
            </a:r>
            <a:r>
              <a:rPr lang="de-DE" b="1" dirty="0" smtClean="0">
                <a:solidFill>
                  <a:schemeClr val="tx1">
                    <a:lumMod val="90000"/>
                    <a:lumOff val="10000"/>
                  </a:schemeClr>
                </a:solidFill>
                <a:cs typeface="Arial" pitchFamily="34" charset="0"/>
              </a:rPr>
              <a:t>201</a:t>
            </a:r>
            <a:r>
              <a:rPr lang="pl-PL" b="1" dirty="0" smtClean="0">
                <a:solidFill>
                  <a:schemeClr val="tx1">
                    <a:lumMod val="90000"/>
                    <a:lumOff val="10000"/>
                  </a:schemeClr>
                </a:solidFill>
                <a:cs typeface="Arial" pitchFamily="34" charset="0"/>
              </a:rPr>
              <a:t>9</a:t>
            </a:r>
            <a:r>
              <a:rPr lang="de-DE" b="1" dirty="0" smtClean="0">
                <a:solidFill>
                  <a:schemeClr val="tx1">
                    <a:lumMod val="90000"/>
                    <a:lumOff val="10000"/>
                  </a:schemeClr>
                </a:solidFill>
                <a:cs typeface="Arial" pitchFamily="34" charset="0"/>
              </a:rPr>
              <a:t>/20</a:t>
            </a:r>
            <a:r>
              <a:rPr lang="pl-PL" b="1" dirty="0" smtClean="0">
                <a:solidFill>
                  <a:schemeClr val="tx1">
                    <a:lumMod val="90000"/>
                    <a:lumOff val="10000"/>
                  </a:schemeClr>
                </a:solidFill>
                <a:cs typeface="Arial" pitchFamily="34" charset="0"/>
              </a:rPr>
              <a:t>20)</a:t>
            </a:r>
          </a:p>
          <a:p>
            <a:pPr algn="ctr"/>
            <a:endParaRPr lang="de-DE" b="1" dirty="0" smtClean="0">
              <a:solidFill>
                <a:schemeClr val="tx1">
                  <a:lumMod val="90000"/>
                  <a:lumOff val="10000"/>
                </a:schemeClr>
              </a:solidFill>
              <a:cs typeface="Arial" pitchFamily="34" charset="0"/>
            </a:endParaRPr>
          </a:p>
          <a:p>
            <a:pPr algn="ctr"/>
            <a:endParaRPr lang="pl-PL" dirty="0">
              <a:solidFill>
                <a:schemeClr val="tx1">
                  <a:lumMod val="90000"/>
                  <a:lumOff val="10000"/>
                </a:schemeClr>
              </a:solidFill>
            </a:endParaRPr>
          </a:p>
        </p:txBody>
      </p:sp>
      <p:pic>
        <p:nvPicPr>
          <p:cNvPr id="4" name="Obraz 3">
            <a:extLst>
              <a:ext uri="{FF2B5EF4-FFF2-40B4-BE49-F238E27FC236}">
                <a16:creationId xmlns:lc="http://schemas.openxmlformats.org/drawingml/2006/lockedCanvas" xmlns:a16="http://schemas.microsoft.com/office/drawing/2014/main" xmlns="" id="{412E676F-2801-434D-8940-28F31DCA34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4208" y="116632"/>
            <a:ext cx="1771650" cy="1771650"/>
          </a:xfrm>
          <a:prstGeom prst="rect">
            <a:avLst/>
          </a:prstGeom>
        </p:spPr>
      </p:pic>
    </p:spTree>
    <p:extLst>
      <p:ext uri="{BB962C8B-B14F-4D97-AF65-F5344CB8AC3E}">
        <p14:creationId xmlns:p14="http://schemas.microsoft.com/office/powerpoint/2010/main" val="122038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lvl="0" algn="ctr"/>
            <a:r>
              <a:rPr lang="de-DE" sz="2800" b="1" dirty="0"/>
              <a:t>Polen Arbeitslosenquote von 1990 bis 2018 </a:t>
            </a:r>
            <a:r>
              <a:rPr lang="pl-PL" sz="2800" b="1" dirty="0" smtClean="0"/>
              <a:t/>
            </a:r>
            <a:br>
              <a:rPr lang="pl-PL" sz="2800" b="1" dirty="0" smtClean="0"/>
            </a:br>
            <a:r>
              <a:rPr lang="de-DE" sz="2800" b="1" dirty="0" smtClean="0"/>
              <a:t>und </a:t>
            </a:r>
            <a:r>
              <a:rPr lang="de-DE" sz="2800" b="1" dirty="0"/>
              <a:t>Prognosen bis 2024</a:t>
            </a:r>
            <a:r>
              <a:rPr lang="pl-PL" sz="2800" b="1" dirty="0"/>
              <a:t/>
            </a:r>
            <a:br>
              <a:rPr lang="pl-PL" sz="2800" b="1" dirty="0"/>
            </a:br>
            <a:endParaRPr lang="pl-PL" sz="2800" b="1" dirty="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431" r="2286"/>
          <a:stretch/>
        </p:blipFill>
        <p:spPr bwMode="auto">
          <a:xfrm>
            <a:off x="107504" y="1323700"/>
            <a:ext cx="8712968" cy="5503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53152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4800" b="1" dirty="0" err="1"/>
              <a:t>Wörterbuch</a:t>
            </a:r>
            <a:endParaRPr lang="pl-PL" dirty="0"/>
          </a:p>
        </p:txBody>
      </p:sp>
      <p:sp>
        <p:nvSpPr>
          <p:cNvPr id="3" name="Symbol zastępczy zawartości 2"/>
          <p:cNvSpPr>
            <a:spLocks noGrp="1"/>
          </p:cNvSpPr>
          <p:nvPr>
            <p:ph idx="1"/>
          </p:nvPr>
        </p:nvSpPr>
        <p:spPr>
          <a:xfrm>
            <a:off x="467544" y="1484784"/>
            <a:ext cx="7620000" cy="5256584"/>
          </a:xfrm>
        </p:spPr>
        <p:txBody>
          <a:bodyPr>
            <a:normAutofit lnSpcReduction="10000"/>
          </a:bodyPr>
          <a:lstStyle/>
          <a:p>
            <a:r>
              <a:rPr lang="pl-PL" dirty="0" err="1"/>
              <a:t>Anstellung</a:t>
            </a:r>
            <a:r>
              <a:rPr lang="pl-PL"/>
              <a:t> </a:t>
            </a:r>
            <a:r>
              <a:rPr lang="pl-PL" smtClean="0"/>
              <a:t> finden</a:t>
            </a:r>
            <a:r>
              <a:rPr lang="pl-PL" dirty="0" smtClean="0"/>
              <a:t> </a:t>
            </a:r>
            <a:r>
              <a:rPr lang="pl-PL" dirty="0"/>
              <a:t>- znaleźć zatrudnienie</a:t>
            </a:r>
          </a:p>
          <a:p>
            <a:r>
              <a:rPr lang="de-DE" dirty="0"/>
              <a:t>(das)Arbeitsangebot und (die) Arbeitsnachfrage – </a:t>
            </a:r>
            <a:r>
              <a:rPr lang="de-DE" dirty="0" err="1"/>
              <a:t>podaż</a:t>
            </a:r>
            <a:r>
              <a:rPr lang="de-DE" dirty="0"/>
              <a:t> </a:t>
            </a:r>
            <a:r>
              <a:rPr lang="de-DE" dirty="0" err="1"/>
              <a:t>pracy</a:t>
            </a:r>
            <a:r>
              <a:rPr lang="de-DE" dirty="0"/>
              <a:t> i </a:t>
            </a:r>
            <a:r>
              <a:rPr lang="de-DE" dirty="0" err="1"/>
              <a:t>popyt</a:t>
            </a:r>
            <a:r>
              <a:rPr lang="de-DE" dirty="0"/>
              <a:t> </a:t>
            </a:r>
            <a:endParaRPr lang="pl-PL" dirty="0"/>
          </a:p>
          <a:p>
            <a:r>
              <a:rPr lang="de-DE" dirty="0"/>
              <a:t>der/die Arbeitslose – </a:t>
            </a:r>
            <a:r>
              <a:rPr lang="de-DE" dirty="0" err="1"/>
              <a:t>bezrobotny</a:t>
            </a:r>
            <a:r>
              <a:rPr lang="de-DE" dirty="0"/>
              <a:t>/a</a:t>
            </a:r>
            <a:endParaRPr lang="pl-PL" dirty="0"/>
          </a:p>
          <a:p>
            <a:r>
              <a:rPr lang="de-DE" dirty="0"/>
              <a:t>das Arbeitslosengeld - </a:t>
            </a:r>
            <a:r>
              <a:rPr lang="de-DE" dirty="0" err="1"/>
              <a:t>zasiłek</a:t>
            </a:r>
            <a:r>
              <a:rPr lang="de-DE" dirty="0"/>
              <a:t> </a:t>
            </a:r>
            <a:r>
              <a:rPr lang="de-DE" dirty="0" err="1"/>
              <a:t>dla</a:t>
            </a:r>
            <a:r>
              <a:rPr lang="de-DE" dirty="0"/>
              <a:t> </a:t>
            </a:r>
            <a:r>
              <a:rPr lang="de-DE" dirty="0" err="1"/>
              <a:t>bezrobotnych</a:t>
            </a:r>
            <a:endParaRPr lang="pl-PL" dirty="0"/>
          </a:p>
          <a:p>
            <a:r>
              <a:rPr lang="de-DE" dirty="0"/>
              <a:t>die Arbeitslosenstatistik – </a:t>
            </a:r>
            <a:r>
              <a:rPr lang="de-DE" dirty="0" err="1"/>
              <a:t>statystyka</a:t>
            </a:r>
            <a:r>
              <a:rPr lang="de-DE" dirty="0"/>
              <a:t> </a:t>
            </a:r>
            <a:r>
              <a:rPr lang="de-DE" dirty="0" err="1"/>
              <a:t>bezrobocia</a:t>
            </a:r>
            <a:endParaRPr lang="pl-PL" dirty="0"/>
          </a:p>
          <a:p>
            <a:r>
              <a:rPr lang="de-DE" dirty="0"/>
              <a:t>beispielsweise – na </a:t>
            </a:r>
            <a:r>
              <a:rPr lang="de-DE" dirty="0" err="1"/>
              <a:t>przykład</a:t>
            </a:r>
            <a:endParaRPr lang="pl-PL" dirty="0"/>
          </a:p>
          <a:p>
            <a:r>
              <a:rPr lang="de-DE" dirty="0"/>
              <a:t>der Anspruch – </a:t>
            </a:r>
            <a:r>
              <a:rPr lang="de-DE" dirty="0" err="1"/>
              <a:t>roszczenie</a:t>
            </a:r>
            <a:r>
              <a:rPr lang="de-DE" dirty="0"/>
              <a:t> </a:t>
            </a:r>
            <a:endParaRPr lang="pl-PL" dirty="0"/>
          </a:p>
          <a:p>
            <a:r>
              <a:rPr lang="de-DE" dirty="0"/>
              <a:t>der quantitative Ausmaß – </a:t>
            </a:r>
            <a:r>
              <a:rPr lang="de-DE" dirty="0" err="1"/>
              <a:t>zakres</a:t>
            </a:r>
            <a:r>
              <a:rPr lang="de-DE" dirty="0"/>
              <a:t> </a:t>
            </a:r>
            <a:r>
              <a:rPr lang="de-DE" dirty="0" err="1"/>
              <a:t>ilościowy</a:t>
            </a:r>
            <a:endParaRPr lang="pl-PL" dirty="0"/>
          </a:p>
          <a:p>
            <a:r>
              <a:rPr lang="de-DE" dirty="0"/>
              <a:t>der Begriff - </a:t>
            </a:r>
            <a:r>
              <a:rPr lang="de-DE" dirty="0" err="1"/>
              <a:t>termin</a:t>
            </a:r>
            <a:endParaRPr lang="pl-PL" dirty="0"/>
          </a:p>
          <a:p>
            <a:r>
              <a:rPr lang="de-DE" dirty="0"/>
              <a:t>der Grund - </a:t>
            </a:r>
            <a:r>
              <a:rPr lang="de-DE" dirty="0" err="1"/>
              <a:t>powód</a:t>
            </a:r>
            <a:endParaRPr lang="pl-PL" dirty="0"/>
          </a:p>
          <a:p>
            <a:r>
              <a:rPr lang="de-DE" dirty="0"/>
              <a:t>der Überschuss – </a:t>
            </a:r>
            <a:r>
              <a:rPr lang="de-DE" dirty="0" err="1"/>
              <a:t>nadmiar</a:t>
            </a:r>
            <a:endParaRPr lang="pl-PL" dirty="0"/>
          </a:p>
          <a:p>
            <a:r>
              <a:rPr lang="de-DE" dirty="0"/>
              <a:t>der/die Arbeitsfähige – </a:t>
            </a:r>
            <a:r>
              <a:rPr lang="de-DE" dirty="0" err="1"/>
              <a:t>zdolny</a:t>
            </a:r>
            <a:r>
              <a:rPr lang="de-DE" dirty="0"/>
              <a:t> do </a:t>
            </a:r>
            <a:r>
              <a:rPr lang="de-DE" dirty="0" err="1"/>
              <a:t>placy</a:t>
            </a:r>
            <a:endParaRPr lang="pl-PL" dirty="0"/>
          </a:p>
          <a:p>
            <a:r>
              <a:rPr lang="de-DE" dirty="0"/>
              <a:t>der Arbeitsmarkt – </a:t>
            </a:r>
            <a:r>
              <a:rPr lang="de-DE" dirty="0" err="1"/>
              <a:t>rynek</a:t>
            </a:r>
            <a:r>
              <a:rPr lang="de-DE" dirty="0"/>
              <a:t> </a:t>
            </a:r>
            <a:r>
              <a:rPr lang="de-DE" dirty="0" err="1"/>
              <a:t>pracy</a:t>
            </a:r>
            <a:endParaRPr lang="pl-PL" dirty="0"/>
          </a:p>
          <a:p>
            <a:endParaRPr lang="pl-PL" dirty="0"/>
          </a:p>
        </p:txBody>
      </p:sp>
    </p:spTree>
    <p:extLst>
      <p:ext uri="{BB962C8B-B14F-4D97-AF65-F5344CB8AC3E}">
        <p14:creationId xmlns:p14="http://schemas.microsoft.com/office/powerpoint/2010/main" val="3662766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1196752"/>
            <a:ext cx="7825680" cy="5204048"/>
          </a:xfrm>
        </p:spPr>
        <p:txBody>
          <a:bodyPr>
            <a:normAutofit lnSpcReduction="10000"/>
          </a:bodyPr>
          <a:lstStyle/>
          <a:p>
            <a:r>
              <a:rPr lang="pl-PL" dirty="0" err="1"/>
              <a:t>die</a:t>
            </a:r>
            <a:r>
              <a:rPr lang="pl-PL" dirty="0"/>
              <a:t> </a:t>
            </a:r>
            <a:r>
              <a:rPr lang="pl-PL" dirty="0" err="1"/>
              <a:t>Erwerbsquote</a:t>
            </a:r>
            <a:r>
              <a:rPr lang="pl-PL" dirty="0"/>
              <a:t> – wskaźnik zatrudnienia</a:t>
            </a:r>
          </a:p>
          <a:p>
            <a:r>
              <a:rPr lang="pl-PL" dirty="0"/>
              <a:t>der </a:t>
            </a:r>
            <a:r>
              <a:rPr lang="pl-PL" dirty="0" err="1"/>
              <a:t>Anteil</a:t>
            </a:r>
            <a:r>
              <a:rPr lang="pl-PL" dirty="0"/>
              <a:t> – udział</a:t>
            </a:r>
          </a:p>
          <a:p>
            <a:r>
              <a:rPr lang="de-DE" dirty="0"/>
              <a:t>der Arbeitnehmer – </a:t>
            </a:r>
            <a:r>
              <a:rPr lang="de-DE" dirty="0" err="1"/>
              <a:t>pracownik</a:t>
            </a:r>
            <a:r>
              <a:rPr lang="de-DE" dirty="0"/>
              <a:t>, </a:t>
            </a:r>
            <a:r>
              <a:rPr lang="de-DE" dirty="0" err="1"/>
              <a:t>pracobiorca</a:t>
            </a:r>
            <a:endParaRPr lang="pl-PL" dirty="0"/>
          </a:p>
          <a:p>
            <a:r>
              <a:rPr lang="de-DE" dirty="0"/>
              <a:t>die Arbeitslosigkeit - </a:t>
            </a:r>
            <a:r>
              <a:rPr lang="de-DE" dirty="0" err="1"/>
              <a:t>bezrobocie</a:t>
            </a:r>
            <a:endParaRPr lang="pl-PL" dirty="0"/>
          </a:p>
          <a:p>
            <a:r>
              <a:rPr lang="de-DE" dirty="0" smtClean="0"/>
              <a:t>die</a:t>
            </a:r>
            <a:r>
              <a:rPr lang="de-DE" dirty="0"/>
              <a:t> Arbeitslosenquote – </a:t>
            </a:r>
            <a:r>
              <a:rPr lang="de-DE" dirty="0" err="1"/>
              <a:t>stopa</a:t>
            </a:r>
            <a:r>
              <a:rPr lang="de-DE" dirty="0"/>
              <a:t> </a:t>
            </a:r>
            <a:r>
              <a:rPr lang="de-DE" dirty="0" err="1"/>
              <a:t>bezrobocia</a:t>
            </a:r>
            <a:endParaRPr lang="pl-PL" dirty="0"/>
          </a:p>
          <a:p>
            <a:r>
              <a:rPr lang="de-DE" dirty="0"/>
              <a:t>einer der sozial bedeutendsten wirtschaftlichen Indikatoren – jeden z </a:t>
            </a:r>
            <a:r>
              <a:rPr lang="de-DE" dirty="0" err="1"/>
              <a:t>najbardziej</a:t>
            </a:r>
            <a:r>
              <a:rPr lang="de-DE" dirty="0"/>
              <a:t> </a:t>
            </a:r>
            <a:r>
              <a:rPr lang="de-DE" dirty="0" err="1"/>
              <a:t>istotnych</a:t>
            </a:r>
            <a:r>
              <a:rPr lang="de-DE" dirty="0"/>
              <a:t> </a:t>
            </a:r>
            <a:r>
              <a:rPr lang="de-DE" dirty="0" err="1"/>
              <a:t>wskaźników</a:t>
            </a:r>
            <a:r>
              <a:rPr lang="de-DE" dirty="0"/>
              <a:t> </a:t>
            </a:r>
            <a:r>
              <a:rPr lang="de-DE" dirty="0" err="1"/>
              <a:t>ekonomicznych</a:t>
            </a:r>
            <a:endParaRPr lang="pl-PL" dirty="0"/>
          </a:p>
          <a:p>
            <a:r>
              <a:rPr lang="de-DE" dirty="0"/>
              <a:t>Jahresdurchschnittswert – </a:t>
            </a:r>
            <a:r>
              <a:rPr lang="de-DE" dirty="0" err="1"/>
              <a:t>wartość</a:t>
            </a:r>
            <a:r>
              <a:rPr lang="de-DE" dirty="0"/>
              <a:t> </a:t>
            </a:r>
            <a:r>
              <a:rPr lang="de-DE" dirty="0" err="1"/>
              <a:t>średnioroczna</a:t>
            </a:r>
            <a:endParaRPr lang="pl-PL" dirty="0"/>
          </a:p>
          <a:p>
            <a:r>
              <a:rPr lang="pl-PL" dirty="0" err="1"/>
              <a:t>Preis</a:t>
            </a:r>
            <a:r>
              <a:rPr lang="pl-PL" dirty="0"/>
              <a:t> </a:t>
            </a:r>
            <a:r>
              <a:rPr lang="pl-PL" dirty="0" err="1"/>
              <a:t>als</a:t>
            </a:r>
            <a:r>
              <a:rPr lang="pl-PL" dirty="0"/>
              <a:t> </a:t>
            </a:r>
            <a:r>
              <a:rPr lang="pl-PL" dirty="0" err="1"/>
              <a:t>Lohn</a:t>
            </a:r>
            <a:r>
              <a:rPr lang="pl-PL" dirty="0"/>
              <a:t> – cena jako płaca</a:t>
            </a:r>
          </a:p>
          <a:p>
            <a:r>
              <a:rPr lang="pl-PL" dirty="0" err="1"/>
              <a:t>Produktionsfaktor</a:t>
            </a:r>
            <a:r>
              <a:rPr lang="pl-PL" dirty="0"/>
              <a:t> – współczynnik produkcji </a:t>
            </a:r>
          </a:p>
          <a:p>
            <a:r>
              <a:rPr lang="pl-PL" dirty="0" err="1"/>
              <a:t>registrierten</a:t>
            </a:r>
            <a:r>
              <a:rPr lang="pl-PL" dirty="0"/>
              <a:t> - zarejestrowany</a:t>
            </a:r>
          </a:p>
          <a:p>
            <a:r>
              <a:rPr lang="pl-PL" dirty="0" err="1"/>
              <a:t>s</a:t>
            </a:r>
            <a:r>
              <a:rPr lang="pl-PL" dirty="0" err="1" smtClean="0"/>
              <a:t>ie</a:t>
            </a:r>
            <a:r>
              <a:rPr lang="pl-PL" dirty="0" smtClean="0"/>
              <a:t> </a:t>
            </a:r>
            <a:r>
              <a:rPr lang="pl-PL" dirty="0" err="1" smtClean="0"/>
              <a:t>Reserve</a:t>
            </a:r>
            <a:r>
              <a:rPr lang="pl-PL" dirty="0" smtClean="0"/>
              <a:t> </a:t>
            </a:r>
            <a:r>
              <a:rPr lang="pl-PL" dirty="0"/>
              <a:t>- rezerwa</a:t>
            </a:r>
          </a:p>
          <a:p>
            <a:r>
              <a:rPr lang="pl-PL" dirty="0"/>
              <a:t>v</a:t>
            </a:r>
            <a:r>
              <a:rPr lang="de-DE" dirty="0" smtClean="0"/>
              <a:t>ersteckte </a:t>
            </a:r>
            <a:r>
              <a:rPr lang="de-DE" dirty="0"/>
              <a:t>Arbeitslosigkeit – </a:t>
            </a:r>
            <a:r>
              <a:rPr lang="de-DE" dirty="0" err="1"/>
              <a:t>Bezrobocie</a:t>
            </a:r>
            <a:r>
              <a:rPr lang="de-DE" dirty="0"/>
              <a:t> </a:t>
            </a:r>
            <a:r>
              <a:rPr lang="de-DE" dirty="0" err="1"/>
              <a:t>ukryte</a:t>
            </a:r>
            <a:endParaRPr lang="pl-PL" dirty="0"/>
          </a:p>
          <a:p>
            <a:r>
              <a:rPr lang="de-DE" dirty="0"/>
              <a:t>vorübergehend - </a:t>
            </a:r>
            <a:r>
              <a:rPr lang="de-DE" dirty="0" err="1" smtClean="0"/>
              <a:t>tymczasowo</a:t>
            </a:r>
            <a:endParaRPr lang="pl-PL" dirty="0"/>
          </a:p>
        </p:txBody>
      </p:sp>
      <p:sp>
        <p:nvSpPr>
          <p:cNvPr id="4" name="Tytuł 1"/>
          <p:cNvSpPr>
            <a:spLocks noGrp="1"/>
          </p:cNvSpPr>
          <p:nvPr>
            <p:ph type="title"/>
          </p:nvPr>
        </p:nvSpPr>
        <p:spPr>
          <a:xfrm>
            <a:off x="395536" y="0"/>
            <a:ext cx="7620000" cy="1143000"/>
          </a:xfrm>
        </p:spPr>
        <p:txBody>
          <a:bodyPr/>
          <a:lstStyle/>
          <a:p>
            <a:r>
              <a:rPr lang="pl-PL" sz="4800" b="1" dirty="0" err="1"/>
              <a:t>Wörterbuch</a:t>
            </a:r>
            <a:endParaRPr lang="pl-PL" dirty="0"/>
          </a:p>
        </p:txBody>
      </p:sp>
    </p:spTree>
    <p:extLst>
      <p:ext uri="{BB962C8B-B14F-4D97-AF65-F5344CB8AC3E}">
        <p14:creationId xmlns:p14="http://schemas.microsoft.com/office/powerpoint/2010/main" val="3066589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404664"/>
            <a:ext cx="6841232" cy="6058656"/>
          </a:xfrm>
          <a:prstGeom prst="rect">
            <a:avLst/>
          </a:prstGeom>
        </p:spPr>
      </p:pic>
    </p:spTree>
    <p:extLst>
      <p:ext uri="{BB962C8B-B14F-4D97-AF65-F5344CB8AC3E}">
        <p14:creationId xmlns:p14="http://schemas.microsoft.com/office/powerpoint/2010/main" val="3994764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lvl="0"/>
            <a:r>
              <a:rPr lang="pl-PL" dirty="0"/>
              <a:t>QUELLE</a:t>
            </a:r>
            <a:r>
              <a:rPr lang="pl-PL" dirty="0" smtClean="0"/>
              <a:t>:</a:t>
            </a:r>
            <a:endParaRPr lang="pl-PL" dirty="0"/>
          </a:p>
        </p:txBody>
      </p:sp>
      <p:sp>
        <p:nvSpPr>
          <p:cNvPr id="3" name="Symbol zastępczy zawartości 2"/>
          <p:cNvSpPr>
            <a:spLocks noGrp="1"/>
          </p:cNvSpPr>
          <p:nvPr>
            <p:ph idx="1"/>
          </p:nvPr>
        </p:nvSpPr>
        <p:spPr/>
        <p:txBody>
          <a:bodyPr/>
          <a:lstStyle/>
          <a:p>
            <a:r>
              <a:rPr lang="pl-PL" sz="1800" dirty="0"/>
              <a:t>https://de.statista.com/statistik/daten/studie/1224/umfrage/arbeitslosenquote-in-deutschland-seit-1995/</a:t>
            </a:r>
          </a:p>
          <a:p>
            <a:endParaRPr lang="pl-PL" sz="1800" dirty="0"/>
          </a:p>
          <a:p>
            <a:r>
              <a:rPr lang="pl-PL" sz="1800" dirty="0"/>
              <a:t>https://statistik.arbeitsagentur.de/Navigation/Statistik/Grundlagen/Definitionen/Arbeitslosigkeit-Unterbeschaeftigung/Arbeitslosigkeit-Nav.html</a:t>
            </a:r>
          </a:p>
          <a:p>
            <a:endParaRPr lang="pl-PL" sz="1800" dirty="0"/>
          </a:p>
          <a:p>
            <a:r>
              <a:rPr lang="pl-PL" sz="1800" dirty="0"/>
              <a:t>https://de.wikipedia.org/wiki/Arbeitslosigkeit</a:t>
            </a:r>
          </a:p>
          <a:p>
            <a:endParaRPr lang="pl-PL" sz="1800" dirty="0"/>
          </a:p>
          <a:p>
            <a:r>
              <a:rPr lang="pl-PL" sz="1800" dirty="0"/>
              <a:t>https://de.statista.com/statistik/daten/studie/17324/umfrage/arbeitslosenquote-in-polen/</a:t>
            </a:r>
          </a:p>
          <a:p>
            <a:endParaRPr lang="pl-PL" dirty="0"/>
          </a:p>
        </p:txBody>
      </p:sp>
    </p:spTree>
    <p:extLst>
      <p:ext uri="{BB962C8B-B14F-4D97-AF65-F5344CB8AC3E}">
        <p14:creationId xmlns:p14="http://schemas.microsoft.com/office/powerpoint/2010/main" val="1091553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874448" y="2204864"/>
            <a:ext cx="4153272" cy="3456384"/>
          </a:xfrm>
        </p:spPr>
        <p:txBody>
          <a:bodyPr/>
          <a:lstStyle/>
          <a:p>
            <a:pPr marL="571500" indent="-457200">
              <a:buFont typeface="+mj-lt"/>
              <a:buAutoNum type="arabicPeriod"/>
            </a:pPr>
            <a:r>
              <a:rPr lang="de-DE" dirty="0"/>
              <a:t>Arbeitslosigkeit </a:t>
            </a:r>
            <a:endParaRPr lang="pl-PL" dirty="0" smtClean="0"/>
          </a:p>
          <a:p>
            <a:pPr marL="571500" indent="-457200">
              <a:buFont typeface="+mj-lt"/>
              <a:buAutoNum type="arabicPeriod"/>
            </a:pPr>
            <a:r>
              <a:rPr lang="pl-PL" dirty="0" smtClean="0"/>
              <a:t>Der </a:t>
            </a:r>
            <a:r>
              <a:rPr lang="pl-PL" dirty="0" err="1" smtClean="0"/>
              <a:t>Arbeitslose</a:t>
            </a:r>
            <a:endParaRPr lang="pl-PL" dirty="0" smtClean="0"/>
          </a:p>
          <a:p>
            <a:pPr marL="571500" lvl="0" indent="-457200">
              <a:buFont typeface="+mj-lt"/>
              <a:buAutoNum type="arabicPeriod"/>
            </a:pPr>
            <a:r>
              <a:rPr lang="pl-PL" dirty="0" err="1"/>
              <a:t>Versteckte</a:t>
            </a:r>
            <a:r>
              <a:rPr lang="pl-PL" dirty="0"/>
              <a:t> </a:t>
            </a:r>
            <a:r>
              <a:rPr lang="pl-PL" dirty="0" err="1"/>
              <a:t>Arbeitslosigkeit</a:t>
            </a:r>
            <a:endParaRPr lang="pl-PL" dirty="0"/>
          </a:p>
          <a:p>
            <a:pPr marL="571500" indent="-457200">
              <a:buFont typeface="+mj-lt"/>
              <a:buAutoNum type="arabicPeriod"/>
            </a:pPr>
            <a:r>
              <a:rPr lang="de-DE" dirty="0"/>
              <a:t>Die </a:t>
            </a:r>
            <a:r>
              <a:rPr lang="de-DE" dirty="0" smtClean="0"/>
              <a:t>Arbeitslosenquote</a:t>
            </a:r>
            <a:endParaRPr lang="pl-PL" dirty="0" smtClean="0"/>
          </a:p>
          <a:p>
            <a:pPr marL="571500" indent="-457200">
              <a:buFont typeface="+mj-lt"/>
              <a:buAutoNum type="arabicPeriod"/>
            </a:pPr>
            <a:r>
              <a:rPr lang="de-DE" dirty="0"/>
              <a:t>Arbeitslosenquote in Polen und Deutschland</a:t>
            </a:r>
            <a:endParaRPr lang="pl-PL" dirty="0" smtClean="0"/>
          </a:p>
          <a:p>
            <a:pPr marL="571500" indent="-457200">
              <a:buFont typeface="+mj-lt"/>
              <a:buAutoNum type="arabicPeriod"/>
            </a:pPr>
            <a:r>
              <a:rPr lang="pl-PL" dirty="0" err="1"/>
              <a:t>Wörterbuch</a:t>
            </a:r>
            <a:r>
              <a:rPr lang="pl-PL" dirty="0"/>
              <a:t> </a:t>
            </a:r>
          </a:p>
        </p:txBody>
      </p:sp>
      <p:pic>
        <p:nvPicPr>
          <p:cNvPr id="1026" name="Picture 2" descr="Znalezione obrazy dla zapytania: agenda">
            <a:hlinkClick r:id="rId2"/>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1407" t="5147" r="7337" b="7618"/>
          <a:stretch/>
        </p:blipFill>
        <p:spPr bwMode="auto">
          <a:xfrm>
            <a:off x="323528" y="332656"/>
            <a:ext cx="3550920"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644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3045742"/>
            <a:ext cx="3637384" cy="3812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ymbol zastępczy zawartości 2"/>
          <p:cNvSpPr>
            <a:spLocks noGrp="1"/>
          </p:cNvSpPr>
          <p:nvPr>
            <p:ph idx="1"/>
          </p:nvPr>
        </p:nvSpPr>
        <p:spPr>
          <a:xfrm>
            <a:off x="467544" y="1700808"/>
            <a:ext cx="7620000" cy="3052936"/>
          </a:xfrm>
        </p:spPr>
        <p:txBody>
          <a:bodyPr/>
          <a:lstStyle/>
          <a:p>
            <a:pPr marL="114300" lvl="0" indent="0" algn="ctr">
              <a:buNone/>
            </a:pPr>
            <a:r>
              <a:rPr lang="de-DE" sz="3200" dirty="0"/>
              <a:t>Arbeitslosigkeit ist eine Situation, in der Mitglieder der arbeitsfähigen Bevölkerung eines Landes arbeiten möchten, aber keine Anstellung finden.</a:t>
            </a:r>
            <a:endParaRPr lang="pl-PL" sz="3200" dirty="0"/>
          </a:p>
          <a:p>
            <a:pPr marL="114300" indent="0">
              <a:buNone/>
            </a:pPr>
            <a:endParaRPr lang="pl-PL" dirty="0"/>
          </a:p>
        </p:txBody>
      </p:sp>
      <p:pic>
        <p:nvPicPr>
          <p:cNvPr id="7" name="Picture 4"/>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487" y="527939"/>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0895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114300" lvl="0" indent="0" algn="ctr">
              <a:buNone/>
            </a:pPr>
            <a:r>
              <a:rPr lang="de-DE" dirty="0"/>
              <a:t>Die Arbeitslosigkeit betrifft den Produktionsfaktor Arbeit, dessen Preis als Lohn bezeichnet wird und sich auf dem Arbeitsmarkt durch Arbeitsangebot und Arbeitsnachfrage bildet. Markttechnisch ausgedrückt ist die Arbeitslosigkeit der Überschuss des Arbeitsangebots über die Arbeitsnachfrage.</a:t>
            </a:r>
            <a:endParaRPr lang="pl-PL" dirty="0"/>
          </a:p>
          <a:p>
            <a:pPr marL="114300" indent="0">
              <a:buNone/>
            </a:pPr>
            <a:endParaRPr lang="pl-PL" dirty="0"/>
          </a:p>
        </p:txBody>
      </p:sp>
      <p:pic>
        <p:nvPicPr>
          <p:cNvPr id="4" name="Picture 4"/>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487" y="527939"/>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10642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980728"/>
            <a:ext cx="7620000" cy="1143000"/>
          </a:xfrm>
        </p:spPr>
        <p:txBody>
          <a:bodyPr/>
          <a:lstStyle/>
          <a:p>
            <a:pPr lvl="0" algn="ctr"/>
            <a:r>
              <a:rPr lang="de-DE" sz="3600" b="1" dirty="0"/>
              <a:t>Arbeitslose sind Personen, die wie beim Anspruch auf Arbeitslosengeld:</a:t>
            </a:r>
            <a:r>
              <a:rPr lang="pl-PL" sz="3600" b="1" dirty="0"/>
              <a:t/>
            </a:r>
            <a:br>
              <a:rPr lang="pl-PL" sz="3600" b="1" dirty="0"/>
            </a:br>
            <a:endParaRPr lang="pl-PL" sz="3600" b="1" dirty="0"/>
          </a:p>
        </p:txBody>
      </p:sp>
      <p:sp>
        <p:nvSpPr>
          <p:cNvPr id="3" name="Symbol zastępczy zawartości 2"/>
          <p:cNvSpPr>
            <a:spLocks noGrp="1"/>
          </p:cNvSpPr>
          <p:nvPr>
            <p:ph idx="1"/>
          </p:nvPr>
        </p:nvSpPr>
        <p:spPr>
          <a:xfrm>
            <a:off x="467544" y="2348880"/>
            <a:ext cx="7620000" cy="3412976"/>
          </a:xfrm>
        </p:spPr>
        <p:txBody>
          <a:bodyPr/>
          <a:lstStyle/>
          <a:p>
            <a:pPr lvl="0"/>
            <a:r>
              <a:rPr lang="de-DE" dirty="0" smtClean="0"/>
              <a:t>vorübergehend </a:t>
            </a:r>
            <a:r>
              <a:rPr lang="de-DE" dirty="0"/>
              <a:t>nicht in einem Beschäftigungsverhältnis stehen</a:t>
            </a:r>
            <a:r>
              <a:rPr lang="de-DE" dirty="0" smtClean="0"/>
              <a:t>,</a:t>
            </a:r>
            <a:endParaRPr lang="pl-PL" dirty="0" smtClean="0"/>
          </a:p>
          <a:p>
            <a:pPr lvl="0"/>
            <a:endParaRPr lang="pl-PL" dirty="0"/>
          </a:p>
          <a:p>
            <a:pPr lvl="0"/>
            <a:r>
              <a:rPr lang="de-DE" dirty="0"/>
              <a:t>eine versicherungspflichtige Beschäftigung suchen und dabei den Vermittlungsbemühungen der Agentur für Arbeit zur Verfügung stehen </a:t>
            </a:r>
            <a:r>
              <a:rPr lang="de-DE" dirty="0" smtClean="0"/>
              <a:t>und</a:t>
            </a:r>
            <a:endParaRPr lang="pl-PL" dirty="0" smtClean="0"/>
          </a:p>
          <a:p>
            <a:pPr lvl="0"/>
            <a:endParaRPr lang="pl-PL" dirty="0"/>
          </a:p>
          <a:p>
            <a:pPr lvl="0"/>
            <a:r>
              <a:rPr lang="de-DE" dirty="0"/>
              <a:t>sich bei der Agentur für Arbeit arbeitslos gemeldet haben.</a:t>
            </a:r>
            <a:endParaRPr lang="pl-PL" dirty="0"/>
          </a:p>
          <a:p>
            <a:pPr marL="114300" indent="0">
              <a:buNone/>
            </a:pPr>
            <a:endParaRPr lang="pl-PL" dirty="0"/>
          </a:p>
        </p:txBody>
      </p:sp>
      <p:pic>
        <p:nvPicPr>
          <p:cNvPr id="4" name="Picture 4"/>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95" y="211580"/>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4990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836712"/>
            <a:ext cx="7620000" cy="1143000"/>
          </a:xfrm>
        </p:spPr>
        <p:txBody>
          <a:bodyPr/>
          <a:lstStyle/>
          <a:p>
            <a:pPr lvl="0"/>
            <a:r>
              <a:rPr lang="pl-PL" b="1" dirty="0" err="1"/>
              <a:t>Versteckte</a:t>
            </a:r>
            <a:r>
              <a:rPr lang="pl-PL" b="1" dirty="0"/>
              <a:t> </a:t>
            </a:r>
            <a:r>
              <a:rPr lang="pl-PL" b="1" dirty="0" err="1"/>
              <a:t>Arbeitslosigkeit</a:t>
            </a:r>
            <a:r>
              <a:rPr lang="pl-PL" b="1" dirty="0"/>
              <a:t/>
            </a:r>
            <a:br>
              <a:rPr lang="pl-PL" b="1" dirty="0"/>
            </a:br>
            <a:endParaRPr lang="pl-PL" b="1" dirty="0"/>
          </a:p>
        </p:txBody>
      </p:sp>
      <p:sp>
        <p:nvSpPr>
          <p:cNvPr id="3" name="Symbol zastępczy zawartości 2"/>
          <p:cNvSpPr>
            <a:spLocks noGrp="1"/>
          </p:cNvSpPr>
          <p:nvPr>
            <p:ph idx="1"/>
          </p:nvPr>
        </p:nvSpPr>
        <p:spPr>
          <a:xfrm>
            <a:off x="395536" y="1844824"/>
            <a:ext cx="7620000" cy="4800600"/>
          </a:xfrm>
        </p:spPr>
        <p:txBody>
          <a:bodyPr/>
          <a:lstStyle/>
          <a:p>
            <a:pPr marL="114300" indent="0" algn="ctr">
              <a:buNone/>
            </a:pPr>
            <a:r>
              <a:rPr lang="de-DE" dirty="0"/>
              <a:t>Der Begriff versteckte oder verdeckte Arbeitslosigkeit bezeichnet den Anteil der Arbeitslosigkeit, der nicht in Statistiken über Arbeitslosigkeit erfasst wird. Darunter wird vor allem die stille Reserve verstanden, nämlich Arbeitslose, die nicht bei den Behörden als arbeitslos registriert sind. Der Grund dafür kann beispielsweise sein  dass sie  keinen Anspruch auf Leistungen haben. </a:t>
            </a:r>
            <a:endParaRPr lang="pl-PL" dirty="0"/>
          </a:p>
          <a:p>
            <a:pPr marL="114300" indent="0">
              <a:buNone/>
            </a:pPr>
            <a:endParaRPr lang="pl-PL" dirty="0"/>
          </a:p>
        </p:txBody>
      </p:sp>
      <p:pic>
        <p:nvPicPr>
          <p:cNvPr id="4" name="Picture 4"/>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214313"/>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1945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764391"/>
            <a:ext cx="7620000" cy="1143000"/>
          </a:xfrm>
        </p:spPr>
        <p:txBody>
          <a:bodyPr/>
          <a:lstStyle/>
          <a:p>
            <a:pPr algn="ctr"/>
            <a:r>
              <a:rPr lang="de-DE" b="1" dirty="0"/>
              <a:t>Arbeitslosenquote </a:t>
            </a:r>
            <a:endParaRPr lang="pl-PL" b="1" dirty="0"/>
          </a:p>
        </p:txBody>
      </p:sp>
      <mc:AlternateContent xmlns:mc="http://schemas.openxmlformats.org/markup-compatibility/2006" xmlns:a14="http://schemas.microsoft.com/office/drawing/2010/main">
        <mc:Choice Requires="a14">
          <p:sp>
            <p:nvSpPr>
              <p:cNvPr id="6" name="Prostokąt 5"/>
              <p:cNvSpPr/>
              <p:nvPr/>
            </p:nvSpPr>
            <p:spPr>
              <a:xfrm>
                <a:off x="723449" y="2708920"/>
                <a:ext cx="7488832" cy="1017586"/>
              </a:xfrm>
              <a:prstGeom prst="rect">
                <a:avLst/>
              </a:prstGeom>
            </p:spPr>
            <p:txBody>
              <a:bodyPr wrap="square">
                <a:spAutoFit/>
              </a:bodyPr>
              <a:lstStyle/>
              <a:p>
                <a14:m>
                  <m:oMath xmlns:m="http://schemas.openxmlformats.org/officeDocument/2006/math">
                    <m:f>
                      <m:fPr>
                        <m:ctrlPr>
                          <a:rPr lang="pl-PL" sz="2800" i="1">
                            <a:latin typeface="Cambria Math"/>
                          </a:rPr>
                        </m:ctrlPr>
                      </m:fPr>
                      <m:num>
                        <m:r>
                          <a:rPr lang="pl-PL" sz="2800" i="1">
                            <a:latin typeface="Cambria Math"/>
                          </a:rPr>
                          <m:t>𝐴𝑛𝑧𝑎h𝑙</m:t>
                        </m:r>
                        <m:r>
                          <a:rPr lang="pl-PL" sz="2800" i="1">
                            <a:latin typeface="Cambria Math"/>
                          </a:rPr>
                          <m:t> </m:t>
                        </m:r>
                        <m:r>
                          <a:rPr lang="pl-PL" sz="2800" i="1">
                            <a:latin typeface="Cambria Math"/>
                          </a:rPr>
                          <m:t>𝑑𝑒𝑟</m:t>
                        </m:r>
                        <m:r>
                          <a:rPr lang="pl-PL" sz="2800" i="1">
                            <a:latin typeface="Cambria Math"/>
                          </a:rPr>
                          <m:t> </m:t>
                        </m:r>
                        <m:r>
                          <a:rPr lang="pl-PL" sz="2800" i="1">
                            <a:latin typeface="Cambria Math"/>
                          </a:rPr>
                          <m:t>𝑟𝑒𝑔𝑖𝑠𝑡𝑟𝑖𝑒𝑟𝑡𝑒𝑛</m:t>
                        </m:r>
                        <m:r>
                          <a:rPr lang="pl-PL" sz="2800" i="1">
                            <a:latin typeface="Cambria Math"/>
                          </a:rPr>
                          <m:t> </m:t>
                        </m:r>
                        <m:r>
                          <a:rPr lang="pl-PL" sz="2800" i="1">
                            <a:latin typeface="Cambria Math"/>
                          </a:rPr>
                          <m:t>𝐴𝑟𝑏𝑒𝑖𝑡𝑠𝑙𝑜𝑠𝑒𝑛</m:t>
                        </m:r>
                      </m:num>
                      <m:den>
                        <m:m>
                          <m:mPr>
                            <m:mcs>
                              <m:mc>
                                <m:mcPr>
                                  <m:count m:val="1"/>
                                  <m:mcJc m:val="center"/>
                                </m:mcPr>
                              </m:mc>
                            </m:mcs>
                            <m:ctrlPr>
                              <a:rPr lang="pl-PL" sz="2800" i="1">
                                <a:latin typeface="Cambria Math"/>
                              </a:rPr>
                            </m:ctrlPr>
                          </m:mPr>
                          <m:mr>
                            <m:e>
                              <m:r>
                                <a:rPr lang="pl-PL" sz="2800" i="1">
                                  <a:latin typeface="Cambria Math"/>
                                </a:rPr>
                                <m:t>𝐴𝑛𝑧𝑎h𝑙</m:t>
                              </m:r>
                              <m:r>
                                <a:rPr lang="pl-PL" sz="2800" i="1">
                                  <a:latin typeface="Cambria Math"/>
                                </a:rPr>
                                <m:t> </m:t>
                              </m:r>
                              <m:r>
                                <a:rPr lang="pl-PL" sz="2800" i="1">
                                  <a:latin typeface="Cambria Math"/>
                                </a:rPr>
                                <m:t>𝑑𝑒𝑟</m:t>
                              </m:r>
                              <m:r>
                                <a:rPr lang="pl-PL" sz="2800" i="1">
                                  <a:latin typeface="Cambria Math"/>
                                </a:rPr>
                                <m:t> </m:t>
                              </m:r>
                              <m:r>
                                <a:rPr lang="pl-PL" sz="2800" i="1">
                                  <a:latin typeface="Cambria Math"/>
                                </a:rPr>
                                <m:t>𝑧𝑖𝑣𝑖𝑙𝑒𝑛</m:t>
                              </m:r>
                            </m:e>
                          </m:mr>
                          <m:mr>
                            <m:e>
                              <m:r>
                                <a:rPr lang="pl-PL" sz="2800" i="1">
                                  <a:latin typeface="Cambria Math"/>
                                </a:rPr>
                                <m:t>𝐸𝑟𝑤𝑒𝑟𝑏𝑠𝑡𝑎𝑒𝑡𝑖𝑔𝑒𝑛</m:t>
                              </m:r>
                            </m:e>
                          </m:mr>
                        </m:m>
                        <m:r>
                          <a:rPr lang="pl-PL" sz="2800" i="1">
                            <a:latin typeface="Cambria Math"/>
                          </a:rPr>
                          <m:t>    + </m:t>
                        </m:r>
                        <m:m>
                          <m:mPr>
                            <m:mcs>
                              <m:mc>
                                <m:mcPr>
                                  <m:count m:val="1"/>
                                  <m:mcJc m:val="center"/>
                                </m:mcPr>
                              </m:mc>
                            </m:mcs>
                            <m:ctrlPr>
                              <a:rPr lang="pl-PL" sz="2800" i="1">
                                <a:latin typeface="Cambria Math"/>
                              </a:rPr>
                            </m:ctrlPr>
                          </m:mPr>
                          <m:mr>
                            <m:e>
                              <m:r>
                                <a:rPr lang="pl-PL" sz="2800" i="1">
                                  <a:latin typeface="Cambria Math"/>
                                </a:rPr>
                                <m:t>   </m:t>
                              </m:r>
                              <m:r>
                                <a:rPr lang="pl-PL" sz="2800" i="1">
                                  <a:latin typeface="Cambria Math"/>
                                </a:rPr>
                                <m:t>𝐴𝑛𝑧𝑎h𝑙</m:t>
                              </m:r>
                              <m:r>
                                <a:rPr lang="pl-PL" sz="2800" i="1">
                                  <a:latin typeface="Cambria Math"/>
                                </a:rPr>
                                <m:t> </m:t>
                              </m:r>
                              <m:r>
                                <a:rPr lang="pl-PL" sz="2800" i="1">
                                  <a:latin typeface="Cambria Math"/>
                                </a:rPr>
                                <m:t>𝑑𝑒𝑟</m:t>
                              </m:r>
                              <m:r>
                                <a:rPr lang="pl-PL" sz="2800" i="1">
                                  <a:latin typeface="Cambria Math"/>
                                </a:rPr>
                                <m:t> </m:t>
                              </m:r>
                              <m:r>
                                <a:rPr lang="pl-PL" sz="2800" i="1">
                                  <a:latin typeface="Cambria Math"/>
                                </a:rPr>
                                <m:t>𝑟𝑒𝑔𝑖𝑠𝑡𝑟𝑖𝑒𝑟𝑡𝑒𝑛</m:t>
                              </m:r>
                            </m:e>
                          </m:mr>
                          <m:mr>
                            <m:e>
                              <m:r>
                                <a:rPr lang="pl-PL" sz="2800" i="1">
                                  <a:latin typeface="Cambria Math"/>
                                </a:rPr>
                                <m:t>𝐴𝑟𝑏𝑒𝑖𝑡𝑠𝑙𝑜𝑠𝑒𝑛</m:t>
                              </m:r>
                            </m:e>
                          </m:mr>
                        </m:m>
                      </m:den>
                    </m:f>
                  </m:oMath>
                </a14:m>
                <a:r>
                  <a:rPr lang="pl-PL" sz="2800" dirty="0"/>
                  <a:t> x 100%</a:t>
                </a:r>
              </a:p>
            </p:txBody>
          </p:sp>
        </mc:Choice>
        <mc:Fallback xmlns="">
          <p:sp>
            <p:nvSpPr>
              <p:cNvPr id="6" name="Prostokąt 5"/>
              <p:cNvSpPr>
                <a:spLocks noRot="1" noChangeAspect="1" noMove="1" noResize="1" noEditPoints="1" noAdjustHandles="1" noChangeArrowheads="1" noChangeShapeType="1" noTextEdit="1"/>
              </p:cNvSpPr>
              <p:nvPr/>
            </p:nvSpPr>
            <p:spPr>
              <a:xfrm>
                <a:off x="723449" y="2708920"/>
                <a:ext cx="7488832" cy="1017586"/>
              </a:xfrm>
              <a:prstGeom prst="rect">
                <a:avLst/>
              </a:prstGeom>
              <a:blipFill rotWithShape="1">
                <a:blip r:embed="rId2"/>
                <a:stretch>
                  <a:fillRect/>
                </a:stretch>
              </a:blipFill>
            </p:spPr>
            <p:txBody>
              <a:bodyPr/>
              <a:lstStyle/>
              <a:p>
                <a:r>
                  <a:rPr lang="pl-PL">
                    <a:noFill/>
                  </a:rPr>
                  <a:t> </a:t>
                </a:r>
              </a:p>
            </p:txBody>
          </p:sp>
        </mc:Fallback>
      </mc:AlternateContent>
      <p:pic>
        <p:nvPicPr>
          <p:cNvPr id="4" name="Picture 4"/>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542" y="404664"/>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8602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916832"/>
            <a:ext cx="7620000" cy="4800600"/>
          </a:xfrm>
        </p:spPr>
        <p:txBody>
          <a:bodyPr/>
          <a:lstStyle/>
          <a:p>
            <a:pPr marL="114300" lvl="0" indent="0" algn="ctr">
              <a:buNone/>
            </a:pPr>
            <a:r>
              <a:rPr lang="de-DE" dirty="0"/>
              <a:t>Die Arbeitslosenstatistik ist eine Wirtschaftsstatistik, die das quantitative Ausmaß der Arbeitslosigkeit anhand der Anzahl der Arbeitslosen sowie der Arbeitslosenquote erfasst. Sie gilt mit der Erwerbsquote als einer der sozial bedeutendsten wirtschaftlichen Indikatoren.</a:t>
            </a:r>
            <a:endParaRPr lang="pl-PL" dirty="0"/>
          </a:p>
          <a:p>
            <a:pPr marL="114300" indent="0" algn="ctr">
              <a:buNone/>
            </a:pPr>
            <a:endParaRPr lang="pl-PL" dirty="0"/>
          </a:p>
        </p:txBody>
      </p:sp>
      <p:pic>
        <p:nvPicPr>
          <p:cNvPr id="4" name="Picture 4"/>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487" y="527939"/>
            <a:ext cx="3416300" cy="7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9172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80528" y="274638"/>
            <a:ext cx="8712968" cy="1143000"/>
          </a:xfrm>
        </p:spPr>
        <p:txBody>
          <a:bodyPr/>
          <a:lstStyle/>
          <a:p>
            <a:pPr lvl="0" algn="ctr"/>
            <a:r>
              <a:rPr lang="de-DE" sz="2800" b="1" dirty="0"/>
              <a:t>Arbeitslosenquote in Deutschland im Jahresdurchschnitt von 2004 bis 2020</a:t>
            </a:r>
            <a:r>
              <a:rPr lang="pl-PL" sz="2800" b="1" dirty="0"/>
              <a:t/>
            </a:r>
            <a:br>
              <a:rPr lang="pl-PL" sz="2800" b="1" dirty="0"/>
            </a:br>
            <a:endParaRPr lang="pl-PL" sz="2800" b="1"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4744"/>
            <a:ext cx="8390688"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37354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yleganie">
  <a:themeElements>
    <a:clrScheme name="Przylegani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Pakiet 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rzylegani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234</TotalTime>
  <Words>309</Words>
  <Application>Microsoft Office PowerPoint</Application>
  <PresentationFormat>Pokaz na ekranie (4:3)</PresentationFormat>
  <Paragraphs>66</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Przyleganie</vt:lpstr>
      <vt:lpstr>Arbeitslosigkeit</vt:lpstr>
      <vt:lpstr>Prezentacja programu PowerPoint</vt:lpstr>
      <vt:lpstr>Prezentacja programu PowerPoint</vt:lpstr>
      <vt:lpstr>Prezentacja programu PowerPoint</vt:lpstr>
      <vt:lpstr>Arbeitslose sind Personen, die wie beim Anspruch auf Arbeitslosengeld: </vt:lpstr>
      <vt:lpstr>Versteckte Arbeitslosigkeit </vt:lpstr>
      <vt:lpstr>Arbeitslosenquote </vt:lpstr>
      <vt:lpstr>Prezentacja programu PowerPoint</vt:lpstr>
      <vt:lpstr>Arbeitslosenquote in Deutschland im Jahresdurchschnitt von 2004 bis 2020 </vt:lpstr>
      <vt:lpstr>Polen Arbeitslosenquote von 1990 bis 2018  und Prognosen bis 2024 </vt:lpstr>
      <vt:lpstr>Wörterbuch</vt:lpstr>
      <vt:lpstr>Wörterbuch</vt:lpstr>
      <vt:lpstr>Prezentacja programu PowerPoint</vt:lpstr>
      <vt:lpstr>QUELLE:</vt:lpstr>
    </vt:vector>
  </TitlesOfParts>
  <Company>MyCompany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Arbeitslosigkeit</dc:title>
  <dc:creator>Customer</dc:creator>
  <cp:lastModifiedBy>Oem</cp:lastModifiedBy>
  <cp:revision>18</cp:revision>
  <dcterms:created xsi:type="dcterms:W3CDTF">2020-03-26T10:57:06Z</dcterms:created>
  <dcterms:modified xsi:type="dcterms:W3CDTF">2020-05-04T10:55:36Z</dcterms:modified>
</cp:coreProperties>
</file>