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4" r:id="rId7"/>
    <p:sldId id="270" r:id="rId8"/>
    <p:sldId id="266" r:id="rId9"/>
    <p:sldId id="267" r:id="rId10"/>
    <p:sldId id="259" r:id="rId11"/>
    <p:sldId id="268" r:id="rId12"/>
    <p:sldId id="269" r:id="rId13"/>
    <p:sldId id="263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2C2"/>
    <a:srgbClr val="2B67AF"/>
    <a:srgbClr val="23538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66" d="100"/>
          <a:sy n="66" d="100"/>
        </p:scale>
        <p:origin x="-78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85B81-7806-436B-81AA-0CAE92D897D0}" type="doc">
      <dgm:prSet loTypeId="urn:microsoft.com/office/officeart/2005/8/layout/vList2" loCatId="list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A3B126EC-3FA7-4598-9637-8216AB7DC134}">
      <dgm:prSet/>
      <dgm:spPr/>
      <dgm:t>
        <a:bodyPr/>
        <a:lstStyle/>
        <a:p>
          <a:pPr algn="ctr"/>
          <a:r>
            <a:rPr lang="pl-PL" dirty="0" smtClean="0"/>
            <a:t>Verwaltung von Kapital- </a:t>
          </a:r>
          <a:r>
            <a:rPr lang="de-DE" noProof="0" dirty="0" smtClean="0"/>
            <a:t>und</a:t>
          </a:r>
          <a:r>
            <a:rPr lang="pl-PL" dirty="0" smtClean="0"/>
            <a:t> Sparanlagen</a:t>
          </a:r>
          <a:endParaRPr lang="pl-PL" dirty="0"/>
        </a:p>
      </dgm:t>
    </dgm:pt>
    <dgm:pt modelId="{362B1D3B-ED2A-4B6D-BC1A-82041FC99491}" type="parTrans" cxnId="{0D8A499E-18A6-402F-B870-DE410F1FF57B}">
      <dgm:prSet/>
      <dgm:spPr/>
      <dgm:t>
        <a:bodyPr/>
        <a:lstStyle/>
        <a:p>
          <a:endParaRPr lang="pl-PL"/>
        </a:p>
      </dgm:t>
    </dgm:pt>
    <dgm:pt modelId="{C4F061D1-4E11-4AB6-AC64-75AB04AECEEB}" type="sibTrans" cxnId="{0D8A499E-18A6-402F-B870-DE410F1FF57B}">
      <dgm:prSet/>
      <dgm:spPr/>
      <dgm:t>
        <a:bodyPr/>
        <a:lstStyle/>
        <a:p>
          <a:endParaRPr lang="pl-PL"/>
        </a:p>
      </dgm:t>
    </dgm:pt>
    <dgm:pt modelId="{011D6D72-ECF8-4530-A240-B04029FD7DBF}">
      <dgm:prSet/>
      <dgm:spPr/>
      <dgm:t>
        <a:bodyPr/>
        <a:lstStyle/>
        <a:p>
          <a:pPr algn="ctr"/>
          <a:r>
            <a:rPr lang="de-DE" noProof="0" dirty="0" smtClean="0"/>
            <a:t>Beratung in Finanzangelegenheiten</a:t>
          </a:r>
          <a:endParaRPr lang="de-DE" noProof="0" dirty="0"/>
        </a:p>
      </dgm:t>
    </dgm:pt>
    <dgm:pt modelId="{14357F40-15B1-4DE2-A635-3CA9F715B9A9}" type="parTrans" cxnId="{FD81E072-412A-439F-9CB8-D553BD1105DA}">
      <dgm:prSet/>
      <dgm:spPr/>
      <dgm:t>
        <a:bodyPr/>
        <a:lstStyle/>
        <a:p>
          <a:endParaRPr lang="pl-PL"/>
        </a:p>
      </dgm:t>
    </dgm:pt>
    <dgm:pt modelId="{4D7E95C2-C9E1-4510-8A21-F3A96834579F}" type="sibTrans" cxnId="{FD81E072-412A-439F-9CB8-D553BD1105DA}">
      <dgm:prSet/>
      <dgm:spPr/>
      <dgm:t>
        <a:bodyPr/>
        <a:lstStyle/>
        <a:p>
          <a:endParaRPr lang="pl-PL"/>
        </a:p>
      </dgm:t>
    </dgm:pt>
    <dgm:pt modelId="{A5286974-2E9C-4DBB-BDCD-398CECE8B91F}">
      <dgm:prSet/>
      <dgm:spPr/>
      <dgm:t>
        <a:bodyPr/>
        <a:lstStyle/>
        <a:p>
          <a:pPr algn="ctr"/>
          <a:r>
            <a:rPr lang="pl-PL" dirty="0" smtClean="0"/>
            <a:t>Vergabe von Krediten</a:t>
          </a:r>
          <a:endParaRPr lang="pl-PL" dirty="0"/>
        </a:p>
      </dgm:t>
    </dgm:pt>
    <dgm:pt modelId="{10DE5455-C2AC-4B4B-B39D-01E71BDB5883}" type="parTrans" cxnId="{84EEFA22-D11C-4B70-8BAA-EB827AF04DAA}">
      <dgm:prSet/>
      <dgm:spPr/>
      <dgm:t>
        <a:bodyPr/>
        <a:lstStyle/>
        <a:p>
          <a:endParaRPr lang="pl-PL"/>
        </a:p>
      </dgm:t>
    </dgm:pt>
    <dgm:pt modelId="{B009901F-5953-4471-8E8C-1EA90922D43C}" type="sibTrans" cxnId="{84EEFA22-D11C-4B70-8BAA-EB827AF04DAA}">
      <dgm:prSet/>
      <dgm:spPr/>
      <dgm:t>
        <a:bodyPr/>
        <a:lstStyle/>
        <a:p>
          <a:endParaRPr lang="pl-PL"/>
        </a:p>
      </dgm:t>
    </dgm:pt>
    <dgm:pt modelId="{D8F6CA00-84A8-407A-8787-176BFE6FE9DC}">
      <dgm:prSet/>
      <dgm:spPr/>
      <dgm:t>
        <a:bodyPr/>
        <a:lstStyle/>
        <a:p>
          <a:pPr algn="ctr"/>
          <a:r>
            <a:rPr lang="pl-PL" dirty="0" smtClean="0"/>
            <a:t>Verwahrung von Vermögenswerten</a:t>
          </a:r>
          <a:endParaRPr lang="pl-PL" dirty="0"/>
        </a:p>
      </dgm:t>
    </dgm:pt>
    <dgm:pt modelId="{36590B7E-CA49-4B33-BEBB-E35CEC5EA300}" type="parTrans" cxnId="{63854F06-B5BE-47DF-8C77-70803D1FA337}">
      <dgm:prSet/>
      <dgm:spPr/>
      <dgm:t>
        <a:bodyPr/>
        <a:lstStyle/>
        <a:p>
          <a:endParaRPr lang="pl-PL"/>
        </a:p>
      </dgm:t>
    </dgm:pt>
    <dgm:pt modelId="{191855F4-740D-41C3-B641-8A009BF0D8A5}" type="sibTrans" cxnId="{63854F06-B5BE-47DF-8C77-70803D1FA337}">
      <dgm:prSet/>
      <dgm:spPr/>
      <dgm:t>
        <a:bodyPr/>
        <a:lstStyle/>
        <a:p>
          <a:endParaRPr lang="pl-PL"/>
        </a:p>
      </dgm:t>
    </dgm:pt>
    <dgm:pt modelId="{C6435FC5-2E9D-4E90-94DA-0298B1E39DC1}">
      <dgm:prSet/>
      <dgm:spPr/>
      <dgm:t>
        <a:bodyPr/>
        <a:lstStyle/>
        <a:p>
          <a:pPr algn="ctr"/>
          <a:r>
            <a:rPr lang="pl-PL" dirty="0" smtClean="0"/>
            <a:t>Übernahme von Bürgschaften</a:t>
          </a:r>
        </a:p>
      </dgm:t>
    </dgm:pt>
    <dgm:pt modelId="{BA97BD1C-2EC2-460A-9A7E-AD852CAAE2E5}" type="parTrans" cxnId="{1F757195-E73A-41C2-A0F3-8EFA08F86B17}">
      <dgm:prSet/>
      <dgm:spPr/>
      <dgm:t>
        <a:bodyPr/>
        <a:lstStyle/>
        <a:p>
          <a:endParaRPr lang="pl-PL"/>
        </a:p>
      </dgm:t>
    </dgm:pt>
    <dgm:pt modelId="{51726949-9C07-4A73-8C51-50A44BA911D9}" type="sibTrans" cxnId="{1F757195-E73A-41C2-A0F3-8EFA08F86B17}">
      <dgm:prSet/>
      <dgm:spPr/>
      <dgm:t>
        <a:bodyPr/>
        <a:lstStyle/>
        <a:p>
          <a:endParaRPr lang="pl-PL"/>
        </a:p>
      </dgm:t>
    </dgm:pt>
    <dgm:pt modelId="{3350FBEB-EF4C-4A84-A522-39F48E7D6B6A}">
      <dgm:prSet/>
      <dgm:spPr/>
      <dgm:t>
        <a:bodyPr/>
        <a:lstStyle/>
        <a:p>
          <a:r>
            <a:rPr lang="pl-PL" dirty="0" smtClean="0"/>
            <a:t>Abwicklung des bargeldlosen Zahlungsverkehrs</a:t>
          </a:r>
          <a:endParaRPr lang="pl-PL" dirty="0"/>
        </a:p>
      </dgm:t>
    </dgm:pt>
    <dgm:pt modelId="{0F9A944F-FBE1-472B-8548-8039EB2F9D79}" type="parTrans" cxnId="{159F61C9-2445-4D96-9792-AFC091563B19}">
      <dgm:prSet/>
      <dgm:spPr/>
      <dgm:t>
        <a:bodyPr/>
        <a:lstStyle/>
        <a:p>
          <a:endParaRPr lang="pl-PL"/>
        </a:p>
      </dgm:t>
    </dgm:pt>
    <dgm:pt modelId="{DE236C30-E373-4C97-83FA-AA34EA203F16}" type="sibTrans" cxnId="{159F61C9-2445-4D96-9792-AFC091563B19}">
      <dgm:prSet/>
      <dgm:spPr/>
      <dgm:t>
        <a:bodyPr/>
        <a:lstStyle/>
        <a:p>
          <a:endParaRPr lang="pl-PL"/>
        </a:p>
      </dgm:t>
    </dgm:pt>
    <dgm:pt modelId="{C8E75683-AA77-493E-8760-31C8F8974EB3}" type="pres">
      <dgm:prSet presAssocID="{07285B81-7806-436B-81AA-0CAE92D897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68E4A9-6E30-4199-9A7F-D68CB512117A}" type="pres">
      <dgm:prSet presAssocID="{3350FBEB-EF4C-4A84-A522-39F48E7D6B6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F68A65-8FF8-41FC-B54A-03572E60F5DE}" type="pres">
      <dgm:prSet presAssocID="{DE236C30-E373-4C97-83FA-AA34EA203F16}" presName="spacer" presStyleCnt="0"/>
      <dgm:spPr/>
    </dgm:pt>
    <dgm:pt modelId="{645DD355-3EB3-42BC-BE74-C4FF5D289527}" type="pres">
      <dgm:prSet presAssocID="{A3B126EC-3FA7-4598-9637-8216AB7DC13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FCB9D0-0089-4E1C-AC5C-28919B8424A0}" type="pres">
      <dgm:prSet presAssocID="{C4F061D1-4E11-4AB6-AC64-75AB04AECEEB}" presName="spacer" presStyleCnt="0"/>
      <dgm:spPr/>
    </dgm:pt>
    <dgm:pt modelId="{11E6EA22-2DC8-40D1-987F-AEC0214B33F9}" type="pres">
      <dgm:prSet presAssocID="{011D6D72-ECF8-4530-A240-B04029FD7DB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E9045B-7349-46E1-9E39-C06B6E001B24}" type="pres">
      <dgm:prSet presAssocID="{4D7E95C2-C9E1-4510-8A21-F3A96834579F}" presName="spacer" presStyleCnt="0"/>
      <dgm:spPr/>
    </dgm:pt>
    <dgm:pt modelId="{559C86DA-1068-426B-B706-B9E0031C78B7}" type="pres">
      <dgm:prSet presAssocID="{A5286974-2E9C-4DBB-BDCD-398CECE8B91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10DE11-7331-4E4D-A85B-3AC286BD4482}" type="pres">
      <dgm:prSet presAssocID="{B009901F-5953-4471-8E8C-1EA90922D43C}" presName="spacer" presStyleCnt="0"/>
      <dgm:spPr/>
    </dgm:pt>
    <dgm:pt modelId="{80DA4C4F-5AF8-4A05-B50C-AF41775A7415}" type="pres">
      <dgm:prSet presAssocID="{D8F6CA00-84A8-407A-8787-176BFE6FE9D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E917CE-1D72-447F-A214-313407F2E3E0}" type="pres">
      <dgm:prSet presAssocID="{191855F4-740D-41C3-B641-8A009BF0D8A5}" presName="spacer" presStyleCnt="0"/>
      <dgm:spPr/>
    </dgm:pt>
    <dgm:pt modelId="{21335188-0B1A-48C2-85C3-3ED96BB9E5BA}" type="pres">
      <dgm:prSet presAssocID="{C6435FC5-2E9D-4E90-94DA-0298B1E39DC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223A21D-CC1D-4E35-828F-FDDC81A5BC9C}" type="presOf" srcId="{D8F6CA00-84A8-407A-8787-176BFE6FE9DC}" destId="{80DA4C4F-5AF8-4A05-B50C-AF41775A7415}" srcOrd="0" destOrd="0" presId="urn:microsoft.com/office/officeart/2005/8/layout/vList2"/>
    <dgm:cxn modelId="{159F61C9-2445-4D96-9792-AFC091563B19}" srcId="{07285B81-7806-436B-81AA-0CAE92D897D0}" destId="{3350FBEB-EF4C-4A84-A522-39F48E7D6B6A}" srcOrd="0" destOrd="0" parTransId="{0F9A944F-FBE1-472B-8548-8039EB2F9D79}" sibTransId="{DE236C30-E373-4C97-83FA-AA34EA203F16}"/>
    <dgm:cxn modelId="{A6BAD8F7-F7D5-43D7-B230-D66311BE3A40}" type="presOf" srcId="{07285B81-7806-436B-81AA-0CAE92D897D0}" destId="{C8E75683-AA77-493E-8760-31C8F8974EB3}" srcOrd="0" destOrd="0" presId="urn:microsoft.com/office/officeart/2005/8/layout/vList2"/>
    <dgm:cxn modelId="{FD81E072-412A-439F-9CB8-D553BD1105DA}" srcId="{07285B81-7806-436B-81AA-0CAE92D897D0}" destId="{011D6D72-ECF8-4530-A240-B04029FD7DBF}" srcOrd="2" destOrd="0" parTransId="{14357F40-15B1-4DE2-A635-3CA9F715B9A9}" sibTransId="{4D7E95C2-C9E1-4510-8A21-F3A96834579F}"/>
    <dgm:cxn modelId="{DB595546-EAC3-4BCA-9509-3CF404AF3F9C}" type="presOf" srcId="{A3B126EC-3FA7-4598-9637-8216AB7DC134}" destId="{645DD355-3EB3-42BC-BE74-C4FF5D289527}" srcOrd="0" destOrd="0" presId="urn:microsoft.com/office/officeart/2005/8/layout/vList2"/>
    <dgm:cxn modelId="{1F757195-E73A-41C2-A0F3-8EFA08F86B17}" srcId="{07285B81-7806-436B-81AA-0CAE92D897D0}" destId="{C6435FC5-2E9D-4E90-94DA-0298B1E39DC1}" srcOrd="5" destOrd="0" parTransId="{BA97BD1C-2EC2-460A-9A7E-AD852CAAE2E5}" sibTransId="{51726949-9C07-4A73-8C51-50A44BA911D9}"/>
    <dgm:cxn modelId="{63854F06-B5BE-47DF-8C77-70803D1FA337}" srcId="{07285B81-7806-436B-81AA-0CAE92D897D0}" destId="{D8F6CA00-84A8-407A-8787-176BFE6FE9DC}" srcOrd="4" destOrd="0" parTransId="{36590B7E-CA49-4B33-BEBB-E35CEC5EA300}" sibTransId="{191855F4-740D-41C3-B641-8A009BF0D8A5}"/>
    <dgm:cxn modelId="{1C85F244-DB54-4C95-93EA-4D5F4C58AA00}" type="presOf" srcId="{3350FBEB-EF4C-4A84-A522-39F48E7D6B6A}" destId="{B168E4A9-6E30-4199-9A7F-D68CB512117A}" srcOrd="0" destOrd="0" presId="urn:microsoft.com/office/officeart/2005/8/layout/vList2"/>
    <dgm:cxn modelId="{D9DE0DFF-449F-4DE3-95F6-C923717C4520}" type="presOf" srcId="{C6435FC5-2E9D-4E90-94DA-0298B1E39DC1}" destId="{21335188-0B1A-48C2-85C3-3ED96BB9E5BA}" srcOrd="0" destOrd="0" presId="urn:microsoft.com/office/officeart/2005/8/layout/vList2"/>
    <dgm:cxn modelId="{41E16949-00AF-469C-BCDC-75B5CC03B2C0}" type="presOf" srcId="{A5286974-2E9C-4DBB-BDCD-398CECE8B91F}" destId="{559C86DA-1068-426B-B706-B9E0031C78B7}" srcOrd="0" destOrd="0" presId="urn:microsoft.com/office/officeart/2005/8/layout/vList2"/>
    <dgm:cxn modelId="{0D8A499E-18A6-402F-B870-DE410F1FF57B}" srcId="{07285B81-7806-436B-81AA-0CAE92D897D0}" destId="{A3B126EC-3FA7-4598-9637-8216AB7DC134}" srcOrd="1" destOrd="0" parTransId="{362B1D3B-ED2A-4B6D-BC1A-82041FC99491}" sibTransId="{C4F061D1-4E11-4AB6-AC64-75AB04AECEEB}"/>
    <dgm:cxn modelId="{84EEFA22-D11C-4B70-8BAA-EB827AF04DAA}" srcId="{07285B81-7806-436B-81AA-0CAE92D897D0}" destId="{A5286974-2E9C-4DBB-BDCD-398CECE8B91F}" srcOrd="3" destOrd="0" parTransId="{10DE5455-C2AC-4B4B-B39D-01E71BDB5883}" sibTransId="{B009901F-5953-4471-8E8C-1EA90922D43C}"/>
    <dgm:cxn modelId="{2A23C00F-5EFE-4DC0-925B-0CC27969268B}" type="presOf" srcId="{011D6D72-ECF8-4530-A240-B04029FD7DBF}" destId="{11E6EA22-2DC8-40D1-987F-AEC0214B33F9}" srcOrd="0" destOrd="0" presId="urn:microsoft.com/office/officeart/2005/8/layout/vList2"/>
    <dgm:cxn modelId="{9778C369-2B34-4183-AA64-6E451515EEEB}" type="presParOf" srcId="{C8E75683-AA77-493E-8760-31C8F8974EB3}" destId="{B168E4A9-6E30-4199-9A7F-D68CB512117A}" srcOrd="0" destOrd="0" presId="urn:microsoft.com/office/officeart/2005/8/layout/vList2"/>
    <dgm:cxn modelId="{5AFE79B7-E700-4694-BD7D-D283D669B31C}" type="presParOf" srcId="{C8E75683-AA77-493E-8760-31C8F8974EB3}" destId="{A4F68A65-8FF8-41FC-B54A-03572E60F5DE}" srcOrd="1" destOrd="0" presId="urn:microsoft.com/office/officeart/2005/8/layout/vList2"/>
    <dgm:cxn modelId="{EAEF0FB2-92F2-48A0-AB83-32BBCAB5EF8A}" type="presParOf" srcId="{C8E75683-AA77-493E-8760-31C8F8974EB3}" destId="{645DD355-3EB3-42BC-BE74-C4FF5D289527}" srcOrd="2" destOrd="0" presId="urn:microsoft.com/office/officeart/2005/8/layout/vList2"/>
    <dgm:cxn modelId="{6E1A916B-D7B8-4030-B363-5AEA7A359125}" type="presParOf" srcId="{C8E75683-AA77-493E-8760-31C8F8974EB3}" destId="{48FCB9D0-0089-4E1C-AC5C-28919B8424A0}" srcOrd="3" destOrd="0" presId="urn:microsoft.com/office/officeart/2005/8/layout/vList2"/>
    <dgm:cxn modelId="{216D6DA0-6E0E-4C75-9713-2355C1EFF8D2}" type="presParOf" srcId="{C8E75683-AA77-493E-8760-31C8F8974EB3}" destId="{11E6EA22-2DC8-40D1-987F-AEC0214B33F9}" srcOrd="4" destOrd="0" presId="urn:microsoft.com/office/officeart/2005/8/layout/vList2"/>
    <dgm:cxn modelId="{571C9720-C34A-47E3-A004-7B3648AD15F3}" type="presParOf" srcId="{C8E75683-AA77-493E-8760-31C8F8974EB3}" destId="{77E9045B-7349-46E1-9E39-C06B6E001B24}" srcOrd="5" destOrd="0" presId="urn:microsoft.com/office/officeart/2005/8/layout/vList2"/>
    <dgm:cxn modelId="{7F1181DC-DC58-43A7-9E06-5E8D1C27D9F7}" type="presParOf" srcId="{C8E75683-AA77-493E-8760-31C8F8974EB3}" destId="{559C86DA-1068-426B-B706-B9E0031C78B7}" srcOrd="6" destOrd="0" presId="urn:microsoft.com/office/officeart/2005/8/layout/vList2"/>
    <dgm:cxn modelId="{A50F73D9-FD43-4B4E-8E14-7FAD700C3D2A}" type="presParOf" srcId="{C8E75683-AA77-493E-8760-31C8F8974EB3}" destId="{2410DE11-7331-4E4D-A85B-3AC286BD4482}" srcOrd="7" destOrd="0" presId="urn:microsoft.com/office/officeart/2005/8/layout/vList2"/>
    <dgm:cxn modelId="{5752F693-A5D5-428F-B747-B458F45EEB89}" type="presParOf" srcId="{C8E75683-AA77-493E-8760-31C8F8974EB3}" destId="{80DA4C4F-5AF8-4A05-B50C-AF41775A7415}" srcOrd="8" destOrd="0" presId="urn:microsoft.com/office/officeart/2005/8/layout/vList2"/>
    <dgm:cxn modelId="{98FD378E-B377-4FBB-81F8-6EFB9E4D6BD0}" type="presParOf" srcId="{C8E75683-AA77-493E-8760-31C8F8974EB3}" destId="{48E917CE-1D72-447F-A214-313407F2E3E0}" srcOrd="9" destOrd="0" presId="urn:microsoft.com/office/officeart/2005/8/layout/vList2"/>
    <dgm:cxn modelId="{8D23374D-F74B-42F1-91DE-298811F3FC0D}" type="presParOf" srcId="{C8E75683-AA77-493E-8760-31C8F8974EB3}" destId="{21335188-0B1A-48C2-85C3-3ED96BB9E5B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FC6D92-7B47-47F3-9CBF-B9634F4ADBA8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65DDC19-48CA-4A2E-A5E3-B0AFEBB02AD3}">
      <dgm:prSet phldrT="[Tekst]" custT="1"/>
      <dgm:spPr/>
      <dgm:t>
        <a:bodyPr/>
        <a:lstStyle/>
        <a:p>
          <a:r>
            <a:rPr lang="pl-PL" sz="2000" b="0" dirty="0" smtClean="0"/>
            <a:t>die </a:t>
          </a:r>
          <a:r>
            <a:rPr lang="de-DE" sz="2000" b="0" dirty="0" smtClean="0"/>
            <a:t>Hypothekenbanke</a:t>
          </a:r>
          <a:r>
            <a:rPr lang="pl-PL" sz="2000" b="0" dirty="0" smtClean="0"/>
            <a:t>n</a:t>
          </a:r>
          <a:endParaRPr lang="pl-PL" sz="2000" b="0" dirty="0"/>
        </a:p>
      </dgm:t>
    </dgm:pt>
    <dgm:pt modelId="{6483690B-35DD-46BB-85F1-07CC1DED8B6C}" type="parTrans" cxnId="{3602C7E9-C941-403F-AA79-CDD219051B1B}">
      <dgm:prSet/>
      <dgm:spPr/>
      <dgm:t>
        <a:bodyPr/>
        <a:lstStyle/>
        <a:p>
          <a:endParaRPr lang="pl-PL"/>
        </a:p>
      </dgm:t>
    </dgm:pt>
    <dgm:pt modelId="{F2F63261-0EC2-49AF-82F6-2165E204273A}" type="sibTrans" cxnId="{3602C7E9-C941-403F-AA79-CDD219051B1B}">
      <dgm:prSet/>
      <dgm:spPr/>
      <dgm:t>
        <a:bodyPr/>
        <a:lstStyle/>
        <a:p>
          <a:endParaRPr lang="pl-PL"/>
        </a:p>
      </dgm:t>
    </dgm:pt>
    <dgm:pt modelId="{55939EC0-EA45-49A2-A621-C83770D3D913}">
      <dgm:prSet phldrT="[Tekst]" custT="1"/>
      <dgm:spPr/>
      <dgm:t>
        <a:bodyPr/>
        <a:lstStyle/>
        <a:p>
          <a:r>
            <a:rPr lang="de-DE" sz="2000" b="0" dirty="0" smtClean="0"/>
            <a:t>die Bausparkassen </a:t>
          </a:r>
          <a:endParaRPr lang="pl-PL" sz="2000" b="0" dirty="0" smtClean="0"/>
        </a:p>
      </dgm:t>
    </dgm:pt>
    <dgm:pt modelId="{D1B731FC-EFD5-47F1-A05A-B9ADF1AA2DB2}" type="parTrans" cxnId="{8C24C9F3-CA5A-43D8-8145-2A30753D593A}">
      <dgm:prSet/>
      <dgm:spPr/>
      <dgm:t>
        <a:bodyPr/>
        <a:lstStyle/>
        <a:p>
          <a:endParaRPr lang="pl-PL"/>
        </a:p>
      </dgm:t>
    </dgm:pt>
    <dgm:pt modelId="{D62F3791-56C7-4092-8155-1548B575EF21}" type="sibTrans" cxnId="{8C24C9F3-CA5A-43D8-8145-2A30753D593A}">
      <dgm:prSet/>
      <dgm:spPr/>
      <dgm:t>
        <a:bodyPr/>
        <a:lstStyle/>
        <a:p>
          <a:endParaRPr lang="pl-PL"/>
        </a:p>
      </dgm:t>
    </dgm:pt>
    <dgm:pt modelId="{92F64D37-9B2A-4939-AA2C-B7806E805E28}">
      <dgm:prSet phldrT="[Tekst]" custT="1"/>
      <dgm:spPr/>
      <dgm:t>
        <a:bodyPr/>
        <a:lstStyle/>
        <a:p>
          <a:r>
            <a:rPr lang="pl-PL" sz="2000" dirty="0" smtClean="0"/>
            <a:t>d</a:t>
          </a:r>
          <a:r>
            <a:rPr lang="de-DE" sz="2000" dirty="0" smtClean="0"/>
            <a:t>ie</a:t>
          </a:r>
          <a:r>
            <a:rPr lang="pl-PL" sz="2000" dirty="0" smtClean="0"/>
            <a:t> </a:t>
          </a:r>
          <a:r>
            <a:rPr lang="de-DE" sz="2000" dirty="0" smtClean="0"/>
            <a:t>Teilzahlungskreditinstitute</a:t>
          </a:r>
          <a:endParaRPr lang="pl-PL" sz="2000" dirty="0"/>
        </a:p>
      </dgm:t>
    </dgm:pt>
    <dgm:pt modelId="{DB4FA7D8-8EC8-4908-8125-51748CB28F73}" type="parTrans" cxnId="{B705C534-64CD-49B7-B95F-F97209099D7F}">
      <dgm:prSet/>
      <dgm:spPr/>
      <dgm:t>
        <a:bodyPr/>
        <a:lstStyle/>
        <a:p>
          <a:endParaRPr lang="pl-PL"/>
        </a:p>
      </dgm:t>
    </dgm:pt>
    <dgm:pt modelId="{3D5BC474-016B-41FC-B5F9-3B0595CEB84A}" type="sibTrans" cxnId="{B705C534-64CD-49B7-B95F-F97209099D7F}">
      <dgm:prSet/>
      <dgm:spPr/>
      <dgm:t>
        <a:bodyPr/>
        <a:lstStyle/>
        <a:p>
          <a:endParaRPr lang="pl-PL"/>
        </a:p>
      </dgm:t>
    </dgm:pt>
    <dgm:pt modelId="{E9403E60-B13E-432F-97CD-2B3271DFDACE}">
      <dgm:prSet phldrT="[Tekst]" custT="1"/>
      <dgm:spPr/>
      <dgm:t>
        <a:bodyPr/>
        <a:lstStyle/>
        <a:p>
          <a:r>
            <a:rPr lang="pl-PL" sz="2000" b="0" dirty="0" smtClean="0"/>
            <a:t>die </a:t>
          </a:r>
          <a:r>
            <a:rPr lang="de-DE" sz="2000" b="0" dirty="0" smtClean="0"/>
            <a:t>Investmentbanken</a:t>
          </a:r>
          <a:endParaRPr lang="pl-PL" sz="2000" b="0" dirty="0" smtClean="0"/>
        </a:p>
      </dgm:t>
    </dgm:pt>
    <dgm:pt modelId="{D26F4024-E72B-480A-94C8-FFA3B2C1D1AB}" type="parTrans" cxnId="{B86A90D5-B809-49AE-974F-4C7BAAEC25B8}">
      <dgm:prSet/>
      <dgm:spPr/>
      <dgm:t>
        <a:bodyPr/>
        <a:lstStyle/>
        <a:p>
          <a:endParaRPr lang="pl-PL"/>
        </a:p>
      </dgm:t>
    </dgm:pt>
    <dgm:pt modelId="{70CA52EA-C114-415C-9C0E-3E4BAA81E1BD}" type="sibTrans" cxnId="{B86A90D5-B809-49AE-974F-4C7BAAEC25B8}">
      <dgm:prSet/>
      <dgm:spPr/>
      <dgm:t>
        <a:bodyPr/>
        <a:lstStyle/>
        <a:p>
          <a:endParaRPr lang="pl-PL"/>
        </a:p>
      </dgm:t>
    </dgm:pt>
    <dgm:pt modelId="{0538BE1B-7C01-4383-B3FD-3189770F9832}">
      <dgm:prSet phldrT="[Tekst]" custT="1"/>
      <dgm:spPr/>
      <dgm:t>
        <a:bodyPr/>
        <a:lstStyle/>
        <a:p>
          <a:r>
            <a:rPr lang="de-DE" sz="2000" b="0" dirty="0" smtClean="0"/>
            <a:t>die Kreditgarantiegemeinschaften</a:t>
          </a:r>
          <a:endParaRPr lang="pl-PL" sz="2000" b="0" dirty="0" smtClean="0"/>
        </a:p>
      </dgm:t>
    </dgm:pt>
    <dgm:pt modelId="{A80B4775-618F-495E-9F85-579BE5E68D9B}" type="parTrans" cxnId="{4404D68C-EA70-4C20-BFE8-D5D40C1342D9}">
      <dgm:prSet/>
      <dgm:spPr/>
      <dgm:t>
        <a:bodyPr/>
        <a:lstStyle/>
        <a:p>
          <a:endParaRPr lang="pl-PL"/>
        </a:p>
      </dgm:t>
    </dgm:pt>
    <dgm:pt modelId="{C87C67AE-1665-420B-B1B4-979FA9CA6D34}" type="sibTrans" cxnId="{4404D68C-EA70-4C20-BFE8-D5D40C1342D9}">
      <dgm:prSet/>
      <dgm:spPr/>
      <dgm:t>
        <a:bodyPr/>
        <a:lstStyle/>
        <a:p>
          <a:endParaRPr lang="pl-PL"/>
        </a:p>
      </dgm:t>
    </dgm:pt>
    <dgm:pt modelId="{2C21D322-8DD8-4632-B954-91F85E537613}" type="pres">
      <dgm:prSet presAssocID="{52FC6D92-7B47-47F3-9CBF-B9634F4ADB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6E3D6BE-F5EC-4776-94FC-40A0B0EE0159}" type="pres">
      <dgm:prSet presAssocID="{D65DDC19-48CA-4A2E-A5E3-B0AFEBB02AD3}" presName="node" presStyleLbl="node1" presStyleIdx="0" presStyleCnt="5" custScaleX="92522" custScaleY="42530" custLinFactNeighborY="-397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FC20EC-0041-43FA-9529-31E5E66AE40E}" type="pres">
      <dgm:prSet presAssocID="{F2F63261-0EC2-49AF-82F6-2165E204273A}" presName="sibTrans" presStyleCnt="0"/>
      <dgm:spPr/>
    </dgm:pt>
    <dgm:pt modelId="{0586A69F-2566-4137-89C0-CF1A972E6E26}" type="pres">
      <dgm:prSet presAssocID="{55939EC0-EA45-49A2-A621-C83770D3D913}" presName="node" presStyleLbl="node1" presStyleIdx="1" presStyleCnt="5" custScaleX="86839" custScaleY="41141" custLinFactNeighborX="2941" custLinFactNeighborY="-226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DCDFB7-B96B-435D-AC39-B07A20C35586}" type="pres">
      <dgm:prSet presAssocID="{D62F3791-56C7-4092-8155-1548B575EF21}" presName="sibTrans" presStyleCnt="0"/>
      <dgm:spPr/>
    </dgm:pt>
    <dgm:pt modelId="{37C5336B-B5F1-4277-8968-865E3074E208}" type="pres">
      <dgm:prSet presAssocID="{92F64D37-9B2A-4939-AA2C-B7806E805E28}" presName="node" presStyleLbl="node1" presStyleIdx="2" presStyleCnt="5" custScaleX="106022" custScaleY="47720" custLinFactNeighborX="6904" custLinFactNeighborY="-65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33CD09-EDB4-4E8F-A047-BB89DFFEF4CD}" type="pres">
      <dgm:prSet presAssocID="{3D5BC474-016B-41FC-B5F9-3B0595CEB84A}" presName="sibTrans" presStyleCnt="0"/>
      <dgm:spPr/>
    </dgm:pt>
    <dgm:pt modelId="{DB69C77B-93D4-4244-9B2D-072758524521}" type="pres">
      <dgm:prSet presAssocID="{E9403E60-B13E-432F-97CD-2B3271DFDACE}" presName="node" presStyleLbl="node1" presStyleIdx="3" presStyleCnt="5" custScaleX="108236" custScaleY="45936" custLinFactNeighborX="2871" custLinFactNeighborY="-748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163F37-6F22-44B2-B8AA-088F0EC16985}" type="pres">
      <dgm:prSet presAssocID="{70CA52EA-C114-415C-9C0E-3E4BAA81E1BD}" presName="sibTrans" presStyleCnt="0"/>
      <dgm:spPr/>
    </dgm:pt>
    <dgm:pt modelId="{30589153-CB34-454D-A744-38DD87B9EE3E}" type="pres">
      <dgm:prSet presAssocID="{0538BE1B-7C01-4383-B3FD-3189770F9832}" presName="node" presStyleLbl="node1" presStyleIdx="4" presStyleCnt="5" custScaleX="113462" custScaleY="37987" custLinFactNeighborX="8578" custLinFactNeighborY="-155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7D5D542-4188-4788-BE40-B8DDC5A413B3}" type="presOf" srcId="{D65DDC19-48CA-4A2E-A5E3-B0AFEBB02AD3}" destId="{F6E3D6BE-F5EC-4776-94FC-40A0B0EE0159}" srcOrd="0" destOrd="0" presId="urn:microsoft.com/office/officeart/2005/8/layout/default#1"/>
    <dgm:cxn modelId="{15C7E23A-BF37-4EBD-BB9C-5D967E6F80FA}" type="presOf" srcId="{E9403E60-B13E-432F-97CD-2B3271DFDACE}" destId="{DB69C77B-93D4-4244-9B2D-072758524521}" srcOrd="0" destOrd="0" presId="urn:microsoft.com/office/officeart/2005/8/layout/default#1"/>
    <dgm:cxn modelId="{01F29941-E555-4BCF-AA7B-25EDB53C7C88}" type="presOf" srcId="{92F64D37-9B2A-4939-AA2C-B7806E805E28}" destId="{37C5336B-B5F1-4277-8968-865E3074E208}" srcOrd="0" destOrd="0" presId="urn:microsoft.com/office/officeart/2005/8/layout/default#1"/>
    <dgm:cxn modelId="{4404D68C-EA70-4C20-BFE8-D5D40C1342D9}" srcId="{52FC6D92-7B47-47F3-9CBF-B9634F4ADBA8}" destId="{0538BE1B-7C01-4383-B3FD-3189770F9832}" srcOrd="4" destOrd="0" parTransId="{A80B4775-618F-495E-9F85-579BE5E68D9B}" sibTransId="{C87C67AE-1665-420B-B1B4-979FA9CA6D34}"/>
    <dgm:cxn modelId="{8C24C9F3-CA5A-43D8-8145-2A30753D593A}" srcId="{52FC6D92-7B47-47F3-9CBF-B9634F4ADBA8}" destId="{55939EC0-EA45-49A2-A621-C83770D3D913}" srcOrd="1" destOrd="0" parTransId="{D1B731FC-EFD5-47F1-A05A-B9ADF1AA2DB2}" sibTransId="{D62F3791-56C7-4092-8155-1548B575EF21}"/>
    <dgm:cxn modelId="{B705C534-64CD-49B7-B95F-F97209099D7F}" srcId="{52FC6D92-7B47-47F3-9CBF-B9634F4ADBA8}" destId="{92F64D37-9B2A-4939-AA2C-B7806E805E28}" srcOrd="2" destOrd="0" parTransId="{DB4FA7D8-8EC8-4908-8125-51748CB28F73}" sibTransId="{3D5BC474-016B-41FC-B5F9-3B0595CEB84A}"/>
    <dgm:cxn modelId="{1B9C8A05-C911-4C3B-AAD0-CEC41CB7084B}" type="presOf" srcId="{0538BE1B-7C01-4383-B3FD-3189770F9832}" destId="{30589153-CB34-454D-A744-38DD87B9EE3E}" srcOrd="0" destOrd="0" presId="urn:microsoft.com/office/officeart/2005/8/layout/default#1"/>
    <dgm:cxn modelId="{42E18CED-AAD8-4C55-A1EA-B98C76CBF160}" type="presOf" srcId="{52FC6D92-7B47-47F3-9CBF-B9634F4ADBA8}" destId="{2C21D322-8DD8-4632-B954-91F85E537613}" srcOrd="0" destOrd="0" presId="urn:microsoft.com/office/officeart/2005/8/layout/default#1"/>
    <dgm:cxn modelId="{320FE66E-8105-42EF-B245-C1E480BFB110}" type="presOf" srcId="{55939EC0-EA45-49A2-A621-C83770D3D913}" destId="{0586A69F-2566-4137-89C0-CF1A972E6E26}" srcOrd="0" destOrd="0" presId="urn:microsoft.com/office/officeart/2005/8/layout/default#1"/>
    <dgm:cxn modelId="{3602C7E9-C941-403F-AA79-CDD219051B1B}" srcId="{52FC6D92-7B47-47F3-9CBF-B9634F4ADBA8}" destId="{D65DDC19-48CA-4A2E-A5E3-B0AFEBB02AD3}" srcOrd="0" destOrd="0" parTransId="{6483690B-35DD-46BB-85F1-07CC1DED8B6C}" sibTransId="{F2F63261-0EC2-49AF-82F6-2165E204273A}"/>
    <dgm:cxn modelId="{B86A90D5-B809-49AE-974F-4C7BAAEC25B8}" srcId="{52FC6D92-7B47-47F3-9CBF-B9634F4ADBA8}" destId="{E9403E60-B13E-432F-97CD-2B3271DFDACE}" srcOrd="3" destOrd="0" parTransId="{D26F4024-E72B-480A-94C8-FFA3B2C1D1AB}" sibTransId="{70CA52EA-C114-415C-9C0E-3E4BAA81E1BD}"/>
    <dgm:cxn modelId="{1C995221-48EB-47D0-A3C6-C59DE8BBD52E}" type="presParOf" srcId="{2C21D322-8DD8-4632-B954-91F85E537613}" destId="{F6E3D6BE-F5EC-4776-94FC-40A0B0EE0159}" srcOrd="0" destOrd="0" presId="urn:microsoft.com/office/officeart/2005/8/layout/default#1"/>
    <dgm:cxn modelId="{ADA003EF-B462-40FE-9AD6-57762346D489}" type="presParOf" srcId="{2C21D322-8DD8-4632-B954-91F85E537613}" destId="{C9FC20EC-0041-43FA-9529-31E5E66AE40E}" srcOrd="1" destOrd="0" presId="urn:microsoft.com/office/officeart/2005/8/layout/default#1"/>
    <dgm:cxn modelId="{ACD1D90A-95E1-4AB6-81B1-56B416A37216}" type="presParOf" srcId="{2C21D322-8DD8-4632-B954-91F85E537613}" destId="{0586A69F-2566-4137-89C0-CF1A972E6E26}" srcOrd="2" destOrd="0" presId="urn:microsoft.com/office/officeart/2005/8/layout/default#1"/>
    <dgm:cxn modelId="{BA31877D-4147-4CA0-B9BB-FB96F89BA52A}" type="presParOf" srcId="{2C21D322-8DD8-4632-B954-91F85E537613}" destId="{67DCDFB7-B96B-435D-AC39-B07A20C35586}" srcOrd="3" destOrd="0" presId="urn:microsoft.com/office/officeart/2005/8/layout/default#1"/>
    <dgm:cxn modelId="{163B4DDE-781C-4778-AF5B-5EE05BEA89BC}" type="presParOf" srcId="{2C21D322-8DD8-4632-B954-91F85E537613}" destId="{37C5336B-B5F1-4277-8968-865E3074E208}" srcOrd="4" destOrd="0" presId="urn:microsoft.com/office/officeart/2005/8/layout/default#1"/>
    <dgm:cxn modelId="{4B790C06-1582-4504-914E-6BB315FD3E5E}" type="presParOf" srcId="{2C21D322-8DD8-4632-B954-91F85E537613}" destId="{6133CD09-EDB4-4E8F-A047-BB89DFFEF4CD}" srcOrd="5" destOrd="0" presId="urn:microsoft.com/office/officeart/2005/8/layout/default#1"/>
    <dgm:cxn modelId="{F1466781-4CF5-400E-BCE3-6EBD96153E67}" type="presParOf" srcId="{2C21D322-8DD8-4632-B954-91F85E537613}" destId="{DB69C77B-93D4-4244-9B2D-072758524521}" srcOrd="6" destOrd="0" presId="urn:microsoft.com/office/officeart/2005/8/layout/default#1"/>
    <dgm:cxn modelId="{3887FB42-B4A1-4026-96FA-A37207A8C3BE}" type="presParOf" srcId="{2C21D322-8DD8-4632-B954-91F85E537613}" destId="{F3163F37-6F22-44B2-B8AA-088F0EC16985}" srcOrd="7" destOrd="0" presId="urn:microsoft.com/office/officeart/2005/8/layout/default#1"/>
    <dgm:cxn modelId="{1DE3695F-82AD-4274-BC66-6CDC05CC4EF1}" type="presParOf" srcId="{2C21D322-8DD8-4632-B954-91F85E537613}" destId="{30589153-CB34-454D-A744-38DD87B9EE3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8E4A9-6E30-4199-9A7F-D68CB512117A}">
      <dsp:nvSpPr>
        <dsp:cNvPr id="0" name=""/>
        <dsp:cNvSpPr/>
      </dsp:nvSpPr>
      <dsp:spPr>
        <a:xfrm>
          <a:off x="0" y="66205"/>
          <a:ext cx="7056784" cy="6236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Abwicklung des bargeldlosen Zahlungsverkehrs</a:t>
          </a:r>
          <a:endParaRPr lang="pl-PL" sz="2600" kern="1200" dirty="0"/>
        </a:p>
      </dsp:txBody>
      <dsp:txXfrm>
        <a:off x="30442" y="96647"/>
        <a:ext cx="6995900" cy="562726"/>
      </dsp:txXfrm>
    </dsp:sp>
    <dsp:sp modelId="{645DD355-3EB3-42BC-BE74-C4FF5D289527}">
      <dsp:nvSpPr>
        <dsp:cNvPr id="0" name=""/>
        <dsp:cNvSpPr/>
      </dsp:nvSpPr>
      <dsp:spPr>
        <a:xfrm>
          <a:off x="0" y="764695"/>
          <a:ext cx="7056784" cy="6236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20479"/>
                <a:satOff val="-2520"/>
                <a:lumOff val="1402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Verwaltung von Kapital- </a:t>
          </a:r>
          <a:r>
            <a:rPr lang="de-DE" sz="2600" kern="1200" noProof="0" dirty="0" smtClean="0"/>
            <a:t>und</a:t>
          </a:r>
          <a:r>
            <a:rPr lang="pl-PL" sz="2600" kern="1200" dirty="0" smtClean="0"/>
            <a:t> Sparanlagen</a:t>
          </a:r>
          <a:endParaRPr lang="pl-PL" sz="2600" kern="1200" dirty="0"/>
        </a:p>
      </dsp:txBody>
      <dsp:txXfrm>
        <a:off x="30442" y="795137"/>
        <a:ext cx="6995900" cy="562726"/>
      </dsp:txXfrm>
    </dsp:sp>
    <dsp:sp modelId="{11E6EA22-2DC8-40D1-987F-AEC0214B33F9}">
      <dsp:nvSpPr>
        <dsp:cNvPr id="0" name=""/>
        <dsp:cNvSpPr/>
      </dsp:nvSpPr>
      <dsp:spPr>
        <a:xfrm>
          <a:off x="0" y="1463186"/>
          <a:ext cx="7056784" cy="6236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40958"/>
                <a:satOff val="-5040"/>
                <a:lumOff val="28042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noProof="0" dirty="0" smtClean="0"/>
            <a:t>Beratung in Finanzangelegenheiten</a:t>
          </a:r>
          <a:endParaRPr lang="de-DE" sz="2600" kern="1200" noProof="0" dirty="0"/>
        </a:p>
      </dsp:txBody>
      <dsp:txXfrm>
        <a:off x="30442" y="1493628"/>
        <a:ext cx="6995900" cy="562726"/>
      </dsp:txXfrm>
    </dsp:sp>
    <dsp:sp modelId="{559C86DA-1068-426B-B706-B9E0031C78B7}">
      <dsp:nvSpPr>
        <dsp:cNvPr id="0" name=""/>
        <dsp:cNvSpPr/>
      </dsp:nvSpPr>
      <dsp:spPr>
        <a:xfrm>
          <a:off x="0" y="2161676"/>
          <a:ext cx="7056784" cy="6236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361437"/>
                <a:satOff val="-7560"/>
                <a:lumOff val="42063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Vergabe von Krediten</a:t>
          </a:r>
          <a:endParaRPr lang="pl-PL" sz="2600" kern="1200" dirty="0"/>
        </a:p>
      </dsp:txBody>
      <dsp:txXfrm>
        <a:off x="30442" y="2192118"/>
        <a:ext cx="6995900" cy="562726"/>
      </dsp:txXfrm>
    </dsp:sp>
    <dsp:sp modelId="{80DA4C4F-5AF8-4A05-B50C-AF41775A7415}">
      <dsp:nvSpPr>
        <dsp:cNvPr id="0" name=""/>
        <dsp:cNvSpPr/>
      </dsp:nvSpPr>
      <dsp:spPr>
        <a:xfrm>
          <a:off x="0" y="2860166"/>
          <a:ext cx="7056784" cy="6236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40958"/>
                <a:satOff val="-5040"/>
                <a:lumOff val="28042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Verwahrung von Vermögenswerten</a:t>
          </a:r>
          <a:endParaRPr lang="pl-PL" sz="2600" kern="1200" dirty="0"/>
        </a:p>
      </dsp:txBody>
      <dsp:txXfrm>
        <a:off x="30442" y="2890608"/>
        <a:ext cx="6995900" cy="562726"/>
      </dsp:txXfrm>
    </dsp:sp>
    <dsp:sp modelId="{21335188-0B1A-48C2-85C3-3ED96BB9E5BA}">
      <dsp:nvSpPr>
        <dsp:cNvPr id="0" name=""/>
        <dsp:cNvSpPr/>
      </dsp:nvSpPr>
      <dsp:spPr>
        <a:xfrm>
          <a:off x="0" y="3558656"/>
          <a:ext cx="7056784" cy="6236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120479"/>
                <a:satOff val="-2520"/>
                <a:lumOff val="14021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Übernahme von Bürgschaften</a:t>
          </a:r>
        </a:p>
      </dsp:txBody>
      <dsp:txXfrm>
        <a:off x="30442" y="3589098"/>
        <a:ext cx="6995900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2EE6E-51F9-4B70-BB2B-38A18A1DA2D8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71EB0-72B6-473A-BF9B-6FAA3457899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591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1EB0-72B6-473A-BF9B-6FAA34578998}" type="slidenum">
              <a:rPr lang="pl-PL" smtClean="0"/>
              <a:pPr/>
              <a:t>4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1EB0-72B6-473A-BF9B-6FAA34578998}" type="slidenum">
              <a:rPr lang="pl-PL" smtClean="0"/>
              <a:pPr/>
              <a:t>12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2020-05-03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zkun.de/artikel/das-bankensystem-in-deutschland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inancescout24.de/wissen/ratgeber/arten-von-banken" TargetMode="External"/><Relationship Id="rId4" Type="http://schemas.openxmlformats.org/officeDocument/2006/relationships/hyperlink" Target="https://www.jugend-und-finanzen.de/alle/finanzthemen/wirtschaft-und-banken/das-bankensystem-in-deutschlan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DAS BANKENSYSTEM </a:t>
            </a:r>
            <a:br>
              <a:rPr lang="pl-PL" sz="5400" b="1" dirty="0" smtClean="0"/>
            </a:br>
            <a:r>
              <a:rPr lang="pl-PL" sz="5400" b="1" dirty="0" smtClean="0"/>
              <a:t>IN DEUTSCHLAND</a:t>
            </a:r>
            <a:endParaRPr lang="pl-PL" sz="5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7336904" cy="1752600"/>
          </a:xfrm>
        </p:spPr>
        <p:txBody>
          <a:bodyPr>
            <a:normAutofit/>
          </a:bodyPr>
          <a:lstStyle/>
          <a:p>
            <a:pPr algn="r"/>
            <a:r>
              <a:rPr lang="de-AT" sz="2000" dirty="0" smtClean="0">
                <a:solidFill>
                  <a:schemeClr val="tx1"/>
                </a:solidFill>
              </a:rPr>
              <a:t>Bearbeitet von: Wioletta Maślach</a:t>
            </a:r>
            <a:endParaRPr lang="pl-PL" sz="2000" dirty="0" smtClean="0">
              <a:solidFill>
                <a:schemeClr val="tx1"/>
              </a:solidFill>
            </a:endParaRPr>
          </a:p>
          <a:p>
            <a:pPr algn="r"/>
            <a:r>
              <a:rPr lang="de-DE" sz="2000" dirty="0" smtClean="0">
                <a:solidFill>
                  <a:schemeClr val="tx1"/>
                </a:solidFill>
              </a:rPr>
              <a:t>Studentin des </a:t>
            </a:r>
            <a:r>
              <a:rPr lang="de-AT" sz="2000" dirty="0" smtClean="0">
                <a:solidFill>
                  <a:schemeClr val="tx1"/>
                </a:solidFill>
              </a:rPr>
              <a:t>1</a:t>
            </a:r>
            <a:r>
              <a:rPr lang="de-DE" sz="2000" dirty="0" smtClean="0">
                <a:solidFill>
                  <a:schemeClr val="tx1"/>
                </a:solidFill>
              </a:rPr>
              <a:t>. Studienjahres (</a:t>
            </a:r>
            <a:r>
              <a:rPr lang="de-AT" sz="2000" dirty="0" smtClean="0">
                <a:solidFill>
                  <a:schemeClr val="tx1"/>
                </a:solidFill>
              </a:rPr>
              <a:t>2019/2020</a:t>
            </a:r>
            <a:r>
              <a:rPr lang="de-DE" sz="2000" dirty="0" smtClean="0">
                <a:solidFill>
                  <a:schemeClr val="tx1"/>
                </a:solidFill>
              </a:rPr>
              <a:t>) </a:t>
            </a:r>
            <a:r>
              <a:rPr lang="pl-PL" sz="2000" dirty="0" smtClean="0">
                <a:solidFill>
                  <a:schemeClr val="tx1"/>
                </a:solidFill>
              </a:rPr>
              <a:t>Master-Abschluss</a:t>
            </a:r>
          </a:p>
          <a:p>
            <a:pPr algn="r"/>
            <a:r>
              <a:rPr lang="de-DE" sz="2000" dirty="0" smtClean="0">
                <a:solidFill>
                  <a:schemeClr val="tx1"/>
                </a:solidFill>
              </a:rPr>
              <a:t>Fachrichtung:</a:t>
            </a:r>
            <a:r>
              <a:rPr lang="de-AT" sz="2000" dirty="0" smtClean="0">
                <a:solidFill>
                  <a:schemeClr val="tx1"/>
                </a:solidFill>
              </a:rPr>
              <a:t> Finanz und Rechnungwesen </a:t>
            </a:r>
            <a:endParaRPr lang="pl-PL" sz="2000" dirty="0" smtClean="0">
              <a:solidFill>
                <a:schemeClr val="tx1"/>
              </a:solidFill>
            </a:endParaRPr>
          </a:p>
          <a:p>
            <a:pPr algn="r"/>
            <a:r>
              <a:rPr lang="de-AT" sz="2000" dirty="0" smtClean="0">
                <a:solidFill>
                  <a:schemeClr val="tx1"/>
                </a:solidFill>
              </a:rPr>
              <a:t>Fachgebiet: Bankwesen und Finanzberatung</a:t>
            </a:r>
            <a:r>
              <a:rPr lang="de-AT" sz="2000" dirty="0" smtClean="0"/>
              <a:t> </a:t>
            </a:r>
            <a:endParaRPr lang="pl-PL" sz="2000" dirty="0" smtClean="0"/>
          </a:p>
          <a:p>
            <a:pPr algn="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1"/>
            <a:ext cx="1763688" cy="223656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87624" y="908720"/>
            <a:ext cx="54726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Universität Rzeszów</a:t>
            </a:r>
            <a:endParaRPr lang="pl-PL" sz="2000" dirty="0" smtClean="0"/>
          </a:p>
          <a:p>
            <a:pPr algn="ctr"/>
            <a:r>
              <a:rPr lang="de-DE" sz="2000" dirty="0" smtClean="0"/>
              <a:t>Fakultät für Wirtschaftwissenschaften </a:t>
            </a:r>
            <a:endParaRPr lang="pl-PL" sz="200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: quellen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4048" y="4509120"/>
            <a:ext cx="2772308" cy="184820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Quellen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334096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hlinkClick r:id="rId3"/>
              </a:rPr>
              <a:t>https://finanzkun.de/artikel/das-bankensystem-in-deutschland</a:t>
            </a:r>
            <a:r>
              <a:rPr lang="pl-PL" dirty="0" smtClean="0"/>
              <a:t> </a:t>
            </a:r>
          </a:p>
          <a:p>
            <a:r>
              <a:rPr lang="pl-PL" dirty="0" smtClean="0">
                <a:hlinkClick r:id="rId4"/>
              </a:rPr>
              <a:t>https://www.jugend-und-finanzen.de/alle/finanzthemen/wirtschaft-und-banken/das-bankensystem-in-deutschland</a:t>
            </a:r>
            <a:r>
              <a:rPr lang="pl-PL" dirty="0" smtClean="0"/>
              <a:t> </a:t>
            </a:r>
          </a:p>
          <a:p>
            <a:r>
              <a:rPr lang="pl-PL" dirty="0" smtClean="0">
                <a:hlinkClick r:id="rId5"/>
              </a:rPr>
              <a:t>https://www.financescout24.de/wissen/ratgeber/arten-von-banken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pl-PL" b="1" dirty="0" smtClean="0"/>
              <a:t>rterbuch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2900" b="1" dirty="0" smtClean="0"/>
              <a:t>das Bankensystem- </a:t>
            </a:r>
            <a:r>
              <a:rPr lang="pl-PL" sz="2900" dirty="0" smtClean="0"/>
              <a:t>system bankowy</a:t>
            </a:r>
          </a:p>
          <a:p>
            <a:r>
              <a:rPr lang="pl-PL" sz="2900" b="1" dirty="0" smtClean="0"/>
              <a:t>das Netz- </a:t>
            </a:r>
            <a:r>
              <a:rPr lang="pl-PL" sz="2900" dirty="0" smtClean="0"/>
              <a:t>sieć</a:t>
            </a:r>
          </a:p>
          <a:p>
            <a:r>
              <a:rPr lang="pl-PL" sz="2900" b="1" dirty="0" smtClean="0"/>
              <a:t>die </a:t>
            </a:r>
            <a:r>
              <a:rPr lang="pl-PL" sz="2900" b="1" dirty="0" smtClean="0">
                <a:cs typeface="Arial" pitchFamily="34" charset="0"/>
              </a:rPr>
              <a:t>Geschäftsbank-</a:t>
            </a:r>
            <a:r>
              <a:rPr lang="pl-PL" sz="2900" b="1" dirty="0" smtClean="0"/>
              <a:t> </a:t>
            </a:r>
            <a:r>
              <a:rPr lang="pl-PL" sz="2900" dirty="0" smtClean="0"/>
              <a:t>bank komercyjny</a:t>
            </a:r>
          </a:p>
          <a:p>
            <a:r>
              <a:rPr lang="pl-PL" sz="2900" b="1" dirty="0" smtClean="0"/>
              <a:t>spezialisiert - </a:t>
            </a:r>
            <a:r>
              <a:rPr lang="pl-PL" sz="2900" dirty="0" smtClean="0"/>
              <a:t>wyspecjalizowany</a:t>
            </a:r>
          </a:p>
          <a:p>
            <a:r>
              <a:rPr lang="pl-PL" sz="2900" b="1" dirty="0" smtClean="0"/>
              <a:t>die Finanzdienstleistung –</a:t>
            </a:r>
            <a:r>
              <a:rPr lang="pl-PL" sz="2900" dirty="0" smtClean="0"/>
              <a:t>usługa finansowa</a:t>
            </a:r>
          </a:p>
          <a:p>
            <a:r>
              <a:rPr lang="pl-PL" sz="2900" b="1" dirty="0" smtClean="0"/>
              <a:t>anbieten- </a:t>
            </a:r>
            <a:r>
              <a:rPr lang="pl-PL" sz="2900" dirty="0" smtClean="0"/>
              <a:t>oferować</a:t>
            </a:r>
          </a:p>
          <a:p>
            <a:r>
              <a:rPr lang="pl-PL" sz="2900" b="1" dirty="0" smtClean="0"/>
              <a:t>die Universalbank – </a:t>
            </a:r>
            <a:r>
              <a:rPr lang="pl-PL" sz="2900" dirty="0" smtClean="0"/>
              <a:t>bank uniwersalny</a:t>
            </a:r>
          </a:p>
          <a:p>
            <a:r>
              <a:rPr lang="pl-PL" sz="2900" b="1" dirty="0" smtClean="0"/>
              <a:t>die Spezialbank– </a:t>
            </a:r>
            <a:r>
              <a:rPr lang="pl-PL" sz="2900" dirty="0" smtClean="0"/>
              <a:t>bank specjalny</a:t>
            </a:r>
          </a:p>
          <a:p>
            <a:r>
              <a:rPr lang="pl-PL" sz="2900" b="1" dirty="0" smtClean="0"/>
              <a:t>privatwirtschaftlich – </a:t>
            </a:r>
            <a:r>
              <a:rPr lang="pl-PL" sz="2900" dirty="0" smtClean="0"/>
              <a:t>dotyczący  gospodarki prywatnej</a:t>
            </a:r>
          </a:p>
          <a:p>
            <a:r>
              <a:rPr lang="pl-PL" sz="2900" b="1" dirty="0" smtClean="0"/>
              <a:t>das Kreditinstitut </a:t>
            </a:r>
            <a:r>
              <a:rPr lang="pl-PL" sz="2900" dirty="0" smtClean="0"/>
              <a:t>– instytucja kredytowa</a:t>
            </a:r>
          </a:p>
          <a:p>
            <a:r>
              <a:rPr lang="pl-PL" sz="2900" b="1" dirty="0" smtClean="0"/>
              <a:t>die Sparkasse – </a:t>
            </a:r>
            <a:r>
              <a:rPr lang="pl-PL" sz="2900" dirty="0" smtClean="0"/>
              <a:t>kasa oszczędnościowa</a:t>
            </a:r>
          </a:p>
          <a:p>
            <a:r>
              <a:rPr lang="pl-PL" sz="2900" b="1" dirty="0" smtClean="0"/>
              <a:t>die Landesbank – </a:t>
            </a:r>
            <a:r>
              <a:rPr lang="pl-PL" sz="2900" dirty="0" smtClean="0"/>
              <a:t>bank państwowy</a:t>
            </a:r>
          </a:p>
          <a:p>
            <a:r>
              <a:rPr lang="pl-PL" sz="2900" b="1" dirty="0" smtClean="0"/>
              <a:t>die Genossenschaftsbank – </a:t>
            </a:r>
            <a:r>
              <a:rPr lang="pl-PL" sz="2900" dirty="0" smtClean="0"/>
              <a:t>bank spółdzielczy</a:t>
            </a:r>
            <a:endParaRPr lang="pl-PL" sz="2900" b="1" dirty="0" smtClean="0"/>
          </a:p>
          <a:p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2900" b="1" dirty="0" smtClean="0"/>
              <a:t>die Abwicklung – </a:t>
            </a:r>
            <a:r>
              <a:rPr lang="pl-PL" sz="2900" dirty="0" smtClean="0"/>
              <a:t>realizacja </a:t>
            </a:r>
          </a:p>
          <a:p>
            <a:r>
              <a:rPr lang="pl-PL" sz="2900" b="1" dirty="0" smtClean="0"/>
              <a:t>bargeldlos - </a:t>
            </a:r>
            <a:r>
              <a:rPr lang="pl-PL" sz="2900" dirty="0" smtClean="0"/>
              <a:t>bezgotówkowy</a:t>
            </a:r>
          </a:p>
          <a:p>
            <a:r>
              <a:rPr lang="pl-PL" sz="2900" b="1" dirty="0" smtClean="0"/>
              <a:t>der Zahlungsverkehr – </a:t>
            </a:r>
            <a:r>
              <a:rPr lang="pl-PL" sz="2900" dirty="0" smtClean="0"/>
              <a:t>obrót płatniczy</a:t>
            </a:r>
          </a:p>
          <a:p>
            <a:r>
              <a:rPr lang="pl-PL" sz="2900" b="1" dirty="0" smtClean="0"/>
              <a:t>die Verwaltung - </a:t>
            </a:r>
            <a:r>
              <a:rPr lang="pl-PL" sz="2900" dirty="0" smtClean="0"/>
              <a:t>zarządzanie</a:t>
            </a:r>
          </a:p>
          <a:p>
            <a:r>
              <a:rPr lang="pl-PL" sz="2900" b="1" dirty="0" smtClean="0"/>
              <a:t>die Kapitallage- </a:t>
            </a:r>
            <a:r>
              <a:rPr lang="pl-PL" sz="2900" dirty="0" smtClean="0"/>
              <a:t>pozycja/ sytuacja kapitałowa</a:t>
            </a:r>
          </a:p>
          <a:p>
            <a:r>
              <a:rPr lang="pl-PL" sz="2900" b="1" dirty="0" smtClean="0"/>
              <a:t>die Sparanlage- </a:t>
            </a:r>
            <a:r>
              <a:rPr lang="pl-PL" sz="2900" dirty="0" smtClean="0"/>
              <a:t>pozycje oszczędnościowe</a:t>
            </a:r>
          </a:p>
          <a:p>
            <a:r>
              <a:rPr lang="pl-PL" sz="2900" b="1" dirty="0" smtClean="0"/>
              <a:t>die Beratung - </a:t>
            </a:r>
            <a:r>
              <a:rPr lang="pl-PL" sz="2900" dirty="0" smtClean="0"/>
              <a:t>doradztwo</a:t>
            </a:r>
          </a:p>
          <a:p>
            <a:r>
              <a:rPr lang="pl-PL" sz="2900" b="1" dirty="0" smtClean="0"/>
              <a:t>die Finanzangelegenheit – </a:t>
            </a:r>
            <a:r>
              <a:rPr lang="pl-PL" sz="2900" dirty="0" smtClean="0"/>
              <a:t>sprawa finansowa</a:t>
            </a:r>
          </a:p>
          <a:p>
            <a:r>
              <a:rPr lang="pl-PL" sz="2900" b="1" dirty="0" smtClean="0"/>
              <a:t>die Vergabe – </a:t>
            </a:r>
            <a:r>
              <a:rPr lang="pl-PL" sz="2900" dirty="0" smtClean="0"/>
              <a:t>przyznanie</a:t>
            </a:r>
          </a:p>
          <a:p>
            <a:r>
              <a:rPr lang="pl-PL" sz="2900" b="1" dirty="0" smtClean="0"/>
              <a:t>die Verwahrung – </a:t>
            </a:r>
            <a:r>
              <a:rPr lang="pl-PL" sz="2900" dirty="0" smtClean="0"/>
              <a:t>przechowywanie</a:t>
            </a:r>
          </a:p>
          <a:p>
            <a:r>
              <a:rPr lang="pl-PL" sz="2900" b="1" dirty="0" smtClean="0"/>
              <a:t>die Vermögenswerten (Pl.) - </a:t>
            </a:r>
            <a:r>
              <a:rPr lang="pl-PL" sz="2900" dirty="0" smtClean="0"/>
              <a:t>aktywa</a:t>
            </a:r>
          </a:p>
          <a:p>
            <a:r>
              <a:rPr lang="pl-PL" sz="2900" b="1" dirty="0" smtClean="0"/>
              <a:t>die Übernahme - </a:t>
            </a:r>
            <a:r>
              <a:rPr lang="pl-PL" sz="2900" dirty="0" smtClean="0"/>
              <a:t>przejęcie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pl-PL" b="1" dirty="0" smtClean="0"/>
              <a:t>rterbuch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2900" b="1" dirty="0" smtClean="0"/>
              <a:t>die Bürgschaft- </a:t>
            </a:r>
            <a:r>
              <a:rPr lang="pl-PL" sz="2900" dirty="0" smtClean="0"/>
              <a:t>gwarancja </a:t>
            </a:r>
          </a:p>
          <a:p>
            <a:r>
              <a:rPr lang="pl-PL" sz="2900" b="1" dirty="0" smtClean="0"/>
              <a:t>öffentlich-rechtliche </a:t>
            </a:r>
            <a:r>
              <a:rPr lang="pl-PL" sz="2900" dirty="0" smtClean="0"/>
              <a:t>- publiczny</a:t>
            </a:r>
            <a:endParaRPr lang="pl-PL" sz="2900" b="1" dirty="0" smtClean="0"/>
          </a:p>
          <a:p>
            <a:r>
              <a:rPr lang="pl-PL" sz="2900" b="1" dirty="0" smtClean="0"/>
              <a:t>die Landesbank – </a:t>
            </a:r>
            <a:r>
              <a:rPr lang="pl-PL" sz="2900" dirty="0" smtClean="0"/>
              <a:t>bank państwowy</a:t>
            </a:r>
          </a:p>
          <a:p>
            <a:r>
              <a:rPr lang="pl-PL" sz="2900" b="1" dirty="0" smtClean="0"/>
              <a:t>der Eigentümer - </a:t>
            </a:r>
            <a:r>
              <a:rPr lang="pl-PL" sz="2900" dirty="0" smtClean="0"/>
              <a:t>właściciel</a:t>
            </a:r>
          </a:p>
          <a:p>
            <a:r>
              <a:rPr lang="pl-PL" sz="2900" b="1" dirty="0" smtClean="0"/>
              <a:t>der Träger - </a:t>
            </a:r>
            <a:r>
              <a:rPr lang="pl-PL" sz="2900" dirty="0" smtClean="0"/>
              <a:t>podmiot</a:t>
            </a:r>
          </a:p>
          <a:p>
            <a:r>
              <a:rPr lang="pl-PL" sz="2900" b="1" dirty="0" smtClean="0"/>
              <a:t>die Gemeinde - </a:t>
            </a:r>
            <a:r>
              <a:rPr lang="pl-PL" sz="2900" dirty="0" smtClean="0"/>
              <a:t>gmina</a:t>
            </a:r>
          </a:p>
          <a:p>
            <a:r>
              <a:rPr lang="pl-PL" sz="2900" b="1" dirty="0" smtClean="0"/>
              <a:t>das Bundesland –</a:t>
            </a:r>
            <a:r>
              <a:rPr lang="pl-PL" sz="2900" dirty="0" smtClean="0"/>
              <a:t> land, kraj związkowy</a:t>
            </a:r>
          </a:p>
          <a:p>
            <a:r>
              <a:rPr lang="pl-PL" sz="2900" b="1" dirty="0" smtClean="0"/>
              <a:t>der Bund – </a:t>
            </a:r>
            <a:r>
              <a:rPr lang="pl-PL" sz="2900" dirty="0" smtClean="0"/>
              <a:t>federacja</a:t>
            </a:r>
          </a:p>
          <a:p>
            <a:r>
              <a:rPr lang="pl-PL" sz="2900" b="1" dirty="0" smtClean="0"/>
              <a:t>die Rechtsform- </a:t>
            </a:r>
            <a:r>
              <a:rPr lang="pl-PL" sz="2900" dirty="0" smtClean="0"/>
              <a:t>forma prawna </a:t>
            </a:r>
          </a:p>
          <a:p>
            <a:r>
              <a:rPr lang="pl-PL" sz="2900" b="1" dirty="0" smtClean="0"/>
              <a:t>die Genossenschaft – </a:t>
            </a:r>
            <a:r>
              <a:rPr lang="pl-PL" sz="2900" dirty="0" smtClean="0"/>
              <a:t>spółdzielnia </a:t>
            </a:r>
          </a:p>
          <a:p>
            <a:r>
              <a:rPr lang="pl-PL" sz="2900" b="1" dirty="0" smtClean="0"/>
              <a:t>die Aktiengesellschaft</a:t>
            </a:r>
            <a:r>
              <a:rPr lang="pl-PL" sz="2900" dirty="0" smtClean="0"/>
              <a:t> - spółka akcyjna </a:t>
            </a:r>
          </a:p>
          <a:p>
            <a:r>
              <a:rPr lang="pl-PL" sz="2900" b="1" dirty="0" smtClean="0"/>
              <a:t>führen</a:t>
            </a:r>
            <a:r>
              <a:rPr lang="pl-PL" sz="2900" dirty="0" smtClean="0"/>
              <a:t> – prowadzić </a:t>
            </a:r>
          </a:p>
          <a:p>
            <a:r>
              <a:rPr lang="pl-PL" sz="2900" b="1" dirty="0" smtClean="0"/>
              <a:t>genossenschaftlich- </a:t>
            </a:r>
            <a:r>
              <a:rPr lang="pl-PL" sz="2900" dirty="0" smtClean="0"/>
              <a:t>spółdzielczy </a:t>
            </a:r>
            <a:endParaRPr lang="pl-PL" sz="29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sz="2900" b="1" dirty="0" smtClean="0"/>
              <a:t>der Besitz – </a:t>
            </a:r>
            <a:r>
              <a:rPr lang="pl-PL" sz="2900" dirty="0" smtClean="0"/>
              <a:t>własność</a:t>
            </a:r>
          </a:p>
          <a:p>
            <a:r>
              <a:rPr lang="pl-PL" sz="2900" b="1" dirty="0" smtClean="0"/>
              <a:t>bezeichen</a:t>
            </a:r>
            <a:r>
              <a:rPr lang="pl-PL" sz="2900" dirty="0" smtClean="0"/>
              <a:t> – określać, oznaczać </a:t>
            </a:r>
          </a:p>
          <a:p>
            <a:r>
              <a:rPr lang="pl-PL" sz="2900" b="1" dirty="0" smtClean="0"/>
              <a:t>spezifisch -</a:t>
            </a:r>
            <a:r>
              <a:rPr lang="pl-PL" sz="2900" dirty="0" smtClean="0"/>
              <a:t> specyficzny</a:t>
            </a:r>
            <a:r>
              <a:rPr lang="pl-PL" sz="2900" b="1" dirty="0" smtClean="0"/>
              <a:t> </a:t>
            </a:r>
          </a:p>
          <a:p>
            <a:r>
              <a:rPr lang="pl-PL" sz="2900" b="1" dirty="0" smtClean="0"/>
              <a:t>das Bankgeschäft– </a:t>
            </a:r>
            <a:r>
              <a:rPr lang="pl-PL" sz="2900" dirty="0" smtClean="0"/>
              <a:t>operacja bankowa</a:t>
            </a:r>
          </a:p>
          <a:p>
            <a:r>
              <a:rPr lang="pl-PL" sz="2900" b="1" dirty="0" smtClean="0"/>
              <a:t>bestimmt- </a:t>
            </a:r>
            <a:r>
              <a:rPr lang="pl-PL" sz="2900" dirty="0" smtClean="0"/>
              <a:t>określony</a:t>
            </a:r>
          </a:p>
          <a:p>
            <a:r>
              <a:rPr lang="pl-PL" sz="2900" b="1" dirty="0" smtClean="0"/>
              <a:t>die Kundengruppe – </a:t>
            </a:r>
            <a:r>
              <a:rPr lang="pl-PL" sz="2900" dirty="0" smtClean="0"/>
              <a:t>grupa klientów</a:t>
            </a:r>
          </a:p>
          <a:p>
            <a:r>
              <a:rPr lang="pl-PL" sz="2900" b="1" dirty="0" smtClean="0"/>
              <a:t>zusammenarbeiten - </a:t>
            </a:r>
            <a:r>
              <a:rPr lang="pl-PL" sz="2900" dirty="0" smtClean="0"/>
              <a:t>współpracować</a:t>
            </a:r>
          </a:p>
          <a:p>
            <a:r>
              <a:rPr lang="pl-PL" sz="2900" b="1" dirty="0" smtClean="0"/>
              <a:t>die Hypothekenbank – </a:t>
            </a:r>
            <a:r>
              <a:rPr lang="pl-PL" sz="2900" dirty="0" smtClean="0"/>
              <a:t>bank hipoteczny</a:t>
            </a:r>
          </a:p>
          <a:p>
            <a:r>
              <a:rPr lang="pl-PL" sz="2900" b="1" dirty="0" smtClean="0"/>
              <a:t>die Bausparkasse – </a:t>
            </a:r>
            <a:r>
              <a:rPr lang="pl-PL" sz="2900" dirty="0" smtClean="0"/>
              <a:t>kasa oszczędnościowa</a:t>
            </a:r>
          </a:p>
          <a:p>
            <a:r>
              <a:rPr lang="pl-PL" sz="2900" b="1" dirty="0" smtClean="0"/>
              <a:t>die Investmentbank – </a:t>
            </a:r>
            <a:r>
              <a:rPr lang="pl-PL" sz="2900" dirty="0" smtClean="0"/>
              <a:t>bank inwestycyjny</a:t>
            </a:r>
          </a:p>
          <a:p>
            <a:r>
              <a:rPr lang="pl-PL" sz="2900" b="1" dirty="0" smtClean="0"/>
              <a:t>die Kreditgarantiegemeinschaft  - </a:t>
            </a:r>
            <a:r>
              <a:rPr lang="pl-PL" sz="2900" dirty="0" smtClean="0"/>
              <a:t>stowarzyszenie poręczeń kredytowych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772400" cy="1362075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 Aufmerksamkeit!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 der Präsentation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pl-PL" sz="3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Definition des Bankensystem.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000" dirty="0" smtClean="0"/>
              <a:t>Das deutsche Bankensystem.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000" dirty="0" smtClean="0"/>
              <a:t>Typische Aufgaben aller Universalbanken.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000" dirty="0" smtClean="0"/>
              <a:t>Öffentlich-rechtliche Banken.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000" dirty="0" smtClean="0"/>
              <a:t>Genossenschaftsbanken.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000" dirty="0" smtClean="0"/>
              <a:t>Privatbanken.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000" dirty="0" smtClean="0"/>
              <a:t>Spezialbanken.</a:t>
            </a:r>
            <a:endParaRPr lang="pl-PL" sz="3000" dirty="0"/>
          </a:p>
          <a:p>
            <a:pPr marL="514350" indent="-514350" algn="just">
              <a:buFont typeface="+mj-lt"/>
              <a:buAutoNum type="arabicPeriod"/>
            </a:pPr>
            <a:endParaRPr lang="pl-PL" dirty="0"/>
          </a:p>
          <a:p>
            <a:pPr marL="514350" indent="-514350" algn="just">
              <a:buFont typeface="+mj-lt"/>
              <a:buAutoNum type="arabicPeriod"/>
            </a:pPr>
            <a:endParaRPr lang="pl-PL" dirty="0"/>
          </a:p>
          <a:p>
            <a:pPr marL="514350" indent="-514350" algn="just">
              <a:buFont typeface="+mj-lt"/>
              <a:buAutoNum type="arabicPeriod"/>
            </a:pP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  <p:sp>
        <p:nvSpPr>
          <p:cNvPr id="14338" name="AutoShape 2" descr="Znalezione obrazy dla zapytania: Age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340" name="AutoShape 4" descr="Znalezione obrazy dla zapytania: Agen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4342" name="Picture 6" descr="http://korposfera.pl/wp-content/uploads/2018/04/checklist-1622517_1920-977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1" y="4151619"/>
            <a:ext cx="3672408" cy="2706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Das Bankensystem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Das </a:t>
            </a:r>
            <a:r>
              <a:rPr lang="de-DE" dirty="0" smtClean="0"/>
              <a:t>Bankensystem ist ein Netz von Geschäftsbanken und spezialisierten Banken, die Finanzdienstleistungen anbieten. </a:t>
            </a:r>
            <a:endParaRPr lang="pl-PL" dirty="0" smtClean="0"/>
          </a:p>
          <a:p>
            <a:pPr algn="just">
              <a:buNone/>
            </a:pPr>
            <a:r>
              <a:rPr lang="pl-PL" dirty="0"/>
              <a:t>	</a:t>
            </a:r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10242" name="Picture 2" descr="Znalezione obrazy dla zapytania: banken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56992"/>
            <a:ext cx="4752528" cy="3168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Das deutsche Bankensystem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122" name="AutoShape 2" descr="Znalezione obrazy dla zapytania: banksystem in deutsch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124" name="AutoShape 4" descr="Znalezione obrazy dla zapytania: banksystem in deutsch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126" name="AutoShape 6" descr="Znalezione obrazy dla zapytania: banksystem in deutsch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5128" name="AutoShape 8" descr="Znalezione obrazy dla zapytania: banksystem in deutsch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083651" cy="418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539552" y="5733256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Quelle: Deutsche Bundesbank: Geld und Geldpolitik; Frankfurt am Main, 2019. </a:t>
            </a:r>
            <a:r>
              <a:rPr lang="pl-PL" sz="1400" dirty="0" smtClean="0"/>
              <a:t>s</a:t>
            </a:r>
            <a:r>
              <a:rPr lang="de-DE" sz="1400" dirty="0" smtClean="0"/>
              <a:t>. 78</a:t>
            </a:r>
            <a:r>
              <a:rPr lang="pl-PL" sz="1400" dirty="0" smtClean="0"/>
              <a:t>.</a:t>
            </a:r>
            <a:endParaRPr lang="pl-PL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Typische</a:t>
            </a:r>
            <a:r>
              <a:rPr lang="pl-PL" b="1" dirty="0" smtClean="0"/>
              <a:t> Aufgaben aller </a:t>
            </a:r>
            <a:r>
              <a:rPr lang="pl-PL" b="1" dirty="0"/>
              <a:t>U</a:t>
            </a:r>
            <a:r>
              <a:rPr lang="pl-PL" b="1" dirty="0" smtClean="0"/>
              <a:t>niversalbanken</a:t>
            </a:r>
            <a:endParaRPr lang="pl-PL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259632" y="1844824"/>
          <a:ext cx="70567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l-PL" b="1" dirty="0" smtClean="0"/>
              <a:t>Öffentlich-rechtliche Banken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3000" dirty="0" smtClean="0"/>
              <a:t>	</a:t>
            </a:r>
            <a:r>
              <a:rPr lang="de-DE" sz="3000" dirty="0" smtClean="0"/>
              <a:t>Zum </a:t>
            </a:r>
            <a:r>
              <a:rPr lang="de-DE" sz="3000" dirty="0"/>
              <a:t>öffentlich-rechtlichen Bankensektor werden die Sparkassen mit ihren Landesbanken gezählt. Ihre Eigentümer sind öffentlich-rechtliche Träger, also Gemeinden, </a:t>
            </a:r>
            <a:r>
              <a:rPr lang="pl-PL" sz="3000" dirty="0"/>
              <a:t>Bundesländer oder der </a:t>
            </a:r>
            <a:r>
              <a:rPr lang="pl-PL" sz="3000" dirty="0" smtClean="0"/>
              <a:t>Bund.</a:t>
            </a:r>
            <a:endParaRPr lang="pl-PL" sz="3000" dirty="0"/>
          </a:p>
        </p:txBody>
      </p:sp>
      <p:pic>
        <p:nvPicPr>
          <p:cNvPr id="1026" name="Picture 2" descr="Znalezione obrazy dla zapytania: sparkas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61048"/>
            <a:ext cx="4176464" cy="2352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Genossenschaftsbanken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sz="3000" dirty="0" smtClean="0"/>
              <a:t>Die G</a:t>
            </a:r>
            <a:r>
              <a:rPr lang="de-DE" sz="3000" dirty="0" smtClean="0"/>
              <a:t>enossenschaftsbanken sind Kreditinstitute, die in der Rechtsform einer Genossenschaft oder Aktiengesellschaft geführt werden und einer genossenschaftlichen Bankengruppe angehören.</a:t>
            </a:r>
            <a:endParaRPr lang="pl-PL" sz="3000" dirty="0"/>
          </a:p>
        </p:txBody>
      </p:sp>
      <p:sp>
        <p:nvSpPr>
          <p:cNvPr id="24578" name="AutoShape 2" descr="Znalezione obrazy dla zapytania: Sparda-Ba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4580" name="AutoShape 4" descr="Znalezione obrazy dla zapytania: Sparda-Ba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24582" name="Picture 6" descr="Znalezione obrazy dla zapytania: Sparda-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05064"/>
            <a:ext cx="2160240" cy="2160240"/>
          </a:xfrm>
          <a:prstGeom prst="rect">
            <a:avLst/>
          </a:prstGeom>
          <a:noFill/>
        </p:spPr>
      </p:pic>
      <p:sp>
        <p:nvSpPr>
          <p:cNvPr id="24584" name="AutoShape 8" descr="Znalezione obrazy dla zapytania: Volks- und Raiffeisenban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4586" name="AutoShape 10" descr="Znalezione obrazy dla zapytania: Volks- und Raiffeisenban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4588" name="AutoShape 12" descr="Znalezione obrazy dla zapytania: Volks- und Raiffeisenban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4590" name="AutoShape 14" descr="Znalezione obrazy dla zapytania: Volks- und Raiffeisenban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24592" name="Picture 16" descr="Znalezione obrazy dla zapytania: Volks- und Raiffeisenbank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2808312" cy="2745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Privatbanken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1684783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de-AT" dirty="0" smtClean="0"/>
              <a:t>Kreditinstitute</a:t>
            </a:r>
            <a:r>
              <a:rPr lang="de-AT" dirty="0"/>
              <a:t>, die sich im privaten Besitz befinden, werden als Privatbanken bezeichnet. </a:t>
            </a:r>
            <a:endParaRPr lang="pl-PL" dirty="0"/>
          </a:p>
          <a:p>
            <a:pPr algn="just">
              <a:buNone/>
            </a:pPr>
            <a:endParaRPr lang="pl-PL" dirty="0"/>
          </a:p>
        </p:txBody>
      </p:sp>
      <p:pic>
        <p:nvPicPr>
          <p:cNvPr id="23554" name="Picture 2" descr="Znalezione obrazy dla zapytania: Bank Beren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3456384" cy="1299601"/>
          </a:xfrm>
          <a:prstGeom prst="rect">
            <a:avLst/>
          </a:prstGeom>
          <a:noFill/>
        </p:spPr>
      </p:pic>
      <p:pic>
        <p:nvPicPr>
          <p:cNvPr id="23556" name="Picture 4" descr="Znalezione obrazy dla zapytania: Pax-B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13176"/>
            <a:ext cx="4422169" cy="963895"/>
          </a:xfrm>
          <a:prstGeom prst="rect">
            <a:avLst/>
          </a:prstGeom>
          <a:noFill/>
        </p:spPr>
      </p:pic>
      <p:pic>
        <p:nvPicPr>
          <p:cNvPr id="23558" name="Picture 6" descr="Znalezione obrazy dla zapytania: Bankhaus Bodens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12976"/>
            <a:ext cx="3022579" cy="1397943"/>
          </a:xfrm>
          <a:prstGeom prst="rect">
            <a:avLst/>
          </a:prstGeom>
          <a:noFill/>
        </p:spPr>
      </p:pic>
      <p:sp>
        <p:nvSpPr>
          <p:cNvPr id="23560" name="AutoShape 8" descr="Znalezione obrazy dla zapytania: Bankhaus Lam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3562" name="AutoShape 10" descr="Znalezione obrazy dla zapytania: Bankhaus Lam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23564" name="Picture 12" descr="File:Bankhaus Lampe logo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869160"/>
            <a:ext cx="2675707" cy="1224136"/>
          </a:xfrm>
          <a:prstGeom prst="rect">
            <a:avLst/>
          </a:prstGeom>
          <a:noFill/>
        </p:spPr>
      </p:pic>
      <p:pic>
        <p:nvPicPr>
          <p:cNvPr id="23566" name="Picture 14" descr="Znalezione obrazy dla zapytania: Bankhaus Wölber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772816"/>
            <a:ext cx="2083089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Spezialbanken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de-DE" dirty="0" smtClean="0"/>
              <a:t>Spezialbank ist ein Kreditinstitut, das nur spezifische Bankgeschäfte anbietet und/oder mit</a:t>
            </a:r>
            <a:r>
              <a:rPr lang="pl-PL" dirty="0" smtClean="0"/>
              <a:t> </a:t>
            </a:r>
            <a:r>
              <a:rPr lang="de-DE" dirty="0" smtClean="0"/>
              <a:t>bestimmten Kundengruppen</a:t>
            </a:r>
            <a:r>
              <a:rPr lang="pl-PL" dirty="0" smtClean="0"/>
              <a:t> </a:t>
            </a:r>
            <a:r>
              <a:rPr lang="de-DE" dirty="0" smtClean="0"/>
              <a:t>zusammenarbeitet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83568" y="3284984"/>
          <a:ext cx="777686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343</Words>
  <Application>Microsoft Office PowerPoint</Application>
  <PresentationFormat>Pokaz na ekranie (4:3)</PresentationFormat>
  <Paragraphs>103</Paragraphs>
  <Slides>13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DAS BANKENSYSTEM  IN DEUTSCHLAND</vt:lpstr>
      <vt:lpstr>Agenda der Präsentation</vt:lpstr>
      <vt:lpstr>Das Bankensystem</vt:lpstr>
      <vt:lpstr>Das deutsche Bankensystem</vt:lpstr>
      <vt:lpstr>Typische Aufgaben aller Universalbanken</vt:lpstr>
      <vt:lpstr>Öffentlich-rechtliche Banken</vt:lpstr>
      <vt:lpstr>Genossenschaftsbanken</vt:lpstr>
      <vt:lpstr>Privatbanken</vt:lpstr>
      <vt:lpstr>Spezialbanken</vt:lpstr>
      <vt:lpstr>Quellen</vt:lpstr>
      <vt:lpstr>Wörterbuch</vt:lpstr>
      <vt:lpstr>Wörterbuch</vt:lpstr>
      <vt:lpstr>Vielen Dank für Aufmerksamkeit!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Banksystem in Deutschland</dc:title>
  <dc:creator>Wiola</dc:creator>
  <cp:lastModifiedBy>Oem</cp:lastModifiedBy>
  <cp:revision>66</cp:revision>
  <dcterms:created xsi:type="dcterms:W3CDTF">2020-02-26T17:05:56Z</dcterms:created>
  <dcterms:modified xsi:type="dcterms:W3CDTF">2020-05-03T09:50:47Z</dcterms:modified>
</cp:coreProperties>
</file>