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71" r:id="rId14"/>
    <p:sldId id="270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47" d="100"/>
          <a:sy n="47" d="100"/>
        </p:scale>
        <p:origin x="-1358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20000"/>
                <a:lumOff val="80000"/>
              </a:schemeClr>
            </a:gs>
            <a:gs pos="76000">
              <a:schemeClr val="tx2">
                <a:lumMod val="20000"/>
                <a:lumOff val="80000"/>
              </a:schemeClr>
            </a:gs>
            <a:gs pos="92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968044-EFD3-49C6-86D9-271723170537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8004239-385F-4545-89D4-300B0B0751D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" TargetMode="External"/><Relationship Id="rId2" Type="http://schemas.openxmlformats.org/officeDocument/2006/relationships/hyperlink" Target="https://de.wikipedia.org/wiki/Konjunktu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bportal.pl/__data/assets/image/0006/82788/cykl_koniunkturalny.png" TargetMode="External"/><Relationship Id="rId4" Type="http://schemas.openxmlformats.org/officeDocument/2006/relationships/hyperlink" Target="https://de.pon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509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84185" y="2348880"/>
            <a:ext cx="52036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Konjunktur</a:t>
            </a:r>
            <a:endParaRPr lang="pl-PL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059832" y="5285221"/>
            <a:ext cx="5769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Bearbeitet</a:t>
            </a:r>
            <a:r>
              <a:rPr lang="pl-PL" dirty="0" smtClean="0"/>
              <a:t> von: Paulina Tracz</a:t>
            </a:r>
          </a:p>
          <a:p>
            <a:r>
              <a:rPr lang="pl-PL" dirty="0" err="1" smtClean="0"/>
              <a:t>Studentin</a:t>
            </a:r>
            <a:r>
              <a:rPr lang="pl-PL" dirty="0" smtClean="0"/>
              <a:t>  des 2. </a:t>
            </a:r>
            <a:r>
              <a:rPr lang="pl-PL" dirty="0" err="1" smtClean="0"/>
              <a:t>Studienjahres</a:t>
            </a:r>
            <a:r>
              <a:rPr lang="pl-PL" dirty="0" smtClean="0"/>
              <a:t>   </a:t>
            </a:r>
            <a:r>
              <a:rPr lang="pl-PL" dirty="0" err="1" smtClean="0"/>
              <a:t>Betriebswirtschaftslehre</a:t>
            </a:r>
            <a:r>
              <a:rPr lang="pl-PL" dirty="0" smtClean="0"/>
              <a:t> </a:t>
            </a:r>
          </a:p>
          <a:p>
            <a:r>
              <a:rPr lang="de-DE" dirty="0" smtClean="0"/>
              <a:t>Fakultät für </a:t>
            </a:r>
            <a:r>
              <a:rPr lang="pl-PL" dirty="0" err="1" smtClean="0"/>
              <a:t>Wirtschaftwissenschaften</a:t>
            </a:r>
            <a:endParaRPr lang="de-DE" dirty="0" smtClean="0"/>
          </a:p>
          <a:p>
            <a:r>
              <a:rPr lang="de-DE" dirty="0" err="1" smtClean="0"/>
              <a:t>Rzeszower</a:t>
            </a:r>
            <a:r>
              <a:rPr lang="de-DE" dirty="0" smtClean="0"/>
              <a:t> Universität, </a:t>
            </a:r>
            <a:r>
              <a:rPr lang="pl-PL" dirty="0" smtClean="0"/>
              <a:t>2019/2020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27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4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Drei</a:t>
            </a:r>
            <a:r>
              <a:rPr lang="pl-PL" dirty="0" smtClean="0"/>
              <a:t> </a:t>
            </a:r>
            <a:r>
              <a:rPr lang="pl-PL" dirty="0" err="1" smtClean="0"/>
              <a:t>Zyklen</a:t>
            </a:r>
            <a:r>
              <a:rPr lang="pl-PL" dirty="0" smtClean="0"/>
              <a:t> in </a:t>
            </a:r>
            <a:r>
              <a:rPr lang="pl-PL" dirty="0" err="1" smtClean="0"/>
              <a:t>Konjunktur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Der </a:t>
            </a:r>
            <a:r>
              <a:rPr lang="de-DE" b="1" dirty="0" err="1">
                <a:solidFill>
                  <a:schemeClr val="tx1"/>
                </a:solidFill>
              </a:rPr>
              <a:t>Kitchin</a:t>
            </a:r>
            <a:r>
              <a:rPr lang="de-DE" b="1" dirty="0">
                <a:solidFill>
                  <a:schemeClr val="tx1"/>
                </a:solidFill>
              </a:rPr>
              <a:t>-Zyklus </a:t>
            </a:r>
            <a:r>
              <a:rPr lang="de-DE" dirty="0">
                <a:solidFill>
                  <a:schemeClr val="tx1"/>
                </a:solidFill>
              </a:rPr>
              <a:t>wird zur Beurteilung der betriebswirtschaftlichen Produktions- und Absatzplanung bzw. der Lagerhaltung herangezogen. 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   </a:t>
            </a:r>
            <a:r>
              <a:rPr lang="de-DE" dirty="0" smtClean="0">
                <a:solidFill>
                  <a:schemeClr val="tx1"/>
                </a:solidFill>
              </a:rPr>
              <a:t>Diese</a:t>
            </a:r>
            <a:r>
              <a:rPr lang="pl-PL" dirty="0" smtClean="0">
                <a:solidFill>
                  <a:schemeClr val="tx1"/>
                </a:solidFill>
              </a:rPr>
              <a:t>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Zyklus dauert</a:t>
            </a:r>
            <a:r>
              <a:rPr lang="de-DE" b="1" dirty="0">
                <a:solidFill>
                  <a:schemeClr val="tx1"/>
                </a:solidFill>
              </a:rPr>
              <a:t> von 3 bis 4 Jahren. 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Der </a:t>
            </a:r>
            <a:r>
              <a:rPr lang="de-DE" b="1" dirty="0" err="1">
                <a:solidFill>
                  <a:schemeClr val="tx1"/>
                </a:solidFill>
              </a:rPr>
              <a:t>Juglar</a:t>
            </a:r>
            <a:r>
              <a:rPr lang="de-DE" b="1" dirty="0">
                <a:solidFill>
                  <a:schemeClr val="tx1"/>
                </a:solidFill>
              </a:rPr>
              <a:t>-Zyklus </a:t>
            </a:r>
            <a:r>
              <a:rPr lang="de-DE" dirty="0">
                <a:solidFill>
                  <a:schemeClr val="tx1"/>
                </a:solidFill>
              </a:rPr>
              <a:t>beschreibt Investitionsphasen. 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   </a:t>
            </a:r>
            <a:r>
              <a:rPr lang="de-DE" dirty="0" smtClean="0">
                <a:solidFill>
                  <a:schemeClr val="tx1"/>
                </a:solidFill>
              </a:rPr>
              <a:t>Er </a:t>
            </a:r>
            <a:r>
              <a:rPr lang="de-DE" dirty="0">
                <a:solidFill>
                  <a:schemeClr val="tx1"/>
                </a:solidFill>
              </a:rPr>
              <a:t>dauert zwischen </a:t>
            </a:r>
            <a:r>
              <a:rPr lang="de-DE" b="1" dirty="0">
                <a:solidFill>
                  <a:schemeClr val="tx1"/>
                </a:solidFill>
              </a:rPr>
              <a:t>6 und 10 Jahren. </a:t>
            </a:r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Der </a:t>
            </a:r>
            <a:r>
              <a:rPr lang="de-DE" b="1" dirty="0" err="1" smtClean="0">
                <a:solidFill>
                  <a:schemeClr val="tx1"/>
                </a:solidFill>
              </a:rPr>
              <a:t>Kondratjew</a:t>
            </a:r>
            <a:r>
              <a:rPr lang="de-DE" b="1" dirty="0" smtClean="0">
                <a:solidFill>
                  <a:schemeClr val="tx1"/>
                </a:solidFill>
              </a:rPr>
              <a:t>-Zyklus </a:t>
            </a:r>
            <a:r>
              <a:rPr lang="pl-PL" dirty="0" err="1" smtClean="0">
                <a:solidFill>
                  <a:schemeClr val="tx1"/>
                </a:solidFill>
              </a:rPr>
              <a:t>dauert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von </a:t>
            </a:r>
            <a:r>
              <a:rPr lang="de-DE" b="1" dirty="0">
                <a:solidFill>
                  <a:schemeClr val="tx1"/>
                </a:solidFill>
              </a:rPr>
              <a:t>40 bis 50 Jahren 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r>
              <a:rPr lang="de-DE" dirty="0">
                <a:solidFill>
                  <a:schemeClr val="tx1"/>
                </a:solidFill>
              </a:rPr>
              <a:t> Dieser Zyklus betrifft die technologische </a:t>
            </a:r>
            <a:r>
              <a:rPr lang="de-DE" dirty="0" smtClean="0">
                <a:solidFill>
                  <a:schemeClr val="tx1"/>
                </a:solidFill>
              </a:rPr>
              <a:t>Innovation</a:t>
            </a:r>
            <a:r>
              <a:rPr lang="pl-PL" dirty="0" smtClean="0">
                <a:solidFill>
                  <a:schemeClr val="tx1"/>
                </a:solidFill>
              </a:rPr>
              <a:t>,</a:t>
            </a:r>
            <a:r>
              <a:rPr lang="de-DE" dirty="0" smtClean="0">
                <a:solidFill>
                  <a:schemeClr val="tx1"/>
                </a:solidFill>
              </a:rPr>
              <a:t> Handelspreise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und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Abwicklung von Bankgeschäften.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Konjunkturpolitik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 Konjunkturpolitik des Staates ist darauf gerichtet, die konjunkturellen Schwankungen einzuebnen d. h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  <a:r>
              <a:rPr lang="de-DE" b="1" dirty="0">
                <a:solidFill>
                  <a:schemeClr val="tx1"/>
                </a:solidFill>
              </a:rPr>
              <a:t>der Staat setzt sich zum Ziel </a:t>
            </a:r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einen </a:t>
            </a:r>
            <a:r>
              <a:rPr lang="de-DE" dirty="0">
                <a:solidFill>
                  <a:schemeClr val="tx1"/>
                </a:solidFill>
              </a:rPr>
              <a:t>hohen Beschäftigungsstand,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stabile </a:t>
            </a:r>
            <a:r>
              <a:rPr lang="de-DE" dirty="0">
                <a:solidFill>
                  <a:schemeClr val="tx1"/>
                </a:solidFill>
              </a:rPr>
              <a:t>Preise,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ein </a:t>
            </a:r>
            <a:r>
              <a:rPr lang="de-DE" dirty="0">
                <a:solidFill>
                  <a:schemeClr val="tx1"/>
                </a:solidFill>
              </a:rPr>
              <a:t>stetiges Wachstum und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außenwirtschaftliches </a:t>
            </a:r>
            <a:r>
              <a:rPr lang="de-DE" dirty="0">
                <a:solidFill>
                  <a:schemeClr val="tx1"/>
                </a:solidFill>
              </a:rPr>
              <a:t>Gleichgewicht.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Wörterbuch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1844824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Produktionschwankung</a:t>
            </a:r>
            <a:r>
              <a:rPr lang="pl-PL" dirty="0"/>
              <a:t>- wahanie produkcji</a:t>
            </a:r>
          </a:p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Veränderung</a:t>
            </a:r>
            <a:r>
              <a:rPr lang="pl-PL" dirty="0"/>
              <a:t>- zmiana</a:t>
            </a:r>
          </a:p>
          <a:p>
            <a:r>
              <a:rPr lang="pl-PL" dirty="0"/>
              <a:t>Der </a:t>
            </a:r>
            <a:r>
              <a:rPr lang="pl-PL" dirty="0" err="1"/>
              <a:t>Auslastungsgrad</a:t>
            </a:r>
            <a:r>
              <a:rPr lang="pl-PL" dirty="0"/>
              <a:t>- stopień wykorzystania</a:t>
            </a:r>
          </a:p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Produktionskapazität</a:t>
            </a:r>
            <a:r>
              <a:rPr lang="pl-PL" dirty="0"/>
              <a:t>- zdolność </a:t>
            </a:r>
            <a:r>
              <a:rPr lang="pl-PL" dirty="0" smtClean="0"/>
              <a:t>produkcyjna</a:t>
            </a:r>
          </a:p>
          <a:p>
            <a:r>
              <a:rPr lang="de-DE" dirty="0"/>
              <a:t>die gesamtwirtschaftliche </a:t>
            </a:r>
            <a:r>
              <a:rPr lang="pl-PL" dirty="0" err="1" smtClean="0"/>
              <a:t>Aktivität</a:t>
            </a:r>
            <a:r>
              <a:rPr lang="de-DE" dirty="0" smtClean="0"/>
              <a:t>-  </a:t>
            </a:r>
            <a:r>
              <a:rPr lang="de-DE" dirty="0" err="1"/>
              <a:t>ogólna</a:t>
            </a:r>
            <a:r>
              <a:rPr lang="de-DE" dirty="0"/>
              <a:t> </a:t>
            </a:r>
            <a:r>
              <a:rPr lang="de-DE" dirty="0" err="1"/>
              <a:t>sytuacja</a:t>
            </a:r>
            <a:r>
              <a:rPr lang="de-DE" dirty="0"/>
              <a:t> </a:t>
            </a:r>
            <a:r>
              <a:rPr lang="de-DE" dirty="0" err="1" smtClean="0"/>
              <a:t>gospodarcza</a:t>
            </a:r>
            <a:endParaRPr lang="pl-PL" dirty="0" smtClean="0"/>
          </a:p>
          <a:p>
            <a:r>
              <a:rPr lang="de-DE" dirty="0"/>
              <a:t>der Aufschwung- </a:t>
            </a:r>
            <a:r>
              <a:rPr lang="de-DE" dirty="0" err="1"/>
              <a:t>wzrost</a:t>
            </a:r>
            <a:endParaRPr lang="de-DE" dirty="0"/>
          </a:p>
          <a:p>
            <a:r>
              <a:rPr lang="de-DE" dirty="0"/>
              <a:t>steigen- </a:t>
            </a:r>
            <a:r>
              <a:rPr lang="de-DE" dirty="0" err="1"/>
              <a:t>wzrastać</a:t>
            </a:r>
            <a:endParaRPr lang="de-DE" dirty="0"/>
          </a:p>
          <a:p>
            <a:r>
              <a:rPr lang="de-DE" dirty="0" smtClean="0"/>
              <a:t>sich </a:t>
            </a:r>
            <a:r>
              <a:rPr lang="de-DE" dirty="0"/>
              <a:t>erhöhen- </a:t>
            </a:r>
            <a:r>
              <a:rPr lang="de-DE" dirty="0" err="1"/>
              <a:t>zwiększać</a:t>
            </a:r>
            <a:r>
              <a:rPr lang="de-DE" dirty="0"/>
              <a:t> </a:t>
            </a:r>
            <a:r>
              <a:rPr lang="de-DE" dirty="0" err="1"/>
              <a:t>się</a:t>
            </a:r>
            <a:r>
              <a:rPr lang="de-DE" dirty="0"/>
              <a:t> </a:t>
            </a:r>
          </a:p>
          <a:p>
            <a:r>
              <a:rPr lang="pl-PL" dirty="0" err="1"/>
              <a:t>gesättigter</a:t>
            </a:r>
            <a:r>
              <a:rPr lang="pl-PL" dirty="0"/>
              <a:t> </a:t>
            </a:r>
            <a:r>
              <a:rPr lang="pl-PL" dirty="0" err="1"/>
              <a:t>Markt</a:t>
            </a:r>
            <a:r>
              <a:rPr lang="pl-PL" dirty="0"/>
              <a:t>- nasycony rynek</a:t>
            </a:r>
          </a:p>
          <a:p>
            <a:r>
              <a:rPr lang="pl-PL" dirty="0" err="1"/>
              <a:t>herrschen</a:t>
            </a:r>
            <a:r>
              <a:rPr lang="pl-PL" dirty="0"/>
              <a:t>- panować</a:t>
            </a:r>
          </a:p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Vollbeschäftigung</a:t>
            </a:r>
            <a:r>
              <a:rPr lang="pl-PL" dirty="0"/>
              <a:t>- pełne zatrudnienie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427984" y="1844824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Abschwung- </a:t>
            </a:r>
            <a:r>
              <a:rPr lang="de-DE" dirty="0" err="1"/>
              <a:t>spadek</a:t>
            </a:r>
            <a:endParaRPr lang="de-DE" dirty="0"/>
          </a:p>
          <a:p>
            <a:r>
              <a:rPr lang="de-DE" dirty="0"/>
              <a:t>einschränken- </a:t>
            </a:r>
            <a:r>
              <a:rPr lang="de-DE" dirty="0" err="1"/>
              <a:t>ograniczać</a:t>
            </a:r>
            <a:endParaRPr lang="de-DE" dirty="0"/>
          </a:p>
          <a:p>
            <a:r>
              <a:rPr lang="de-DE" dirty="0"/>
              <a:t>entlassen- </a:t>
            </a:r>
            <a:r>
              <a:rPr lang="de-DE" dirty="0" err="1"/>
              <a:t>zwalniać</a:t>
            </a:r>
            <a:endParaRPr lang="de-DE" dirty="0"/>
          </a:p>
          <a:p>
            <a:r>
              <a:rPr lang="de-DE" dirty="0"/>
              <a:t>erreichen- </a:t>
            </a:r>
            <a:r>
              <a:rPr lang="de-DE" dirty="0" err="1" smtClean="0"/>
              <a:t>osiągać</a:t>
            </a:r>
            <a:endParaRPr lang="pl-PL" dirty="0" smtClean="0"/>
          </a:p>
          <a:p>
            <a:r>
              <a:rPr lang="de-DE" dirty="0"/>
              <a:t>der Tiefstand- </a:t>
            </a:r>
            <a:r>
              <a:rPr lang="de-DE" dirty="0" err="1"/>
              <a:t>niski</a:t>
            </a:r>
            <a:r>
              <a:rPr lang="de-DE" dirty="0"/>
              <a:t> </a:t>
            </a:r>
            <a:r>
              <a:rPr lang="de-DE" dirty="0" err="1"/>
              <a:t>poziom</a:t>
            </a:r>
            <a:endParaRPr lang="de-DE" dirty="0"/>
          </a:p>
          <a:p>
            <a:r>
              <a:rPr lang="de-DE" dirty="0" smtClean="0"/>
              <a:t>erheblich- </a:t>
            </a:r>
            <a:r>
              <a:rPr lang="de-DE" dirty="0" err="1"/>
              <a:t>znaczny</a:t>
            </a:r>
            <a:endParaRPr lang="de-DE" dirty="0"/>
          </a:p>
          <a:p>
            <a:r>
              <a:rPr lang="de-DE" dirty="0"/>
              <a:t>der Rückgang- </a:t>
            </a:r>
            <a:r>
              <a:rPr lang="de-DE" dirty="0" err="1"/>
              <a:t>spadek</a:t>
            </a:r>
            <a:endParaRPr lang="de-DE" dirty="0"/>
          </a:p>
          <a:p>
            <a:r>
              <a:rPr lang="pl-PL" dirty="0"/>
              <a:t>der </a:t>
            </a:r>
            <a:r>
              <a:rPr lang="pl-PL" dirty="0" err="1"/>
              <a:t>Abbau</a:t>
            </a:r>
            <a:r>
              <a:rPr lang="pl-PL" dirty="0"/>
              <a:t>- destabilizacja, redukcja</a:t>
            </a:r>
          </a:p>
          <a:p>
            <a:r>
              <a:rPr lang="pl-PL" dirty="0" err="1"/>
              <a:t>erneut</a:t>
            </a:r>
            <a:r>
              <a:rPr lang="pl-PL" dirty="0"/>
              <a:t>- ponowny</a:t>
            </a:r>
          </a:p>
          <a:p>
            <a:r>
              <a:rPr lang="de-DE" dirty="0"/>
              <a:t>die Beurteilung- </a:t>
            </a:r>
            <a:r>
              <a:rPr lang="de-DE" dirty="0" err="1"/>
              <a:t>opiniowanie</a:t>
            </a:r>
            <a:endParaRPr lang="de-DE" dirty="0"/>
          </a:p>
          <a:p>
            <a:r>
              <a:rPr lang="de-DE" dirty="0" smtClean="0"/>
              <a:t>die </a:t>
            </a:r>
            <a:r>
              <a:rPr lang="de-DE" dirty="0"/>
              <a:t>Abwicklung- realizacja</a:t>
            </a:r>
          </a:p>
          <a:p>
            <a:r>
              <a:rPr lang="de-DE" dirty="0"/>
              <a:t>das Bankgeschäft- </a:t>
            </a:r>
            <a:r>
              <a:rPr lang="de-DE" dirty="0" err="1"/>
              <a:t>transakcje</a:t>
            </a:r>
            <a:r>
              <a:rPr lang="de-DE" dirty="0"/>
              <a:t> </a:t>
            </a:r>
            <a:r>
              <a:rPr lang="de-DE" dirty="0" err="1"/>
              <a:t>bankowe</a:t>
            </a:r>
            <a:endParaRPr lang="de-DE" dirty="0"/>
          </a:p>
          <a:p>
            <a:r>
              <a:rPr lang="de-DE" dirty="0"/>
              <a:t>sich setzen zum Ziel- </a:t>
            </a:r>
            <a:r>
              <a:rPr lang="de-DE" dirty="0" err="1"/>
              <a:t>stawiać</a:t>
            </a:r>
            <a:r>
              <a:rPr lang="de-DE" dirty="0"/>
              <a:t> </a:t>
            </a:r>
            <a:r>
              <a:rPr lang="de-DE" dirty="0" err="1"/>
              <a:t>sobie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cel</a:t>
            </a:r>
            <a:endParaRPr lang="de-DE" dirty="0"/>
          </a:p>
          <a:p>
            <a:r>
              <a:rPr lang="de-DE" dirty="0"/>
              <a:t>das Gleichgewicht- </a:t>
            </a:r>
            <a:r>
              <a:rPr lang="de-DE" dirty="0" err="1"/>
              <a:t>równowaga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2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Bibliogra</a:t>
            </a:r>
            <a:r>
              <a:rPr lang="de-DE" dirty="0" err="1" smtClean="0"/>
              <a:t>ph</a:t>
            </a:r>
            <a:r>
              <a:rPr lang="pl-PL" dirty="0" err="1" smtClean="0"/>
              <a:t>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pl-PL" dirty="0"/>
              <a:t>https://</a:t>
            </a:r>
            <a:r>
              <a:rPr lang="pl-PL" dirty="0">
                <a:hlinkClick r:id="rId2"/>
              </a:rPr>
              <a:t>de.wikipedia.org/wiki/Konjunktur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www.deepl.com</a:t>
            </a:r>
            <a:endParaRPr lang="pl-PL" dirty="0" smtClean="0"/>
          </a:p>
          <a:p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de.pons.com</a:t>
            </a:r>
            <a:endParaRPr lang="pl-PL" dirty="0" smtClean="0"/>
          </a:p>
          <a:p>
            <a:r>
              <a:rPr lang="pl-PL" dirty="0">
                <a:hlinkClick r:id="rId5"/>
              </a:rPr>
              <a:t>https://www.nbportal.pl/__</a:t>
            </a:r>
            <a:r>
              <a:rPr lang="pl-PL" dirty="0" smtClean="0">
                <a:hlinkClick r:id="rId5"/>
              </a:rPr>
              <a:t>data/assets/image/0006/82788/cykl_koniunkturalny.png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84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15353" y="836712"/>
            <a:ext cx="88600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Vielen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Dank</a:t>
            </a:r>
            <a:r>
              <a:rPr lang="pl-PL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für</a:t>
            </a:r>
            <a:r>
              <a:rPr lang="pl-PL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Ihre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Aufmerksamkeit</a:t>
            </a:r>
            <a:r>
              <a:rPr lang="pl-PL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44" y="3344905"/>
            <a:ext cx="2988956" cy="303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86439"/>
            <a:ext cx="3789790" cy="32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Was </a:t>
            </a:r>
            <a:r>
              <a:rPr lang="pl-PL" dirty="0" err="1" smtClean="0">
                <a:solidFill>
                  <a:schemeClr val="tx1"/>
                </a:solidFill>
              </a:rPr>
              <a:t>versteht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man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unter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dem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Begriff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Konjunktur</a:t>
            </a:r>
            <a:r>
              <a:rPr lang="pl-PL" dirty="0" smtClean="0">
                <a:solidFill>
                  <a:schemeClr val="tx1"/>
                </a:solidFill>
              </a:rPr>
              <a:t>?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pl-PL" dirty="0" err="1">
                <a:solidFill>
                  <a:schemeClr val="tx1"/>
                </a:solidFill>
              </a:rPr>
              <a:t>Bruttoinlandsprodukt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err="1" smtClean="0">
                <a:solidFill>
                  <a:schemeClr val="tx1"/>
                </a:solidFill>
              </a:rPr>
              <a:t>Phasen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des </a:t>
            </a:r>
            <a:r>
              <a:rPr lang="pl-PL" dirty="0" err="1" smtClean="0">
                <a:solidFill>
                  <a:schemeClr val="tx1"/>
                </a:solidFill>
              </a:rPr>
              <a:t>Konjunkturzyklus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err="1" smtClean="0">
                <a:solidFill>
                  <a:schemeClr val="tx1"/>
                </a:solidFill>
              </a:rPr>
              <a:t>Konjunkturdiagramm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err="1" smtClean="0">
                <a:solidFill>
                  <a:schemeClr val="tx1"/>
                </a:solidFill>
              </a:rPr>
              <a:t>Drei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Zyklen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der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Konjunktur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err="1" smtClean="0">
                <a:solidFill>
                  <a:schemeClr val="tx1"/>
                </a:solidFill>
              </a:rPr>
              <a:t>Die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Konjunkturpolitik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Was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i="1" dirty="0" smtClean="0"/>
              <a:t>KONJUNKTUR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77728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Unter dem Begriff "Konjunktur" versteht man die wirtschaftliche Situation,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wenn </a:t>
            </a:r>
            <a:r>
              <a:rPr lang="de-DE" dirty="0">
                <a:solidFill>
                  <a:schemeClr val="tx1"/>
                </a:solidFill>
              </a:rPr>
              <a:t>Nachfrage- und Produktionsschwankungen zu Veränderungen des Auslastungsgrades der Produktionskapazitäten führen und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wenn </a:t>
            </a:r>
            <a:r>
              <a:rPr lang="de-DE" dirty="0">
                <a:solidFill>
                  <a:schemeClr val="tx1"/>
                </a:solidFill>
              </a:rPr>
              <a:t>sie eine gewisse Regelmäßigkeit aufweisen.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Bruttoinlandsprodukt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Weiterhin können mehr oder weniger </a:t>
            </a:r>
            <a:r>
              <a:rPr lang="de-DE" b="1" dirty="0">
                <a:solidFill>
                  <a:schemeClr val="tx1"/>
                </a:solidFill>
              </a:rPr>
              <a:t>regelmäßige Schwankungen </a:t>
            </a:r>
            <a:r>
              <a:rPr lang="de-DE" dirty="0">
                <a:solidFill>
                  <a:schemeClr val="tx1"/>
                </a:solidFill>
              </a:rPr>
              <a:t>ökonomischer Größen stattfinden wie z. B. </a:t>
            </a:r>
            <a:r>
              <a:rPr lang="de-DE" b="1" dirty="0">
                <a:solidFill>
                  <a:schemeClr val="tx1"/>
                </a:solidFill>
              </a:rPr>
              <a:t>Produktion, Beschäftigung, Zinssatz und Preise </a:t>
            </a:r>
            <a:r>
              <a:rPr lang="de-DE" dirty="0">
                <a:solidFill>
                  <a:schemeClr val="tx1"/>
                </a:solidFill>
              </a:rPr>
              <a:t>mit der Folge, dass </a:t>
            </a:r>
            <a:r>
              <a:rPr lang="de-DE" b="1" dirty="0">
                <a:solidFill>
                  <a:schemeClr val="tx1"/>
                </a:solidFill>
              </a:rPr>
              <a:t>zyklische Schwankungen der gesamtwirtschaftlichen Aktivität </a:t>
            </a:r>
            <a:r>
              <a:rPr lang="de-DE" dirty="0">
                <a:solidFill>
                  <a:schemeClr val="tx1"/>
                </a:solidFill>
              </a:rPr>
              <a:t>entstehen können.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Gemessen </a:t>
            </a:r>
            <a:r>
              <a:rPr lang="de-DE" dirty="0">
                <a:solidFill>
                  <a:schemeClr val="tx1"/>
                </a:solidFill>
              </a:rPr>
              <a:t>werden kann dieses durch den Grad der Kapazitätsauslastung.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Der </a:t>
            </a:r>
            <a:r>
              <a:rPr lang="de-DE" dirty="0">
                <a:solidFill>
                  <a:schemeClr val="tx1"/>
                </a:solidFill>
              </a:rPr>
              <a:t>wichtigste Indikator hierfür ist das reale Bruttoinlandsprodukt.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pl-PL" dirty="0" err="1" smtClean="0"/>
              <a:t>Einzelne</a:t>
            </a:r>
            <a:r>
              <a:rPr lang="pl-PL" dirty="0" smtClean="0"/>
              <a:t> </a:t>
            </a:r>
            <a:r>
              <a:rPr lang="pl-PL" dirty="0" err="1"/>
              <a:t>Phasen</a:t>
            </a:r>
            <a:r>
              <a:rPr lang="pl-PL" dirty="0"/>
              <a:t> </a:t>
            </a:r>
            <a:r>
              <a:rPr lang="pl-PL" dirty="0" err="1"/>
              <a:t>eines</a:t>
            </a:r>
            <a:r>
              <a:rPr lang="pl-PL" dirty="0"/>
              <a:t> </a:t>
            </a:r>
            <a:r>
              <a:rPr lang="pl-PL" dirty="0" err="1"/>
              <a:t>Konjunkturzyklus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4137323"/>
          </a:xfrm>
        </p:spPr>
        <p:txBody>
          <a:bodyPr/>
          <a:lstStyle/>
          <a:p>
            <a:r>
              <a:rPr lang="pl-PL" b="1" dirty="0" err="1">
                <a:solidFill>
                  <a:schemeClr val="tx1"/>
                </a:solidFill>
              </a:rPr>
              <a:t>Aufschwung</a:t>
            </a:r>
            <a:r>
              <a:rPr lang="pl-PL" b="1" dirty="0">
                <a:solidFill>
                  <a:schemeClr val="tx1"/>
                </a:solidFill>
              </a:rPr>
              <a:t> (Expansion</a:t>
            </a:r>
            <a:r>
              <a:rPr lang="pl-PL" b="1" dirty="0" smtClean="0">
                <a:solidFill>
                  <a:schemeClr val="tx1"/>
                </a:solidFill>
              </a:rPr>
              <a:t>)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 err="1">
                <a:solidFill>
                  <a:schemeClr val="tx1"/>
                </a:solidFill>
              </a:rPr>
              <a:t>Hochkonjunktur</a:t>
            </a:r>
            <a:r>
              <a:rPr lang="pl-PL" b="1" dirty="0">
                <a:solidFill>
                  <a:schemeClr val="tx1"/>
                </a:solidFill>
              </a:rPr>
              <a:t> (</a:t>
            </a:r>
            <a:r>
              <a:rPr lang="pl-PL" b="1" dirty="0" smtClean="0">
                <a:solidFill>
                  <a:schemeClr val="tx1"/>
                </a:solidFill>
              </a:rPr>
              <a:t>Boom)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 err="1" smtClean="0">
                <a:solidFill>
                  <a:schemeClr val="tx1"/>
                </a:solidFill>
              </a:rPr>
              <a:t>Abschwung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(</a:t>
            </a:r>
            <a:r>
              <a:rPr lang="pl-PL" b="1" dirty="0" err="1">
                <a:solidFill>
                  <a:schemeClr val="tx1"/>
                </a:solidFill>
              </a:rPr>
              <a:t>Rezession</a:t>
            </a:r>
            <a:r>
              <a:rPr lang="pl-PL" b="1" dirty="0" smtClean="0">
                <a:solidFill>
                  <a:schemeClr val="tx1"/>
                </a:solidFill>
              </a:rPr>
              <a:t>)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 err="1" smtClean="0">
                <a:solidFill>
                  <a:schemeClr val="tx1"/>
                </a:solidFill>
              </a:rPr>
              <a:t>Tiefphase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(</a:t>
            </a:r>
            <a:r>
              <a:rPr lang="pl-PL" b="1" dirty="0" err="1" smtClean="0">
                <a:solidFill>
                  <a:schemeClr val="tx1"/>
                </a:solidFill>
              </a:rPr>
              <a:t>Depression</a:t>
            </a:r>
            <a:r>
              <a:rPr lang="pl-PL" b="1" dirty="0">
                <a:solidFill>
                  <a:schemeClr val="tx1"/>
                </a:solidFill>
              </a:rPr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07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Aufschwung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Unternehmen stellen </a:t>
            </a:r>
            <a:r>
              <a:rPr lang="de-DE" b="1" dirty="0">
                <a:solidFill>
                  <a:schemeClr val="tx1"/>
                </a:solidFill>
              </a:rPr>
              <a:t>immer Mehr Güter her</a:t>
            </a:r>
            <a:r>
              <a:rPr lang="de-DE" dirty="0">
                <a:solidFill>
                  <a:schemeClr val="tx1"/>
                </a:solidFill>
              </a:rPr>
              <a:t>, die sie mit Gewinn verkaufen.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So </a:t>
            </a:r>
            <a:r>
              <a:rPr lang="de-DE" b="1" dirty="0">
                <a:solidFill>
                  <a:schemeClr val="tx1"/>
                </a:solidFill>
              </a:rPr>
              <a:t>steigen </a:t>
            </a:r>
            <a:r>
              <a:rPr lang="de-DE" dirty="0">
                <a:solidFill>
                  <a:schemeClr val="tx1"/>
                </a:solidFill>
              </a:rPr>
              <a:t>auch die</a:t>
            </a:r>
            <a:r>
              <a:rPr lang="de-DE" b="1" dirty="0">
                <a:solidFill>
                  <a:schemeClr val="tx1"/>
                </a:solidFill>
              </a:rPr>
              <a:t> Einkommen </a:t>
            </a:r>
            <a:r>
              <a:rPr lang="de-DE" dirty="0">
                <a:solidFill>
                  <a:schemeClr val="tx1"/>
                </a:solidFill>
              </a:rPr>
              <a:t>der Arbeitnehmer, die ebenfalls mehr erwerben wollen.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Deshalb </a:t>
            </a:r>
            <a:r>
              <a:rPr lang="de-DE" b="1" dirty="0">
                <a:solidFill>
                  <a:schemeClr val="tx1"/>
                </a:solidFill>
              </a:rPr>
              <a:t>erhöht sich </a:t>
            </a:r>
            <a:r>
              <a:rPr lang="de-DE" dirty="0">
                <a:solidFill>
                  <a:schemeClr val="tx1"/>
                </a:solidFill>
              </a:rPr>
              <a:t>die </a:t>
            </a:r>
            <a:r>
              <a:rPr lang="de-DE" b="1" dirty="0">
                <a:solidFill>
                  <a:schemeClr val="tx1"/>
                </a:solidFill>
              </a:rPr>
              <a:t>Nachfrage nach Konsumgütern.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Hochkonjunktur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herrscht </a:t>
            </a:r>
            <a:r>
              <a:rPr lang="de-DE" b="1" dirty="0">
                <a:solidFill>
                  <a:schemeClr val="tx1"/>
                </a:solidFill>
              </a:rPr>
              <a:t>b</a:t>
            </a:r>
            <a:r>
              <a:rPr lang="de-DE" b="1" dirty="0" smtClean="0">
                <a:solidFill>
                  <a:schemeClr val="tx1"/>
                </a:solidFill>
              </a:rPr>
              <a:t>is </a:t>
            </a:r>
            <a:r>
              <a:rPr lang="de-DE" dirty="0">
                <a:solidFill>
                  <a:schemeClr val="tx1"/>
                </a:solidFill>
              </a:rPr>
              <a:t>die Produktionskapazitäten voll ausgelastet sind d. h. bis </a:t>
            </a:r>
            <a:r>
              <a:rPr lang="de-DE" b="1" dirty="0">
                <a:solidFill>
                  <a:schemeClr val="tx1"/>
                </a:solidFill>
              </a:rPr>
              <a:t>der Markt gesättigt ist</a:t>
            </a:r>
            <a:r>
              <a:rPr lang="de-DE" dirty="0">
                <a:solidFill>
                  <a:schemeClr val="tx1"/>
                </a:solidFill>
              </a:rPr>
              <a:t>.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Es </a:t>
            </a:r>
            <a:r>
              <a:rPr lang="de-DE" dirty="0">
                <a:solidFill>
                  <a:schemeClr val="tx1"/>
                </a:solidFill>
              </a:rPr>
              <a:t>herrscht </a:t>
            </a:r>
            <a:r>
              <a:rPr lang="de-DE" b="1" dirty="0">
                <a:solidFill>
                  <a:schemeClr val="tx1"/>
                </a:solidFill>
              </a:rPr>
              <a:t>Vollbeschäftigung. </a:t>
            </a:r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Preise</a:t>
            </a:r>
            <a:r>
              <a:rPr lang="de-DE" b="1" dirty="0">
                <a:solidFill>
                  <a:schemeClr val="tx1"/>
                </a:solidFill>
              </a:rPr>
              <a:t>, Löhne, Zinsen </a:t>
            </a:r>
            <a:r>
              <a:rPr lang="de-DE" dirty="0">
                <a:solidFill>
                  <a:schemeClr val="tx1"/>
                </a:solidFill>
              </a:rPr>
              <a:t>und sonstige Kosten </a:t>
            </a:r>
            <a:r>
              <a:rPr lang="de-DE" b="1" dirty="0">
                <a:solidFill>
                  <a:schemeClr val="tx1"/>
                </a:solidFill>
              </a:rPr>
              <a:t>steigen.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Abschwung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I</a:t>
            </a:r>
          </a:p>
          <a:p>
            <a:r>
              <a:rPr lang="de-DE" b="1" dirty="0">
                <a:solidFill>
                  <a:schemeClr val="tx1"/>
                </a:solidFill>
              </a:rPr>
              <a:t>I</a:t>
            </a:r>
            <a:r>
              <a:rPr lang="de-DE" b="1" dirty="0" smtClean="0">
                <a:solidFill>
                  <a:schemeClr val="tx1"/>
                </a:solidFill>
              </a:rPr>
              <a:t>n </a:t>
            </a:r>
            <a:r>
              <a:rPr lang="de-DE" b="1" dirty="0">
                <a:solidFill>
                  <a:schemeClr val="tx1"/>
                </a:solidFill>
              </a:rPr>
              <a:t>der Rezession </a:t>
            </a:r>
            <a:r>
              <a:rPr lang="de-DE" dirty="0">
                <a:solidFill>
                  <a:schemeClr val="tx1"/>
                </a:solidFill>
              </a:rPr>
              <a:t>erreicht die Wirtschaft einen </a:t>
            </a:r>
            <a:r>
              <a:rPr lang="de-DE" b="1" dirty="0">
                <a:solidFill>
                  <a:schemeClr val="tx1"/>
                </a:solidFill>
              </a:rPr>
              <a:t>Tiefstand </a:t>
            </a:r>
            <a:r>
              <a:rPr lang="de-DE" dirty="0">
                <a:solidFill>
                  <a:schemeClr val="tx1"/>
                </a:solidFill>
              </a:rPr>
              <a:t>d. h. 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- die </a:t>
            </a:r>
            <a:r>
              <a:rPr lang="de-DE" dirty="0">
                <a:solidFill>
                  <a:schemeClr val="tx1"/>
                </a:solidFill>
              </a:rPr>
              <a:t>Produktion ist am niedrigsten, 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die </a:t>
            </a:r>
            <a:r>
              <a:rPr lang="de-DE" dirty="0">
                <a:solidFill>
                  <a:schemeClr val="tx1"/>
                </a:solidFill>
              </a:rPr>
              <a:t>Arbeitslosigkeit erheblich. 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Es </a:t>
            </a:r>
            <a:r>
              <a:rPr lang="de-DE" dirty="0">
                <a:solidFill>
                  <a:schemeClr val="tx1"/>
                </a:solidFill>
              </a:rPr>
              <a:t>gibt einen </a:t>
            </a:r>
            <a:r>
              <a:rPr lang="de-DE" b="1" dirty="0">
                <a:solidFill>
                  <a:schemeClr val="tx1"/>
                </a:solidFill>
              </a:rPr>
              <a:t>Rückgang der Unternehmensgewinne </a:t>
            </a:r>
            <a:r>
              <a:rPr lang="de-DE" dirty="0">
                <a:solidFill>
                  <a:schemeClr val="tx1"/>
                </a:solidFill>
              </a:rPr>
              <a:t>und der Einkommen und damit auch der Nachfrage nach Konsumgütern.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Tiefphase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Die </a:t>
            </a:r>
            <a:r>
              <a:rPr lang="de-DE" dirty="0">
                <a:solidFill>
                  <a:schemeClr val="tx1"/>
                </a:solidFill>
              </a:rPr>
              <a:t>Unternehmen müssen sich mit Investitionen zurückhalten.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Die </a:t>
            </a:r>
            <a:r>
              <a:rPr lang="de-DE" dirty="0">
                <a:solidFill>
                  <a:schemeClr val="tx1"/>
                </a:solidFill>
              </a:rPr>
              <a:t>sinkenden Zinsen und der Abbau von Lagern schaffen aber wieder die Basis für einen erneuten Aufschwung.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815</TotalTime>
  <Words>504</Words>
  <Application>Microsoft Office PowerPoint</Application>
  <PresentationFormat>Pokaz na ekranie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Kierownictwo</vt:lpstr>
      <vt:lpstr>Prezentacja programu PowerPoint</vt:lpstr>
      <vt:lpstr>Agenda</vt:lpstr>
      <vt:lpstr>Was ist das KONJUNKTUR?</vt:lpstr>
      <vt:lpstr>Bruttoinlandsprodukt</vt:lpstr>
      <vt:lpstr>Einzelne Phasen eines Konjunkturzyklus </vt:lpstr>
      <vt:lpstr>Aufschwung</vt:lpstr>
      <vt:lpstr>Hochkonjunktur</vt:lpstr>
      <vt:lpstr>Abschwung</vt:lpstr>
      <vt:lpstr>Tiefphase</vt:lpstr>
      <vt:lpstr>Prezentacja programu PowerPoint</vt:lpstr>
      <vt:lpstr>Drei Zyklen in Konjunktur</vt:lpstr>
      <vt:lpstr>Die Konjunkturpolitik</vt:lpstr>
      <vt:lpstr>Wörterbuch</vt:lpstr>
      <vt:lpstr>Die Bibliographie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Paula</dc:creator>
  <cp:lastModifiedBy>Oem</cp:lastModifiedBy>
  <cp:revision>28</cp:revision>
  <dcterms:created xsi:type="dcterms:W3CDTF">2020-03-25T10:01:29Z</dcterms:created>
  <dcterms:modified xsi:type="dcterms:W3CDTF">2020-04-29T10:15:18Z</dcterms:modified>
</cp:coreProperties>
</file>