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  <p:sldMasterId id="2147483859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6" autoAdjust="0"/>
    <p:restoredTop sz="94660"/>
  </p:normalViewPr>
  <p:slideViewPr>
    <p:cSldViewPr snapToGrid="0">
      <p:cViewPr varScale="1">
        <p:scale>
          <a:sx n="56" d="100"/>
          <a:sy n="56" d="100"/>
        </p:scale>
        <p:origin x="-42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B51FA-117A-461E-8838-377B8125ABFB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450BC-8A69-4109-900C-431EF601DC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11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06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649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4087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2066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3878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486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5260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95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40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4563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871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1633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4316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3624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596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5343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7945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3617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7735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4391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3541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52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905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6383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4255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3029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8074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7506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31043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08804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76430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014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101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9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5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62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896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83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916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67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9EAE-28DD-4920-A386-F67ED0213DD6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04DA407-D405-4AE6-BBF3-A792A5286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868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Marketing-Mix" TargetMode="External"/><Relationship Id="rId2" Type="http://schemas.openxmlformats.org/officeDocument/2006/relationships/hyperlink" Target="https://www.ionos.de/digitalguide/online-marketing/verkaufen-im-internet/marketing-mix-das-4p-marketing-im-ueberblick/" TargetMode="Externa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58092" y="228600"/>
            <a:ext cx="9022670" cy="2662838"/>
          </a:xfrm>
        </p:spPr>
        <p:txBody>
          <a:bodyPr>
            <a:normAutofit/>
          </a:bodyPr>
          <a:lstStyle/>
          <a:p>
            <a:r>
              <a:rPr lang="pl-PL" sz="7200" dirty="0" smtClean="0"/>
              <a:t>MARKETING-MIX</a:t>
            </a:r>
            <a:endParaRPr lang="pl-PL" sz="7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076994" y="4336869"/>
            <a:ext cx="9754189" cy="2167685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Bearbeitet von: Marta </a:t>
            </a:r>
            <a:r>
              <a:rPr lang="de-DE" sz="2000" dirty="0" err="1">
                <a:solidFill>
                  <a:schemeClr val="tx1"/>
                </a:solidFill>
              </a:rPr>
              <a:t>Stasiowska</a:t>
            </a:r>
            <a:r>
              <a:rPr lang="de-DE" sz="2000" dirty="0">
                <a:solidFill>
                  <a:schemeClr val="tx1"/>
                </a:solidFill>
              </a:rPr>
              <a:t/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Studentin des 2. Studienjahres (2019/2020)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 err="1">
                <a:solidFill>
                  <a:schemeClr val="tx1"/>
                </a:solidFill>
              </a:rPr>
              <a:t>Rzeszower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pl-PL" sz="2000" smtClean="0">
                <a:solidFill>
                  <a:schemeClr val="tx1"/>
                </a:solidFill>
              </a:rPr>
              <a:t> </a:t>
            </a:r>
            <a:r>
              <a:rPr lang="de-DE" sz="2000" smtClean="0">
                <a:solidFill>
                  <a:schemeClr val="tx1"/>
                </a:solidFill>
              </a:rPr>
              <a:t>Universität</a:t>
            </a:r>
            <a:r>
              <a:rPr lang="de-DE" sz="2000" dirty="0">
                <a:solidFill>
                  <a:schemeClr val="tx1"/>
                </a:solidFill>
              </a:rPr>
              <a:t/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Fakultät für Wirtschaftswissenschaften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Studienfach: Finanzwesen und Rechnungswesen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Fachrichtung: Unternehmensbuchhaltung 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898" y="0"/>
            <a:ext cx="2280102" cy="289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6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07182" y="404948"/>
            <a:ext cx="9884818" cy="1552303"/>
          </a:xfrm>
        </p:spPr>
        <p:txBody>
          <a:bodyPr>
            <a:normAutofit/>
          </a:bodyPr>
          <a:lstStyle/>
          <a:p>
            <a:r>
              <a:rPr lang="de-DE" sz="6600" dirty="0" err="1"/>
              <a:t>Wörtebuch</a:t>
            </a:r>
            <a:endParaRPr lang="pl-PL" sz="6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93674" y="1554480"/>
            <a:ext cx="10198326" cy="5133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900" dirty="0">
                <a:solidFill>
                  <a:schemeClr val="tx1"/>
                </a:solidFill>
              </a:rPr>
              <a:t>zusammenfassen- </a:t>
            </a:r>
            <a:r>
              <a:rPr lang="de-DE" sz="1900" dirty="0" err="1">
                <a:solidFill>
                  <a:schemeClr val="tx1"/>
                </a:solidFill>
              </a:rPr>
              <a:t>podsumowywać</a:t>
            </a:r>
            <a:r>
              <a:rPr lang="de-DE" sz="1900" dirty="0">
                <a:solidFill>
                  <a:schemeClr val="tx1"/>
                </a:solidFill>
              </a:rPr>
              <a:t/>
            </a:r>
            <a:br>
              <a:rPr lang="de-DE" sz="1900" dirty="0">
                <a:solidFill>
                  <a:schemeClr val="tx1"/>
                </a:solidFill>
              </a:rPr>
            </a:br>
            <a:r>
              <a:rPr lang="de-DE" sz="1900" dirty="0">
                <a:solidFill>
                  <a:schemeClr val="tx1"/>
                </a:solidFill>
              </a:rPr>
              <a:t>die Handlung- </a:t>
            </a:r>
            <a:r>
              <a:rPr lang="de-DE" sz="1900" dirty="0" err="1">
                <a:solidFill>
                  <a:schemeClr val="tx1"/>
                </a:solidFill>
              </a:rPr>
              <a:t>działanie</a:t>
            </a:r>
            <a:r>
              <a:rPr lang="de-DE" sz="1900" dirty="0">
                <a:solidFill>
                  <a:schemeClr val="tx1"/>
                </a:solidFill>
              </a:rPr>
              <a:t/>
            </a:r>
            <a:br>
              <a:rPr lang="de-DE" sz="1900" dirty="0">
                <a:solidFill>
                  <a:schemeClr val="tx1"/>
                </a:solidFill>
              </a:rPr>
            </a:br>
            <a:r>
              <a:rPr lang="de-DE" sz="1900" dirty="0">
                <a:solidFill>
                  <a:schemeClr val="tx1"/>
                </a:solidFill>
              </a:rPr>
              <a:t>die Entscheidung- </a:t>
            </a:r>
            <a:r>
              <a:rPr lang="de-DE" sz="1900" dirty="0" err="1">
                <a:solidFill>
                  <a:schemeClr val="tx1"/>
                </a:solidFill>
              </a:rPr>
              <a:t>decyzja</a:t>
            </a:r>
            <a:r>
              <a:rPr lang="de-DE" sz="1900" dirty="0">
                <a:solidFill>
                  <a:schemeClr val="tx1"/>
                </a:solidFill>
              </a:rPr>
              <a:t/>
            </a:r>
            <a:br>
              <a:rPr lang="de-DE" sz="1900" dirty="0">
                <a:solidFill>
                  <a:schemeClr val="tx1"/>
                </a:solidFill>
              </a:rPr>
            </a:br>
            <a:r>
              <a:rPr lang="de-DE" sz="1900" dirty="0">
                <a:solidFill>
                  <a:schemeClr val="tx1"/>
                </a:solidFill>
              </a:rPr>
              <a:t>erfolgreich- </a:t>
            </a:r>
            <a:r>
              <a:rPr lang="de-DE" sz="1900" dirty="0" err="1">
                <a:solidFill>
                  <a:schemeClr val="tx1"/>
                </a:solidFill>
              </a:rPr>
              <a:t>skuteczny</a:t>
            </a:r>
            <a:r>
              <a:rPr lang="de-DE" sz="1900" dirty="0">
                <a:solidFill>
                  <a:schemeClr val="tx1"/>
                </a:solidFill>
              </a:rPr>
              <a:t/>
            </a:r>
            <a:br>
              <a:rPr lang="de-DE" sz="1900" dirty="0">
                <a:solidFill>
                  <a:schemeClr val="tx1"/>
                </a:solidFill>
              </a:rPr>
            </a:br>
            <a:r>
              <a:rPr lang="de-DE" sz="1900" dirty="0">
                <a:solidFill>
                  <a:schemeClr val="tx1"/>
                </a:solidFill>
              </a:rPr>
              <a:t>die Platzierung- </a:t>
            </a:r>
            <a:r>
              <a:rPr lang="de-DE" sz="1900" dirty="0" err="1">
                <a:solidFill>
                  <a:schemeClr val="tx1"/>
                </a:solidFill>
              </a:rPr>
              <a:t>pozycja</a:t>
            </a:r>
            <a:r>
              <a:rPr lang="de-DE" sz="1900" dirty="0">
                <a:solidFill>
                  <a:schemeClr val="tx1"/>
                </a:solidFill>
              </a:rPr>
              <a:t/>
            </a:r>
            <a:br>
              <a:rPr lang="de-DE" sz="1900" dirty="0">
                <a:solidFill>
                  <a:schemeClr val="tx1"/>
                </a:solidFill>
              </a:rPr>
            </a:br>
            <a:r>
              <a:rPr lang="de-DE" sz="1900" dirty="0">
                <a:solidFill>
                  <a:schemeClr val="tx1"/>
                </a:solidFill>
              </a:rPr>
              <a:t>bedeutend- </a:t>
            </a:r>
            <a:r>
              <a:rPr lang="de-DE" sz="1900" dirty="0" err="1">
                <a:solidFill>
                  <a:schemeClr val="tx1"/>
                </a:solidFill>
              </a:rPr>
              <a:t>znaczący</a:t>
            </a:r>
            <a:r>
              <a:rPr lang="de-DE" sz="1900" dirty="0">
                <a:solidFill>
                  <a:schemeClr val="tx1"/>
                </a:solidFill>
              </a:rPr>
              <a:t/>
            </a:r>
            <a:br>
              <a:rPr lang="de-DE" sz="1900" dirty="0">
                <a:solidFill>
                  <a:schemeClr val="tx1"/>
                </a:solidFill>
              </a:rPr>
            </a:br>
            <a:r>
              <a:rPr lang="de-DE" sz="1900" dirty="0">
                <a:solidFill>
                  <a:schemeClr val="tx1"/>
                </a:solidFill>
              </a:rPr>
              <a:t>unterscheiden- </a:t>
            </a:r>
            <a:r>
              <a:rPr lang="de-DE" sz="1900" dirty="0" err="1">
                <a:solidFill>
                  <a:schemeClr val="tx1"/>
                </a:solidFill>
              </a:rPr>
              <a:t>wyróżniać</a:t>
            </a:r>
            <a:r>
              <a:rPr lang="de-DE" sz="1900" dirty="0">
                <a:solidFill>
                  <a:schemeClr val="tx1"/>
                </a:solidFill>
              </a:rPr>
              <a:t/>
            </a:r>
            <a:br>
              <a:rPr lang="de-DE" sz="1900" dirty="0">
                <a:solidFill>
                  <a:schemeClr val="tx1"/>
                </a:solidFill>
              </a:rPr>
            </a:br>
            <a:r>
              <a:rPr lang="de-DE" sz="1900" dirty="0">
                <a:solidFill>
                  <a:schemeClr val="tx1"/>
                </a:solidFill>
              </a:rPr>
              <a:t>dabei- </a:t>
            </a:r>
            <a:r>
              <a:rPr lang="de-DE" sz="1900" dirty="0" err="1">
                <a:solidFill>
                  <a:schemeClr val="tx1"/>
                </a:solidFill>
              </a:rPr>
              <a:t>przy</a:t>
            </a:r>
            <a:r>
              <a:rPr lang="de-DE" sz="1900" dirty="0">
                <a:solidFill>
                  <a:schemeClr val="tx1"/>
                </a:solidFill>
              </a:rPr>
              <a:t> </a:t>
            </a:r>
            <a:r>
              <a:rPr lang="de-DE" sz="1900" dirty="0" err="1">
                <a:solidFill>
                  <a:schemeClr val="tx1"/>
                </a:solidFill>
              </a:rPr>
              <a:t>tym</a:t>
            </a:r>
            <a:r>
              <a:rPr lang="de-DE" sz="1900" dirty="0">
                <a:solidFill>
                  <a:schemeClr val="tx1"/>
                </a:solidFill>
              </a:rPr>
              <a:t/>
            </a:r>
            <a:br>
              <a:rPr lang="de-DE" sz="1900" dirty="0">
                <a:solidFill>
                  <a:schemeClr val="tx1"/>
                </a:solidFill>
              </a:rPr>
            </a:br>
            <a:r>
              <a:rPr lang="de-DE" sz="1900" dirty="0">
                <a:solidFill>
                  <a:schemeClr val="tx1"/>
                </a:solidFill>
              </a:rPr>
              <a:t>sogenannt- </a:t>
            </a:r>
            <a:r>
              <a:rPr lang="de-DE" sz="1900" dirty="0" err="1">
                <a:solidFill>
                  <a:schemeClr val="tx1"/>
                </a:solidFill>
              </a:rPr>
              <a:t>tak</a:t>
            </a:r>
            <a:r>
              <a:rPr lang="de-DE" sz="1900" dirty="0">
                <a:solidFill>
                  <a:schemeClr val="tx1"/>
                </a:solidFill>
              </a:rPr>
              <a:t> </a:t>
            </a:r>
            <a:r>
              <a:rPr lang="de-DE" sz="1900" dirty="0" err="1">
                <a:solidFill>
                  <a:schemeClr val="tx1"/>
                </a:solidFill>
              </a:rPr>
              <a:t>zwany</a:t>
            </a:r>
            <a:r>
              <a:rPr lang="de-DE" sz="1900" dirty="0">
                <a:solidFill>
                  <a:schemeClr val="tx1"/>
                </a:solidFill>
              </a:rPr>
              <a:t/>
            </a:r>
            <a:br>
              <a:rPr lang="de-DE" sz="1900" dirty="0">
                <a:solidFill>
                  <a:schemeClr val="tx1"/>
                </a:solidFill>
              </a:rPr>
            </a:br>
            <a:r>
              <a:rPr lang="de-DE" sz="1900" dirty="0">
                <a:solidFill>
                  <a:schemeClr val="tx1"/>
                </a:solidFill>
              </a:rPr>
              <a:t>zentral- </a:t>
            </a:r>
            <a:r>
              <a:rPr lang="de-DE" sz="1900" dirty="0" err="1">
                <a:solidFill>
                  <a:schemeClr val="tx1"/>
                </a:solidFill>
              </a:rPr>
              <a:t>główny</a:t>
            </a:r>
            <a:r>
              <a:rPr lang="de-DE" sz="1900" dirty="0">
                <a:solidFill>
                  <a:schemeClr val="tx1"/>
                </a:solidFill>
              </a:rPr>
              <a:t/>
            </a:r>
            <a:br>
              <a:rPr lang="de-DE" sz="1900" dirty="0">
                <a:solidFill>
                  <a:schemeClr val="tx1"/>
                </a:solidFill>
              </a:rPr>
            </a:br>
            <a:r>
              <a:rPr lang="de-DE" sz="1900" dirty="0">
                <a:solidFill>
                  <a:schemeClr val="tx1"/>
                </a:solidFill>
              </a:rPr>
              <a:t>der Bereich- </a:t>
            </a:r>
            <a:r>
              <a:rPr lang="de-DE" sz="1900" dirty="0" err="1">
                <a:solidFill>
                  <a:schemeClr val="tx1"/>
                </a:solidFill>
              </a:rPr>
              <a:t>obszar</a:t>
            </a:r>
            <a:r>
              <a:rPr lang="de-DE" sz="1900" dirty="0">
                <a:solidFill>
                  <a:schemeClr val="tx1"/>
                </a:solidFill>
              </a:rPr>
              <a:t/>
            </a:r>
            <a:br>
              <a:rPr lang="de-DE" sz="1900" dirty="0">
                <a:solidFill>
                  <a:schemeClr val="tx1"/>
                </a:solidFill>
              </a:rPr>
            </a:br>
            <a:r>
              <a:rPr lang="de-DE" sz="1900" dirty="0">
                <a:solidFill>
                  <a:schemeClr val="tx1"/>
                </a:solidFill>
              </a:rPr>
              <a:t>die Absatzförderung- </a:t>
            </a:r>
            <a:r>
              <a:rPr lang="de-DE" sz="1900" dirty="0" err="1">
                <a:solidFill>
                  <a:schemeClr val="tx1"/>
                </a:solidFill>
              </a:rPr>
              <a:t>promocja</a:t>
            </a:r>
            <a:r>
              <a:rPr lang="de-DE" sz="1900" dirty="0">
                <a:solidFill>
                  <a:schemeClr val="tx1"/>
                </a:solidFill>
              </a:rPr>
              <a:t/>
            </a:r>
            <a:br>
              <a:rPr lang="de-DE" sz="1900" dirty="0">
                <a:solidFill>
                  <a:schemeClr val="tx1"/>
                </a:solidFill>
              </a:rPr>
            </a:br>
            <a:r>
              <a:rPr lang="de-DE" sz="1900" dirty="0">
                <a:solidFill>
                  <a:schemeClr val="tx1"/>
                </a:solidFill>
              </a:rPr>
              <a:t>verstehen- </a:t>
            </a:r>
            <a:r>
              <a:rPr lang="de-DE" sz="1900" dirty="0" err="1">
                <a:solidFill>
                  <a:schemeClr val="tx1"/>
                </a:solidFill>
              </a:rPr>
              <a:t>rozumieć</a:t>
            </a:r>
            <a:r>
              <a:rPr lang="de-DE" sz="1900" dirty="0">
                <a:solidFill>
                  <a:schemeClr val="tx1"/>
                </a:solidFill>
              </a:rPr>
              <a:t/>
            </a:r>
            <a:br>
              <a:rPr lang="de-DE" sz="1900" dirty="0">
                <a:solidFill>
                  <a:schemeClr val="tx1"/>
                </a:solidFill>
              </a:rPr>
            </a:br>
            <a:r>
              <a:rPr lang="de-DE" sz="1900" dirty="0">
                <a:solidFill>
                  <a:schemeClr val="tx1"/>
                </a:solidFill>
              </a:rPr>
              <a:t>das Ergebnis- </a:t>
            </a:r>
            <a:r>
              <a:rPr lang="de-DE" sz="1900" dirty="0" err="1">
                <a:solidFill>
                  <a:schemeClr val="tx1"/>
                </a:solidFill>
              </a:rPr>
              <a:t>wynik</a:t>
            </a:r>
            <a:r>
              <a:rPr lang="de-DE" sz="1900" dirty="0">
                <a:solidFill>
                  <a:schemeClr val="tx1"/>
                </a:solidFill>
              </a:rPr>
              <a:t/>
            </a:r>
            <a:br>
              <a:rPr lang="de-DE" sz="1900" dirty="0">
                <a:solidFill>
                  <a:schemeClr val="tx1"/>
                </a:solidFill>
              </a:rPr>
            </a:br>
            <a:r>
              <a:rPr lang="de-DE" sz="1900" dirty="0">
                <a:solidFill>
                  <a:schemeClr val="tx1"/>
                </a:solidFill>
              </a:rPr>
              <a:t>der Produktionsprozess- </a:t>
            </a:r>
            <a:r>
              <a:rPr lang="de-DE" sz="1900" dirty="0" err="1">
                <a:solidFill>
                  <a:schemeClr val="tx1"/>
                </a:solidFill>
              </a:rPr>
              <a:t>proces</a:t>
            </a:r>
            <a:r>
              <a:rPr lang="de-DE" sz="1900" dirty="0">
                <a:solidFill>
                  <a:schemeClr val="tx1"/>
                </a:solidFill>
              </a:rPr>
              <a:t> </a:t>
            </a:r>
            <a:r>
              <a:rPr lang="de-DE" sz="1900" dirty="0" err="1">
                <a:solidFill>
                  <a:schemeClr val="tx1"/>
                </a:solidFill>
              </a:rPr>
              <a:t>produkcyjny</a:t>
            </a:r>
            <a:r>
              <a:rPr lang="de-DE" sz="1900" dirty="0">
                <a:solidFill>
                  <a:schemeClr val="tx1"/>
                </a:solidFill>
              </a:rPr>
              <a:t/>
            </a:r>
            <a:br>
              <a:rPr lang="de-DE" sz="1900" dirty="0">
                <a:solidFill>
                  <a:schemeClr val="tx1"/>
                </a:solidFill>
              </a:rPr>
            </a:br>
            <a:r>
              <a:rPr lang="de-DE" sz="1900" dirty="0">
                <a:solidFill>
                  <a:schemeClr val="tx1"/>
                </a:solidFill>
              </a:rPr>
              <a:t>umfassen- </a:t>
            </a:r>
            <a:r>
              <a:rPr lang="de-DE" sz="1900" dirty="0" err="1" smtClean="0">
                <a:solidFill>
                  <a:schemeClr val="tx1"/>
                </a:solidFill>
              </a:rPr>
              <a:t>obejmować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de-DE" sz="2000" dirty="0">
                <a:solidFill>
                  <a:schemeClr val="tx1"/>
                </a:solidFill>
              </a:rPr>
              <a:t>das Entgelt- </a:t>
            </a:r>
            <a:r>
              <a:rPr lang="de-DE" sz="2000" dirty="0" err="1">
                <a:solidFill>
                  <a:schemeClr val="tx1"/>
                </a:solidFill>
              </a:rPr>
              <a:t>wynagrodzenie</a:t>
            </a:r>
            <a:endParaRPr lang="pl-PL" sz="1900" dirty="0">
              <a:solidFill>
                <a:schemeClr val="tx1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248195" y="6505620"/>
            <a:ext cx="7619999" cy="365125"/>
          </a:xfrm>
        </p:spPr>
        <p:txBody>
          <a:bodyPr/>
          <a:lstStyle/>
          <a:p>
            <a:r>
              <a:rPr lang="pl-PL" dirty="0"/>
              <a:t>https://img-s-msn-com.akamaized.net/tenant/amp/entityid/BBVlpCi.img?h=0&amp;w=720&amp;m=6&amp;q=60&amp;u=t&amp;o=f&amp;l=f</a:t>
            </a:r>
          </a:p>
        </p:txBody>
      </p:sp>
      <p:pic>
        <p:nvPicPr>
          <p:cNvPr id="1026" name="Picture 2" descr="Znalezione obrazy dla zapytania: flaga niemiec i pols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823" y="1554480"/>
            <a:ext cx="4505508" cy="281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5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6" y="443407"/>
            <a:ext cx="8911687" cy="1280890"/>
          </a:xfrm>
        </p:spPr>
        <p:txBody>
          <a:bodyPr>
            <a:normAutofit/>
          </a:bodyPr>
          <a:lstStyle/>
          <a:p>
            <a:r>
              <a:rPr lang="de-DE" sz="6600" dirty="0" err="1"/>
              <a:t>Wörtebuch</a:t>
            </a:r>
            <a:endParaRPr lang="pl-PL" sz="6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20243" y="1632857"/>
            <a:ext cx="10015446" cy="54994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100" dirty="0" smtClean="0">
                <a:solidFill>
                  <a:schemeClr val="tx1"/>
                </a:solidFill>
              </a:rPr>
              <a:t>die </a:t>
            </a:r>
            <a:r>
              <a:rPr lang="de-DE" sz="2100" dirty="0">
                <a:solidFill>
                  <a:schemeClr val="tx1"/>
                </a:solidFill>
              </a:rPr>
              <a:t>Leistung- </a:t>
            </a:r>
            <a:r>
              <a:rPr lang="de-DE" sz="2100" dirty="0" err="1">
                <a:solidFill>
                  <a:schemeClr val="tx1"/>
                </a:solidFill>
              </a:rPr>
              <a:t>usługa</a:t>
            </a:r>
            <a:r>
              <a:rPr lang="de-DE" sz="2100" dirty="0">
                <a:solidFill>
                  <a:schemeClr val="tx1"/>
                </a:solidFill>
              </a:rPr>
              <a:t>, </a:t>
            </a:r>
            <a:r>
              <a:rPr lang="de-DE" sz="2100" dirty="0" err="1" smtClean="0">
                <a:solidFill>
                  <a:schemeClr val="tx1"/>
                </a:solidFill>
              </a:rPr>
              <a:t>świadczenie</a:t>
            </a:r>
            <a:r>
              <a:rPr lang="pl-PL" sz="2100" dirty="0">
                <a:solidFill>
                  <a:schemeClr val="tx1"/>
                </a:solidFill>
              </a:rPr>
              <a:t/>
            </a:r>
            <a:br>
              <a:rPr lang="pl-PL" sz="2100" dirty="0">
                <a:solidFill>
                  <a:schemeClr val="tx1"/>
                </a:solidFill>
              </a:rPr>
            </a:br>
            <a:r>
              <a:rPr lang="de-DE" sz="2100" dirty="0" smtClean="0">
                <a:solidFill>
                  <a:schemeClr val="tx1"/>
                </a:solidFill>
              </a:rPr>
              <a:t>das </a:t>
            </a:r>
            <a:r>
              <a:rPr lang="de-DE" sz="2100" dirty="0">
                <a:solidFill>
                  <a:schemeClr val="tx1"/>
                </a:solidFill>
              </a:rPr>
              <a:t>Leistungsangebot- </a:t>
            </a:r>
            <a:r>
              <a:rPr lang="de-DE" sz="2100" dirty="0" err="1">
                <a:solidFill>
                  <a:schemeClr val="tx1"/>
                </a:solidFill>
              </a:rPr>
              <a:t>oferta</a:t>
            </a:r>
            <a:r>
              <a:rPr lang="de-DE" sz="2100" dirty="0">
                <a:solidFill>
                  <a:schemeClr val="tx1"/>
                </a:solidFill>
              </a:rPr>
              <a:t> </a:t>
            </a:r>
            <a:r>
              <a:rPr lang="de-DE" sz="2100" dirty="0" err="1">
                <a:solidFill>
                  <a:schemeClr val="tx1"/>
                </a:solidFill>
              </a:rPr>
              <a:t>usługi</a:t>
            </a:r>
            <a:r>
              <a:rPr lang="de-DE" sz="2100" dirty="0">
                <a:solidFill>
                  <a:schemeClr val="tx1"/>
                </a:solidFill>
              </a:rPr>
              <a:t>,  </a:t>
            </a:r>
            <a:r>
              <a:rPr lang="de-DE" sz="2100" dirty="0" err="1">
                <a:solidFill>
                  <a:schemeClr val="tx1"/>
                </a:solidFill>
              </a:rPr>
              <a:t>świadczenia</a:t>
            </a:r>
            <a:r>
              <a:rPr lang="de-DE" sz="2100" dirty="0">
                <a:solidFill>
                  <a:schemeClr val="tx1"/>
                </a:solidFill>
              </a:rPr>
              <a:t/>
            </a:r>
            <a:br>
              <a:rPr lang="de-DE" sz="2100" dirty="0">
                <a:solidFill>
                  <a:schemeClr val="tx1"/>
                </a:solidFill>
              </a:rPr>
            </a:br>
            <a:r>
              <a:rPr lang="de-DE" sz="2100" dirty="0">
                <a:solidFill>
                  <a:schemeClr val="tx1"/>
                </a:solidFill>
              </a:rPr>
              <a:t>sowie- </a:t>
            </a:r>
            <a:r>
              <a:rPr lang="de-DE" sz="2100" dirty="0" err="1">
                <a:solidFill>
                  <a:schemeClr val="tx1"/>
                </a:solidFill>
              </a:rPr>
              <a:t>jak</a:t>
            </a:r>
            <a:r>
              <a:rPr lang="de-DE" sz="2100" dirty="0">
                <a:solidFill>
                  <a:schemeClr val="tx1"/>
                </a:solidFill>
              </a:rPr>
              <a:t> </a:t>
            </a:r>
            <a:r>
              <a:rPr lang="de-DE" sz="2100" dirty="0" err="1">
                <a:solidFill>
                  <a:schemeClr val="tx1"/>
                </a:solidFill>
              </a:rPr>
              <a:t>również</a:t>
            </a:r>
            <a:r>
              <a:rPr lang="de-DE" sz="2100" dirty="0">
                <a:solidFill>
                  <a:schemeClr val="tx1"/>
                </a:solidFill>
              </a:rPr>
              <a:t/>
            </a:r>
            <a:br>
              <a:rPr lang="de-DE" sz="2100" dirty="0">
                <a:solidFill>
                  <a:schemeClr val="tx1"/>
                </a:solidFill>
              </a:rPr>
            </a:br>
            <a:r>
              <a:rPr lang="de-DE" sz="2100" dirty="0">
                <a:solidFill>
                  <a:schemeClr val="tx1"/>
                </a:solidFill>
              </a:rPr>
              <a:t>die Lieferbedingungen- </a:t>
            </a:r>
            <a:r>
              <a:rPr lang="de-DE" sz="2100" dirty="0" err="1">
                <a:solidFill>
                  <a:schemeClr val="tx1"/>
                </a:solidFill>
              </a:rPr>
              <a:t>warunki</a:t>
            </a:r>
            <a:r>
              <a:rPr lang="de-DE" sz="2100" dirty="0">
                <a:solidFill>
                  <a:schemeClr val="tx1"/>
                </a:solidFill>
              </a:rPr>
              <a:t> </a:t>
            </a:r>
            <a:r>
              <a:rPr lang="de-DE" sz="2100" dirty="0" err="1">
                <a:solidFill>
                  <a:schemeClr val="tx1"/>
                </a:solidFill>
              </a:rPr>
              <a:t>dostawy</a:t>
            </a:r>
            <a:r>
              <a:rPr lang="de-DE" sz="2100" dirty="0">
                <a:solidFill>
                  <a:schemeClr val="tx1"/>
                </a:solidFill>
              </a:rPr>
              <a:t/>
            </a:r>
            <a:br>
              <a:rPr lang="de-DE" sz="2100" dirty="0">
                <a:solidFill>
                  <a:schemeClr val="tx1"/>
                </a:solidFill>
              </a:rPr>
            </a:br>
            <a:r>
              <a:rPr lang="de-DE" sz="2100" dirty="0">
                <a:solidFill>
                  <a:schemeClr val="tx1"/>
                </a:solidFill>
              </a:rPr>
              <a:t>die </a:t>
            </a:r>
            <a:r>
              <a:rPr lang="de-DE" sz="2100" dirty="0" err="1">
                <a:solidFill>
                  <a:schemeClr val="tx1"/>
                </a:solidFill>
              </a:rPr>
              <a:t>Kreditbedingunen</a:t>
            </a:r>
            <a:r>
              <a:rPr lang="de-DE" sz="2100" dirty="0">
                <a:solidFill>
                  <a:schemeClr val="tx1"/>
                </a:solidFill>
              </a:rPr>
              <a:t>- </a:t>
            </a:r>
            <a:r>
              <a:rPr lang="de-DE" sz="2100" dirty="0" err="1">
                <a:solidFill>
                  <a:schemeClr val="tx1"/>
                </a:solidFill>
              </a:rPr>
              <a:t>warunki</a:t>
            </a:r>
            <a:r>
              <a:rPr lang="de-DE" sz="2100" dirty="0">
                <a:solidFill>
                  <a:schemeClr val="tx1"/>
                </a:solidFill>
              </a:rPr>
              <a:t> </a:t>
            </a:r>
            <a:r>
              <a:rPr lang="de-DE" sz="2100" dirty="0" err="1">
                <a:solidFill>
                  <a:schemeClr val="tx1"/>
                </a:solidFill>
              </a:rPr>
              <a:t>kredytu</a:t>
            </a:r>
            <a:r>
              <a:rPr lang="de-DE" sz="2100" dirty="0">
                <a:solidFill>
                  <a:schemeClr val="tx1"/>
                </a:solidFill>
              </a:rPr>
              <a:t/>
            </a:r>
            <a:br>
              <a:rPr lang="de-DE" sz="2100" dirty="0">
                <a:solidFill>
                  <a:schemeClr val="tx1"/>
                </a:solidFill>
              </a:rPr>
            </a:br>
            <a:r>
              <a:rPr lang="de-DE" sz="2100" dirty="0">
                <a:solidFill>
                  <a:schemeClr val="tx1"/>
                </a:solidFill>
              </a:rPr>
              <a:t>die </a:t>
            </a:r>
            <a:r>
              <a:rPr lang="de-DE" sz="2100" dirty="0" err="1">
                <a:solidFill>
                  <a:schemeClr val="tx1"/>
                </a:solidFill>
              </a:rPr>
              <a:t>Zahlunsbedingungen</a:t>
            </a:r>
            <a:r>
              <a:rPr lang="de-DE" sz="2100" dirty="0">
                <a:solidFill>
                  <a:schemeClr val="tx1"/>
                </a:solidFill>
              </a:rPr>
              <a:t>- </a:t>
            </a:r>
            <a:r>
              <a:rPr lang="de-DE" sz="2100" dirty="0" err="1">
                <a:solidFill>
                  <a:schemeClr val="tx1"/>
                </a:solidFill>
              </a:rPr>
              <a:t>warunki</a:t>
            </a:r>
            <a:r>
              <a:rPr lang="de-DE" sz="2100" dirty="0">
                <a:solidFill>
                  <a:schemeClr val="tx1"/>
                </a:solidFill>
              </a:rPr>
              <a:t> </a:t>
            </a:r>
            <a:r>
              <a:rPr lang="de-DE" sz="2100" dirty="0" err="1">
                <a:solidFill>
                  <a:schemeClr val="tx1"/>
                </a:solidFill>
              </a:rPr>
              <a:t>płatności</a:t>
            </a:r>
            <a:r>
              <a:rPr lang="de-DE" sz="2100" dirty="0">
                <a:solidFill>
                  <a:schemeClr val="tx1"/>
                </a:solidFill>
              </a:rPr>
              <a:t/>
            </a:r>
            <a:br>
              <a:rPr lang="de-DE" sz="2100" dirty="0">
                <a:solidFill>
                  <a:schemeClr val="tx1"/>
                </a:solidFill>
              </a:rPr>
            </a:br>
            <a:r>
              <a:rPr lang="de-DE" sz="2100" dirty="0">
                <a:solidFill>
                  <a:schemeClr val="tx1"/>
                </a:solidFill>
              </a:rPr>
              <a:t>festlegen- </a:t>
            </a:r>
            <a:r>
              <a:rPr lang="de-DE" sz="2100" dirty="0" err="1">
                <a:solidFill>
                  <a:schemeClr val="tx1"/>
                </a:solidFill>
              </a:rPr>
              <a:t>ustalać</a:t>
            </a:r>
            <a:r>
              <a:rPr lang="de-DE" sz="2100" dirty="0">
                <a:solidFill>
                  <a:schemeClr val="tx1"/>
                </a:solidFill>
              </a:rPr>
              <a:t/>
            </a:r>
            <a:br>
              <a:rPr lang="de-DE" sz="2100" dirty="0">
                <a:solidFill>
                  <a:schemeClr val="tx1"/>
                </a:solidFill>
              </a:rPr>
            </a:br>
            <a:r>
              <a:rPr lang="de-DE" sz="2100" dirty="0">
                <a:solidFill>
                  <a:schemeClr val="tx1"/>
                </a:solidFill>
              </a:rPr>
              <a:t>gelangen- </a:t>
            </a:r>
            <a:r>
              <a:rPr lang="de-DE" sz="2100" dirty="0" err="1">
                <a:solidFill>
                  <a:schemeClr val="tx1"/>
                </a:solidFill>
              </a:rPr>
              <a:t>docierać</a:t>
            </a:r>
            <a:r>
              <a:rPr lang="de-DE" sz="2100" dirty="0">
                <a:solidFill>
                  <a:schemeClr val="tx1"/>
                </a:solidFill>
              </a:rPr>
              <a:t/>
            </a:r>
            <a:br>
              <a:rPr lang="de-DE" sz="2100" dirty="0">
                <a:solidFill>
                  <a:schemeClr val="tx1"/>
                </a:solidFill>
              </a:rPr>
            </a:br>
            <a:r>
              <a:rPr lang="de-DE" sz="2100" dirty="0">
                <a:solidFill>
                  <a:schemeClr val="tx1"/>
                </a:solidFill>
              </a:rPr>
              <a:t>beinhalten- </a:t>
            </a:r>
            <a:r>
              <a:rPr lang="de-DE" sz="2100" dirty="0" err="1">
                <a:solidFill>
                  <a:schemeClr val="tx1"/>
                </a:solidFill>
              </a:rPr>
              <a:t>zawierać</a:t>
            </a:r>
            <a:r>
              <a:rPr lang="de-DE" sz="2100" dirty="0">
                <a:solidFill>
                  <a:schemeClr val="tx1"/>
                </a:solidFill>
              </a:rPr>
              <a:t/>
            </a:r>
            <a:br>
              <a:rPr lang="de-DE" sz="2100" dirty="0">
                <a:solidFill>
                  <a:schemeClr val="tx1"/>
                </a:solidFill>
              </a:rPr>
            </a:br>
            <a:r>
              <a:rPr lang="de-DE" sz="2100" dirty="0">
                <a:solidFill>
                  <a:schemeClr val="tx1"/>
                </a:solidFill>
              </a:rPr>
              <a:t>die Aktivität- </a:t>
            </a:r>
            <a:r>
              <a:rPr lang="de-DE" sz="2100" dirty="0" err="1">
                <a:solidFill>
                  <a:schemeClr val="tx1"/>
                </a:solidFill>
              </a:rPr>
              <a:t>działanie</a:t>
            </a:r>
            <a:r>
              <a:rPr lang="de-DE" sz="2100" dirty="0">
                <a:solidFill>
                  <a:schemeClr val="tx1"/>
                </a:solidFill>
              </a:rPr>
              <a:t/>
            </a:r>
            <a:br>
              <a:rPr lang="de-DE" sz="2100" dirty="0">
                <a:solidFill>
                  <a:schemeClr val="tx1"/>
                </a:solidFill>
              </a:rPr>
            </a:br>
            <a:r>
              <a:rPr lang="de-DE" sz="2100" dirty="0">
                <a:solidFill>
                  <a:schemeClr val="tx1"/>
                </a:solidFill>
              </a:rPr>
              <a:t>der </a:t>
            </a:r>
            <a:r>
              <a:rPr lang="de-DE" sz="2100" dirty="0" err="1">
                <a:solidFill>
                  <a:schemeClr val="tx1"/>
                </a:solidFill>
              </a:rPr>
              <a:t>Vetriebsweg</a:t>
            </a:r>
            <a:r>
              <a:rPr lang="de-DE" sz="2100" dirty="0">
                <a:solidFill>
                  <a:schemeClr val="tx1"/>
                </a:solidFill>
              </a:rPr>
              <a:t>- </a:t>
            </a:r>
            <a:r>
              <a:rPr lang="de-DE" sz="2100" dirty="0" err="1">
                <a:solidFill>
                  <a:schemeClr val="tx1"/>
                </a:solidFill>
              </a:rPr>
              <a:t>kanał</a:t>
            </a:r>
            <a:r>
              <a:rPr lang="de-DE" sz="2100" dirty="0">
                <a:solidFill>
                  <a:schemeClr val="tx1"/>
                </a:solidFill>
              </a:rPr>
              <a:t> </a:t>
            </a:r>
            <a:r>
              <a:rPr lang="de-DE" sz="2100" dirty="0" err="1">
                <a:solidFill>
                  <a:schemeClr val="tx1"/>
                </a:solidFill>
              </a:rPr>
              <a:t>dystrybucji</a:t>
            </a:r>
            <a:r>
              <a:rPr lang="de-DE" sz="2100" dirty="0">
                <a:solidFill>
                  <a:schemeClr val="tx1"/>
                </a:solidFill>
              </a:rPr>
              <a:t/>
            </a:r>
            <a:br>
              <a:rPr lang="de-DE" sz="2100" dirty="0">
                <a:solidFill>
                  <a:schemeClr val="tx1"/>
                </a:solidFill>
              </a:rPr>
            </a:br>
            <a:r>
              <a:rPr lang="de-DE" sz="2100" dirty="0">
                <a:solidFill>
                  <a:schemeClr val="tx1"/>
                </a:solidFill>
              </a:rPr>
              <a:t>wesentlich- </a:t>
            </a:r>
            <a:r>
              <a:rPr lang="de-DE" sz="2100" dirty="0" err="1">
                <a:solidFill>
                  <a:schemeClr val="tx1"/>
                </a:solidFill>
              </a:rPr>
              <a:t>istotny</a:t>
            </a:r>
            <a:r>
              <a:rPr lang="de-DE" sz="2100" dirty="0">
                <a:solidFill>
                  <a:schemeClr val="tx1"/>
                </a:solidFill>
              </a:rPr>
              <a:t/>
            </a:r>
            <a:br>
              <a:rPr lang="de-DE" sz="2100" dirty="0">
                <a:solidFill>
                  <a:schemeClr val="tx1"/>
                </a:solidFill>
              </a:rPr>
            </a:br>
            <a:r>
              <a:rPr lang="de-DE" sz="2100" dirty="0">
                <a:solidFill>
                  <a:schemeClr val="tx1"/>
                </a:solidFill>
              </a:rPr>
              <a:t>die Verkaufsförderung- </a:t>
            </a:r>
            <a:r>
              <a:rPr lang="de-DE" sz="2100" dirty="0" err="1">
                <a:solidFill>
                  <a:schemeClr val="tx1"/>
                </a:solidFill>
              </a:rPr>
              <a:t>promocja</a:t>
            </a:r>
            <a:r>
              <a:rPr lang="de-DE" sz="2100" dirty="0">
                <a:solidFill>
                  <a:schemeClr val="tx1"/>
                </a:solidFill>
              </a:rPr>
              <a:t> </a:t>
            </a:r>
            <a:r>
              <a:rPr lang="de-DE" sz="2100" dirty="0" err="1">
                <a:solidFill>
                  <a:schemeClr val="tx1"/>
                </a:solidFill>
              </a:rPr>
              <a:t>sprzedaży</a:t>
            </a:r>
            <a:r>
              <a:rPr lang="de-DE" sz="2100" dirty="0">
                <a:solidFill>
                  <a:schemeClr val="tx1"/>
                </a:solidFill>
              </a:rPr>
              <a:t/>
            </a:r>
            <a:br>
              <a:rPr lang="de-DE" sz="2100" dirty="0">
                <a:solidFill>
                  <a:schemeClr val="tx1"/>
                </a:solidFill>
              </a:rPr>
            </a:br>
            <a:r>
              <a:rPr lang="de-DE" sz="2100" dirty="0">
                <a:solidFill>
                  <a:schemeClr val="tx1"/>
                </a:solidFill>
              </a:rPr>
              <a:t>die Messe- </a:t>
            </a:r>
            <a:r>
              <a:rPr lang="de-DE" sz="2100" dirty="0" err="1">
                <a:solidFill>
                  <a:schemeClr val="tx1"/>
                </a:solidFill>
              </a:rPr>
              <a:t>targi</a:t>
            </a:r>
            <a:r>
              <a:rPr lang="de-DE" sz="2100" dirty="0">
                <a:solidFill>
                  <a:schemeClr val="tx1"/>
                </a:solidFill>
              </a:rPr>
              <a:t/>
            </a:r>
            <a:br>
              <a:rPr lang="de-DE" sz="2100" dirty="0">
                <a:solidFill>
                  <a:schemeClr val="tx1"/>
                </a:solidFill>
              </a:rPr>
            </a:br>
            <a:r>
              <a:rPr lang="de-DE" sz="2100" dirty="0">
                <a:solidFill>
                  <a:schemeClr val="tx1"/>
                </a:solidFill>
              </a:rPr>
              <a:t>die Veranstaltung- </a:t>
            </a:r>
            <a:r>
              <a:rPr lang="de-DE" sz="2100" dirty="0" err="1">
                <a:solidFill>
                  <a:schemeClr val="tx1"/>
                </a:solidFill>
              </a:rPr>
              <a:t>wydarzenie</a:t>
            </a:r>
            <a:r>
              <a:rPr lang="de-DE" sz="2100" dirty="0">
                <a:solidFill>
                  <a:schemeClr val="tx1"/>
                </a:solidFill>
              </a:rPr>
              <a:t/>
            </a:r>
            <a:br>
              <a:rPr lang="de-DE" sz="2100" dirty="0">
                <a:solidFill>
                  <a:schemeClr val="tx1"/>
                </a:solidFill>
              </a:rPr>
            </a:br>
            <a:r>
              <a:rPr lang="de-DE" sz="2100" dirty="0">
                <a:solidFill>
                  <a:schemeClr val="tx1"/>
                </a:solidFill>
              </a:rPr>
              <a:t>die Öffentlichkeitsarbeit- </a:t>
            </a:r>
            <a:r>
              <a:rPr lang="de-DE" sz="2100" dirty="0" err="1">
                <a:solidFill>
                  <a:schemeClr val="tx1"/>
                </a:solidFill>
              </a:rPr>
              <a:t>public</a:t>
            </a:r>
            <a:r>
              <a:rPr lang="de-DE" sz="2100" dirty="0">
                <a:solidFill>
                  <a:schemeClr val="tx1"/>
                </a:solidFill>
              </a:rPr>
              <a:t> </a:t>
            </a:r>
            <a:r>
              <a:rPr lang="de-DE" sz="2100" dirty="0" err="1">
                <a:solidFill>
                  <a:schemeClr val="tx1"/>
                </a:solidFill>
              </a:rPr>
              <a:t>relations</a:t>
            </a:r>
            <a:r>
              <a:rPr lang="de-DE" sz="2100" dirty="0">
                <a:solidFill>
                  <a:schemeClr val="tx1"/>
                </a:solidFill>
              </a:rPr>
              <a:t/>
            </a:r>
            <a:br>
              <a:rPr lang="de-DE" sz="2100" dirty="0">
                <a:solidFill>
                  <a:schemeClr val="tx1"/>
                </a:solidFill>
              </a:rPr>
            </a:br>
            <a:r>
              <a:rPr lang="de-DE" sz="2100" dirty="0">
                <a:solidFill>
                  <a:schemeClr val="tx1"/>
                </a:solidFill>
              </a:rPr>
              <a:t>beeinflussen- </a:t>
            </a:r>
            <a:r>
              <a:rPr lang="de-DE" sz="2100" dirty="0" err="1">
                <a:solidFill>
                  <a:schemeClr val="tx1"/>
                </a:solidFill>
              </a:rPr>
              <a:t>wpływać</a:t>
            </a:r>
            <a:r>
              <a:rPr lang="de-DE" sz="2100" dirty="0">
                <a:solidFill>
                  <a:schemeClr val="tx1"/>
                </a:solidFill>
              </a:rPr>
              <a:t/>
            </a:r>
            <a:br>
              <a:rPr lang="de-DE" sz="2100" dirty="0">
                <a:solidFill>
                  <a:schemeClr val="tx1"/>
                </a:solidFill>
              </a:rPr>
            </a:br>
            <a:r>
              <a:rPr lang="de-DE" sz="2100" dirty="0">
                <a:solidFill>
                  <a:schemeClr val="tx1"/>
                </a:solidFill>
              </a:rPr>
              <a:t>untereinander- </a:t>
            </a:r>
            <a:r>
              <a:rPr lang="de-DE" sz="2100" dirty="0" err="1">
                <a:solidFill>
                  <a:schemeClr val="tx1"/>
                </a:solidFill>
              </a:rPr>
              <a:t>między</a:t>
            </a:r>
            <a:r>
              <a:rPr lang="de-DE" sz="2100" dirty="0">
                <a:solidFill>
                  <a:schemeClr val="tx1"/>
                </a:solidFill>
              </a:rPr>
              <a:t> </a:t>
            </a:r>
            <a:r>
              <a:rPr lang="de-DE" sz="2100" dirty="0" err="1">
                <a:solidFill>
                  <a:schemeClr val="tx1"/>
                </a:solidFill>
              </a:rPr>
              <a:t>sobą</a:t>
            </a:r>
            <a:r>
              <a:rPr lang="de-DE" dirty="0"/>
              <a:t/>
            </a:r>
            <a:br>
              <a:rPr lang="de-DE" dirty="0"/>
            </a:b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0" name="Picture 2" descr="Znalezione obrazy dla zapytania: flaga niemiec i pols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14" y="1532294"/>
            <a:ext cx="4420649" cy="276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315690" y="6492875"/>
            <a:ext cx="7619999" cy="365125"/>
          </a:xfrm>
        </p:spPr>
        <p:txBody>
          <a:bodyPr/>
          <a:lstStyle/>
          <a:p>
            <a:r>
              <a:rPr lang="pl-PL" dirty="0"/>
              <a:t>https://img-s-msn-com.akamaized.net/tenant/amp/entityid/BBVlpCi.img?h=0&amp;w=720&amp;m=6&amp;q=60&amp;u=t&amp;o=f&amp;l=f</a:t>
            </a:r>
          </a:p>
        </p:txBody>
      </p:sp>
    </p:spTree>
    <p:extLst>
      <p:ext uri="{BB962C8B-B14F-4D97-AF65-F5344CB8AC3E}">
        <p14:creationId xmlns:p14="http://schemas.microsoft.com/office/powerpoint/2010/main" val="14569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600" dirty="0" smtClean="0"/>
              <a:t>Bibliographie</a:t>
            </a:r>
            <a:endParaRPr lang="pl-PL" sz="6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64" y="2558143"/>
            <a:ext cx="8915400" cy="3777622"/>
          </a:xfrm>
        </p:spPr>
        <p:txBody>
          <a:bodyPr>
            <a:normAutofit/>
          </a:bodyPr>
          <a:lstStyle/>
          <a:p>
            <a:r>
              <a:rPr lang="de-DE" u="sng" dirty="0">
                <a:hlinkClick r:id="rId2"/>
              </a:rPr>
              <a:t>https://www.ionos.de/digitalguide/online-marketing/verkaufen-im-internet/marketing-mix-das-4p-marketing-im-ueberblick/</a:t>
            </a:r>
            <a:endParaRPr lang="pl-PL" dirty="0"/>
          </a:p>
          <a:p>
            <a:r>
              <a:rPr lang="de-DE" u="sng" dirty="0">
                <a:hlinkClick r:id="rId3"/>
              </a:rPr>
              <a:t>https://de.wikipedia.org/wiki/Marketing-Mix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74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21132" y="1838955"/>
            <a:ext cx="9310051" cy="5214987"/>
          </a:xfrm>
        </p:spPr>
        <p:txBody>
          <a:bodyPr>
            <a:normAutofit/>
          </a:bodyPr>
          <a:lstStyle/>
          <a:p>
            <a:r>
              <a:rPr lang="de-DE" sz="5400" b="1" dirty="0"/>
              <a:t>Vielen Dank für Ihre Aufmerksamkeit!</a:t>
            </a:r>
            <a:endParaRPr lang="pl-PL" sz="5400" b="1" dirty="0"/>
          </a:p>
        </p:txBody>
      </p:sp>
      <p:pic>
        <p:nvPicPr>
          <p:cNvPr id="6146" name="Picture 2" descr="Znalezione obrazy dla zapytania: uśmiech obra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594" y="403968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667589" y="6549209"/>
            <a:ext cx="7619999" cy="365125"/>
          </a:xfrm>
        </p:spPr>
        <p:txBody>
          <a:bodyPr/>
          <a:lstStyle/>
          <a:p>
            <a:r>
              <a:rPr lang="pl-PL" dirty="0" smtClean="0"/>
              <a:t>https://encrypted-tbn0.gstatic.com/images?q=tbn%3AANd9GcTtqj2PCJ_UBnNSQoq_MVxrdnH42g6VjZNFGXaxBvxwVbtLrhCi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459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/>
              <a:t>Agenda</a:t>
            </a:r>
            <a:endParaRPr lang="pl-PL" sz="6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20686" y="2133600"/>
            <a:ext cx="9283926" cy="4149634"/>
          </a:xfrm>
        </p:spPr>
        <p:txBody>
          <a:bodyPr>
            <a:normAutofit lnSpcReduction="10000"/>
          </a:bodyPr>
          <a:lstStyle/>
          <a:p>
            <a:r>
              <a:rPr lang="de-DE" sz="2400" dirty="0" smtClean="0">
                <a:solidFill>
                  <a:schemeClr val="tx1"/>
                </a:solidFill>
              </a:rPr>
              <a:t>Marketing- </a:t>
            </a:r>
            <a:r>
              <a:rPr lang="de-DE" sz="2400" dirty="0">
                <a:solidFill>
                  <a:schemeClr val="tx1"/>
                </a:solidFill>
              </a:rPr>
              <a:t>Mix- </a:t>
            </a:r>
            <a:r>
              <a:rPr lang="de-DE" sz="2400" dirty="0" smtClean="0">
                <a:solidFill>
                  <a:schemeClr val="tx1"/>
                </a:solidFill>
              </a:rPr>
              <a:t>Begriffserklärung</a:t>
            </a:r>
            <a:endParaRPr lang="pl-PL" sz="2400" dirty="0" smtClean="0">
              <a:solidFill>
                <a:schemeClr val="tx1"/>
              </a:solidFill>
            </a:endParaRPr>
          </a:p>
          <a:p>
            <a:r>
              <a:rPr lang="de-DE" sz="2400" dirty="0" smtClean="0">
                <a:solidFill>
                  <a:schemeClr val="tx1"/>
                </a:solidFill>
              </a:rPr>
              <a:t>Marketing- </a:t>
            </a:r>
            <a:r>
              <a:rPr lang="de-DE" sz="2400" dirty="0">
                <a:solidFill>
                  <a:schemeClr val="tx1"/>
                </a:solidFill>
              </a:rPr>
              <a:t>Mix Instrumente (4P)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-</a:t>
            </a:r>
            <a:r>
              <a:rPr lang="de-DE" sz="2400" dirty="0" err="1">
                <a:solidFill>
                  <a:schemeClr val="tx1"/>
                </a:solidFill>
              </a:rPr>
              <a:t>Product</a:t>
            </a:r>
            <a:r>
              <a:rPr lang="de-DE" sz="2400" dirty="0">
                <a:solidFill>
                  <a:schemeClr val="tx1"/>
                </a:solidFill>
              </a:rPr>
              <a:t/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-Price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-Place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-</a:t>
            </a:r>
            <a:r>
              <a:rPr lang="de-DE" sz="2400" dirty="0" smtClean="0">
                <a:solidFill>
                  <a:schemeClr val="tx1"/>
                </a:solidFill>
              </a:rPr>
              <a:t>Promotion</a:t>
            </a:r>
            <a:endParaRPr lang="pl-PL" sz="2400" dirty="0" smtClean="0">
              <a:solidFill>
                <a:schemeClr val="tx1"/>
              </a:solidFill>
            </a:endParaRPr>
          </a:p>
          <a:p>
            <a:r>
              <a:rPr lang="de-DE" sz="2400" dirty="0" smtClean="0">
                <a:solidFill>
                  <a:schemeClr val="tx1"/>
                </a:solidFill>
              </a:rPr>
              <a:t>Kanäle </a:t>
            </a:r>
            <a:r>
              <a:rPr lang="de-DE" sz="2400" dirty="0">
                <a:solidFill>
                  <a:schemeClr val="tx1"/>
                </a:solidFill>
              </a:rPr>
              <a:t>für die </a:t>
            </a:r>
            <a:r>
              <a:rPr lang="de-DE" sz="2400" dirty="0" smtClean="0">
                <a:solidFill>
                  <a:schemeClr val="tx1"/>
                </a:solidFill>
              </a:rPr>
              <a:t>Promotion</a:t>
            </a:r>
            <a:endParaRPr lang="pl-PL" sz="2400" dirty="0" smtClean="0">
              <a:solidFill>
                <a:schemeClr val="tx1"/>
              </a:solidFill>
            </a:endParaRPr>
          </a:p>
          <a:p>
            <a:r>
              <a:rPr lang="de-DE" sz="2400" dirty="0" smtClean="0">
                <a:solidFill>
                  <a:schemeClr val="tx1"/>
                </a:solidFill>
              </a:rPr>
              <a:t>Wörterbuch</a:t>
            </a:r>
            <a:endParaRPr lang="pl-PL" sz="2400" dirty="0" smtClean="0">
              <a:solidFill>
                <a:schemeClr val="tx1"/>
              </a:solidFill>
            </a:endParaRPr>
          </a:p>
          <a:p>
            <a:r>
              <a:rPr lang="de-DE" sz="2400" dirty="0" smtClean="0">
                <a:solidFill>
                  <a:schemeClr val="tx1"/>
                </a:solidFill>
              </a:rPr>
              <a:t>Bibliographie</a:t>
            </a:r>
            <a:endParaRPr lang="pl-PL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tx1"/>
                </a:solidFill>
              </a:rPr>
              <a:t> </a:t>
            </a:r>
            <a:endParaRPr lang="pl-PL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5298">
            <a:off x="7768761" y="2389900"/>
            <a:ext cx="3553728" cy="2748689"/>
          </a:xfrm>
          <a:prstGeom prst="rect">
            <a:avLst/>
          </a:prstGeom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238768" y="6511834"/>
            <a:ext cx="7619999" cy="365125"/>
          </a:xfrm>
        </p:spPr>
        <p:txBody>
          <a:bodyPr/>
          <a:lstStyle/>
          <a:p>
            <a:r>
              <a:rPr lang="pl-PL" dirty="0" smtClean="0"/>
              <a:t>https://www.marketinginstitut.biz/blog/wp-content/uploads/2016/03/Fotolia_13999888_L.jpg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28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58983" y="1029059"/>
            <a:ext cx="9545183" cy="1280890"/>
          </a:xfrm>
        </p:spPr>
        <p:txBody>
          <a:bodyPr>
            <a:normAutofit fontScale="90000"/>
          </a:bodyPr>
          <a:lstStyle/>
          <a:p>
            <a:r>
              <a:rPr lang="de-DE" sz="6000" dirty="0"/>
              <a:t>Was ist der Marketing-Mix?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23005" y="2727960"/>
            <a:ext cx="6476411" cy="3777622"/>
          </a:xfrm>
        </p:spPr>
        <p:txBody>
          <a:bodyPr/>
          <a:lstStyle/>
          <a:p>
            <a:pPr marL="0" indent="0">
              <a:buNone/>
            </a:pPr>
            <a:r>
              <a:rPr lang="de-DE" sz="2200" dirty="0">
                <a:solidFill>
                  <a:schemeClr val="tx1"/>
                </a:solidFill>
              </a:rPr>
              <a:t>Unter dem Begriff Marketing-Mix fasst man </a:t>
            </a:r>
            <a:r>
              <a:rPr lang="de-DE" sz="2200" b="1" dirty="0">
                <a:solidFill>
                  <a:schemeClr val="tx1"/>
                </a:solidFill>
              </a:rPr>
              <a:t>alle Handlungen und Entscheidungen</a:t>
            </a:r>
            <a:r>
              <a:rPr lang="de-DE" sz="2200" dirty="0">
                <a:solidFill>
                  <a:schemeClr val="tx1"/>
                </a:solidFill>
              </a:rPr>
              <a:t> zusammen, die für eine </a:t>
            </a:r>
            <a:r>
              <a:rPr lang="de-DE" sz="2200" b="1" dirty="0">
                <a:solidFill>
                  <a:schemeClr val="tx1"/>
                </a:solidFill>
              </a:rPr>
              <a:t>erfolgreiche Platzierung</a:t>
            </a:r>
            <a:r>
              <a:rPr lang="de-DE" sz="2200" dirty="0">
                <a:solidFill>
                  <a:schemeClr val="tx1"/>
                </a:solidFill>
              </a:rPr>
              <a:t> eines Unternehmens und seiner Produkte und/oder Dienstleistungen </a:t>
            </a:r>
            <a:r>
              <a:rPr lang="de-DE" sz="2200" b="1" dirty="0">
                <a:solidFill>
                  <a:schemeClr val="tx1"/>
                </a:solidFill>
              </a:rPr>
              <a:t>auf dem Markt</a:t>
            </a:r>
            <a:r>
              <a:rPr lang="de-DE" sz="2200" dirty="0">
                <a:solidFill>
                  <a:schemeClr val="tx1"/>
                </a:solidFill>
              </a:rPr>
              <a:t> bedeutend sind. Dabei unterscheidet man im klassischen Modell des Marketing-Mix (dem sogenannten 4P-Marketing) vier zentrale Bereiche.</a:t>
            </a:r>
            <a:endParaRPr lang="pl-PL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489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794" y="728613"/>
            <a:ext cx="9884818" cy="1280890"/>
          </a:xfrm>
        </p:spPr>
        <p:txBody>
          <a:bodyPr>
            <a:noAutofit/>
          </a:bodyPr>
          <a:lstStyle/>
          <a:p>
            <a:r>
              <a:rPr lang="de-DE" sz="6000" dirty="0"/>
              <a:t>Diese 4 Marketing-Mix-Instrumente sind: </a:t>
            </a:r>
            <a:endParaRPr lang="pl-PL" sz="6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94114" y="3576681"/>
            <a:ext cx="6397035" cy="2889433"/>
          </a:xfrm>
        </p:spPr>
        <p:txBody>
          <a:bodyPr>
            <a:normAutofit/>
          </a:bodyPr>
          <a:lstStyle/>
          <a:p>
            <a:r>
              <a:rPr lang="de-DE" sz="2800" dirty="0" smtClean="0">
                <a:solidFill>
                  <a:schemeClr val="tx1"/>
                </a:solidFill>
              </a:rPr>
              <a:t>Produkt </a:t>
            </a:r>
            <a:r>
              <a:rPr lang="de-DE" sz="2800" dirty="0">
                <a:solidFill>
                  <a:schemeClr val="tx1"/>
                </a:solidFill>
              </a:rPr>
              <a:t>(</a:t>
            </a:r>
            <a:r>
              <a:rPr lang="de-DE" sz="2800" dirty="0" err="1">
                <a:solidFill>
                  <a:schemeClr val="tx1"/>
                </a:solidFill>
              </a:rPr>
              <a:t>Product</a:t>
            </a:r>
            <a:r>
              <a:rPr lang="de-DE" sz="2800" dirty="0" smtClean="0">
                <a:solidFill>
                  <a:schemeClr val="tx1"/>
                </a:solidFill>
              </a:rPr>
              <a:t>)</a:t>
            </a:r>
            <a:endParaRPr lang="pl-PL" sz="2800" dirty="0" smtClean="0">
              <a:solidFill>
                <a:schemeClr val="tx1"/>
              </a:solidFill>
            </a:endParaRPr>
          </a:p>
          <a:p>
            <a:r>
              <a:rPr lang="de-DE" sz="2800" dirty="0" smtClean="0">
                <a:solidFill>
                  <a:schemeClr val="tx1"/>
                </a:solidFill>
              </a:rPr>
              <a:t>Preis </a:t>
            </a:r>
            <a:r>
              <a:rPr lang="de-DE" sz="2800" dirty="0">
                <a:solidFill>
                  <a:schemeClr val="tx1"/>
                </a:solidFill>
              </a:rPr>
              <a:t>(Price</a:t>
            </a:r>
            <a:r>
              <a:rPr lang="de-DE" sz="2800" dirty="0" smtClean="0">
                <a:solidFill>
                  <a:schemeClr val="tx1"/>
                </a:solidFill>
              </a:rPr>
              <a:t>)</a:t>
            </a:r>
            <a:endParaRPr lang="pl-PL" sz="2800" dirty="0" smtClean="0">
              <a:solidFill>
                <a:schemeClr val="tx1"/>
              </a:solidFill>
            </a:endParaRPr>
          </a:p>
          <a:p>
            <a:r>
              <a:rPr lang="de-DE" sz="2800" dirty="0" smtClean="0">
                <a:solidFill>
                  <a:schemeClr val="tx1"/>
                </a:solidFill>
              </a:rPr>
              <a:t>Distribution (</a:t>
            </a:r>
            <a:r>
              <a:rPr lang="pl-PL" sz="2800" dirty="0" err="1">
                <a:solidFill>
                  <a:schemeClr val="tx1"/>
                </a:solidFill>
              </a:rPr>
              <a:t>P</a:t>
            </a:r>
            <a:r>
              <a:rPr lang="de-DE" sz="2800" dirty="0" err="1" smtClean="0">
                <a:solidFill>
                  <a:schemeClr val="tx1"/>
                </a:solidFill>
              </a:rPr>
              <a:t>lace</a:t>
            </a:r>
            <a:r>
              <a:rPr lang="de-DE" sz="2800" dirty="0" smtClean="0">
                <a:solidFill>
                  <a:schemeClr val="tx1"/>
                </a:solidFill>
              </a:rPr>
              <a:t>)</a:t>
            </a:r>
            <a:endParaRPr lang="pl-PL" sz="2800" dirty="0" smtClean="0">
              <a:solidFill>
                <a:schemeClr val="tx1"/>
              </a:solidFill>
            </a:endParaRPr>
          </a:p>
          <a:p>
            <a:r>
              <a:rPr lang="de-DE" sz="2800" dirty="0" smtClean="0">
                <a:solidFill>
                  <a:schemeClr val="tx1"/>
                </a:solidFill>
              </a:rPr>
              <a:t>Absatzförderung </a:t>
            </a:r>
            <a:r>
              <a:rPr lang="de-DE" sz="2800" dirty="0">
                <a:solidFill>
                  <a:schemeClr val="tx1"/>
                </a:solidFill>
              </a:rPr>
              <a:t>(Promotion)</a:t>
            </a:r>
            <a:endParaRPr lang="pl-PL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Znalezione obrazy dla zapytania: marketing mix deuts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643">
            <a:off x="8203213" y="2838586"/>
            <a:ext cx="3321152" cy="33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378823" y="6492875"/>
            <a:ext cx="7619999" cy="365125"/>
          </a:xfrm>
        </p:spPr>
        <p:txBody>
          <a:bodyPr/>
          <a:lstStyle/>
          <a:p>
            <a:r>
              <a:rPr lang="pl-PL" dirty="0" smtClean="0"/>
              <a:t>https://www.onpulson.de/wp-content/uploads/2019/09/Marketing-Mix.png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099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309" y="624109"/>
            <a:ext cx="9362303" cy="1622701"/>
          </a:xfrm>
        </p:spPr>
        <p:txBody>
          <a:bodyPr>
            <a:normAutofit/>
          </a:bodyPr>
          <a:lstStyle/>
          <a:p>
            <a:r>
              <a:rPr lang="de-DE" sz="6000" dirty="0"/>
              <a:t>PRODUCT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59729" y="2072037"/>
            <a:ext cx="6188029" cy="3777622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>
                <a:solidFill>
                  <a:schemeClr val="tx1"/>
                </a:solidFill>
              </a:rPr>
              <a:t>Produkt das ist  als materielles Gut oder eine (immaterielle) Dienstleistung verstanden, die das Ergebnis eines Produktionsprozesses ist.</a:t>
            </a:r>
            <a:endParaRPr lang="pl-PL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96782">
            <a:off x="3897344" y="4569066"/>
            <a:ext cx="2035868" cy="1221521"/>
          </a:xfrm>
          <a:prstGeom prst="rect">
            <a:avLst/>
          </a:prstGeom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1463" y="6335727"/>
            <a:ext cx="7619999" cy="365125"/>
          </a:xfrm>
        </p:spPr>
        <p:txBody>
          <a:bodyPr/>
          <a:lstStyle/>
          <a:p>
            <a:r>
              <a:rPr lang="pl-PL" dirty="0" smtClean="0"/>
              <a:t>https://lh3.googleusercontent.com/proxy/nJx1S1X5OduLRfjQj2TDBTa9r8NNTxdmdn5ytETcYm0eXkW1m5nJcZSH9EXjoZpiz2DEWaSVCf8QjBEWeVTf3uK-L6WdSQl0zAtEXIsedOdANF4</a:t>
            </a:r>
          </a:p>
          <a:p>
            <a:r>
              <a:rPr lang="pl-PL" dirty="0"/>
              <a:t>https://</a:t>
            </a:r>
            <a:r>
              <a:rPr lang="pl-PL" dirty="0" smtClean="0"/>
              <a:t>image.ceneostatic.pl/data/products/53686775/i-haribo-200g-goldbaren-zlote-misie-niemieckie-zelki.jpg</a:t>
            </a:r>
          </a:p>
          <a:p>
            <a:r>
              <a:rPr lang="pl-PL" dirty="0"/>
              <a:t>https://lh3.googleusercontent.com/proxy/UBgbNd_l-DJuPfXPOyKrJwD6B3Z4NVkZOWyyDFZn2ABiigdnRK5KXpnaOsfI6lbZmQ_eQyxL9d34KZPsLlKvKTp_P0s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5742">
            <a:off x="9237765" y="685351"/>
            <a:ext cx="1576840" cy="157684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51443">
            <a:off x="8115324" y="3499714"/>
            <a:ext cx="3240010" cy="261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29692" y="651846"/>
            <a:ext cx="9388429" cy="1688016"/>
          </a:xfrm>
        </p:spPr>
        <p:txBody>
          <a:bodyPr>
            <a:normAutofit/>
          </a:bodyPr>
          <a:lstStyle/>
          <a:p>
            <a:r>
              <a:rPr lang="de-DE" sz="6000" dirty="0"/>
              <a:t>PREIS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2325" y="2023927"/>
            <a:ext cx="9885796" cy="3777622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>
                <a:solidFill>
                  <a:schemeClr val="tx1"/>
                </a:solidFill>
              </a:rPr>
              <a:t>Die Preispolitik umfasst alle Entscheidungen und Vereinbarungen über das Entgelt des Leistungsangebotes, über mögliche Rabatte sowie Lieferungs-, Kredit- und </a:t>
            </a:r>
            <a:r>
              <a:rPr lang="pl-PL" sz="2800" dirty="0" err="1" smtClean="0">
                <a:solidFill>
                  <a:schemeClr val="tx1"/>
                </a:solidFill>
              </a:rPr>
              <a:t>Zahlungsbedingungen</a:t>
            </a:r>
            <a:r>
              <a:rPr lang="pl-PL" sz="2800" dirty="0" smtClean="0">
                <a:solidFill>
                  <a:schemeClr val="tx1"/>
                </a:solidFill>
              </a:rPr>
              <a:t>.</a:t>
            </a:r>
            <a:endParaRPr lang="pl-PL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074" name="Picture 2" descr="Znalezione obrazy dla zapytania: pieniądze niemieckie i polsk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54" y="4343813"/>
            <a:ext cx="4425524" cy="236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9189" y="6525627"/>
            <a:ext cx="7619999" cy="365125"/>
          </a:xfrm>
        </p:spPr>
        <p:txBody>
          <a:bodyPr/>
          <a:lstStyle/>
          <a:p>
            <a:r>
              <a:rPr lang="pl-PL" dirty="0" smtClean="0"/>
              <a:t>https://www.dw.com/image/48937120_303.jpg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037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03567" y="624110"/>
            <a:ext cx="9101046" cy="1705432"/>
          </a:xfrm>
        </p:spPr>
        <p:txBody>
          <a:bodyPr>
            <a:normAutofit/>
          </a:bodyPr>
          <a:lstStyle/>
          <a:p>
            <a:r>
              <a:rPr lang="de-DE" sz="6000" dirty="0"/>
              <a:t>PLACE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9589" y="2825931"/>
            <a:ext cx="6475412" cy="3777622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>
                <a:solidFill>
                  <a:schemeClr val="tx1"/>
                </a:solidFill>
              </a:rPr>
              <a:t>Die Distributionspolitik ist das Marketing-Mix-Instrument, das festlegt, wie Ihr Produkt zum Kunden gelangt. Es beinhaltet alle Aktivitäten rund um den Vertriebsweg des Produkts.</a:t>
            </a:r>
            <a:endParaRPr lang="pl-PL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907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61405" y="67636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de-DE" dirty="0"/>
              <a:t> </a:t>
            </a:r>
            <a:r>
              <a:rPr lang="pl-PL" dirty="0"/>
              <a:t/>
            </a:r>
            <a:br>
              <a:rPr lang="pl-PL" dirty="0"/>
            </a:br>
            <a:r>
              <a:rPr lang="de-DE" sz="6700" dirty="0"/>
              <a:t>PROMOTION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36510" y="2997387"/>
            <a:ext cx="8915400" cy="2425336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>
                <a:solidFill>
                  <a:schemeClr val="tx1"/>
                </a:solidFill>
              </a:rPr>
              <a:t>Die wesentlichen Instrumente der Kommunikationspolitik sind Werbung, Verkaufsförderung, persönlicher Verkauf, Sponsoring, Messen, Veranstaltungen und Öffentlichkeitsarbeit. Die Kommunikationspolitik wird auch beeinflusst durch die Kommunikation der Kunden untereinander.</a:t>
            </a:r>
            <a:endParaRPr lang="pl-PL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098" name="Picture 2" descr="Znalezione obrazy dla zapytania: uścisk dło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466" y="284478"/>
            <a:ext cx="2862851" cy="204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95892" y="6492875"/>
            <a:ext cx="7619999" cy="365125"/>
          </a:xfrm>
        </p:spPr>
        <p:txBody>
          <a:bodyPr/>
          <a:lstStyle/>
          <a:p>
            <a:r>
              <a:rPr lang="pl-PL" dirty="0"/>
              <a:t>https://ocdn.eu/pulscms-transforms/1/MOBktkqTURBXy8yYTk2N2I4YmRkMWU2YTdmMWJlOTZmNTRmZDk0YmNmMi5qcGVnkpUDABjNBBzNAlCTBc0BpM0BLA</a:t>
            </a:r>
          </a:p>
        </p:txBody>
      </p:sp>
    </p:spTree>
    <p:extLst>
      <p:ext uri="{BB962C8B-B14F-4D97-AF65-F5344CB8AC3E}">
        <p14:creationId xmlns:p14="http://schemas.microsoft.com/office/powerpoint/2010/main" val="190029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Znalezione obrazy dla zapytania: email obra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821">
            <a:off x="6975776" y="4295972"/>
            <a:ext cx="1568663" cy="118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6731" y="624110"/>
            <a:ext cx="9897881" cy="1280890"/>
          </a:xfrm>
        </p:spPr>
        <p:txBody>
          <a:bodyPr>
            <a:normAutofit fontScale="90000"/>
          </a:bodyPr>
          <a:lstStyle/>
          <a:p>
            <a:r>
              <a:rPr lang="de-DE" dirty="0"/>
              <a:t> </a:t>
            </a:r>
            <a:r>
              <a:rPr lang="pl-PL" dirty="0"/>
              <a:t/>
            </a:r>
            <a:br>
              <a:rPr lang="pl-PL" dirty="0"/>
            </a:br>
            <a:r>
              <a:rPr lang="de-DE" sz="4900" dirty="0"/>
              <a:t>Mögliche Kanäle für die Promotion sind beispielsweise:</a:t>
            </a:r>
            <a:r>
              <a:rPr lang="pl-PL" sz="4900" dirty="0"/>
              <a:t/>
            </a:r>
            <a:br>
              <a:rPr lang="pl-PL" sz="4900" dirty="0"/>
            </a:br>
            <a:endParaRPr lang="pl-PL" sz="49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28800" y="3048000"/>
            <a:ext cx="5447212" cy="3522617"/>
          </a:xfrm>
        </p:spPr>
        <p:txBody>
          <a:bodyPr/>
          <a:lstStyle/>
          <a:p>
            <a:r>
              <a:rPr lang="de-DE" sz="2400" dirty="0" smtClean="0">
                <a:solidFill>
                  <a:schemeClr val="tx1"/>
                </a:solidFill>
              </a:rPr>
              <a:t>Offline-Werbemaßnahmen</a:t>
            </a:r>
            <a:endParaRPr lang="pl-PL" sz="2400" dirty="0">
              <a:solidFill>
                <a:schemeClr val="tx1"/>
              </a:solidFill>
            </a:endParaRPr>
          </a:p>
          <a:p>
            <a:r>
              <a:rPr lang="de-DE" sz="2400" dirty="0" smtClean="0">
                <a:solidFill>
                  <a:schemeClr val="tx1"/>
                </a:solidFill>
              </a:rPr>
              <a:t>Online-Werbemaßnahmen</a:t>
            </a:r>
            <a:endParaRPr lang="pl-PL" sz="2400" dirty="0">
              <a:solidFill>
                <a:schemeClr val="tx1"/>
              </a:solidFill>
            </a:endParaRPr>
          </a:p>
          <a:p>
            <a:r>
              <a:rPr lang="de-DE" sz="2400" dirty="0" smtClean="0">
                <a:solidFill>
                  <a:schemeClr val="tx1"/>
                </a:solidFill>
              </a:rPr>
              <a:t>Persönliche </a:t>
            </a:r>
            <a:r>
              <a:rPr lang="de-DE" sz="2400" dirty="0">
                <a:solidFill>
                  <a:schemeClr val="tx1"/>
                </a:solidFill>
              </a:rPr>
              <a:t>Kommunikation</a:t>
            </a:r>
            <a:endParaRPr lang="pl-PL" sz="2400" dirty="0">
              <a:solidFill>
                <a:schemeClr val="tx1"/>
              </a:solidFill>
            </a:endParaRPr>
          </a:p>
          <a:p>
            <a:r>
              <a:rPr lang="de-DE" sz="2400" dirty="0" smtClean="0">
                <a:solidFill>
                  <a:schemeClr val="tx1"/>
                </a:solidFill>
              </a:rPr>
              <a:t>Public </a:t>
            </a:r>
            <a:r>
              <a:rPr lang="de-DE" sz="2400" dirty="0">
                <a:solidFill>
                  <a:schemeClr val="tx1"/>
                </a:solidFill>
              </a:rPr>
              <a:t>Relations</a:t>
            </a:r>
            <a:endParaRPr lang="pl-PL" sz="2400" dirty="0">
              <a:solidFill>
                <a:schemeClr val="tx1"/>
              </a:solidFill>
            </a:endParaRPr>
          </a:p>
          <a:p>
            <a:r>
              <a:rPr lang="de-DE" sz="2400" dirty="0" smtClean="0">
                <a:solidFill>
                  <a:schemeClr val="tx1"/>
                </a:solidFill>
              </a:rPr>
              <a:t>Internetkommunikation</a:t>
            </a:r>
            <a:endParaRPr lang="pl-PL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122" name="Picture 2" descr="Znalezione obrazy dla zapytania: gazeta obra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757" y="2093104"/>
            <a:ext cx="2549709" cy="190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28401" y="6487334"/>
            <a:ext cx="7619999" cy="365125"/>
          </a:xfrm>
        </p:spPr>
        <p:txBody>
          <a:bodyPr/>
          <a:lstStyle/>
          <a:p>
            <a:r>
              <a:rPr lang="pl-PL" dirty="0" smtClean="0"/>
              <a:t>https://media.istockphoto.com/vectors/cartoon-newspaper-vector-id516103168</a:t>
            </a:r>
          </a:p>
          <a:p>
            <a:r>
              <a:rPr lang="pl-PL" dirty="0"/>
              <a:t>https://</a:t>
            </a:r>
            <a:r>
              <a:rPr lang="pl-PL" dirty="0" smtClean="0"/>
              <a:t>thumbs.dreamstime.com/b/email-ikona-odizolowywaj%C4%85ca-na-bia%C5%82ym-tle-106510001.jpg</a:t>
            </a:r>
          </a:p>
          <a:p>
            <a:r>
              <a:rPr lang="pl-PL" dirty="0"/>
              <a:t>https://rbr.com/wp-content/uploads/Old-Timey-Radio.jpg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69371">
            <a:off x="9331508" y="3773578"/>
            <a:ext cx="2585179" cy="207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9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Jon (konferencyjny)</Template>
  <TotalTime>143</TotalTime>
  <Words>223</Words>
  <Application>Microsoft Office PowerPoint</Application>
  <PresentationFormat>Niestandardowy</PresentationFormat>
  <Paragraphs>52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HDOfficeLightV0</vt:lpstr>
      <vt:lpstr>1_HDOfficeLightV0</vt:lpstr>
      <vt:lpstr>Smuga</vt:lpstr>
      <vt:lpstr>MARKETING-MIX</vt:lpstr>
      <vt:lpstr>Agenda</vt:lpstr>
      <vt:lpstr>Was ist der Marketing-Mix? </vt:lpstr>
      <vt:lpstr>Diese 4 Marketing-Mix-Instrumente sind: </vt:lpstr>
      <vt:lpstr>PRODUCT </vt:lpstr>
      <vt:lpstr>PREIS </vt:lpstr>
      <vt:lpstr>PLACE </vt:lpstr>
      <vt:lpstr>  PROMOTION </vt:lpstr>
      <vt:lpstr>  Mögliche Kanäle für die Promotion sind beispielsweise: </vt:lpstr>
      <vt:lpstr>Wörtebuch</vt:lpstr>
      <vt:lpstr>Wörtebuch</vt:lpstr>
      <vt:lpstr>Bibliographie</vt:lpstr>
      <vt:lpstr>Vielen Dank für Ihre Aufmerksamkeit!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MARKETING-MIX</dc:title>
  <dc:creator>hp</dc:creator>
  <cp:lastModifiedBy>Oem</cp:lastModifiedBy>
  <cp:revision>21</cp:revision>
  <dcterms:created xsi:type="dcterms:W3CDTF">2020-03-17T19:58:10Z</dcterms:created>
  <dcterms:modified xsi:type="dcterms:W3CDTF">2020-04-29T07:44:19Z</dcterms:modified>
</cp:coreProperties>
</file>