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74" r:id="rId7"/>
    <p:sldId id="261" r:id="rId8"/>
    <p:sldId id="262" r:id="rId9"/>
    <p:sldId id="263" r:id="rId10"/>
    <p:sldId id="264" r:id="rId11"/>
    <p:sldId id="265" r:id="rId12"/>
    <p:sldId id="266" r:id="rId13"/>
    <p:sldId id="267" r:id="rId14"/>
    <p:sldId id="268" r:id="rId15"/>
    <p:sldId id="269" r:id="rId16"/>
    <p:sldId id="270" r:id="rId17"/>
    <p:sldId id="273" r:id="rId18"/>
    <p:sldId id="271" r:id="rId19"/>
    <p:sldId id="272"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kcja domyślna" id="{806994B8-8255-45A7-AD68-B5726153FC33}">
          <p14:sldIdLst>
            <p14:sldId id="256"/>
            <p14:sldId id="257"/>
            <p14:sldId id="258"/>
            <p14:sldId id="259"/>
            <p14:sldId id="260"/>
            <p14:sldId id="274"/>
            <p14:sldId id="261"/>
            <p14:sldId id="262"/>
            <p14:sldId id="263"/>
            <p14:sldId id="264"/>
            <p14:sldId id="265"/>
            <p14:sldId id="266"/>
            <p14:sldId id="267"/>
            <p14:sldId id="268"/>
            <p14:sldId id="269"/>
            <p14:sldId id="270"/>
            <p14:sldId id="273"/>
            <p14:sldId id="271"/>
            <p14:sldId id="272"/>
          </p14:sldIdLst>
        </p14:section>
      </p14:sectionLst>
    </p:ex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37" autoAdjust="0"/>
    <p:restoredTop sz="94660"/>
  </p:normalViewPr>
  <p:slideViewPr>
    <p:cSldViewPr snapToGrid="0">
      <p:cViewPr>
        <p:scale>
          <a:sx n="63" d="100"/>
          <a:sy n="63" d="100"/>
        </p:scale>
        <p:origin x="-197" y="23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pl-PL" smtClean="0"/>
              <a:t>Kliknij, aby edytować styl</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4/27/2020</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pl-PL" smtClean="0"/>
              <a:t>Kliknij, aby edytować styl</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pl-PL" smtClean="0"/>
              <a:t>Kliknij, aby edytować styl</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4/27/2020</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pl-PL" smtClean="0"/>
              <a:t>Kliknij, aby edytować styl</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4/27/2020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pl-PL" smtClean="0"/>
              <a:t>Kliknij, aby edytować styl</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4/27/2020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4/27/2020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4/27/2020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pl-PL" smtClean="0"/>
              <a:t>Kliknij, aby edytować styl</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4/27/2020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4/27/2020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pl-PL" smtClean="0"/>
              <a:t>Kliknij, aby edytować styl</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4/27/2020</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2097740" y="3255218"/>
            <a:ext cx="8190359" cy="298679"/>
          </a:xfrm>
        </p:spPr>
        <p:txBody>
          <a:bodyPr/>
          <a:lstStyle/>
          <a:p>
            <a:r>
              <a:rPr lang="pl-PL" sz="4400" b="1" dirty="0" smtClean="0">
                <a:effectLst>
                  <a:outerShdw blurRad="38100" dist="38100" dir="2700000" algn="tl">
                    <a:srgbClr val="000000">
                      <a:alpha val="43137"/>
                    </a:srgbClr>
                  </a:outerShdw>
                </a:effectLst>
              </a:rPr>
              <a:t>DIE ALIMENTATION</a:t>
            </a:r>
            <a:endParaRPr lang="pl-PL" sz="4400" b="1" dirty="0">
              <a:effectLst>
                <a:outerShdw blurRad="38100" dist="38100" dir="2700000" algn="tl">
                  <a:srgbClr val="000000">
                    <a:alpha val="43137"/>
                  </a:srgbClr>
                </a:outerShdw>
              </a:effectLst>
            </a:endParaRPr>
          </a:p>
        </p:txBody>
      </p:sp>
      <p:sp>
        <p:nvSpPr>
          <p:cNvPr id="3" name="Podtytuł 2"/>
          <p:cNvSpPr>
            <a:spLocks noGrp="1"/>
          </p:cNvSpPr>
          <p:nvPr>
            <p:ph type="subTitle" idx="1"/>
          </p:nvPr>
        </p:nvSpPr>
        <p:spPr>
          <a:xfrm>
            <a:off x="2662517" y="1411940"/>
            <a:ext cx="3052482" cy="1533997"/>
          </a:xfrm>
        </p:spPr>
        <p:txBody>
          <a:bodyPr>
            <a:normAutofit/>
          </a:bodyPr>
          <a:lstStyle/>
          <a:p>
            <a:r>
              <a:rPr lang="de-DE" sz="1800" b="1" dirty="0">
                <a:effectLst>
                  <a:outerShdw blurRad="38100" dist="38100" dir="2700000" algn="tl">
                    <a:srgbClr val="000000">
                      <a:alpha val="43137"/>
                    </a:srgbClr>
                  </a:outerShdw>
                </a:effectLst>
              </a:rPr>
              <a:t>Universität </a:t>
            </a:r>
            <a:r>
              <a:rPr lang="de-DE" sz="1800" b="1" dirty="0" err="1">
                <a:effectLst>
                  <a:outerShdw blurRad="38100" dist="38100" dir="2700000" algn="tl">
                    <a:srgbClr val="000000">
                      <a:alpha val="43137"/>
                    </a:srgbClr>
                  </a:outerShdw>
                </a:effectLst>
              </a:rPr>
              <a:t>Rzeszow</a:t>
            </a:r>
            <a:endParaRPr lang="de-DE" sz="1800" b="1" dirty="0">
              <a:effectLst>
                <a:outerShdw blurRad="38100" dist="38100" dir="2700000" algn="tl">
                  <a:srgbClr val="000000">
                    <a:alpha val="43137"/>
                  </a:srgbClr>
                </a:outerShdw>
              </a:effectLst>
            </a:endParaRPr>
          </a:p>
          <a:p>
            <a:r>
              <a:rPr lang="de-DE" sz="1800" b="1" dirty="0">
                <a:effectLst>
                  <a:outerShdw blurRad="38100" dist="38100" dir="2700000" algn="tl">
                    <a:srgbClr val="000000">
                      <a:alpha val="43137"/>
                    </a:srgbClr>
                  </a:outerShdw>
                </a:effectLst>
              </a:rPr>
              <a:t>Fakultät für</a:t>
            </a:r>
          </a:p>
          <a:p>
            <a:r>
              <a:rPr lang="de-DE" sz="1800" b="1" dirty="0">
                <a:effectLst>
                  <a:outerShdw blurRad="38100" dist="38100" dir="2700000" algn="tl">
                    <a:srgbClr val="000000">
                      <a:alpha val="43137"/>
                    </a:srgbClr>
                  </a:outerShdw>
                </a:effectLst>
              </a:rPr>
              <a:t>Rechtswissenschaften</a:t>
            </a:r>
            <a:endParaRPr lang="pl-PL" sz="1800" b="1" dirty="0">
              <a:effectLst>
                <a:outerShdw blurRad="38100" dist="38100" dir="2700000" algn="tl">
                  <a:srgbClr val="000000">
                    <a:alpha val="43137"/>
                  </a:srgbClr>
                </a:outerShdw>
              </a:effectLst>
            </a:endParaRPr>
          </a:p>
        </p:txBody>
      </p:sp>
      <p:pic>
        <p:nvPicPr>
          <p:cNvPr id="4" name="Obraz 3"/>
          <p:cNvPicPr>
            <a:picLocks noChangeAspect="1"/>
          </p:cNvPicPr>
          <p:nvPr/>
        </p:nvPicPr>
        <p:blipFill>
          <a:blip r:embed="rId2"/>
          <a:stretch>
            <a:fillRect/>
          </a:stretch>
        </p:blipFill>
        <p:spPr>
          <a:xfrm>
            <a:off x="1156448" y="1102659"/>
            <a:ext cx="1506070" cy="1506070"/>
          </a:xfrm>
          <a:prstGeom prst="rect">
            <a:avLst/>
          </a:prstGeom>
        </p:spPr>
      </p:pic>
      <p:sp>
        <p:nvSpPr>
          <p:cNvPr id="6" name="Prostokąt 5"/>
          <p:cNvSpPr/>
          <p:nvPr/>
        </p:nvSpPr>
        <p:spPr>
          <a:xfrm>
            <a:off x="8377519" y="4061012"/>
            <a:ext cx="2622176" cy="1641572"/>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r>
              <a:rPr lang="pl-PL" sz="2000" dirty="0" err="1" smtClean="0">
                <a:ln w="0"/>
                <a:solidFill>
                  <a:schemeClr val="tx1"/>
                </a:solidFill>
                <a:effectLst>
                  <a:outerShdw blurRad="38100" dist="19050" dir="2700000" algn="tl" rotWithShape="0">
                    <a:schemeClr val="dk1">
                      <a:alpha val="40000"/>
                    </a:schemeClr>
                  </a:outerShdw>
                </a:effectLst>
              </a:rPr>
              <a:t>Bearbeitet</a:t>
            </a:r>
            <a:r>
              <a:rPr lang="pl-PL" sz="2000" dirty="0" smtClean="0">
                <a:ln w="0"/>
                <a:solidFill>
                  <a:schemeClr val="tx1"/>
                </a:solidFill>
                <a:effectLst>
                  <a:outerShdw blurRad="38100" dist="19050" dir="2700000" algn="tl" rotWithShape="0">
                    <a:schemeClr val="dk1">
                      <a:alpha val="40000"/>
                    </a:schemeClr>
                  </a:outerShdw>
                </a:effectLst>
              </a:rPr>
              <a:t> von:</a:t>
            </a:r>
            <a:br>
              <a:rPr lang="pl-PL" sz="2000" dirty="0" smtClean="0">
                <a:ln w="0"/>
                <a:solidFill>
                  <a:schemeClr val="tx1"/>
                </a:solidFill>
                <a:effectLst>
                  <a:outerShdw blurRad="38100" dist="19050" dir="2700000" algn="tl" rotWithShape="0">
                    <a:schemeClr val="dk1">
                      <a:alpha val="40000"/>
                    </a:schemeClr>
                  </a:outerShdw>
                </a:effectLst>
              </a:rPr>
            </a:br>
            <a:r>
              <a:rPr lang="pl-PL" sz="2000" b="1" smtClean="0">
                <a:ln w="0"/>
                <a:solidFill>
                  <a:schemeClr val="tx1"/>
                </a:solidFill>
              </a:rPr>
              <a:t>Patrycja </a:t>
            </a:r>
            <a:r>
              <a:rPr lang="pl-PL" sz="2000" b="1" smtClean="0">
                <a:ln w="0"/>
                <a:solidFill>
                  <a:schemeClr val="tx1"/>
                </a:solidFill>
              </a:rPr>
              <a:t> Bosowska</a:t>
            </a:r>
            <a:endParaRPr lang="pl-PL" sz="2000" b="1" dirty="0" smtClean="0">
              <a:ln w="0"/>
              <a:solidFill>
                <a:schemeClr val="tx1"/>
              </a:solidFill>
            </a:endParaRPr>
          </a:p>
          <a:p>
            <a:r>
              <a:rPr lang="pl-PL" sz="2000" dirty="0" err="1" smtClean="0">
                <a:ln w="0"/>
                <a:solidFill>
                  <a:schemeClr val="tx1"/>
                </a:solidFill>
                <a:effectLst>
                  <a:outerShdw blurRad="38100" dist="19050" dir="2700000" algn="tl" rotWithShape="0">
                    <a:schemeClr val="dk1">
                      <a:alpha val="40000"/>
                    </a:schemeClr>
                  </a:outerShdw>
                </a:effectLst>
              </a:rPr>
              <a:t>Studentin</a:t>
            </a:r>
            <a:r>
              <a:rPr lang="pl-PL" sz="2000" dirty="0" smtClean="0">
                <a:ln w="0"/>
                <a:solidFill>
                  <a:schemeClr val="tx1"/>
                </a:solidFill>
                <a:effectLst>
                  <a:outerShdw blurRad="38100" dist="19050" dir="2700000" algn="tl" rotWithShape="0">
                    <a:schemeClr val="dk1">
                      <a:alpha val="40000"/>
                    </a:schemeClr>
                  </a:outerShdw>
                </a:effectLst>
              </a:rPr>
              <a:t> des 3.</a:t>
            </a:r>
            <a:br>
              <a:rPr lang="pl-PL" sz="2000" dirty="0" smtClean="0">
                <a:ln w="0"/>
                <a:solidFill>
                  <a:schemeClr val="tx1"/>
                </a:solidFill>
                <a:effectLst>
                  <a:outerShdw blurRad="38100" dist="19050" dir="2700000" algn="tl" rotWithShape="0">
                    <a:schemeClr val="dk1">
                      <a:alpha val="40000"/>
                    </a:schemeClr>
                  </a:outerShdw>
                </a:effectLst>
              </a:rPr>
            </a:br>
            <a:r>
              <a:rPr lang="pl-PL" sz="2000" dirty="0" err="1" smtClean="0">
                <a:ln w="0"/>
                <a:solidFill>
                  <a:schemeClr val="tx1"/>
                </a:solidFill>
                <a:effectLst>
                  <a:outerShdw blurRad="38100" dist="19050" dir="2700000" algn="tl" rotWithShape="0">
                    <a:schemeClr val="dk1">
                      <a:alpha val="40000"/>
                    </a:schemeClr>
                  </a:outerShdw>
                </a:effectLst>
              </a:rPr>
              <a:t>Studienjahres</a:t>
            </a:r>
            <a:r>
              <a:rPr lang="pl-PL" sz="2000" dirty="0" smtClean="0">
                <a:ln w="0"/>
                <a:solidFill>
                  <a:schemeClr val="tx1"/>
                </a:solidFill>
                <a:effectLst>
                  <a:outerShdw blurRad="38100" dist="19050" dir="2700000" algn="tl" rotWithShape="0">
                    <a:schemeClr val="dk1">
                      <a:alpha val="40000"/>
                    </a:schemeClr>
                  </a:outerShdw>
                </a:effectLst>
              </a:rPr>
              <a:t> </a:t>
            </a:r>
            <a:br>
              <a:rPr lang="pl-PL" sz="2000" dirty="0" smtClean="0">
                <a:ln w="0"/>
                <a:solidFill>
                  <a:schemeClr val="tx1"/>
                </a:solidFill>
                <a:effectLst>
                  <a:outerShdw blurRad="38100" dist="19050" dir="2700000" algn="tl" rotWithShape="0">
                    <a:schemeClr val="dk1">
                      <a:alpha val="40000"/>
                    </a:schemeClr>
                  </a:outerShdw>
                </a:effectLst>
              </a:rPr>
            </a:br>
            <a:r>
              <a:rPr lang="pl-PL" sz="2000" dirty="0" smtClean="0">
                <a:ln w="0"/>
                <a:solidFill>
                  <a:schemeClr val="tx1"/>
                </a:solidFill>
                <a:effectLst>
                  <a:outerShdw blurRad="38100" dist="19050" dir="2700000" algn="tl" rotWithShape="0">
                    <a:schemeClr val="dk1">
                      <a:alpha val="40000"/>
                    </a:schemeClr>
                  </a:outerShdw>
                </a:effectLst>
              </a:rPr>
              <a:t>2019/2020</a:t>
            </a:r>
            <a:endParaRPr lang="pl-PL" sz="2000"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1875746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p:cNvPicPr>
            <a:picLocks noChangeAspect="1"/>
          </p:cNvPicPr>
          <p:nvPr/>
        </p:nvPicPr>
        <p:blipFill>
          <a:blip r:embed="rId2"/>
          <a:stretch>
            <a:fillRect/>
          </a:stretch>
        </p:blipFill>
        <p:spPr>
          <a:xfrm>
            <a:off x="0" y="0"/>
            <a:ext cx="12191999" cy="6911789"/>
          </a:xfrm>
          <a:prstGeom prst="rect">
            <a:avLst/>
          </a:prstGeom>
        </p:spPr>
      </p:pic>
      <p:sp>
        <p:nvSpPr>
          <p:cNvPr id="2" name="Tytuł 1"/>
          <p:cNvSpPr>
            <a:spLocks noGrp="1"/>
          </p:cNvSpPr>
          <p:nvPr>
            <p:ph type="title"/>
          </p:nvPr>
        </p:nvSpPr>
        <p:spPr>
          <a:xfrm>
            <a:off x="5970491" y="1156447"/>
            <a:ext cx="5620871" cy="1566582"/>
          </a:xfrm>
        </p:spPr>
        <p:txBody>
          <a:bodyPr>
            <a:noAutofit/>
          </a:bodyPr>
          <a:lstStyle/>
          <a:p>
            <a:pPr algn="ctr"/>
            <a:r>
              <a:rPr lang="pl-PL" sz="5400" b="1" dirty="0" err="1">
                <a:effectLst>
                  <a:outerShdw blurRad="38100" dist="38100" dir="2700000" algn="tl">
                    <a:srgbClr val="000000">
                      <a:alpha val="43137"/>
                    </a:srgbClr>
                  </a:outerShdw>
                </a:effectLst>
              </a:rPr>
              <a:t>Unterhalt</a:t>
            </a:r>
            <a:r>
              <a:rPr lang="pl-PL" sz="5400" b="1" dirty="0">
                <a:effectLst>
                  <a:outerShdw blurRad="38100" dist="38100" dir="2700000" algn="tl">
                    <a:srgbClr val="000000">
                      <a:alpha val="43137"/>
                    </a:srgbClr>
                  </a:outerShdw>
                </a:effectLst>
              </a:rPr>
              <a:t> </a:t>
            </a:r>
            <a:r>
              <a:rPr lang="pl-PL" sz="5400" b="1" dirty="0" err="1">
                <a:effectLst>
                  <a:outerShdw blurRad="38100" dist="38100" dir="2700000" algn="tl">
                    <a:srgbClr val="000000">
                      <a:alpha val="43137"/>
                    </a:srgbClr>
                  </a:outerShdw>
                </a:effectLst>
              </a:rPr>
              <a:t>für</a:t>
            </a:r>
            <a:r>
              <a:rPr lang="pl-PL" sz="5400" b="1" dirty="0">
                <a:effectLst>
                  <a:outerShdw blurRad="38100" dist="38100" dir="2700000" algn="tl">
                    <a:srgbClr val="000000">
                      <a:alpha val="43137"/>
                    </a:srgbClr>
                  </a:outerShdw>
                </a:effectLst>
              </a:rPr>
              <a:t> </a:t>
            </a:r>
            <a:r>
              <a:rPr lang="pl-PL" sz="5400" b="1" dirty="0" err="1">
                <a:effectLst>
                  <a:outerShdw blurRad="38100" dist="38100" dir="2700000" algn="tl">
                    <a:srgbClr val="000000">
                      <a:alpha val="43137"/>
                    </a:srgbClr>
                  </a:outerShdw>
                </a:effectLst>
              </a:rPr>
              <a:t>Verwandte</a:t>
            </a:r>
            <a:endParaRPr lang="pl-PL" sz="5400" b="1" dirty="0">
              <a:effectLst>
                <a:outerShdw blurRad="38100" dist="38100" dir="2700000" algn="tl">
                  <a:srgbClr val="000000">
                    <a:alpha val="43137"/>
                  </a:srgbClr>
                </a:outerShdw>
              </a:effectLst>
            </a:endParaRPr>
          </a:p>
        </p:txBody>
      </p:sp>
      <p:sp>
        <p:nvSpPr>
          <p:cNvPr id="6" name="pole tekstowe 5"/>
          <p:cNvSpPr txBox="1"/>
          <p:nvPr/>
        </p:nvSpPr>
        <p:spPr>
          <a:xfrm>
            <a:off x="5317958" y="3344779"/>
            <a:ext cx="6244389" cy="2308324"/>
          </a:xfrm>
          <a:prstGeom prst="rect">
            <a:avLst/>
          </a:prstGeom>
          <a:noFill/>
        </p:spPr>
        <p:txBody>
          <a:bodyPr wrap="square" rtlCol="0">
            <a:spAutoFit/>
          </a:bodyPr>
          <a:lstStyle/>
          <a:p>
            <a:pPr algn="just"/>
            <a:r>
              <a:rPr lang="de-DE" sz="2400" dirty="0"/>
              <a:t>Dies ist Unterhalt für ein Kind vom Ehemann seiner Mutter (der nicht sein leiblicher Vater ist) oder von der Frau seines Vaters (der nicht seine leibliche Mutter ist), wenn dies den Grundsätzen des sozialen Zusammenlebens entspricht.</a:t>
            </a:r>
            <a:endParaRPr lang="pl-PL" sz="2400" dirty="0"/>
          </a:p>
        </p:txBody>
      </p:sp>
    </p:spTree>
    <p:extLst>
      <p:ext uri="{BB962C8B-B14F-4D97-AF65-F5344CB8AC3E}">
        <p14:creationId xmlns:p14="http://schemas.microsoft.com/office/powerpoint/2010/main" val="962051692"/>
      </p:ext>
    </p:extLst>
  </p:cSld>
  <p:clrMapOvr>
    <a:masterClrMapping/>
  </p:clrMapOvr>
  <p:transition spd="slow">
    <p:wheel spokes="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p:cNvPicPr>
            <a:picLocks noGrp="1" noChangeAspect="1"/>
          </p:cNvPicPr>
          <p:nvPr>
            <p:ph idx="1"/>
          </p:nvPr>
        </p:nvPicPr>
        <p:blipFill>
          <a:blip r:embed="rId2"/>
          <a:stretch>
            <a:fillRect/>
          </a:stretch>
        </p:blipFill>
        <p:spPr>
          <a:xfrm>
            <a:off x="851798" y="1496282"/>
            <a:ext cx="4751061" cy="2675965"/>
          </a:xfrm>
          <a:prstGeom prst="rect">
            <a:avLst/>
          </a:prstGeom>
        </p:spPr>
      </p:pic>
      <p:sp>
        <p:nvSpPr>
          <p:cNvPr id="2" name="Tytuł 1"/>
          <p:cNvSpPr>
            <a:spLocks noGrp="1"/>
          </p:cNvSpPr>
          <p:nvPr>
            <p:ph type="title"/>
          </p:nvPr>
        </p:nvSpPr>
        <p:spPr/>
        <p:txBody>
          <a:bodyPr>
            <a:normAutofit/>
          </a:bodyPr>
          <a:lstStyle/>
          <a:p>
            <a:pPr algn="ctr"/>
            <a:r>
              <a:rPr lang="pl-PL" b="1" dirty="0" err="1">
                <a:effectLst>
                  <a:outerShdw blurRad="38100" dist="38100" dir="2700000" algn="tl">
                    <a:srgbClr val="000000">
                      <a:alpha val="43137"/>
                    </a:srgbClr>
                  </a:outerShdw>
                </a:effectLst>
              </a:rPr>
              <a:t>Alimente</a:t>
            </a:r>
            <a:r>
              <a:rPr lang="pl-PL" b="1" dirty="0">
                <a:effectLst>
                  <a:outerShdw blurRad="38100" dist="38100" dir="2700000" algn="tl">
                    <a:srgbClr val="000000">
                      <a:alpha val="43137"/>
                    </a:srgbClr>
                  </a:outerShdw>
                </a:effectLst>
              </a:rPr>
              <a:t> </a:t>
            </a:r>
            <a:r>
              <a:rPr lang="pl-PL" b="1" dirty="0" err="1">
                <a:effectLst>
                  <a:outerShdw blurRad="38100" dist="38100" dir="2700000" algn="tl">
                    <a:srgbClr val="000000">
                      <a:alpha val="43137"/>
                    </a:srgbClr>
                  </a:outerShdw>
                </a:effectLst>
              </a:rPr>
              <a:t>für</a:t>
            </a:r>
            <a:r>
              <a:rPr lang="pl-PL" b="1" dirty="0">
                <a:effectLst>
                  <a:outerShdw blurRad="38100" dist="38100" dir="2700000" algn="tl">
                    <a:srgbClr val="000000">
                      <a:alpha val="43137"/>
                    </a:srgbClr>
                  </a:outerShdw>
                </a:effectLst>
              </a:rPr>
              <a:t> den </a:t>
            </a:r>
            <a:r>
              <a:rPr lang="pl-PL" b="1" dirty="0" err="1">
                <a:effectLst>
                  <a:outerShdw blurRad="38100" dist="38100" dir="2700000" algn="tl">
                    <a:srgbClr val="000000">
                      <a:alpha val="43137"/>
                    </a:srgbClr>
                  </a:outerShdw>
                </a:effectLst>
              </a:rPr>
              <a:t>Ehepartner</a:t>
            </a:r>
            <a:endParaRPr lang="pl-PL" b="1" dirty="0">
              <a:effectLst>
                <a:outerShdw blurRad="38100" dist="38100" dir="2700000" algn="tl">
                  <a:srgbClr val="000000">
                    <a:alpha val="43137"/>
                  </a:srgbClr>
                </a:outerShdw>
              </a:effectLst>
            </a:endParaRPr>
          </a:p>
        </p:txBody>
      </p:sp>
      <p:sp>
        <p:nvSpPr>
          <p:cNvPr id="6" name="pole tekstowe 5"/>
          <p:cNvSpPr txBox="1"/>
          <p:nvPr/>
        </p:nvSpPr>
        <p:spPr>
          <a:xfrm>
            <a:off x="4283242" y="2875547"/>
            <a:ext cx="7579895" cy="3170099"/>
          </a:xfrm>
          <a:prstGeom prst="rect">
            <a:avLst/>
          </a:prstGeom>
          <a:noFill/>
        </p:spPr>
        <p:txBody>
          <a:bodyPr wrap="square" rtlCol="0">
            <a:spAutoFit/>
          </a:bodyPr>
          <a:lstStyle/>
          <a:p>
            <a:pPr algn="just"/>
            <a:r>
              <a:rPr lang="de-DE" sz="2000" dirty="0"/>
              <a:t>Im Falle einer Scheidung oder Trennung haben sie Anspruch auf:</a:t>
            </a:r>
          </a:p>
          <a:p>
            <a:pPr algn="just"/>
            <a:r>
              <a:rPr lang="de-DE" sz="2000" b="1" dirty="0"/>
              <a:t>*</a:t>
            </a:r>
            <a:r>
              <a:rPr lang="de-DE" sz="2000" dirty="0"/>
              <a:t> einen Ehegatten, der nicht allein für den Zusammenbruch der Ehe für schuldig befunden wurde und der in Not ist. Diese Verpflichtung erlischt fünf Jahre nach Scheidung oder Trennung. Auf Antrag der berechtigten Person kann das Gericht diese Frist aufgrund außergewöhnlicher Umstände verlängern;</a:t>
            </a:r>
          </a:p>
          <a:p>
            <a:pPr algn="just"/>
            <a:r>
              <a:rPr lang="de-DE" sz="2000" b="1" dirty="0"/>
              <a:t>*</a:t>
            </a:r>
            <a:r>
              <a:rPr lang="de-DE" sz="2000" dirty="0"/>
              <a:t> an einen Ehepartner eines anderen Ehepartners, der allein für den Zusammenbruch der Ehe für schuldig befunden wurde. Ein unschuldiger Ehegatte muss nicht in Not sein, es reicht aus, dass eine Scheidung eine wesentliche Verschlechterung verursacht</a:t>
            </a:r>
            <a:r>
              <a:rPr lang="de-DE" dirty="0"/>
              <a:t>.</a:t>
            </a:r>
          </a:p>
        </p:txBody>
      </p:sp>
    </p:spTree>
    <p:extLst>
      <p:ext uri="{BB962C8B-B14F-4D97-AF65-F5344CB8AC3E}">
        <p14:creationId xmlns:p14="http://schemas.microsoft.com/office/powerpoint/2010/main" val="209462744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11941" y="968188"/>
            <a:ext cx="9601200" cy="1485900"/>
          </a:xfrm>
        </p:spPr>
        <p:txBody>
          <a:bodyPr>
            <a:normAutofit/>
          </a:bodyPr>
          <a:lstStyle/>
          <a:p>
            <a:pPr algn="ctr"/>
            <a:r>
              <a:rPr lang="pl-PL" b="1" dirty="0" err="1">
                <a:effectLst>
                  <a:outerShdw blurRad="38100" dist="38100" dir="2700000" algn="tl">
                    <a:srgbClr val="000000">
                      <a:alpha val="43137"/>
                    </a:srgbClr>
                  </a:outerShdw>
                </a:effectLst>
              </a:rPr>
              <a:t>Die</a:t>
            </a:r>
            <a:r>
              <a:rPr lang="pl-PL" b="1" dirty="0">
                <a:effectLst>
                  <a:outerShdw blurRad="38100" dist="38100" dir="2700000" algn="tl">
                    <a:srgbClr val="000000">
                      <a:alpha val="43137"/>
                    </a:srgbClr>
                  </a:outerShdw>
                </a:effectLst>
              </a:rPr>
              <a:t> </a:t>
            </a:r>
            <a:r>
              <a:rPr lang="pl-PL" b="1" dirty="0" err="1">
                <a:effectLst>
                  <a:outerShdw blurRad="38100" dist="38100" dir="2700000" algn="tl">
                    <a:srgbClr val="000000">
                      <a:alpha val="43137"/>
                    </a:srgbClr>
                  </a:outerShdw>
                </a:effectLst>
              </a:rPr>
              <a:t>Höhe</a:t>
            </a:r>
            <a:r>
              <a:rPr lang="pl-PL" b="1" dirty="0">
                <a:effectLst>
                  <a:outerShdw blurRad="38100" dist="38100" dir="2700000" algn="tl">
                    <a:srgbClr val="000000">
                      <a:alpha val="43137"/>
                    </a:srgbClr>
                  </a:outerShdw>
                </a:effectLst>
              </a:rPr>
              <a:t> des </a:t>
            </a:r>
            <a:r>
              <a:rPr lang="pl-PL" b="1" dirty="0" err="1">
                <a:effectLst>
                  <a:outerShdw blurRad="38100" dist="38100" dir="2700000" algn="tl">
                    <a:srgbClr val="000000">
                      <a:alpha val="43137"/>
                    </a:srgbClr>
                  </a:outerShdw>
                </a:effectLst>
              </a:rPr>
              <a:t>Unterhalts</a:t>
            </a:r>
            <a:endParaRPr lang="pl-PL" b="1" dirty="0">
              <a:effectLst>
                <a:outerShdw blurRad="38100" dist="38100" dir="2700000" algn="tl">
                  <a:srgbClr val="000000">
                    <a:alpha val="43137"/>
                  </a:srgbClr>
                </a:outerShdw>
              </a:effectLst>
            </a:endParaRPr>
          </a:p>
        </p:txBody>
      </p:sp>
      <p:pic>
        <p:nvPicPr>
          <p:cNvPr id="4" name="Symbol zastępczy zawartości 3"/>
          <p:cNvPicPr>
            <a:picLocks noGrp="1" noChangeAspect="1"/>
          </p:cNvPicPr>
          <p:nvPr>
            <p:ph idx="1"/>
          </p:nvPr>
        </p:nvPicPr>
        <p:blipFill>
          <a:blip r:embed="rId2"/>
          <a:stretch>
            <a:fillRect/>
          </a:stretch>
        </p:blipFill>
        <p:spPr>
          <a:xfrm>
            <a:off x="941294" y="1899397"/>
            <a:ext cx="4182035" cy="3299640"/>
          </a:xfrm>
          <a:prstGeom prst="rect">
            <a:avLst/>
          </a:prstGeom>
        </p:spPr>
      </p:pic>
      <p:sp>
        <p:nvSpPr>
          <p:cNvPr id="5" name="pole tekstowe 4"/>
          <p:cNvSpPr txBox="1"/>
          <p:nvPr/>
        </p:nvSpPr>
        <p:spPr>
          <a:xfrm>
            <a:off x="5390147" y="3006869"/>
            <a:ext cx="6402923" cy="1569660"/>
          </a:xfrm>
          <a:prstGeom prst="rect">
            <a:avLst/>
          </a:prstGeom>
          <a:noFill/>
        </p:spPr>
        <p:txBody>
          <a:bodyPr wrap="square" rtlCol="0">
            <a:spAutoFit/>
          </a:bodyPr>
          <a:lstStyle/>
          <a:p>
            <a:pPr algn="just"/>
            <a:r>
              <a:rPr lang="de-DE" sz="2400" dirty="0"/>
              <a:t>Die Höhe des Unterhalts hängt von den berechtigten Bedürfnissen des Kindes und vom Verdienstpotential der Eltern ab, nicht von ihrem tatsächlichen Einkommen. </a:t>
            </a:r>
            <a:endParaRPr lang="pl-PL" sz="2400" dirty="0"/>
          </a:p>
        </p:txBody>
      </p:sp>
    </p:spTree>
    <p:extLst>
      <p:ext uri="{BB962C8B-B14F-4D97-AF65-F5344CB8AC3E}">
        <p14:creationId xmlns:p14="http://schemas.microsoft.com/office/powerpoint/2010/main" val="366798258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b="1" dirty="0" err="1">
                <a:effectLst>
                  <a:outerShdw blurRad="38100" dist="38100" dir="2700000" algn="tl">
                    <a:srgbClr val="000000">
                      <a:alpha val="43137"/>
                    </a:srgbClr>
                  </a:outerShdw>
                </a:effectLst>
              </a:rPr>
              <a:t>Unterhaltsanspruch</a:t>
            </a:r>
            <a:endParaRPr lang="pl-PL" b="1" dirty="0">
              <a:effectLst>
                <a:outerShdw blurRad="38100" dist="38100" dir="2700000" algn="tl">
                  <a:srgbClr val="000000">
                    <a:alpha val="43137"/>
                  </a:srgbClr>
                </a:outerShdw>
              </a:effectLst>
            </a:endParaRPr>
          </a:p>
        </p:txBody>
      </p:sp>
      <p:sp>
        <p:nvSpPr>
          <p:cNvPr id="3" name="Symbol zastępczy zawartości 2"/>
          <p:cNvSpPr>
            <a:spLocks noGrp="1"/>
          </p:cNvSpPr>
          <p:nvPr>
            <p:ph idx="1"/>
          </p:nvPr>
        </p:nvSpPr>
        <p:spPr>
          <a:xfrm>
            <a:off x="7358371" y="2688232"/>
            <a:ext cx="4491318" cy="3695700"/>
          </a:xfrm>
        </p:spPr>
        <p:txBody>
          <a:bodyPr>
            <a:normAutofit/>
          </a:bodyPr>
          <a:lstStyle/>
          <a:p>
            <a:pPr marL="0" indent="0" algn="just">
              <a:buNone/>
            </a:pPr>
            <a:r>
              <a:rPr lang="de-DE" sz="2400" dirty="0"/>
              <a:t>Ein Unterhaltsanspruch ist frei von Gerichtsgebühren, und das Gericht ist nicht an einen Anspruch gebunden . </a:t>
            </a:r>
            <a:endParaRPr lang="pl-PL" sz="2400" dirty="0" smtClean="0"/>
          </a:p>
          <a:p>
            <a:pPr marL="0" indent="0" algn="just">
              <a:buNone/>
            </a:pPr>
            <a:r>
              <a:rPr lang="de-DE" sz="2400" dirty="0" smtClean="0"/>
              <a:t>Daher </a:t>
            </a:r>
            <a:r>
              <a:rPr lang="de-DE" sz="2400" dirty="0"/>
              <a:t>kann es einen noch höheren Unterhaltsanspruch anordnen, als in der Klage gefordert.</a:t>
            </a:r>
            <a:endParaRPr lang="pl-PL" sz="2400" dirty="0"/>
          </a:p>
        </p:txBody>
      </p:sp>
      <p:pic>
        <p:nvPicPr>
          <p:cNvPr id="4" name="Obraz 3"/>
          <p:cNvPicPr>
            <a:picLocks noChangeAspect="1"/>
          </p:cNvPicPr>
          <p:nvPr/>
        </p:nvPicPr>
        <p:blipFill>
          <a:blip r:embed="rId2"/>
          <a:stretch>
            <a:fillRect/>
          </a:stretch>
        </p:blipFill>
        <p:spPr>
          <a:xfrm>
            <a:off x="986588" y="2391278"/>
            <a:ext cx="5925907" cy="2962954"/>
          </a:xfrm>
          <a:prstGeom prst="rect">
            <a:avLst/>
          </a:prstGeom>
        </p:spPr>
      </p:pic>
    </p:spTree>
    <p:extLst>
      <p:ext uri="{BB962C8B-B14F-4D97-AF65-F5344CB8AC3E}">
        <p14:creationId xmlns:p14="http://schemas.microsoft.com/office/powerpoint/2010/main" val="382915720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stretch>
            <a:fillRect/>
          </a:stretch>
        </p:blipFill>
        <p:spPr>
          <a:xfrm>
            <a:off x="0" y="0"/>
            <a:ext cx="12192000" cy="6858000"/>
          </a:xfrm>
          <a:prstGeom prst="rect">
            <a:avLst/>
          </a:prstGeom>
        </p:spPr>
      </p:pic>
      <p:sp>
        <p:nvSpPr>
          <p:cNvPr id="2" name="Tytuł 1"/>
          <p:cNvSpPr>
            <a:spLocks noGrp="1"/>
          </p:cNvSpPr>
          <p:nvPr>
            <p:ph type="title"/>
          </p:nvPr>
        </p:nvSpPr>
        <p:spPr>
          <a:xfrm>
            <a:off x="0" y="0"/>
            <a:ext cx="6293224" cy="1485900"/>
          </a:xfrm>
        </p:spPr>
        <p:txBody>
          <a:bodyPr>
            <a:normAutofit/>
          </a:bodyPr>
          <a:lstStyle/>
          <a:p>
            <a:pPr algn="ctr"/>
            <a:r>
              <a:rPr lang="de-DE" sz="3600" b="1" dirty="0"/>
              <a:t>So berechnen Sie, wie viel Alimente gezahlt werden muss</a:t>
            </a:r>
            <a:endParaRPr lang="pl-PL" sz="3600" b="1" dirty="0"/>
          </a:p>
        </p:txBody>
      </p:sp>
      <p:sp>
        <p:nvSpPr>
          <p:cNvPr id="3" name="Symbol zastępczy zawartości 2"/>
          <p:cNvSpPr>
            <a:spLocks noGrp="1"/>
          </p:cNvSpPr>
          <p:nvPr>
            <p:ph idx="1"/>
          </p:nvPr>
        </p:nvSpPr>
        <p:spPr>
          <a:xfrm>
            <a:off x="484094" y="2045368"/>
            <a:ext cx="5856548" cy="3667391"/>
          </a:xfrm>
        </p:spPr>
        <p:txBody>
          <a:bodyPr>
            <a:noAutofit/>
          </a:bodyPr>
          <a:lstStyle/>
          <a:p>
            <a:r>
              <a:rPr lang="de-DE" sz="2400" dirty="0" smtClean="0"/>
              <a:t> </a:t>
            </a:r>
            <a:r>
              <a:rPr lang="de-DE" sz="2400" dirty="0"/>
              <a:t>Schritt: Stellen Sie Ihr bereinigtes Nettoeinkommen fest</a:t>
            </a:r>
          </a:p>
          <a:p>
            <a:r>
              <a:rPr lang="de-DE" sz="2400" dirty="0" smtClean="0"/>
              <a:t> </a:t>
            </a:r>
            <a:r>
              <a:rPr lang="de-DE" sz="2400" dirty="0"/>
              <a:t>Schritt: Bestimmen Sie die Altersstufe Ihres Kindes</a:t>
            </a:r>
          </a:p>
          <a:p>
            <a:r>
              <a:rPr lang="de-DE" sz="2400" dirty="0" smtClean="0"/>
              <a:t>Schritt</a:t>
            </a:r>
            <a:r>
              <a:rPr lang="de-DE" sz="2400" dirty="0"/>
              <a:t>: Machen Sie die Hälfte des Kindergeldes geltend</a:t>
            </a:r>
          </a:p>
          <a:p>
            <a:r>
              <a:rPr lang="de-DE" sz="2400" dirty="0" smtClean="0"/>
              <a:t>Schritt</a:t>
            </a:r>
            <a:r>
              <a:rPr lang="de-DE" sz="2400" dirty="0"/>
              <a:t>: Prüfen Sie Selbstbehalt und Bedarfskontrollbetrag</a:t>
            </a:r>
            <a:endParaRPr lang="pl-PL" sz="2400" dirty="0"/>
          </a:p>
        </p:txBody>
      </p:sp>
    </p:spTree>
    <p:extLst>
      <p:ext uri="{BB962C8B-B14F-4D97-AF65-F5344CB8AC3E}">
        <p14:creationId xmlns:p14="http://schemas.microsoft.com/office/powerpoint/2010/main" val="3354621164"/>
      </p:ext>
    </p:extLst>
  </p:cSld>
  <p:clrMapOvr>
    <a:masterClrMapping/>
  </p:clrMapOvr>
  <p:transition spd="slow">
    <p:comb/>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92624" y="228600"/>
            <a:ext cx="9601200" cy="1485900"/>
          </a:xfrm>
        </p:spPr>
        <p:txBody>
          <a:bodyPr>
            <a:normAutofit/>
          </a:bodyPr>
          <a:lstStyle/>
          <a:p>
            <a:pPr algn="ctr"/>
            <a:r>
              <a:rPr lang="de-DE" sz="3600" b="1" dirty="0" smtClean="0">
                <a:effectLst>
                  <a:outerShdw blurRad="38100" dist="38100" dir="2700000" algn="tl">
                    <a:srgbClr val="000000">
                      <a:alpha val="43137"/>
                    </a:srgbClr>
                  </a:outerShdw>
                </a:effectLst>
              </a:rPr>
              <a:t>Tabelle </a:t>
            </a:r>
            <a:r>
              <a:rPr lang="de-DE" sz="3600" b="1" dirty="0">
                <a:effectLst>
                  <a:outerShdw blurRad="38100" dist="38100" dir="2700000" algn="tl">
                    <a:srgbClr val="000000">
                      <a:alpha val="43137"/>
                    </a:srgbClr>
                  </a:outerShdw>
                </a:effectLst>
              </a:rPr>
              <a:t>zum Kindesunterhalt </a:t>
            </a:r>
            <a:endParaRPr lang="pl-PL" sz="3600" b="1" dirty="0">
              <a:effectLst>
                <a:outerShdw blurRad="38100" dist="38100" dir="2700000" algn="tl">
                  <a:srgbClr val="000000">
                    <a:alpha val="43137"/>
                  </a:srgbClr>
                </a:outerShdw>
              </a:effectLst>
            </a:endParaRPr>
          </a:p>
        </p:txBody>
      </p:sp>
      <p:pic>
        <p:nvPicPr>
          <p:cNvPr id="5" name="Symbol zastępczy zawartości 4"/>
          <p:cNvPicPr>
            <a:picLocks noGrp="1" noChangeAspect="1"/>
          </p:cNvPicPr>
          <p:nvPr>
            <p:ph idx="1"/>
          </p:nvPr>
        </p:nvPicPr>
        <p:blipFill>
          <a:blip r:embed="rId2"/>
          <a:stretch>
            <a:fillRect/>
          </a:stretch>
        </p:blipFill>
        <p:spPr>
          <a:xfrm>
            <a:off x="2944907" y="1311088"/>
            <a:ext cx="7009036" cy="5200880"/>
          </a:xfrm>
          <a:prstGeom prst="rect">
            <a:avLst/>
          </a:prstGeom>
        </p:spPr>
      </p:pic>
    </p:spTree>
    <p:extLst>
      <p:ext uri="{BB962C8B-B14F-4D97-AF65-F5344CB8AC3E}">
        <p14:creationId xmlns:p14="http://schemas.microsoft.com/office/powerpoint/2010/main" val="18502219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2"/>
          <a:stretch>
            <a:fillRect/>
          </a:stretch>
        </p:blipFill>
        <p:spPr>
          <a:xfrm>
            <a:off x="-790309" y="0"/>
            <a:ext cx="14496596" cy="7126941"/>
          </a:xfrm>
          <a:prstGeom prst="rect">
            <a:avLst/>
          </a:prstGeom>
        </p:spPr>
      </p:pic>
      <p:sp>
        <p:nvSpPr>
          <p:cNvPr id="2" name="Tytuł 1"/>
          <p:cNvSpPr>
            <a:spLocks noGrp="1"/>
          </p:cNvSpPr>
          <p:nvPr>
            <p:ph type="title"/>
          </p:nvPr>
        </p:nvSpPr>
        <p:spPr>
          <a:xfrm>
            <a:off x="-1365022" y="116760"/>
            <a:ext cx="9601200" cy="1485900"/>
          </a:xfrm>
        </p:spPr>
        <p:txBody>
          <a:bodyPr>
            <a:normAutofit/>
          </a:bodyPr>
          <a:lstStyle/>
          <a:p>
            <a:pPr algn="ctr"/>
            <a:r>
              <a:rPr lang="pl-PL" sz="3600" b="1" dirty="0" err="1">
                <a:solidFill>
                  <a:schemeClr val="bg1"/>
                </a:solidFill>
                <a:effectLst>
                  <a:outerShdw blurRad="38100" dist="38100" dir="2700000" algn="tl">
                    <a:srgbClr val="000000">
                      <a:alpha val="43137"/>
                    </a:srgbClr>
                  </a:outerShdw>
                </a:effectLst>
              </a:rPr>
              <a:t>Wortschatz</a:t>
            </a:r>
            <a:r>
              <a:rPr lang="pl-PL" sz="3600" b="1" dirty="0">
                <a:solidFill>
                  <a:schemeClr val="bg1"/>
                </a:solidFill>
                <a:effectLst>
                  <a:outerShdw blurRad="38100" dist="38100" dir="2700000" algn="tl">
                    <a:srgbClr val="000000">
                      <a:alpha val="43137"/>
                    </a:srgbClr>
                  </a:outerShdw>
                </a:effectLst>
              </a:rPr>
              <a:t> :</a:t>
            </a:r>
          </a:p>
        </p:txBody>
      </p:sp>
      <p:sp>
        <p:nvSpPr>
          <p:cNvPr id="3" name="Symbol zastępczy zawartości 2"/>
          <p:cNvSpPr>
            <a:spLocks noGrp="1"/>
          </p:cNvSpPr>
          <p:nvPr>
            <p:ph idx="1"/>
          </p:nvPr>
        </p:nvSpPr>
        <p:spPr>
          <a:xfrm>
            <a:off x="576776" y="621616"/>
            <a:ext cx="4944794" cy="6340133"/>
          </a:xfrm>
        </p:spPr>
        <p:txBody>
          <a:bodyPr>
            <a:noAutofit/>
          </a:bodyPr>
          <a:lstStyle/>
          <a:p>
            <a:pPr marL="0" indent="0" algn="just">
              <a:buNone/>
            </a:pPr>
            <a:r>
              <a:rPr lang="pl-PL" sz="1600" b="1" u="sng" dirty="0" err="1">
                <a:solidFill>
                  <a:schemeClr val="bg1"/>
                </a:solidFill>
              </a:rPr>
              <a:t>die</a:t>
            </a:r>
            <a:r>
              <a:rPr lang="pl-PL" sz="1600" b="1" u="sng" dirty="0">
                <a:solidFill>
                  <a:schemeClr val="bg1"/>
                </a:solidFill>
              </a:rPr>
              <a:t> </a:t>
            </a:r>
            <a:r>
              <a:rPr lang="pl-PL" sz="1600" b="1" u="sng" dirty="0" err="1">
                <a:solidFill>
                  <a:schemeClr val="bg1"/>
                </a:solidFill>
              </a:rPr>
              <a:t>Verpflichtung</a:t>
            </a:r>
            <a:r>
              <a:rPr lang="pl-PL" sz="1600" b="1" u="sng" dirty="0">
                <a:solidFill>
                  <a:schemeClr val="bg1"/>
                </a:solidFill>
              </a:rPr>
              <a:t> </a:t>
            </a:r>
            <a:r>
              <a:rPr lang="pl-PL" sz="1600" dirty="0">
                <a:solidFill>
                  <a:schemeClr val="bg1"/>
                </a:solidFill>
              </a:rPr>
              <a:t>– obowiązek </a:t>
            </a:r>
            <a:r>
              <a:rPr lang="pl-PL" sz="1600" dirty="0" smtClean="0">
                <a:solidFill>
                  <a:schemeClr val="bg1"/>
                </a:solidFill>
              </a:rPr>
              <a:t>                                                                                                                   </a:t>
            </a:r>
            <a:endParaRPr lang="pl-PL" sz="1600" dirty="0">
              <a:solidFill>
                <a:schemeClr val="bg1"/>
              </a:solidFill>
            </a:endParaRPr>
          </a:p>
          <a:p>
            <a:pPr marL="0" indent="0" algn="just">
              <a:buNone/>
            </a:pPr>
            <a:r>
              <a:rPr lang="pl-PL" sz="1600" b="1" u="sng" dirty="0" err="1">
                <a:solidFill>
                  <a:schemeClr val="bg1"/>
                </a:solidFill>
              </a:rPr>
              <a:t>die</a:t>
            </a:r>
            <a:r>
              <a:rPr lang="pl-PL" sz="1600" b="1" u="sng" dirty="0">
                <a:solidFill>
                  <a:schemeClr val="bg1"/>
                </a:solidFill>
              </a:rPr>
              <a:t> </a:t>
            </a:r>
            <a:r>
              <a:rPr lang="pl-PL" sz="1600" b="1" u="sng" dirty="0" err="1">
                <a:solidFill>
                  <a:schemeClr val="bg1"/>
                </a:solidFill>
              </a:rPr>
              <a:t>Bereitstellung</a:t>
            </a:r>
            <a:r>
              <a:rPr lang="pl-PL" sz="1600" b="1" u="sng" dirty="0">
                <a:solidFill>
                  <a:schemeClr val="bg1"/>
                </a:solidFill>
              </a:rPr>
              <a:t> </a:t>
            </a:r>
            <a:r>
              <a:rPr lang="pl-PL" sz="1600" dirty="0">
                <a:solidFill>
                  <a:schemeClr val="bg1"/>
                </a:solidFill>
              </a:rPr>
              <a:t>– dostarczenie </a:t>
            </a:r>
          </a:p>
          <a:p>
            <a:pPr marL="0" indent="0" algn="just">
              <a:buNone/>
            </a:pPr>
            <a:r>
              <a:rPr lang="pl-PL" sz="1600" b="1" u="sng" dirty="0" err="1">
                <a:solidFill>
                  <a:schemeClr val="bg1"/>
                </a:solidFill>
              </a:rPr>
              <a:t>erforderlichenfalls</a:t>
            </a:r>
            <a:r>
              <a:rPr lang="pl-PL" sz="1600" b="1" u="sng" dirty="0">
                <a:solidFill>
                  <a:schemeClr val="bg1"/>
                </a:solidFill>
              </a:rPr>
              <a:t> </a:t>
            </a:r>
            <a:r>
              <a:rPr lang="pl-PL" sz="1600" dirty="0">
                <a:solidFill>
                  <a:schemeClr val="bg1"/>
                </a:solidFill>
              </a:rPr>
              <a:t>– konieczny </a:t>
            </a:r>
          </a:p>
          <a:p>
            <a:pPr marL="0" indent="0" algn="just">
              <a:buNone/>
            </a:pPr>
            <a:r>
              <a:rPr lang="pl-PL" sz="1600" b="1" u="sng" dirty="0" err="1">
                <a:solidFill>
                  <a:schemeClr val="bg1"/>
                </a:solidFill>
              </a:rPr>
              <a:t>Verpflichteten</a:t>
            </a:r>
            <a:r>
              <a:rPr lang="pl-PL" sz="1600" b="1" u="sng" dirty="0">
                <a:solidFill>
                  <a:schemeClr val="bg1"/>
                </a:solidFill>
              </a:rPr>
              <a:t> , </a:t>
            </a:r>
            <a:r>
              <a:rPr lang="pl-PL" sz="1600" b="1" u="sng" dirty="0" err="1">
                <a:solidFill>
                  <a:schemeClr val="bg1"/>
                </a:solidFill>
              </a:rPr>
              <a:t>die</a:t>
            </a:r>
            <a:r>
              <a:rPr lang="pl-PL" sz="1600" b="1" u="sng" dirty="0">
                <a:solidFill>
                  <a:schemeClr val="bg1"/>
                </a:solidFill>
              </a:rPr>
              <a:t> </a:t>
            </a:r>
            <a:r>
              <a:rPr lang="pl-PL" sz="1600" dirty="0">
                <a:solidFill>
                  <a:schemeClr val="bg1"/>
                </a:solidFill>
              </a:rPr>
              <a:t>( Pl.) – zobowiązani</a:t>
            </a:r>
          </a:p>
          <a:p>
            <a:pPr marL="0" indent="0" algn="just">
              <a:buNone/>
            </a:pPr>
            <a:r>
              <a:rPr lang="pl-PL" sz="1600" b="1" u="sng" dirty="0" err="1">
                <a:solidFill>
                  <a:schemeClr val="bg1"/>
                </a:solidFill>
              </a:rPr>
              <a:t>hauptsächlich</a:t>
            </a:r>
            <a:r>
              <a:rPr lang="pl-PL" sz="1600" b="1" u="sng" dirty="0">
                <a:solidFill>
                  <a:schemeClr val="bg1"/>
                </a:solidFill>
              </a:rPr>
              <a:t> </a:t>
            </a:r>
            <a:r>
              <a:rPr lang="pl-PL" sz="1600" dirty="0">
                <a:solidFill>
                  <a:schemeClr val="bg1"/>
                </a:solidFill>
              </a:rPr>
              <a:t>– główny</a:t>
            </a:r>
          </a:p>
          <a:p>
            <a:pPr marL="0" indent="0" algn="just">
              <a:buNone/>
            </a:pPr>
            <a:r>
              <a:rPr lang="pl-PL" sz="1600" b="1" u="sng" dirty="0" err="1">
                <a:solidFill>
                  <a:schemeClr val="bg1"/>
                </a:solidFill>
              </a:rPr>
              <a:t>die</a:t>
            </a:r>
            <a:r>
              <a:rPr lang="pl-PL" sz="1600" b="1" u="sng" dirty="0">
                <a:solidFill>
                  <a:schemeClr val="bg1"/>
                </a:solidFill>
              </a:rPr>
              <a:t>  </a:t>
            </a:r>
            <a:r>
              <a:rPr lang="pl-PL" sz="1600" b="1" u="sng" dirty="0" err="1">
                <a:solidFill>
                  <a:schemeClr val="bg1"/>
                </a:solidFill>
              </a:rPr>
              <a:t>Bedürfnisse</a:t>
            </a:r>
            <a:r>
              <a:rPr lang="pl-PL" sz="1600" b="1" u="sng" dirty="0">
                <a:solidFill>
                  <a:schemeClr val="bg1"/>
                </a:solidFill>
              </a:rPr>
              <a:t> </a:t>
            </a:r>
            <a:r>
              <a:rPr lang="pl-PL" sz="1600" dirty="0">
                <a:solidFill>
                  <a:schemeClr val="bg1"/>
                </a:solidFill>
              </a:rPr>
              <a:t>– potrzeby</a:t>
            </a:r>
          </a:p>
          <a:p>
            <a:pPr marL="0" indent="0" algn="just">
              <a:buNone/>
            </a:pPr>
            <a:r>
              <a:rPr lang="pl-PL" sz="1600" b="1" u="sng" dirty="0" err="1">
                <a:solidFill>
                  <a:schemeClr val="bg1"/>
                </a:solidFill>
              </a:rPr>
              <a:t>Berechtigten</a:t>
            </a:r>
            <a:r>
              <a:rPr lang="pl-PL" sz="1600" b="1" u="sng" dirty="0">
                <a:solidFill>
                  <a:schemeClr val="bg1"/>
                </a:solidFill>
              </a:rPr>
              <a:t>, </a:t>
            </a:r>
            <a:r>
              <a:rPr lang="pl-PL" sz="1600" b="1" u="sng" dirty="0" err="1">
                <a:solidFill>
                  <a:schemeClr val="bg1"/>
                </a:solidFill>
              </a:rPr>
              <a:t>die</a:t>
            </a:r>
            <a:r>
              <a:rPr lang="pl-PL" sz="1600" b="1" u="sng" dirty="0">
                <a:solidFill>
                  <a:schemeClr val="bg1"/>
                </a:solidFill>
              </a:rPr>
              <a:t>(Pl</a:t>
            </a:r>
            <a:r>
              <a:rPr lang="pl-PL" sz="1600" dirty="0">
                <a:solidFill>
                  <a:schemeClr val="bg1"/>
                </a:solidFill>
              </a:rPr>
              <a:t>.) – uprawnieni</a:t>
            </a:r>
          </a:p>
          <a:p>
            <a:pPr marL="0" indent="0" algn="just">
              <a:buNone/>
            </a:pPr>
            <a:r>
              <a:rPr lang="pl-PL" sz="1600" b="1" u="sng" dirty="0" err="1">
                <a:solidFill>
                  <a:schemeClr val="bg1"/>
                </a:solidFill>
              </a:rPr>
              <a:t>befriedigen</a:t>
            </a:r>
            <a:r>
              <a:rPr lang="pl-PL" sz="1600" dirty="0">
                <a:solidFill>
                  <a:schemeClr val="bg1"/>
                </a:solidFill>
              </a:rPr>
              <a:t> – zaspokoić </a:t>
            </a:r>
          </a:p>
          <a:p>
            <a:pPr marL="0" indent="0" algn="just">
              <a:buNone/>
            </a:pPr>
            <a:r>
              <a:rPr lang="pl-PL" sz="1600" b="1" u="sng" dirty="0">
                <a:solidFill>
                  <a:schemeClr val="bg1"/>
                </a:solidFill>
              </a:rPr>
              <a:t> </a:t>
            </a:r>
            <a:r>
              <a:rPr lang="pl-PL" sz="1600" b="1" u="sng" dirty="0" err="1">
                <a:solidFill>
                  <a:schemeClr val="bg1"/>
                </a:solidFill>
              </a:rPr>
              <a:t>die</a:t>
            </a:r>
            <a:r>
              <a:rPr lang="pl-PL" sz="1600" b="1" u="sng" dirty="0">
                <a:solidFill>
                  <a:schemeClr val="bg1"/>
                </a:solidFill>
              </a:rPr>
              <a:t> </a:t>
            </a:r>
            <a:r>
              <a:rPr lang="pl-PL" sz="1600" b="1" u="sng" dirty="0" err="1">
                <a:solidFill>
                  <a:schemeClr val="bg1"/>
                </a:solidFill>
              </a:rPr>
              <a:t>Erziehungsmaßnahme</a:t>
            </a:r>
            <a:r>
              <a:rPr lang="pl-PL" sz="1600" b="1" u="sng" dirty="0">
                <a:solidFill>
                  <a:schemeClr val="bg1"/>
                </a:solidFill>
              </a:rPr>
              <a:t> </a:t>
            </a:r>
            <a:r>
              <a:rPr lang="pl-PL" sz="1600" dirty="0">
                <a:solidFill>
                  <a:schemeClr val="bg1"/>
                </a:solidFill>
              </a:rPr>
              <a:t>– środek wychowawczy </a:t>
            </a:r>
          </a:p>
          <a:p>
            <a:pPr marL="0" indent="0" algn="just">
              <a:buNone/>
            </a:pPr>
            <a:r>
              <a:rPr lang="pl-PL" sz="1600" b="1" u="sng" dirty="0" err="1">
                <a:solidFill>
                  <a:schemeClr val="bg1"/>
                </a:solidFill>
              </a:rPr>
              <a:t>die</a:t>
            </a:r>
            <a:r>
              <a:rPr lang="pl-PL" sz="1600" b="1" u="sng" dirty="0">
                <a:solidFill>
                  <a:schemeClr val="bg1"/>
                </a:solidFill>
              </a:rPr>
              <a:t> </a:t>
            </a:r>
            <a:r>
              <a:rPr lang="pl-PL" sz="1600" b="1" u="sng" dirty="0" err="1">
                <a:solidFill>
                  <a:schemeClr val="bg1"/>
                </a:solidFill>
              </a:rPr>
              <a:t>Unterhaltspflicht</a:t>
            </a:r>
            <a:r>
              <a:rPr lang="pl-PL" sz="1600" b="1" u="sng" dirty="0">
                <a:solidFill>
                  <a:schemeClr val="bg1"/>
                </a:solidFill>
              </a:rPr>
              <a:t> </a:t>
            </a:r>
            <a:r>
              <a:rPr lang="pl-PL" sz="1600" dirty="0">
                <a:solidFill>
                  <a:schemeClr val="bg1"/>
                </a:solidFill>
              </a:rPr>
              <a:t>– zobowiązanie </a:t>
            </a:r>
          </a:p>
          <a:p>
            <a:pPr marL="0" indent="0" algn="just">
              <a:buNone/>
            </a:pPr>
            <a:r>
              <a:rPr lang="pl-PL" sz="1600" b="1" u="sng" dirty="0" err="1">
                <a:solidFill>
                  <a:schemeClr val="bg1"/>
                </a:solidFill>
              </a:rPr>
              <a:t>Verwandten</a:t>
            </a:r>
            <a:r>
              <a:rPr lang="pl-PL" sz="1600" b="1" u="sng" dirty="0">
                <a:solidFill>
                  <a:schemeClr val="bg1"/>
                </a:solidFill>
              </a:rPr>
              <a:t> , </a:t>
            </a:r>
            <a:r>
              <a:rPr lang="pl-PL" sz="1600" b="1" u="sng" dirty="0" err="1">
                <a:solidFill>
                  <a:schemeClr val="bg1"/>
                </a:solidFill>
              </a:rPr>
              <a:t>die</a:t>
            </a:r>
            <a:r>
              <a:rPr lang="pl-PL" sz="1600" b="1" u="sng" dirty="0">
                <a:solidFill>
                  <a:schemeClr val="bg1"/>
                </a:solidFill>
              </a:rPr>
              <a:t> </a:t>
            </a:r>
            <a:r>
              <a:rPr lang="pl-PL" sz="1600" dirty="0">
                <a:solidFill>
                  <a:schemeClr val="bg1"/>
                </a:solidFill>
              </a:rPr>
              <a:t>(Pl.)– krewni </a:t>
            </a:r>
          </a:p>
          <a:p>
            <a:pPr marL="0" indent="0" algn="just">
              <a:buNone/>
            </a:pPr>
            <a:r>
              <a:rPr lang="pl-PL" sz="1600" b="1" u="sng" dirty="0" err="1">
                <a:solidFill>
                  <a:schemeClr val="bg1"/>
                </a:solidFill>
              </a:rPr>
              <a:t>Vorfahren</a:t>
            </a:r>
            <a:r>
              <a:rPr lang="pl-PL" sz="1600" b="1" u="sng" dirty="0">
                <a:solidFill>
                  <a:schemeClr val="bg1"/>
                </a:solidFill>
              </a:rPr>
              <a:t>, </a:t>
            </a:r>
            <a:r>
              <a:rPr lang="pl-PL" sz="1600" b="1" u="sng" dirty="0" err="1">
                <a:solidFill>
                  <a:schemeClr val="bg1"/>
                </a:solidFill>
              </a:rPr>
              <a:t>die</a:t>
            </a:r>
            <a:r>
              <a:rPr lang="pl-PL" sz="1600" b="1" u="sng" dirty="0">
                <a:solidFill>
                  <a:schemeClr val="bg1"/>
                </a:solidFill>
              </a:rPr>
              <a:t>  </a:t>
            </a:r>
            <a:r>
              <a:rPr lang="pl-PL" sz="1600" dirty="0">
                <a:solidFill>
                  <a:schemeClr val="bg1"/>
                </a:solidFill>
              </a:rPr>
              <a:t>(Pl.) – zstępni </a:t>
            </a:r>
          </a:p>
          <a:p>
            <a:pPr marL="0" indent="0" algn="just">
              <a:buNone/>
            </a:pPr>
            <a:r>
              <a:rPr lang="pl-PL" sz="1600" b="1" u="sng" dirty="0" err="1">
                <a:solidFill>
                  <a:schemeClr val="bg1"/>
                </a:solidFill>
              </a:rPr>
              <a:t>Verwandten</a:t>
            </a:r>
            <a:r>
              <a:rPr lang="pl-PL" sz="1600" b="1" u="sng" dirty="0">
                <a:solidFill>
                  <a:schemeClr val="bg1"/>
                </a:solidFill>
              </a:rPr>
              <a:t>, </a:t>
            </a:r>
            <a:r>
              <a:rPr lang="pl-PL" sz="1600" b="1" u="sng" dirty="0" err="1">
                <a:solidFill>
                  <a:schemeClr val="bg1"/>
                </a:solidFill>
              </a:rPr>
              <a:t>die</a:t>
            </a:r>
            <a:r>
              <a:rPr lang="pl-PL" sz="1600" b="1" u="sng" dirty="0">
                <a:solidFill>
                  <a:schemeClr val="bg1"/>
                </a:solidFill>
              </a:rPr>
              <a:t> </a:t>
            </a:r>
            <a:r>
              <a:rPr lang="pl-PL" sz="1600" dirty="0">
                <a:solidFill>
                  <a:schemeClr val="bg1"/>
                </a:solidFill>
              </a:rPr>
              <a:t>(Pl.) – wstępni </a:t>
            </a:r>
          </a:p>
          <a:p>
            <a:pPr marL="0" indent="0" algn="just">
              <a:buNone/>
            </a:pPr>
            <a:r>
              <a:rPr lang="pl-PL" sz="1600" b="1" u="sng" dirty="0">
                <a:solidFill>
                  <a:schemeClr val="bg1"/>
                </a:solidFill>
              </a:rPr>
              <a:t>der </a:t>
            </a:r>
            <a:r>
              <a:rPr lang="pl-PL" sz="1600" b="1" u="sng" dirty="0" err="1">
                <a:solidFill>
                  <a:schemeClr val="bg1"/>
                </a:solidFill>
              </a:rPr>
              <a:t>Angehörige</a:t>
            </a:r>
            <a:r>
              <a:rPr lang="pl-PL" sz="1600" b="1" u="sng" dirty="0">
                <a:solidFill>
                  <a:schemeClr val="bg1"/>
                </a:solidFill>
              </a:rPr>
              <a:t> </a:t>
            </a:r>
            <a:r>
              <a:rPr lang="pl-PL" sz="1600" dirty="0">
                <a:solidFill>
                  <a:schemeClr val="bg1"/>
                </a:solidFill>
              </a:rPr>
              <a:t>– członek</a:t>
            </a:r>
          </a:p>
          <a:p>
            <a:pPr marL="0" indent="0" algn="just">
              <a:buNone/>
            </a:pPr>
            <a:r>
              <a:rPr lang="pl-PL" sz="1600" b="1" u="sng" dirty="0" err="1">
                <a:solidFill>
                  <a:schemeClr val="bg1"/>
                </a:solidFill>
              </a:rPr>
              <a:t>das</a:t>
            </a:r>
            <a:r>
              <a:rPr lang="pl-PL" sz="1600" b="1" u="sng" dirty="0">
                <a:solidFill>
                  <a:schemeClr val="bg1"/>
                </a:solidFill>
              </a:rPr>
              <a:t> </a:t>
            </a:r>
            <a:r>
              <a:rPr lang="pl-PL" sz="1600" b="1" u="sng" dirty="0" err="1">
                <a:solidFill>
                  <a:schemeClr val="bg1"/>
                </a:solidFill>
              </a:rPr>
              <a:t>Eigentum</a:t>
            </a:r>
            <a:r>
              <a:rPr lang="pl-PL" sz="1600" b="1" u="sng" dirty="0">
                <a:solidFill>
                  <a:schemeClr val="bg1"/>
                </a:solidFill>
              </a:rPr>
              <a:t> </a:t>
            </a:r>
            <a:r>
              <a:rPr lang="pl-PL" sz="1600" dirty="0">
                <a:solidFill>
                  <a:schemeClr val="bg1"/>
                </a:solidFill>
              </a:rPr>
              <a:t>– majątek </a:t>
            </a:r>
          </a:p>
          <a:p>
            <a:pPr marL="0" indent="0" algn="just">
              <a:buNone/>
            </a:pPr>
            <a:r>
              <a:rPr lang="pl-PL" sz="1600" b="1" u="sng" dirty="0" err="1">
                <a:solidFill>
                  <a:schemeClr val="bg1"/>
                </a:solidFill>
              </a:rPr>
              <a:t>Einkommensverpflichtungen</a:t>
            </a:r>
            <a:r>
              <a:rPr lang="pl-PL" sz="1600" b="1" u="sng" dirty="0">
                <a:solidFill>
                  <a:schemeClr val="bg1"/>
                </a:solidFill>
              </a:rPr>
              <a:t>, </a:t>
            </a:r>
            <a:r>
              <a:rPr lang="pl-PL" sz="1600" dirty="0" err="1">
                <a:solidFill>
                  <a:schemeClr val="bg1"/>
                </a:solidFill>
              </a:rPr>
              <a:t>die</a:t>
            </a:r>
            <a:r>
              <a:rPr lang="pl-PL" sz="1600" dirty="0">
                <a:solidFill>
                  <a:schemeClr val="bg1"/>
                </a:solidFill>
              </a:rPr>
              <a:t>(Pl.) – zobowiązania wynikające z wysokości zarobków</a:t>
            </a:r>
          </a:p>
          <a:p>
            <a:pPr marL="0" indent="0" algn="just">
              <a:buNone/>
            </a:pPr>
            <a:endParaRPr lang="pl-PL" sz="1200" dirty="0"/>
          </a:p>
        </p:txBody>
      </p:sp>
    </p:spTree>
    <p:extLst>
      <p:ext uri="{BB962C8B-B14F-4D97-AF65-F5344CB8AC3E}">
        <p14:creationId xmlns:p14="http://schemas.microsoft.com/office/powerpoint/2010/main" val="132510082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az 7"/>
          <p:cNvPicPr>
            <a:picLocks noChangeAspect="1"/>
          </p:cNvPicPr>
          <p:nvPr/>
        </p:nvPicPr>
        <p:blipFill>
          <a:blip r:embed="rId2"/>
          <a:stretch>
            <a:fillRect/>
          </a:stretch>
        </p:blipFill>
        <p:spPr>
          <a:xfrm>
            <a:off x="0" y="0"/>
            <a:ext cx="13511922" cy="6858000"/>
          </a:xfrm>
          <a:prstGeom prst="rect">
            <a:avLst/>
          </a:prstGeom>
        </p:spPr>
      </p:pic>
      <p:pic>
        <p:nvPicPr>
          <p:cNvPr id="6" name="Symbol zastępczy zawartości 5"/>
          <p:cNvPicPr>
            <a:picLocks noGrp="1" noChangeAspect="1"/>
          </p:cNvPicPr>
          <p:nvPr>
            <p:ph idx="1"/>
          </p:nvPr>
        </p:nvPicPr>
        <p:blipFill>
          <a:blip r:embed="rId3"/>
          <a:stretch>
            <a:fillRect/>
          </a:stretch>
        </p:blipFill>
        <p:spPr>
          <a:xfrm>
            <a:off x="1909482" y="2361358"/>
            <a:ext cx="9601200" cy="1481327"/>
          </a:xfrm>
          <a:prstGeom prst="rect">
            <a:avLst/>
          </a:prstGeom>
        </p:spPr>
      </p:pic>
      <p:sp>
        <p:nvSpPr>
          <p:cNvPr id="7" name="Prostokąt 6"/>
          <p:cNvSpPr/>
          <p:nvPr/>
        </p:nvSpPr>
        <p:spPr>
          <a:xfrm>
            <a:off x="318247" y="696196"/>
            <a:ext cx="6130679" cy="6432530"/>
          </a:xfrm>
          <a:prstGeom prst="rect">
            <a:avLst/>
          </a:prstGeom>
        </p:spPr>
        <p:txBody>
          <a:bodyPr wrap="square">
            <a:spAutoFit/>
          </a:bodyPr>
          <a:lstStyle/>
          <a:p>
            <a:r>
              <a:rPr lang="pl-PL" b="1" u="sng" dirty="0" err="1">
                <a:solidFill>
                  <a:schemeClr val="bg1"/>
                </a:solidFill>
              </a:rPr>
              <a:t>ernähren</a:t>
            </a:r>
            <a:r>
              <a:rPr lang="pl-PL" dirty="0">
                <a:solidFill>
                  <a:schemeClr val="bg1"/>
                </a:solidFill>
              </a:rPr>
              <a:t> – utrzymać , </a:t>
            </a:r>
            <a:r>
              <a:rPr lang="pl-PL" dirty="0" err="1">
                <a:solidFill>
                  <a:schemeClr val="bg1"/>
                </a:solidFill>
              </a:rPr>
              <a:t>wyzywic</a:t>
            </a:r>
            <a:endParaRPr lang="pl-PL" dirty="0">
              <a:solidFill>
                <a:schemeClr val="bg1"/>
              </a:solidFill>
            </a:endParaRPr>
          </a:p>
          <a:p>
            <a:r>
              <a:rPr lang="pl-PL" b="1" u="sng" dirty="0">
                <a:solidFill>
                  <a:schemeClr val="bg1"/>
                </a:solidFill>
              </a:rPr>
              <a:t>der </a:t>
            </a:r>
            <a:r>
              <a:rPr lang="pl-PL" b="1" u="sng" dirty="0" err="1">
                <a:solidFill>
                  <a:schemeClr val="bg1"/>
                </a:solidFill>
              </a:rPr>
              <a:t>Mangel</a:t>
            </a:r>
            <a:r>
              <a:rPr lang="pl-PL" b="1" u="sng" dirty="0">
                <a:solidFill>
                  <a:schemeClr val="bg1"/>
                </a:solidFill>
              </a:rPr>
              <a:t> </a:t>
            </a:r>
            <a:r>
              <a:rPr lang="pl-PL" dirty="0">
                <a:solidFill>
                  <a:schemeClr val="bg1"/>
                </a:solidFill>
              </a:rPr>
              <a:t>– niedostatek, brak </a:t>
            </a:r>
          </a:p>
          <a:p>
            <a:r>
              <a:rPr lang="pl-PL" b="1" u="sng" dirty="0" err="1">
                <a:solidFill>
                  <a:schemeClr val="bg1"/>
                </a:solidFill>
              </a:rPr>
              <a:t>die</a:t>
            </a:r>
            <a:r>
              <a:rPr lang="pl-PL" b="1" u="sng" dirty="0">
                <a:solidFill>
                  <a:schemeClr val="bg1"/>
                </a:solidFill>
              </a:rPr>
              <a:t> </a:t>
            </a:r>
            <a:r>
              <a:rPr lang="pl-PL" b="1" u="sng" dirty="0" err="1">
                <a:solidFill>
                  <a:schemeClr val="bg1"/>
                </a:solidFill>
              </a:rPr>
              <a:t>Erfüllung</a:t>
            </a:r>
            <a:r>
              <a:rPr lang="pl-PL" b="1" u="sng" dirty="0">
                <a:solidFill>
                  <a:schemeClr val="bg1"/>
                </a:solidFill>
              </a:rPr>
              <a:t> </a:t>
            </a:r>
            <a:r>
              <a:rPr lang="pl-PL" dirty="0">
                <a:solidFill>
                  <a:schemeClr val="bg1"/>
                </a:solidFill>
              </a:rPr>
              <a:t>– wykonanie </a:t>
            </a:r>
          </a:p>
          <a:p>
            <a:r>
              <a:rPr lang="pl-PL" b="1" u="sng" dirty="0" err="1">
                <a:solidFill>
                  <a:schemeClr val="bg1"/>
                </a:solidFill>
              </a:rPr>
              <a:t>die</a:t>
            </a:r>
            <a:r>
              <a:rPr lang="pl-PL" b="1" u="sng" dirty="0">
                <a:solidFill>
                  <a:schemeClr val="bg1"/>
                </a:solidFill>
              </a:rPr>
              <a:t> </a:t>
            </a:r>
            <a:r>
              <a:rPr lang="pl-PL" b="1" u="sng" dirty="0" err="1">
                <a:solidFill>
                  <a:schemeClr val="bg1"/>
                </a:solidFill>
              </a:rPr>
              <a:t>Bemühung</a:t>
            </a:r>
            <a:r>
              <a:rPr lang="pl-PL" b="1" u="sng" dirty="0">
                <a:solidFill>
                  <a:schemeClr val="bg1"/>
                </a:solidFill>
              </a:rPr>
              <a:t> </a:t>
            </a:r>
            <a:r>
              <a:rPr lang="pl-PL" dirty="0">
                <a:solidFill>
                  <a:schemeClr val="bg1"/>
                </a:solidFill>
              </a:rPr>
              <a:t>– staranie</a:t>
            </a:r>
          </a:p>
          <a:p>
            <a:r>
              <a:rPr lang="pl-PL" b="1" u="sng" dirty="0" err="1">
                <a:solidFill>
                  <a:schemeClr val="bg1"/>
                </a:solidFill>
              </a:rPr>
              <a:t>begründet</a:t>
            </a:r>
            <a:r>
              <a:rPr lang="pl-PL" b="1" u="sng" dirty="0">
                <a:solidFill>
                  <a:schemeClr val="bg1"/>
                </a:solidFill>
              </a:rPr>
              <a:t> </a:t>
            </a:r>
            <a:r>
              <a:rPr lang="pl-PL" dirty="0">
                <a:solidFill>
                  <a:schemeClr val="bg1"/>
                </a:solidFill>
              </a:rPr>
              <a:t>– uzasadniony</a:t>
            </a:r>
          </a:p>
          <a:p>
            <a:r>
              <a:rPr lang="pl-PL" b="1" u="sng" dirty="0" err="1">
                <a:solidFill>
                  <a:schemeClr val="bg1"/>
                </a:solidFill>
              </a:rPr>
              <a:t>die</a:t>
            </a:r>
            <a:r>
              <a:rPr lang="pl-PL" b="1" u="sng" dirty="0">
                <a:solidFill>
                  <a:schemeClr val="bg1"/>
                </a:solidFill>
              </a:rPr>
              <a:t> </a:t>
            </a:r>
            <a:r>
              <a:rPr lang="pl-PL" b="1" u="sng" dirty="0" err="1">
                <a:solidFill>
                  <a:schemeClr val="bg1"/>
                </a:solidFill>
              </a:rPr>
              <a:t>Sorgfalt</a:t>
            </a:r>
            <a:r>
              <a:rPr lang="pl-PL" b="1" u="sng" dirty="0">
                <a:solidFill>
                  <a:schemeClr val="bg1"/>
                </a:solidFill>
              </a:rPr>
              <a:t> </a:t>
            </a:r>
            <a:r>
              <a:rPr lang="pl-PL" dirty="0">
                <a:solidFill>
                  <a:schemeClr val="bg1"/>
                </a:solidFill>
              </a:rPr>
              <a:t>– staranność</a:t>
            </a:r>
          </a:p>
          <a:p>
            <a:r>
              <a:rPr lang="pl-PL" b="1" u="sng" dirty="0" err="1">
                <a:solidFill>
                  <a:schemeClr val="bg1"/>
                </a:solidFill>
              </a:rPr>
              <a:t>Lebenshaltungskosten,die</a:t>
            </a:r>
            <a:r>
              <a:rPr lang="pl-PL" dirty="0">
                <a:solidFill>
                  <a:schemeClr val="bg1"/>
                </a:solidFill>
              </a:rPr>
              <a:t>  (Pl.) – koszty </a:t>
            </a:r>
            <a:r>
              <a:rPr lang="pl-PL" dirty="0" smtClean="0">
                <a:solidFill>
                  <a:schemeClr val="bg1"/>
                </a:solidFill>
              </a:rPr>
              <a:t>utrzymania</a:t>
            </a:r>
          </a:p>
          <a:p>
            <a:r>
              <a:rPr lang="de-DE" b="1" dirty="0">
                <a:solidFill>
                  <a:schemeClr val="bg1"/>
                </a:solidFill>
              </a:rPr>
              <a:t>zusammenleben – </a:t>
            </a:r>
            <a:r>
              <a:rPr lang="de-DE" b="1" dirty="0" err="1">
                <a:solidFill>
                  <a:schemeClr val="bg1"/>
                </a:solidFill>
              </a:rPr>
              <a:t>mieszkać</a:t>
            </a:r>
            <a:r>
              <a:rPr lang="de-DE" b="1" dirty="0">
                <a:solidFill>
                  <a:schemeClr val="bg1"/>
                </a:solidFill>
              </a:rPr>
              <a:t> z </a:t>
            </a:r>
            <a:r>
              <a:rPr lang="de-DE" b="1" dirty="0" err="1">
                <a:solidFill>
                  <a:schemeClr val="bg1"/>
                </a:solidFill>
              </a:rPr>
              <a:t>kimś</a:t>
            </a:r>
            <a:r>
              <a:rPr lang="de-DE" b="1" dirty="0">
                <a:solidFill>
                  <a:schemeClr val="bg1"/>
                </a:solidFill>
              </a:rPr>
              <a:t> </a:t>
            </a:r>
            <a:endParaRPr lang="pl-PL" b="1" dirty="0">
              <a:solidFill>
                <a:schemeClr val="bg1"/>
              </a:solidFill>
            </a:endParaRPr>
          </a:p>
          <a:p>
            <a:r>
              <a:rPr lang="de-DE" b="1" dirty="0">
                <a:solidFill>
                  <a:schemeClr val="bg1"/>
                </a:solidFill>
              </a:rPr>
              <a:t>die  Scheidung – </a:t>
            </a:r>
            <a:r>
              <a:rPr lang="de-DE" b="1" dirty="0" err="1">
                <a:solidFill>
                  <a:schemeClr val="bg1"/>
                </a:solidFill>
              </a:rPr>
              <a:t>rozwód</a:t>
            </a:r>
            <a:r>
              <a:rPr lang="de-DE" b="1" dirty="0">
                <a:solidFill>
                  <a:schemeClr val="bg1"/>
                </a:solidFill>
              </a:rPr>
              <a:t> </a:t>
            </a:r>
            <a:endParaRPr lang="pl-PL" b="1" dirty="0">
              <a:solidFill>
                <a:schemeClr val="bg1"/>
              </a:solidFill>
            </a:endParaRPr>
          </a:p>
          <a:p>
            <a:r>
              <a:rPr lang="de-DE" b="1" dirty="0">
                <a:solidFill>
                  <a:schemeClr val="bg1"/>
                </a:solidFill>
              </a:rPr>
              <a:t>außergewöhnlich – </a:t>
            </a:r>
            <a:r>
              <a:rPr lang="de-DE" b="1" dirty="0" err="1">
                <a:solidFill>
                  <a:schemeClr val="bg1"/>
                </a:solidFill>
              </a:rPr>
              <a:t>nadzwyczajny</a:t>
            </a:r>
            <a:endParaRPr lang="pl-PL" b="1" dirty="0">
              <a:solidFill>
                <a:schemeClr val="bg1"/>
              </a:solidFill>
            </a:endParaRPr>
          </a:p>
          <a:p>
            <a:r>
              <a:rPr lang="de-DE" b="1" dirty="0">
                <a:solidFill>
                  <a:schemeClr val="bg1"/>
                </a:solidFill>
              </a:rPr>
              <a:t>der Zusammenbruch – </a:t>
            </a:r>
            <a:r>
              <a:rPr lang="de-DE" b="1" dirty="0" err="1">
                <a:solidFill>
                  <a:schemeClr val="bg1"/>
                </a:solidFill>
              </a:rPr>
              <a:t>załamanie</a:t>
            </a:r>
            <a:r>
              <a:rPr lang="de-DE" b="1" dirty="0">
                <a:solidFill>
                  <a:schemeClr val="bg1"/>
                </a:solidFill>
              </a:rPr>
              <a:t> </a:t>
            </a:r>
            <a:endParaRPr lang="pl-PL" b="1" dirty="0">
              <a:solidFill>
                <a:schemeClr val="bg1"/>
              </a:solidFill>
            </a:endParaRPr>
          </a:p>
          <a:p>
            <a:r>
              <a:rPr lang="de-DE" b="1" dirty="0">
                <a:solidFill>
                  <a:schemeClr val="bg1"/>
                </a:solidFill>
              </a:rPr>
              <a:t>angehörig – </a:t>
            </a:r>
            <a:r>
              <a:rPr lang="de-DE" b="1" dirty="0" err="1">
                <a:solidFill>
                  <a:schemeClr val="bg1"/>
                </a:solidFill>
              </a:rPr>
              <a:t>przynależący</a:t>
            </a:r>
            <a:r>
              <a:rPr lang="de-DE" b="1" dirty="0">
                <a:solidFill>
                  <a:schemeClr val="bg1"/>
                </a:solidFill>
              </a:rPr>
              <a:t> do( </a:t>
            </a:r>
            <a:r>
              <a:rPr lang="de-DE" b="1" dirty="0" err="1">
                <a:solidFill>
                  <a:schemeClr val="bg1"/>
                </a:solidFill>
              </a:rPr>
              <a:t>od</a:t>
            </a:r>
            <a:r>
              <a:rPr lang="de-DE" b="1" dirty="0">
                <a:solidFill>
                  <a:schemeClr val="bg1"/>
                </a:solidFill>
              </a:rPr>
              <a:t> : </a:t>
            </a:r>
            <a:r>
              <a:rPr lang="de-DE" b="1" dirty="0" err="1">
                <a:solidFill>
                  <a:schemeClr val="bg1"/>
                </a:solidFill>
              </a:rPr>
              <a:t>należeć</a:t>
            </a:r>
            <a:r>
              <a:rPr lang="de-DE" b="1" dirty="0">
                <a:solidFill>
                  <a:schemeClr val="bg1"/>
                </a:solidFill>
              </a:rPr>
              <a:t> )</a:t>
            </a:r>
            <a:endParaRPr lang="pl-PL" b="1" dirty="0">
              <a:solidFill>
                <a:schemeClr val="bg1"/>
              </a:solidFill>
            </a:endParaRPr>
          </a:p>
          <a:p>
            <a:r>
              <a:rPr lang="de-DE" b="1" dirty="0">
                <a:solidFill>
                  <a:schemeClr val="bg1"/>
                </a:solidFill>
              </a:rPr>
              <a:t>der/die Angehörige – </a:t>
            </a:r>
            <a:r>
              <a:rPr lang="de-DE" b="1" dirty="0" err="1">
                <a:solidFill>
                  <a:schemeClr val="bg1"/>
                </a:solidFill>
              </a:rPr>
              <a:t>ktoś</a:t>
            </a:r>
            <a:r>
              <a:rPr lang="de-DE" b="1" dirty="0">
                <a:solidFill>
                  <a:schemeClr val="bg1"/>
                </a:solidFill>
              </a:rPr>
              <a:t> , </a:t>
            </a:r>
            <a:r>
              <a:rPr lang="de-DE" b="1" dirty="0" err="1">
                <a:solidFill>
                  <a:schemeClr val="bg1"/>
                </a:solidFill>
              </a:rPr>
              <a:t>kto</a:t>
            </a:r>
            <a:r>
              <a:rPr lang="de-DE" b="1" dirty="0">
                <a:solidFill>
                  <a:schemeClr val="bg1"/>
                </a:solidFill>
              </a:rPr>
              <a:t> </a:t>
            </a:r>
            <a:r>
              <a:rPr lang="de-DE" b="1" dirty="0" err="1">
                <a:solidFill>
                  <a:schemeClr val="bg1"/>
                </a:solidFill>
              </a:rPr>
              <a:t>należy</a:t>
            </a:r>
            <a:r>
              <a:rPr lang="de-DE" b="1" dirty="0">
                <a:solidFill>
                  <a:schemeClr val="bg1"/>
                </a:solidFill>
              </a:rPr>
              <a:t>  do</a:t>
            </a:r>
            <a:endParaRPr lang="pl-PL" b="1" dirty="0">
              <a:solidFill>
                <a:schemeClr val="bg1"/>
              </a:solidFill>
            </a:endParaRPr>
          </a:p>
          <a:p>
            <a:r>
              <a:rPr lang="pl-PL" b="1" dirty="0" err="1">
                <a:solidFill>
                  <a:schemeClr val="bg1"/>
                </a:solidFill>
              </a:rPr>
              <a:t>die</a:t>
            </a:r>
            <a:r>
              <a:rPr lang="pl-PL" b="1" dirty="0">
                <a:solidFill>
                  <a:schemeClr val="bg1"/>
                </a:solidFill>
              </a:rPr>
              <a:t> </a:t>
            </a:r>
            <a:r>
              <a:rPr lang="pl-PL" b="1" dirty="0" err="1">
                <a:solidFill>
                  <a:schemeClr val="bg1"/>
                </a:solidFill>
              </a:rPr>
              <a:t>Aufhebung</a:t>
            </a:r>
            <a:r>
              <a:rPr lang="pl-PL" b="1" dirty="0">
                <a:solidFill>
                  <a:schemeClr val="bg1"/>
                </a:solidFill>
              </a:rPr>
              <a:t> – zakończenie, uchylenie</a:t>
            </a:r>
          </a:p>
          <a:p>
            <a:r>
              <a:rPr lang="pl-PL" b="1" dirty="0">
                <a:solidFill>
                  <a:schemeClr val="bg1"/>
                </a:solidFill>
              </a:rPr>
              <a:t>der </a:t>
            </a:r>
            <a:r>
              <a:rPr lang="pl-PL" b="1" dirty="0" err="1">
                <a:solidFill>
                  <a:schemeClr val="bg1"/>
                </a:solidFill>
              </a:rPr>
              <a:t>Selbstbehalt</a:t>
            </a:r>
            <a:r>
              <a:rPr lang="pl-PL" b="1" dirty="0">
                <a:solidFill>
                  <a:schemeClr val="bg1"/>
                </a:solidFill>
              </a:rPr>
              <a:t> – udział własny </a:t>
            </a:r>
          </a:p>
          <a:p>
            <a:r>
              <a:rPr lang="pl-PL" b="1" dirty="0">
                <a:solidFill>
                  <a:schemeClr val="bg1"/>
                </a:solidFill>
              </a:rPr>
              <a:t>der </a:t>
            </a:r>
            <a:r>
              <a:rPr lang="pl-PL" b="1" dirty="0" err="1">
                <a:solidFill>
                  <a:schemeClr val="bg1"/>
                </a:solidFill>
              </a:rPr>
              <a:t>Bedarfskontrollbetrag</a:t>
            </a:r>
            <a:r>
              <a:rPr lang="pl-PL" b="1" dirty="0">
                <a:solidFill>
                  <a:schemeClr val="bg1"/>
                </a:solidFill>
              </a:rPr>
              <a:t> – kwota  konieczna , zgodna z zapotrzebowaniem</a:t>
            </a:r>
          </a:p>
          <a:p>
            <a:r>
              <a:rPr lang="pl-PL" b="1" dirty="0" err="1">
                <a:solidFill>
                  <a:schemeClr val="bg1"/>
                </a:solidFill>
              </a:rPr>
              <a:t>berechnen</a:t>
            </a:r>
            <a:r>
              <a:rPr lang="pl-PL" b="1" dirty="0">
                <a:solidFill>
                  <a:schemeClr val="bg1"/>
                </a:solidFill>
              </a:rPr>
              <a:t> – policzyć </a:t>
            </a:r>
          </a:p>
          <a:p>
            <a:r>
              <a:rPr lang="pl-PL" b="1" dirty="0" err="1">
                <a:solidFill>
                  <a:schemeClr val="bg1"/>
                </a:solidFill>
              </a:rPr>
              <a:t>die</a:t>
            </a:r>
            <a:r>
              <a:rPr lang="pl-PL" b="1" dirty="0">
                <a:solidFill>
                  <a:schemeClr val="bg1"/>
                </a:solidFill>
              </a:rPr>
              <a:t> </a:t>
            </a:r>
            <a:r>
              <a:rPr lang="pl-PL" b="1" dirty="0" err="1">
                <a:solidFill>
                  <a:schemeClr val="bg1"/>
                </a:solidFill>
              </a:rPr>
              <a:t>Fürsorge</a:t>
            </a:r>
            <a:r>
              <a:rPr lang="pl-PL" b="1" dirty="0">
                <a:solidFill>
                  <a:schemeClr val="bg1"/>
                </a:solidFill>
              </a:rPr>
              <a:t> – opieka/ pomoc </a:t>
            </a:r>
          </a:p>
          <a:p>
            <a:r>
              <a:rPr lang="de-DE" b="1" dirty="0">
                <a:solidFill>
                  <a:schemeClr val="bg1"/>
                </a:solidFill>
              </a:rPr>
              <a:t>der Hinblick – </a:t>
            </a:r>
            <a:r>
              <a:rPr lang="de-DE" b="1" dirty="0" err="1">
                <a:solidFill>
                  <a:schemeClr val="bg1"/>
                </a:solidFill>
              </a:rPr>
              <a:t>odnośnie</a:t>
            </a:r>
            <a:r>
              <a:rPr lang="de-DE" b="1" dirty="0">
                <a:solidFill>
                  <a:schemeClr val="bg1"/>
                </a:solidFill>
              </a:rPr>
              <a:t> </a:t>
            </a:r>
            <a:r>
              <a:rPr lang="de-DE" b="1" dirty="0" err="1">
                <a:solidFill>
                  <a:schemeClr val="bg1"/>
                </a:solidFill>
              </a:rPr>
              <a:t>czegoś</a:t>
            </a:r>
            <a:endParaRPr lang="pl-PL" b="1" dirty="0">
              <a:solidFill>
                <a:schemeClr val="bg1"/>
              </a:solidFill>
            </a:endParaRPr>
          </a:p>
          <a:p>
            <a:r>
              <a:rPr lang="de-DE" b="1" dirty="0">
                <a:solidFill>
                  <a:schemeClr val="bg1"/>
                </a:solidFill>
              </a:rPr>
              <a:t>das Engagement – </a:t>
            </a:r>
            <a:r>
              <a:rPr lang="de-DE" b="1" dirty="0" err="1">
                <a:solidFill>
                  <a:schemeClr val="bg1"/>
                </a:solidFill>
              </a:rPr>
              <a:t>zaangażowanie</a:t>
            </a:r>
            <a:r>
              <a:rPr lang="de-DE" b="1" dirty="0">
                <a:solidFill>
                  <a:schemeClr val="bg1"/>
                </a:solidFill>
              </a:rPr>
              <a:t> </a:t>
            </a:r>
            <a:endParaRPr lang="pl-PL" b="1" dirty="0">
              <a:solidFill>
                <a:schemeClr val="bg1"/>
              </a:solidFill>
            </a:endParaRPr>
          </a:p>
          <a:p>
            <a:endParaRPr lang="pl-PL" dirty="0">
              <a:solidFill>
                <a:schemeClr val="bg1"/>
              </a:solidFill>
            </a:endParaRPr>
          </a:p>
          <a:p>
            <a:endParaRPr lang="pl-PL" sz="1600" dirty="0">
              <a:solidFill>
                <a:schemeClr val="bg1"/>
              </a:solidFill>
            </a:endParaRPr>
          </a:p>
        </p:txBody>
      </p:sp>
    </p:spTree>
    <p:extLst>
      <p:ext uri="{BB962C8B-B14F-4D97-AF65-F5344CB8AC3E}">
        <p14:creationId xmlns:p14="http://schemas.microsoft.com/office/powerpoint/2010/main" val="26048610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zawartości 3"/>
          <p:cNvSpPr>
            <a:spLocks noGrp="1"/>
          </p:cNvSpPr>
          <p:nvPr>
            <p:ph idx="1"/>
          </p:nvPr>
        </p:nvSpPr>
        <p:spPr/>
        <p:txBody>
          <a:bodyPr/>
          <a:lstStyle/>
          <a:p>
            <a:r>
              <a:rPr lang="pl-PL" dirty="0"/>
              <a:t>https://www.gazetaprawna.pl/encyklopedia/prawo/hasla/334084,alimenty.html?fbclid=IwAR3qw83T4Q88ZQBV-fdxL0ubMRMDWCwysCyq6nTOtJWtYbO3Mj9OaHPX_M8 (przetłumaczona</a:t>
            </a:r>
            <a:r>
              <a:rPr lang="pl-PL" dirty="0" smtClean="0"/>
              <a:t>)</a:t>
            </a:r>
            <a:endParaRPr lang="pl-PL" dirty="0"/>
          </a:p>
          <a:p>
            <a:r>
              <a:rPr lang="pl-PL" dirty="0"/>
              <a:t>https://dejure.org/gesetze/BGB/1601.html</a:t>
            </a:r>
          </a:p>
          <a:p>
            <a:r>
              <a:rPr lang="pl-PL" dirty="0"/>
              <a:t>https://www.arslege.pl/podmioty-obciazone-obowiazkiem-alimentacyjnym/k2/a575/</a:t>
            </a:r>
          </a:p>
          <a:p>
            <a:r>
              <a:rPr lang="pl-PL" dirty="0"/>
              <a:t>https://www.familienrecht.de/duesseldorfer-tabelle/aktuelle-duesseldorfer-tabelle/ </a:t>
            </a:r>
          </a:p>
          <a:p>
            <a:r>
              <a:rPr lang="pl-PL" dirty="0"/>
              <a:t>https://www.scheidung.de/alimente.html </a:t>
            </a:r>
          </a:p>
          <a:p>
            <a:endParaRPr lang="pl-PL" dirty="0"/>
          </a:p>
          <a:p>
            <a:endParaRPr lang="pl-PL" dirty="0"/>
          </a:p>
        </p:txBody>
      </p:sp>
      <p:sp>
        <p:nvSpPr>
          <p:cNvPr id="5" name="pole tekstowe 4"/>
          <p:cNvSpPr txBox="1"/>
          <p:nvPr/>
        </p:nvSpPr>
        <p:spPr>
          <a:xfrm>
            <a:off x="2050366" y="534573"/>
            <a:ext cx="8243668" cy="646331"/>
          </a:xfrm>
          <a:prstGeom prst="rect">
            <a:avLst/>
          </a:prstGeom>
          <a:noFill/>
        </p:spPr>
        <p:txBody>
          <a:bodyPr wrap="square" rtlCol="0">
            <a:spAutoFit/>
          </a:bodyPr>
          <a:lstStyle/>
          <a:p>
            <a:pPr algn="ctr"/>
            <a:r>
              <a:rPr lang="pl-PL" sz="3600" b="1" dirty="0">
                <a:effectLst>
                  <a:outerShdw blurRad="38100" dist="38100" dir="2700000" algn="tl">
                    <a:srgbClr val="000000">
                      <a:alpha val="43137"/>
                    </a:srgbClr>
                  </a:outerShdw>
                </a:effectLst>
              </a:rPr>
              <a:t>QUELLE:</a:t>
            </a:r>
          </a:p>
        </p:txBody>
      </p:sp>
    </p:spTree>
    <p:extLst>
      <p:ext uri="{BB962C8B-B14F-4D97-AF65-F5344CB8AC3E}">
        <p14:creationId xmlns:p14="http://schemas.microsoft.com/office/powerpoint/2010/main" val="33965468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2"/>
          <a:stretch>
            <a:fillRect/>
          </a:stretch>
        </p:blipFill>
        <p:spPr>
          <a:xfrm>
            <a:off x="0" y="0"/>
            <a:ext cx="12192000" cy="6858000"/>
          </a:xfrm>
          <a:prstGeom prst="rect">
            <a:avLst/>
          </a:prstGeom>
        </p:spPr>
      </p:pic>
      <p:sp>
        <p:nvSpPr>
          <p:cNvPr id="2" name="Tytuł 1"/>
          <p:cNvSpPr>
            <a:spLocks noGrp="1"/>
          </p:cNvSpPr>
          <p:nvPr>
            <p:ph type="title"/>
          </p:nvPr>
        </p:nvSpPr>
        <p:spPr>
          <a:xfrm>
            <a:off x="1295400" y="2942320"/>
            <a:ext cx="9601200" cy="973360"/>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ctr"/>
            <a:r>
              <a:rPr lang="pl-PL" sz="4800" b="1" i="1" dirty="0" err="1">
                <a:effectLst>
                  <a:outerShdw blurRad="38100" dist="38100" dir="2700000" algn="tl">
                    <a:srgbClr val="000000">
                      <a:alpha val="43137"/>
                    </a:srgbClr>
                  </a:outerShdw>
                </a:effectLst>
              </a:rPr>
              <a:t>Danke</a:t>
            </a:r>
            <a:r>
              <a:rPr lang="pl-PL" sz="4800" b="1" i="1" dirty="0">
                <a:effectLst>
                  <a:outerShdw blurRad="38100" dist="38100" dir="2700000" algn="tl">
                    <a:srgbClr val="000000">
                      <a:alpha val="43137"/>
                    </a:srgbClr>
                  </a:outerShdw>
                </a:effectLst>
              </a:rPr>
              <a:t> </a:t>
            </a:r>
            <a:r>
              <a:rPr lang="pl-PL" sz="4800" b="1" i="1" dirty="0" err="1">
                <a:effectLst>
                  <a:outerShdw blurRad="38100" dist="38100" dir="2700000" algn="tl">
                    <a:srgbClr val="000000">
                      <a:alpha val="43137"/>
                    </a:srgbClr>
                  </a:outerShdw>
                </a:effectLst>
              </a:rPr>
              <a:t>für</a:t>
            </a:r>
            <a:r>
              <a:rPr lang="pl-PL" sz="4800" b="1" i="1" dirty="0">
                <a:effectLst>
                  <a:outerShdw blurRad="38100" dist="38100" dir="2700000" algn="tl">
                    <a:srgbClr val="000000">
                      <a:alpha val="43137"/>
                    </a:srgbClr>
                  </a:outerShdw>
                </a:effectLst>
              </a:rPr>
              <a:t> </a:t>
            </a:r>
            <a:r>
              <a:rPr lang="pl-PL" sz="4800" b="1" i="1" dirty="0" err="1">
                <a:effectLst>
                  <a:outerShdw blurRad="38100" dist="38100" dir="2700000" algn="tl">
                    <a:srgbClr val="000000">
                      <a:alpha val="43137"/>
                    </a:srgbClr>
                  </a:outerShdw>
                </a:effectLst>
              </a:rPr>
              <a:t>Ihre</a:t>
            </a:r>
            <a:r>
              <a:rPr lang="pl-PL" sz="4800" b="1" i="1" dirty="0">
                <a:effectLst>
                  <a:outerShdw blurRad="38100" dist="38100" dir="2700000" algn="tl">
                    <a:srgbClr val="000000">
                      <a:alpha val="43137"/>
                    </a:srgbClr>
                  </a:outerShdw>
                </a:effectLst>
              </a:rPr>
              <a:t> </a:t>
            </a:r>
            <a:r>
              <a:rPr lang="pl-PL" sz="4800" b="1" i="1" dirty="0" err="1">
                <a:effectLst>
                  <a:outerShdw blurRad="38100" dist="38100" dir="2700000" algn="tl">
                    <a:srgbClr val="000000">
                      <a:alpha val="43137"/>
                    </a:srgbClr>
                  </a:outerShdw>
                </a:effectLst>
              </a:rPr>
              <a:t>Aufmerksamkeit</a:t>
            </a:r>
            <a:endParaRPr lang="pl-PL" sz="48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0019804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az 8"/>
          <p:cNvPicPr>
            <a:picLocks noChangeAspect="1"/>
          </p:cNvPicPr>
          <p:nvPr/>
        </p:nvPicPr>
        <p:blipFill>
          <a:blip r:embed="rId2"/>
          <a:stretch>
            <a:fillRect/>
          </a:stretch>
        </p:blipFill>
        <p:spPr>
          <a:xfrm>
            <a:off x="-564777" y="-215153"/>
            <a:ext cx="13178118" cy="7206555"/>
          </a:xfrm>
          <a:prstGeom prst="rect">
            <a:avLst/>
          </a:prstGeom>
        </p:spPr>
      </p:pic>
      <p:sp>
        <p:nvSpPr>
          <p:cNvPr id="2" name="Tytuł 1"/>
          <p:cNvSpPr>
            <a:spLocks noGrp="1"/>
          </p:cNvSpPr>
          <p:nvPr>
            <p:ph type="title"/>
          </p:nvPr>
        </p:nvSpPr>
        <p:spPr>
          <a:xfrm>
            <a:off x="-1842247" y="377660"/>
            <a:ext cx="9601200" cy="1485900"/>
          </a:xfrm>
        </p:spPr>
        <p:txBody>
          <a:bodyPr>
            <a:normAutofit/>
          </a:bodyPr>
          <a:lstStyle/>
          <a:p>
            <a:pPr algn="ctr"/>
            <a:r>
              <a:rPr lang="pl-PL" sz="6600" b="1" dirty="0" smtClean="0">
                <a:effectLst>
                  <a:outerShdw blurRad="38100" dist="38100" dir="2700000" algn="tl">
                    <a:srgbClr val="000000">
                      <a:alpha val="43137"/>
                    </a:srgbClr>
                  </a:outerShdw>
                </a:effectLst>
              </a:rPr>
              <a:t>AGENDA</a:t>
            </a:r>
            <a:endParaRPr lang="pl-PL" sz="6600" b="1" dirty="0">
              <a:effectLst>
                <a:outerShdw blurRad="38100" dist="38100" dir="2700000" algn="tl">
                  <a:srgbClr val="000000">
                    <a:alpha val="43137"/>
                  </a:srgbClr>
                </a:outerShdw>
              </a:effectLst>
            </a:endParaRPr>
          </a:p>
        </p:txBody>
      </p:sp>
      <p:sp>
        <p:nvSpPr>
          <p:cNvPr id="3" name="Symbol zastępczy zawartości 2"/>
          <p:cNvSpPr>
            <a:spLocks noGrp="1"/>
          </p:cNvSpPr>
          <p:nvPr>
            <p:ph idx="1"/>
          </p:nvPr>
        </p:nvSpPr>
        <p:spPr/>
        <p:txBody>
          <a:bodyPr>
            <a:normAutofit/>
          </a:bodyPr>
          <a:lstStyle/>
          <a:p>
            <a:pPr marL="0" indent="0">
              <a:buNone/>
            </a:pPr>
            <a:r>
              <a:rPr lang="de-DE" dirty="0"/>
              <a:t>	</a:t>
            </a:r>
            <a:endParaRPr lang="pl-PL" dirty="0"/>
          </a:p>
        </p:txBody>
      </p:sp>
      <p:sp>
        <p:nvSpPr>
          <p:cNvPr id="10" name="pole tekstowe 9"/>
          <p:cNvSpPr txBox="1"/>
          <p:nvPr/>
        </p:nvSpPr>
        <p:spPr>
          <a:xfrm>
            <a:off x="0" y="2070847"/>
            <a:ext cx="5513295" cy="5078313"/>
          </a:xfrm>
          <a:prstGeom prst="rect">
            <a:avLst/>
          </a:prstGeom>
          <a:noFill/>
        </p:spPr>
        <p:txBody>
          <a:bodyPr wrap="square" rtlCol="0">
            <a:spAutoFit/>
          </a:bodyPr>
          <a:lstStyle/>
          <a:p>
            <a:pPr marL="342900" indent="-342900">
              <a:buAutoNum type="arabicPeriod"/>
            </a:pPr>
            <a:r>
              <a:rPr lang="de-DE" dirty="0" smtClean="0"/>
              <a:t>Begriffserklärung</a:t>
            </a:r>
            <a:r>
              <a:rPr lang="de-DE" dirty="0"/>
              <a:t>: </a:t>
            </a:r>
            <a:r>
              <a:rPr lang="de-DE" dirty="0" smtClean="0"/>
              <a:t>ALIMENTE</a:t>
            </a:r>
            <a:endParaRPr lang="pl-PL" dirty="0" smtClean="0"/>
          </a:p>
          <a:p>
            <a:endParaRPr lang="de-DE" dirty="0"/>
          </a:p>
          <a:p>
            <a:r>
              <a:rPr lang="pl-PL" dirty="0" smtClean="0"/>
              <a:t>     </a:t>
            </a:r>
            <a:r>
              <a:rPr lang="de-DE" dirty="0" smtClean="0"/>
              <a:t>•</a:t>
            </a:r>
            <a:r>
              <a:rPr lang="de-DE" dirty="0"/>
              <a:t>	polnische Definition nach dem polnischen Familienrecht</a:t>
            </a:r>
          </a:p>
          <a:p>
            <a:r>
              <a:rPr lang="pl-PL" dirty="0" smtClean="0"/>
              <a:t>    </a:t>
            </a:r>
            <a:r>
              <a:rPr lang="de-DE" dirty="0" smtClean="0"/>
              <a:t>•</a:t>
            </a:r>
            <a:r>
              <a:rPr lang="de-DE" dirty="0"/>
              <a:t>	Definition im deutschen  Gesetz</a:t>
            </a:r>
          </a:p>
          <a:p>
            <a:endParaRPr lang="de-DE" b="1" u="sng" dirty="0"/>
          </a:p>
          <a:p>
            <a:r>
              <a:rPr lang="de-DE" b="1" u="sng" dirty="0"/>
              <a:t>2.</a:t>
            </a:r>
            <a:r>
              <a:rPr lang="de-DE" dirty="0"/>
              <a:t>	Historisches zu „Alimente“</a:t>
            </a:r>
          </a:p>
          <a:p>
            <a:r>
              <a:rPr lang="de-DE" b="1" u="sng" dirty="0"/>
              <a:t>3.</a:t>
            </a:r>
            <a:r>
              <a:rPr lang="de-DE" dirty="0"/>
              <a:t>	Alimentation als Verpflichtung</a:t>
            </a:r>
          </a:p>
          <a:p>
            <a:r>
              <a:rPr lang="de-DE" b="1" u="sng" dirty="0"/>
              <a:t>4.</a:t>
            </a:r>
            <a:r>
              <a:rPr lang="de-DE" dirty="0"/>
              <a:t>	Unterhaltspflicht-  bei Vorfahren und Verwandten</a:t>
            </a:r>
          </a:p>
          <a:p>
            <a:r>
              <a:rPr lang="de-DE" b="1" u="sng" dirty="0"/>
              <a:t>5.	</a:t>
            </a:r>
            <a:r>
              <a:rPr lang="de-DE" dirty="0"/>
              <a:t>Das Recht auf Kindergeld </a:t>
            </a:r>
          </a:p>
          <a:p>
            <a:r>
              <a:rPr lang="de-DE" b="1" u="sng" dirty="0"/>
              <a:t>6.</a:t>
            </a:r>
            <a:r>
              <a:rPr lang="de-DE" dirty="0"/>
              <a:t>	Unterhalt für Verwandte</a:t>
            </a:r>
          </a:p>
          <a:p>
            <a:r>
              <a:rPr lang="de-DE" b="1" u="sng" dirty="0"/>
              <a:t>7.</a:t>
            </a:r>
            <a:r>
              <a:rPr lang="de-DE" dirty="0"/>
              <a:t>	Alimente für den Ehepartner</a:t>
            </a:r>
          </a:p>
          <a:p>
            <a:r>
              <a:rPr lang="de-DE" b="1" u="sng" dirty="0"/>
              <a:t>8.</a:t>
            </a:r>
            <a:r>
              <a:rPr lang="de-DE" dirty="0"/>
              <a:t>	Die Höhe des Unterhalts </a:t>
            </a:r>
          </a:p>
          <a:p>
            <a:r>
              <a:rPr lang="de-DE" b="1" u="sng" dirty="0"/>
              <a:t>9.</a:t>
            </a:r>
            <a:r>
              <a:rPr lang="de-DE" dirty="0"/>
              <a:t>	Unterhaltsanspruch</a:t>
            </a:r>
          </a:p>
          <a:p>
            <a:r>
              <a:rPr lang="de-DE" b="1" u="sng" dirty="0"/>
              <a:t>10.</a:t>
            </a:r>
            <a:r>
              <a:rPr lang="de-DE" dirty="0"/>
              <a:t>	So berechnen Sie, wie viel Alimente gezahlt werden muss</a:t>
            </a:r>
          </a:p>
          <a:p>
            <a:r>
              <a:rPr lang="de-DE" b="1" u="sng" dirty="0"/>
              <a:t>11.	</a:t>
            </a:r>
            <a:r>
              <a:rPr lang="de-DE" dirty="0"/>
              <a:t>Tabelle zum Kindesunterhalt</a:t>
            </a:r>
          </a:p>
          <a:p>
            <a:pPr algn="just"/>
            <a:endParaRPr lang="de-DE" dirty="0"/>
          </a:p>
        </p:txBody>
      </p:sp>
    </p:spTree>
    <p:extLst>
      <p:ext uri="{BB962C8B-B14F-4D97-AF65-F5344CB8AC3E}">
        <p14:creationId xmlns:p14="http://schemas.microsoft.com/office/powerpoint/2010/main" val="1401503373"/>
      </p:ext>
    </p:extLst>
  </p:cSld>
  <p:clrMapOvr>
    <a:masterClrMapping/>
  </p:clrMapOvr>
  <p:transition spd="med">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limente 2019 – Anspruch | Berechnung &amp; Zahlung › Unterhalt.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5759"/>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p:cNvSpPr>
            <a:spLocks noGrp="1"/>
          </p:cNvSpPr>
          <p:nvPr>
            <p:ph type="title"/>
          </p:nvPr>
        </p:nvSpPr>
        <p:spPr>
          <a:xfrm>
            <a:off x="1398494" y="477371"/>
            <a:ext cx="9601200" cy="1485900"/>
          </a:xfrm>
        </p:spPr>
        <p:txBody>
          <a:bodyPr>
            <a:normAutofit/>
          </a:bodyPr>
          <a:lstStyle/>
          <a:p>
            <a:pPr algn="ctr"/>
            <a:r>
              <a:rPr lang="pl-PL" sz="6000" b="1" dirty="0" err="1" smtClean="0">
                <a:solidFill>
                  <a:schemeClr val="bg1"/>
                </a:solidFill>
                <a:effectLst>
                  <a:outerShdw blurRad="38100" dist="38100" dir="2700000" algn="tl">
                    <a:srgbClr val="000000">
                      <a:alpha val="43137"/>
                    </a:srgbClr>
                  </a:outerShdw>
                </a:effectLst>
              </a:rPr>
              <a:t>Begriffserklärung</a:t>
            </a:r>
            <a:r>
              <a:rPr lang="pl-PL" sz="6000" b="1" dirty="0" smtClean="0">
                <a:solidFill>
                  <a:schemeClr val="bg1"/>
                </a:solidFill>
                <a:effectLst>
                  <a:outerShdw blurRad="38100" dist="38100" dir="2700000" algn="tl">
                    <a:srgbClr val="000000">
                      <a:alpha val="43137"/>
                    </a:srgbClr>
                  </a:outerShdw>
                </a:effectLst>
              </a:rPr>
              <a:t>: </a:t>
            </a:r>
            <a:r>
              <a:rPr lang="pl-PL" sz="6000" b="1" dirty="0" err="1">
                <a:solidFill>
                  <a:schemeClr val="bg1"/>
                </a:solidFill>
                <a:effectLst>
                  <a:outerShdw blurRad="38100" dist="38100" dir="2700000" algn="tl">
                    <a:srgbClr val="000000">
                      <a:alpha val="43137"/>
                    </a:srgbClr>
                  </a:outerShdw>
                </a:effectLst>
              </a:rPr>
              <a:t>Alimente</a:t>
            </a:r>
            <a:endParaRPr lang="pl-PL" sz="6000" b="1" dirty="0">
              <a:solidFill>
                <a:schemeClr val="bg1"/>
              </a:solidFill>
              <a:effectLst>
                <a:outerShdw blurRad="38100" dist="38100" dir="2700000" algn="tl">
                  <a:srgbClr val="000000">
                    <a:alpha val="43137"/>
                  </a:srgbClr>
                </a:outerShdw>
              </a:effectLst>
            </a:endParaRPr>
          </a:p>
        </p:txBody>
      </p:sp>
      <p:sp>
        <p:nvSpPr>
          <p:cNvPr id="3" name="Symbol zastępczy zawartości 2"/>
          <p:cNvSpPr>
            <a:spLocks noGrp="1"/>
          </p:cNvSpPr>
          <p:nvPr>
            <p:ph idx="1"/>
          </p:nvPr>
        </p:nvSpPr>
        <p:spPr>
          <a:xfrm>
            <a:off x="685800" y="1990165"/>
            <a:ext cx="9601200" cy="3635187"/>
          </a:xfrm>
        </p:spPr>
        <p:txBody>
          <a:bodyPr/>
          <a:lstStyle/>
          <a:p>
            <a:pPr marL="0" indent="0" algn="just">
              <a:buNone/>
            </a:pPr>
            <a:endParaRPr lang="pl-PL" dirty="0"/>
          </a:p>
        </p:txBody>
      </p:sp>
    </p:spTree>
    <p:extLst>
      <p:ext uri="{BB962C8B-B14F-4D97-AF65-F5344CB8AC3E}">
        <p14:creationId xmlns:p14="http://schemas.microsoft.com/office/powerpoint/2010/main" val="42878046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de-DE" sz="3600" b="1" u="sng" dirty="0">
                <a:effectLst>
                  <a:outerShdw blurRad="38100" dist="38100" dir="2700000" algn="tl">
                    <a:srgbClr val="000000">
                      <a:alpha val="43137"/>
                    </a:srgbClr>
                  </a:outerShdw>
                </a:effectLst>
              </a:rPr>
              <a:t>Im polnischen  Familienrecht  finden wir folgende Definition:</a:t>
            </a:r>
            <a:endParaRPr lang="pl-PL" sz="3600" b="1" u="sng" dirty="0">
              <a:effectLst>
                <a:outerShdw blurRad="38100" dist="38100" dir="2700000" algn="tl">
                  <a:srgbClr val="000000">
                    <a:alpha val="43137"/>
                  </a:srgbClr>
                </a:outerShdw>
              </a:effectLst>
            </a:endParaRPr>
          </a:p>
        </p:txBody>
      </p:sp>
      <p:pic>
        <p:nvPicPr>
          <p:cNvPr id="6" name="Symbol zastępczy zawartości 5"/>
          <p:cNvPicPr>
            <a:picLocks noGrp="1" noChangeAspect="1"/>
          </p:cNvPicPr>
          <p:nvPr>
            <p:ph idx="1"/>
          </p:nvPr>
        </p:nvPicPr>
        <p:blipFill>
          <a:blip r:embed="rId2"/>
          <a:stretch>
            <a:fillRect/>
          </a:stretch>
        </p:blipFill>
        <p:spPr>
          <a:xfrm>
            <a:off x="1371600" y="2047315"/>
            <a:ext cx="2523565" cy="3581400"/>
          </a:xfrm>
          <a:prstGeom prst="rect">
            <a:avLst/>
          </a:prstGeom>
        </p:spPr>
      </p:pic>
      <p:sp>
        <p:nvSpPr>
          <p:cNvPr id="7" name="pole tekstowe 6"/>
          <p:cNvSpPr txBox="1"/>
          <p:nvPr/>
        </p:nvSpPr>
        <p:spPr>
          <a:xfrm>
            <a:off x="6400799" y="2810435"/>
            <a:ext cx="4706471" cy="1477328"/>
          </a:xfrm>
          <a:prstGeom prst="rect">
            <a:avLst/>
          </a:prstGeom>
          <a:noFill/>
        </p:spPr>
        <p:txBody>
          <a:bodyPr wrap="square" rtlCol="0">
            <a:spAutoFit/>
          </a:bodyPr>
          <a:lstStyle/>
          <a:p>
            <a:r>
              <a:rPr lang="pl-PL" b="1" u="sng" dirty="0"/>
              <a:t>Art. </a:t>
            </a:r>
            <a:r>
              <a:rPr lang="pl-PL" b="1" u="sng" dirty="0" smtClean="0"/>
              <a:t>128 </a:t>
            </a:r>
            <a:r>
              <a:rPr lang="pl-PL" b="1" u="sng" dirty="0" err="1" smtClean="0"/>
              <a:t>k.r.o</a:t>
            </a:r>
            <a:r>
              <a:rPr lang="pl-PL" b="1" u="sng" dirty="0" smtClean="0"/>
              <a:t> </a:t>
            </a:r>
            <a:endParaRPr lang="pl-PL" b="1" u="sng" dirty="0"/>
          </a:p>
          <a:p>
            <a:r>
              <a:rPr lang="pl-PL" dirty="0"/>
              <a:t>„Obowiązek dostarczania środków utrzymania, a w miarę potrzeby także środków wychowania (obowiązek alimentacyjny) obciąża krewnych w linii prostej oraz rodzeństwo.”</a:t>
            </a:r>
          </a:p>
        </p:txBody>
      </p:sp>
    </p:spTree>
    <p:extLst>
      <p:ext uri="{BB962C8B-B14F-4D97-AF65-F5344CB8AC3E}">
        <p14:creationId xmlns:p14="http://schemas.microsoft.com/office/powerpoint/2010/main" val="3401338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p:cNvPicPr>
            <a:picLocks noGrp="1" noChangeAspect="1"/>
          </p:cNvPicPr>
          <p:nvPr>
            <p:ph idx="1"/>
          </p:nvPr>
        </p:nvPicPr>
        <p:blipFill>
          <a:blip r:embed="rId2"/>
          <a:stretch>
            <a:fillRect/>
          </a:stretch>
        </p:blipFill>
        <p:spPr>
          <a:xfrm>
            <a:off x="685799" y="0"/>
            <a:ext cx="11506201" cy="2467537"/>
          </a:xfrm>
          <a:prstGeom prst="rect">
            <a:avLst/>
          </a:prstGeom>
        </p:spPr>
      </p:pic>
      <p:sp>
        <p:nvSpPr>
          <p:cNvPr id="7" name="pole tekstowe 6"/>
          <p:cNvSpPr txBox="1"/>
          <p:nvPr/>
        </p:nvSpPr>
        <p:spPr>
          <a:xfrm>
            <a:off x="2586317" y="3644153"/>
            <a:ext cx="7705164" cy="1446550"/>
          </a:xfrm>
          <a:prstGeom prst="rect">
            <a:avLst/>
          </a:prstGeom>
          <a:noFill/>
        </p:spPr>
        <p:txBody>
          <a:bodyPr wrap="square" rtlCol="0">
            <a:spAutoFit/>
          </a:bodyPr>
          <a:lstStyle/>
          <a:p>
            <a:r>
              <a:rPr lang="de-DE" sz="3200" b="1" u="sng" dirty="0"/>
              <a:t>Art. 1601.</a:t>
            </a:r>
          </a:p>
          <a:p>
            <a:r>
              <a:rPr lang="de-DE" sz="2800" dirty="0"/>
              <a:t>„Verwandte in gerader Linie sind verpflichtet, einander Unterhalt zu gewähren.”</a:t>
            </a:r>
          </a:p>
        </p:txBody>
      </p:sp>
    </p:spTree>
    <p:extLst>
      <p:ext uri="{BB962C8B-B14F-4D97-AF65-F5344CB8AC3E}">
        <p14:creationId xmlns:p14="http://schemas.microsoft.com/office/powerpoint/2010/main" val="175501715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stretch>
            <a:fillRect/>
          </a:stretch>
        </p:blipFill>
        <p:spPr>
          <a:xfrm>
            <a:off x="-1" y="0"/>
            <a:ext cx="12640235" cy="6858000"/>
          </a:xfrm>
          <a:prstGeom prst="rect">
            <a:avLst/>
          </a:prstGeom>
        </p:spPr>
      </p:pic>
      <p:sp>
        <p:nvSpPr>
          <p:cNvPr id="2" name="Tytuł 1"/>
          <p:cNvSpPr>
            <a:spLocks noGrp="1"/>
          </p:cNvSpPr>
          <p:nvPr>
            <p:ph type="title"/>
          </p:nvPr>
        </p:nvSpPr>
        <p:spPr>
          <a:xfrm>
            <a:off x="1295400" y="95250"/>
            <a:ext cx="9601200" cy="1485900"/>
          </a:xfrm>
        </p:spPr>
        <p:txBody>
          <a:bodyPr>
            <a:normAutofit/>
          </a:bodyPr>
          <a:lstStyle/>
          <a:p>
            <a:pPr algn="ctr"/>
            <a:r>
              <a:rPr lang="pl-PL" sz="3600" b="1" dirty="0" err="1">
                <a:solidFill>
                  <a:schemeClr val="bg1"/>
                </a:solidFill>
              </a:rPr>
              <a:t>Historisches</a:t>
            </a:r>
            <a:r>
              <a:rPr lang="pl-PL" sz="3600" b="1" dirty="0">
                <a:solidFill>
                  <a:schemeClr val="bg1"/>
                </a:solidFill>
              </a:rPr>
              <a:t> </a:t>
            </a:r>
            <a:r>
              <a:rPr lang="pl-PL" sz="3600" b="1" dirty="0" err="1">
                <a:solidFill>
                  <a:schemeClr val="bg1"/>
                </a:solidFill>
              </a:rPr>
              <a:t>zu</a:t>
            </a:r>
            <a:r>
              <a:rPr lang="pl-PL" sz="3600" b="1" dirty="0">
                <a:solidFill>
                  <a:schemeClr val="bg1"/>
                </a:solidFill>
              </a:rPr>
              <a:t> „</a:t>
            </a:r>
            <a:r>
              <a:rPr lang="pl-PL" sz="3600" b="1" dirty="0" err="1">
                <a:solidFill>
                  <a:schemeClr val="bg1"/>
                </a:solidFill>
              </a:rPr>
              <a:t>Alimente</a:t>
            </a:r>
            <a:r>
              <a:rPr lang="pl-PL" sz="3600" b="1" dirty="0">
                <a:solidFill>
                  <a:schemeClr val="bg1"/>
                </a:solidFill>
              </a:rPr>
              <a:t>“</a:t>
            </a:r>
          </a:p>
        </p:txBody>
      </p:sp>
      <p:sp>
        <p:nvSpPr>
          <p:cNvPr id="3" name="Symbol zastępczy zawartości 2"/>
          <p:cNvSpPr>
            <a:spLocks noGrp="1"/>
          </p:cNvSpPr>
          <p:nvPr>
            <p:ph idx="1"/>
          </p:nvPr>
        </p:nvSpPr>
        <p:spPr>
          <a:xfrm>
            <a:off x="8668871" y="1581150"/>
            <a:ext cx="3523129" cy="3890682"/>
          </a:xfrm>
        </p:spPr>
        <p:txBody>
          <a:bodyPr/>
          <a:lstStyle/>
          <a:p>
            <a:pPr marL="0" indent="0" algn="just">
              <a:buNone/>
            </a:pPr>
            <a:r>
              <a:rPr lang="de-DE" dirty="0">
                <a:solidFill>
                  <a:schemeClr val="bg1"/>
                </a:solidFill>
              </a:rPr>
              <a:t>Viele der Begriffe, die wir verwenden, haben historische Ursprünge. Das Wort „Alimente“ stammt von dem lateinischen „</a:t>
            </a:r>
            <a:r>
              <a:rPr lang="de-DE" dirty="0" err="1">
                <a:solidFill>
                  <a:schemeClr val="bg1"/>
                </a:solidFill>
              </a:rPr>
              <a:t>alimentum</a:t>
            </a:r>
            <a:r>
              <a:rPr lang="de-DE" dirty="0">
                <a:solidFill>
                  <a:schemeClr val="bg1"/>
                </a:solidFill>
              </a:rPr>
              <a:t>“ und bedeutet in der Übersetzung so viel wie „Nahrungsmittel, Unterhaltszahlung“</a:t>
            </a:r>
            <a:endParaRPr lang="pl-PL" dirty="0">
              <a:solidFill>
                <a:schemeClr val="bg1"/>
              </a:solidFill>
            </a:endParaRPr>
          </a:p>
        </p:txBody>
      </p:sp>
    </p:spTree>
    <p:extLst>
      <p:ext uri="{BB962C8B-B14F-4D97-AF65-F5344CB8AC3E}">
        <p14:creationId xmlns:p14="http://schemas.microsoft.com/office/powerpoint/2010/main" val="333871160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371600" y="188259"/>
            <a:ext cx="9601200" cy="1485900"/>
          </a:xfrm>
        </p:spPr>
        <p:txBody>
          <a:bodyPr>
            <a:normAutofit/>
          </a:bodyPr>
          <a:lstStyle/>
          <a:p>
            <a:pPr algn="ctr"/>
            <a:r>
              <a:rPr lang="pl-PL" sz="3600" b="1" dirty="0" err="1">
                <a:effectLst>
                  <a:outerShdw blurRad="38100" dist="38100" dir="2700000" algn="tl">
                    <a:srgbClr val="000000">
                      <a:alpha val="43137"/>
                    </a:srgbClr>
                  </a:outerShdw>
                </a:effectLst>
              </a:rPr>
              <a:t>Alimentation</a:t>
            </a:r>
            <a:r>
              <a:rPr lang="pl-PL" sz="3600" b="1" dirty="0">
                <a:effectLst>
                  <a:outerShdw blurRad="38100" dist="38100" dir="2700000" algn="tl">
                    <a:srgbClr val="000000">
                      <a:alpha val="43137"/>
                    </a:srgbClr>
                  </a:outerShdw>
                </a:effectLst>
              </a:rPr>
              <a:t> </a:t>
            </a:r>
            <a:r>
              <a:rPr lang="pl-PL" sz="3600" b="1" dirty="0" err="1">
                <a:effectLst>
                  <a:outerShdw blurRad="38100" dist="38100" dir="2700000" algn="tl">
                    <a:srgbClr val="000000">
                      <a:alpha val="43137"/>
                    </a:srgbClr>
                  </a:outerShdw>
                </a:effectLst>
              </a:rPr>
              <a:t>als</a:t>
            </a:r>
            <a:r>
              <a:rPr lang="pl-PL" sz="3600" b="1" dirty="0">
                <a:effectLst>
                  <a:outerShdw blurRad="38100" dist="38100" dir="2700000" algn="tl">
                    <a:srgbClr val="000000">
                      <a:alpha val="43137"/>
                    </a:srgbClr>
                  </a:outerShdw>
                </a:effectLst>
              </a:rPr>
              <a:t> </a:t>
            </a:r>
            <a:r>
              <a:rPr lang="pl-PL" sz="3600" b="1" dirty="0" err="1">
                <a:effectLst>
                  <a:outerShdw blurRad="38100" dist="38100" dir="2700000" algn="tl">
                    <a:srgbClr val="000000">
                      <a:alpha val="43137"/>
                    </a:srgbClr>
                  </a:outerShdw>
                </a:effectLst>
              </a:rPr>
              <a:t>Verpflichtung</a:t>
            </a:r>
            <a:endParaRPr lang="pl-PL" sz="3600" b="1" dirty="0">
              <a:effectLst>
                <a:outerShdw blurRad="38100" dist="38100" dir="2700000" algn="tl">
                  <a:srgbClr val="000000">
                    <a:alpha val="43137"/>
                  </a:srgbClr>
                </a:outerShdw>
              </a:effectLst>
            </a:endParaRPr>
          </a:p>
        </p:txBody>
      </p:sp>
      <p:sp>
        <p:nvSpPr>
          <p:cNvPr id="3" name="Symbol zastępczy zawartości 2"/>
          <p:cNvSpPr>
            <a:spLocks noGrp="1"/>
          </p:cNvSpPr>
          <p:nvPr>
            <p:ph idx="1"/>
          </p:nvPr>
        </p:nvSpPr>
        <p:spPr>
          <a:xfrm>
            <a:off x="5896534" y="3021106"/>
            <a:ext cx="6064624" cy="4065494"/>
          </a:xfrm>
        </p:spPr>
        <p:txBody>
          <a:bodyPr>
            <a:normAutofit/>
          </a:bodyPr>
          <a:lstStyle/>
          <a:p>
            <a:pPr marL="0" indent="0" algn="just">
              <a:buNone/>
            </a:pPr>
            <a:r>
              <a:rPr lang="de-DE" dirty="0"/>
              <a:t>Es handelt sich um eine Verpflichtung zur Bereitstellung von </a:t>
            </a:r>
            <a:r>
              <a:rPr lang="de-DE" dirty="0" smtClean="0"/>
              <a:t>Lebensmitteln</a:t>
            </a:r>
            <a:r>
              <a:rPr lang="pl-PL" dirty="0" smtClean="0"/>
              <a:t> </a:t>
            </a:r>
            <a:r>
              <a:rPr lang="de-DE" dirty="0" smtClean="0"/>
              <a:t>und </a:t>
            </a:r>
            <a:r>
              <a:rPr lang="de-DE" dirty="0"/>
              <a:t>gegebenenfalls zur Erziehung einer von verpflichteten Personen </a:t>
            </a:r>
            <a:r>
              <a:rPr lang="de-DE" dirty="0" smtClean="0"/>
              <a:t>ermächtigten</a:t>
            </a:r>
            <a:r>
              <a:rPr lang="pl-PL" dirty="0" smtClean="0"/>
              <a:t> </a:t>
            </a:r>
            <a:r>
              <a:rPr lang="de-DE" dirty="0" smtClean="0"/>
              <a:t>Person.</a:t>
            </a:r>
            <a:r>
              <a:rPr lang="pl-PL" dirty="0"/>
              <a:t/>
            </a:r>
            <a:br>
              <a:rPr lang="pl-PL" dirty="0"/>
            </a:br>
            <a:r>
              <a:rPr lang="de-DE" dirty="0" smtClean="0"/>
              <a:t>Die </a:t>
            </a:r>
            <a:r>
              <a:rPr lang="de-DE" dirty="0"/>
              <a:t>Bereitstellung von Lebensmitteln besteht hauptsächlich darin, die aktuellen Bedürfnisse der berechtigten Person zu befriedigen, wie z. B.: </a:t>
            </a:r>
            <a:r>
              <a:rPr lang="de-DE" u="sng" dirty="0"/>
              <a:t>Lebensmittel</a:t>
            </a:r>
            <a:r>
              <a:rPr lang="de-DE" dirty="0"/>
              <a:t>, </a:t>
            </a:r>
            <a:r>
              <a:rPr lang="de-DE" u="sng" dirty="0"/>
              <a:t>Medikamente</a:t>
            </a:r>
            <a:r>
              <a:rPr lang="de-DE" dirty="0"/>
              <a:t>, </a:t>
            </a:r>
            <a:r>
              <a:rPr lang="de-DE" u="sng" dirty="0"/>
              <a:t>Kleidung</a:t>
            </a:r>
            <a:r>
              <a:rPr lang="de-DE" dirty="0"/>
              <a:t>, </a:t>
            </a:r>
            <a:r>
              <a:rPr lang="de-DE" u="sng" dirty="0"/>
              <a:t>Wohnkosten.</a:t>
            </a:r>
            <a:endParaRPr lang="pl-PL" u="sng" dirty="0"/>
          </a:p>
        </p:txBody>
      </p:sp>
      <p:pic>
        <p:nvPicPr>
          <p:cNvPr id="4" name="Obraz 3"/>
          <p:cNvPicPr>
            <a:picLocks noChangeAspect="1"/>
          </p:cNvPicPr>
          <p:nvPr/>
        </p:nvPicPr>
        <p:blipFill>
          <a:blip r:embed="rId2"/>
          <a:stretch>
            <a:fillRect/>
          </a:stretch>
        </p:blipFill>
        <p:spPr>
          <a:xfrm>
            <a:off x="841561" y="1674159"/>
            <a:ext cx="4000500" cy="2857500"/>
          </a:xfrm>
          <a:prstGeom prst="rect">
            <a:avLst/>
          </a:prstGeom>
        </p:spPr>
      </p:pic>
    </p:spTree>
    <p:extLst>
      <p:ext uri="{BB962C8B-B14F-4D97-AF65-F5344CB8AC3E}">
        <p14:creationId xmlns:p14="http://schemas.microsoft.com/office/powerpoint/2010/main" val="344767697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de-DE" sz="3600" b="1" dirty="0">
                <a:effectLst>
                  <a:outerShdw blurRad="38100" dist="38100" dir="2700000" algn="tl">
                    <a:srgbClr val="000000">
                      <a:alpha val="43137"/>
                    </a:srgbClr>
                  </a:outerShdw>
                </a:effectLst>
              </a:rPr>
              <a:t>Unterhaltspflicht-  bei Vorfahren und Verwandten</a:t>
            </a:r>
            <a:endParaRPr lang="pl-PL" sz="3600" b="1" dirty="0">
              <a:effectLst>
                <a:outerShdw blurRad="38100" dist="38100" dir="2700000" algn="tl">
                  <a:srgbClr val="000000">
                    <a:alpha val="43137"/>
                  </a:srgbClr>
                </a:outerShdw>
              </a:effectLst>
            </a:endParaRPr>
          </a:p>
        </p:txBody>
      </p:sp>
      <p:pic>
        <p:nvPicPr>
          <p:cNvPr id="4" name="Obraz 3"/>
          <p:cNvPicPr>
            <a:picLocks noChangeAspect="1"/>
          </p:cNvPicPr>
          <p:nvPr/>
        </p:nvPicPr>
        <p:blipFill>
          <a:blip r:embed="rId2"/>
          <a:stretch>
            <a:fillRect/>
          </a:stretch>
        </p:blipFill>
        <p:spPr>
          <a:xfrm>
            <a:off x="875459" y="1615608"/>
            <a:ext cx="3306576" cy="3438525"/>
          </a:xfrm>
          <a:prstGeom prst="rect">
            <a:avLst/>
          </a:prstGeom>
        </p:spPr>
      </p:pic>
      <p:sp>
        <p:nvSpPr>
          <p:cNvPr id="5" name="pole tekstowe 4"/>
          <p:cNvSpPr txBox="1"/>
          <p:nvPr/>
        </p:nvSpPr>
        <p:spPr>
          <a:xfrm>
            <a:off x="6333564" y="3065929"/>
            <a:ext cx="4639236" cy="2585323"/>
          </a:xfrm>
          <a:prstGeom prst="rect">
            <a:avLst/>
          </a:prstGeom>
          <a:noFill/>
        </p:spPr>
        <p:txBody>
          <a:bodyPr wrap="square" rtlCol="0">
            <a:spAutoFit/>
          </a:bodyPr>
          <a:lstStyle/>
          <a:p>
            <a:pPr algn="just"/>
            <a:r>
              <a:rPr lang="de-DE" b="1" u="sng" dirty="0">
                <a:effectLst>
                  <a:outerShdw blurRad="38100" dist="38100" dir="2700000" algn="tl">
                    <a:srgbClr val="000000">
                      <a:alpha val="43137"/>
                    </a:srgbClr>
                  </a:outerShdw>
                </a:effectLst>
              </a:rPr>
              <a:t>Unterhaltspflichten</a:t>
            </a:r>
            <a:r>
              <a:rPr lang="de-DE" dirty="0"/>
              <a:t> bestehen nur bei Verwandten und Geschwistern sowie in einigen Fällen bei geschiedenen oder getrennten Ehepartnern. Unter den Verwandten in einer geraden Linie wiegt er zuerst die Nachkommen und dann die Vorfahren und zuerst die Verwandten,</a:t>
            </a:r>
          </a:p>
          <a:p>
            <a:pPr algn="just"/>
            <a:r>
              <a:rPr lang="de-DE" dirty="0"/>
              <a:t>die einen näheren Rang haben (z. B. zuerst die Eltern und erstens die Großeltern</a:t>
            </a:r>
            <a:r>
              <a:rPr lang="de-DE" dirty="0" smtClean="0"/>
              <a:t>)</a:t>
            </a:r>
            <a:r>
              <a:rPr lang="pl-PL" dirty="0" smtClean="0"/>
              <a:t>.</a:t>
            </a:r>
            <a:endParaRPr lang="pl-PL" dirty="0"/>
          </a:p>
        </p:txBody>
      </p:sp>
    </p:spTree>
    <p:extLst>
      <p:ext uri="{BB962C8B-B14F-4D97-AF65-F5344CB8AC3E}">
        <p14:creationId xmlns:p14="http://schemas.microsoft.com/office/powerpoint/2010/main" val="368331086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3600" b="1" dirty="0">
                <a:effectLst>
                  <a:outerShdw blurRad="38100" dist="38100" dir="2700000" algn="tl">
                    <a:srgbClr val="000000">
                      <a:alpha val="43137"/>
                    </a:srgbClr>
                  </a:outerShdw>
                </a:effectLst>
              </a:rPr>
              <a:t>Das </a:t>
            </a:r>
            <a:r>
              <a:rPr lang="pl-PL" sz="3600" b="1" dirty="0" err="1">
                <a:effectLst>
                  <a:outerShdw blurRad="38100" dist="38100" dir="2700000" algn="tl">
                    <a:srgbClr val="000000">
                      <a:alpha val="43137"/>
                    </a:srgbClr>
                  </a:outerShdw>
                </a:effectLst>
              </a:rPr>
              <a:t>Recht</a:t>
            </a:r>
            <a:r>
              <a:rPr lang="pl-PL" sz="3600" b="1" dirty="0">
                <a:effectLst>
                  <a:outerShdw blurRad="38100" dist="38100" dir="2700000" algn="tl">
                    <a:srgbClr val="000000">
                      <a:alpha val="43137"/>
                    </a:srgbClr>
                  </a:outerShdw>
                </a:effectLst>
              </a:rPr>
              <a:t> </a:t>
            </a:r>
            <a:r>
              <a:rPr lang="pl-PL" sz="3600" b="1" dirty="0" err="1">
                <a:effectLst>
                  <a:outerShdw blurRad="38100" dist="38100" dir="2700000" algn="tl">
                    <a:srgbClr val="000000">
                      <a:alpha val="43137"/>
                    </a:srgbClr>
                  </a:outerShdw>
                </a:effectLst>
              </a:rPr>
              <a:t>auf</a:t>
            </a:r>
            <a:r>
              <a:rPr lang="pl-PL" sz="3600" b="1" dirty="0">
                <a:effectLst>
                  <a:outerShdw blurRad="38100" dist="38100" dir="2700000" algn="tl">
                    <a:srgbClr val="000000">
                      <a:alpha val="43137"/>
                    </a:srgbClr>
                  </a:outerShdw>
                </a:effectLst>
              </a:rPr>
              <a:t> </a:t>
            </a:r>
            <a:r>
              <a:rPr lang="pl-PL" sz="3600" b="1" dirty="0" err="1">
                <a:effectLst>
                  <a:outerShdw blurRad="38100" dist="38100" dir="2700000" algn="tl">
                    <a:srgbClr val="000000">
                      <a:alpha val="43137"/>
                    </a:srgbClr>
                  </a:outerShdw>
                </a:effectLst>
              </a:rPr>
              <a:t>Kindergeld</a:t>
            </a:r>
            <a:endParaRPr lang="pl-PL" sz="3600" b="1" dirty="0">
              <a:effectLst>
                <a:outerShdw blurRad="38100" dist="38100" dir="2700000" algn="tl">
                  <a:srgbClr val="000000">
                    <a:alpha val="43137"/>
                  </a:srgbClr>
                </a:outerShdw>
              </a:effectLst>
            </a:endParaRPr>
          </a:p>
        </p:txBody>
      </p:sp>
      <p:pic>
        <p:nvPicPr>
          <p:cNvPr id="4" name="Symbol zastępczy zawartości 3"/>
          <p:cNvPicPr>
            <a:picLocks noGrp="1" noChangeAspect="1"/>
          </p:cNvPicPr>
          <p:nvPr>
            <p:ph idx="1"/>
          </p:nvPr>
        </p:nvPicPr>
        <p:blipFill>
          <a:blip r:embed="rId2"/>
          <a:stretch>
            <a:fillRect/>
          </a:stretch>
        </p:blipFill>
        <p:spPr>
          <a:xfrm>
            <a:off x="941295" y="2050676"/>
            <a:ext cx="3415552" cy="2844053"/>
          </a:xfrm>
          <a:prstGeom prst="rect">
            <a:avLst/>
          </a:prstGeom>
        </p:spPr>
      </p:pic>
      <p:sp>
        <p:nvSpPr>
          <p:cNvPr id="5" name="pole tekstowe 4"/>
          <p:cNvSpPr txBox="1"/>
          <p:nvPr/>
        </p:nvSpPr>
        <p:spPr>
          <a:xfrm>
            <a:off x="5741894" y="2823883"/>
            <a:ext cx="5230906" cy="1569660"/>
          </a:xfrm>
          <a:prstGeom prst="rect">
            <a:avLst/>
          </a:prstGeom>
          <a:noFill/>
        </p:spPr>
        <p:txBody>
          <a:bodyPr wrap="square" rtlCol="0">
            <a:spAutoFit/>
          </a:bodyPr>
          <a:lstStyle/>
          <a:p>
            <a:pPr algn="just"/>
            <a:r>
              <a:rPr lang="de-DE" sz="2400" dirty="0"/>
              <a:t>Ein Kind, das sich nicht selbst ernähren kann, hat das Recht auf Kindergeld von seinen Eltern. Er muss nicht beweisen, dass er Mangel hat.</a:t>
            </a:r>
          </a:p>
        </p:txBody>
      </p:sp>
    </p:spTree>
    <p:extLst>
      <p:ext uri="{BB962C8B-B14F-4D97-AF65-F5344CB8AC3E}">
        <p14:creationId xmlns:p14="http://schemas.microsoft.com/office/powerpoint/2010/main" val="146971364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TM10001105[[fn=Przycinanie]]</Template>
  <TotalTime>281</TotalTime>
  <Words>707</Words>
  <Application>Microsoft Office PowerPoint</Application>
  <PresentationFormat>Niestandardowy</PresentationFormat>
  <Paragraphs>99</Paragraphs>
  <Slides>19</Slides>
  <Notes>0</Notes>
  <HiddenSlides>0</HiddenSlides>
  <MMClips>0</MMClips>
  <ScaleCrop>false</ScaleCrop>
  <HeadingPairs>
    <vt:vector size="4" baseType="variant">
      <vt:variant>
        <vt:lpstr>Motyw</vt:lpstr>
      </vt:variant>
      <vt:variant>
        <vt:i4>1</vt:i4>
      </vt:variant>
      <vt:variant>
        <vt:lpstr>Tytuły slajdów</vt:lpstr>
      </vt:variant>
      <vt:variant>
        <vt:i4>19</vt:i4>
      </vt:variant>
    </vt:vector>
  </HeadingPairs>
  <TitlesOfParts>
    <vt:vector size="20" baseType="lpstr">
      <vt:lpstr>Crop</vt:lpstr>
      <vt:lpstr>DIE ALIMENTATION</vt:lpstr>
      <vt:lpstr>AGENDA</vt:lpstr>
      <vt:lpstr>Begriffserklärung: Alimente</vt:lpstr>
      <vt:lpstr>Im polnischen  Familienrecht  finden wir folgende Definition:</vt:lpstr>
      <vt:lpstr>Prezentacja programu PowerPoint</vt:lpstr>
      <vt:lpstr>Historisches zu „Alimente“</vt:lpstr>
      <vt:lpstr>Alimentation als Verpflichtung</vt:lpstr>
      <vt:lpstr>Unterhaltspflicht-  bei Vorfahren und Verwandten</vt:lpstr>
      <vt:lpstr>Das Recht auf Kindergeld</vt:lpstr>
      <vt:lpstr>Unterhalt für Verwandte</vt:lpstr>
      <vt:lpstr>Alimente für den Ehepartner</vt:lpstr>
      <vt:lpstr>Die Höhe des Unterhalts</vt:lpstr>
      <vt:lpstr>Unterhaltsanspruch</vt:lpstr>
      <vt:lpstr>So berechnen Sie, wie viel Alimente gezahlt werden muss</vt:lpstr>
      <vt:lpstr>Tabelle zum Kindesunterhalt </vt:lpstr>
      <vt:lpstr>Wortschatz :</vt:lpstr>
      <vt:lpstr>Prezentacja programu PowerPoint</vt:lpstr>
      <vt:lpstr>Prezentacja programu PowerPoint</vt:lpstr>
      <vt:lpstr>Danke für Ihre Aufmerksamkeit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Patrycja Bosowska</dc:creator>
  <cp:lastModifiedBy>Oem</cp:lastModifiedBy>
  <cp:revision>45</cp:revision>
  <dcterms:created xsi:type="dcterms:W3CDTF">2020-04-01T13:53:46Z</dcterms:created>
  <dcterms:modified xsi:type="dcterms:W3CDTF">2020-04-27T20:38:30Z</dcterms:modified>
</cp:coreProperties>
</file>