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269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29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50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71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04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69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1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82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26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28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40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5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16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47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71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27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98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02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23AE-B8F2-4E96-B539-4A0459A9617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C7F167-29CD-4857-BB45-22D9EBB1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4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arverlag.de/" TargetMode="External"/><Relationship Id="rId2" Type="http://schemas.openxmlformats.org/officeDocument/2006/relationships/hyperlink" Target="http://www.rechtsanwalt-notar-ostrowski.d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FFB5E6-99B3-4D8C-A07D-71FA332DEC85}"/>
              </a:ext>
            </a:extLst>
          </p:cNvPr>
          <p:cNvSpPr txBox="1"/>
          <p:nvPr/>
        </p:nvSpPr>
        <p:spPr>
          <a:xfrm>
            <a:off x="5113553" y="4431324"/>
            <a:ext cx="6243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Bearbeitet von: </a:t>
            </a:r>
          </a:p>
          <a:p>
            <a:pPr algn="r"/>
            <a:r>
              <a:rPr lang="pl-PL" sz="2000" dirty="0"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Aleksandra Burdzy</a:t>
            </a:r>
            <a:endParaRPr lang="de-DE" sz="2000" dirty="0">
              <a:latin typeface="Times New Roman" panose="02020603050405020304" pitchFamily="18" charset="0"/>
              <a:ea typeface="MS PMincho" panose="02020600040205080304" pitchFamily="18" charset="-128"/>
              <a:cs typeface="Times New Roman" panose="02020603050405020304" pitchFamily="18" charset="0"/>
            </a:endParaRPr>
          </a:p>
          <a:p>
            <a:pPr algn="r"/>
            <a:r>
              <a:rPr lang="de-DE" sz="2000" dirty="0"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Studentin des 3. Studienjahres </a:t>
            </a:r>
          </a:p>
          <a:p>
            <a:pPr algn="r"/>
            <a:r>
              <a:rPr lang="de-DE" sz="2000" dirty="0"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FAKULTÄT FÜR RECHTSWISSENSCHAFTEN URZ,</a:t>
            </a:r>
          </a:p>
          <a:p>
            <a:pPr algn="r"/>
            <a:r>
              <a:rPr lang="pl-PL" sz="2000"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2019</a:t>
            </a:r>
            <a:r>
              <a:rPr lang="pl-PL" sz="2000" smtClean="0"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/ 2020</a:t>
            </a:r>
            <a:endParaRPr lang="de-DE" sz="2000" dirty="0">
              <a:latin typeface="Times New Roman" panose="02020603050405020304" pitchFamily="18" charset="0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CB3774-15EC-406E-B0F8-C910DD5FC655}"/>
              </a:ext>
            </a:extLst>
          </p:cNvPr>
          <p:cNvSpPr txBox="1"/>
          <p:nvPr/>
        </p:nvSpPr>
        <p:spPr>
          <a:xfrm>
            <a:off x="3547240" y="1826734"/>
            <a:ext cx="6873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N</a:t>
            </a:r>
            <a:r>
              <a:rPr lang="pl-PL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otar</a:t>
            </a: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in </a:t>
            </a:r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Deutschland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E06941C-C920-45C6-A92C-44003D64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73" y="354615"/>
            <a:ext cx="1940839" cy="19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DD676A-D0F1-4092-8708-0A8F8A060FC9}"/>
              </a:ext>
            </a:extLst>
          </p:cNvPr>
          <p:cNvSpPr txBox="1"/>
          <p:nvPr/>
        </p:nvSpPr>
        <p:spPr>
          <a:xfrm>
            <a:off x="2014330" y="609600"/>
            <a:ext cx="9247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Wortschatz </a:t>
            </a:r>
            <a:r>
              <a:rPr lang="pl-PL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zum</a:t>
            </a: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pl-PL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Thema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DBBFCB-913A-4510-B349-E6148B85D375}"/>
              </a:ext>
            </a:extLst>
          </p:cNvPr>
          <p:cNvSpPr txBox="1"/>
          <p:nvPr/>
        </p:nvSpPr>
        <p:spPr>
          <a:xfrm>
            <a:off x="834072" y="1525142"/>
            <a:ext cx="559323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Beglaubigung – poświadczenie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Beurkundung  - udokumentowanie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Tatsache – fakt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Beweis – dowód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vornehmen – dokonywać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unabhängig – niezależny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unterliegen – podlegać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staatlich – państwowy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Beurkundung – poświadczenie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Rechtsgeschäft – czynność prawna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Erbrecht – prawo spadkowe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Gesellschaftsrecht – prawo spółek handlowych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Grundstückskaufvertrag – umowa kupna nieruchomości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Erwerb – nabytek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Erbbaurecht – dziedziczne prawo zabudowy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18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BE7FD5-442E-4B93-8D8E-5C51478E7BF7}"/>
              </a:ext>
            </a:extLst>
          </p:cNvPr>
          <p:cNvSpPr txBox="1"/>
          <p:nvPr/>
        </p:nvSpPr>
        <p:spPr>
          <a:xfrm>
            <a:off x="1285460" y="530087"/>
            <a:ext cx="57514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Bedingung – warunek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Grundbucheinsicht – kontrola ksiąg wieczystych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Belastung – obciążenie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Übernahme – przejęcie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Verpflichtung – zobowiązanie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Pachtvertrag – umowa dzierżawy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Beeinträchtigung – naruszenie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Grunddienstbarkeit – służebność gruntowa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zugunsten - na korzyść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Belastung – obciążenie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Grundstück – nieruchomość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Eigentümer – właściciel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Immobilienkaufvertrag – umowa kupna nieruchomości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Eigentumsübertragung – przeniesienie własności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Unterzeichnung – podpisanie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Vorbehalt – zastrzeżenie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4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3FD9A3C-24FD-4EE2-A2BE-604D09B130B8}"/>
              </a:ext>
            </a:extLst>
          </p:cNvPr>
          <p:cNvSpPr/>
          <p:nvPr/>
        </p:nvSpPr>
        <p:spPr>
          <a:xfrm>
            <a:off x="1435817" y="769147"/>
            <a:ext cx="27270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dirty="0">
                <a:latin typeface="Aldhabi" panose="01000000000000000000" pitchFamily="2" charset="-78"/>
                <a:cs typeface="Aldhabi" panose="01000000000000000000" pitchFamily="2" charset="-78"/>
              </a:rPr>
              <a:t>Bibliographie: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4857DD-54FC-4180-8688-391CCAF49814}"/>
              </a:ext>
            </a:extLst>
          </p:cNvPr>
          <p:cNvSpPr txBox="1"/>
          <p:nvPr/>
        </p:nvSpPr>
        <p:spPr>
          <a:xfrm>
            <a:off x="998806" y="2757268"/>
            <a:ext cx="8764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Notariusz i notariat w Europie Violetta Tomala</a:t>
            </a:r>
          </a:p>
          <a:p>
            <a:pPr lvl="0"/>
            <a:r>
              <a:rPr lang="pl-PL" sz="20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www.rechtsanwalt-notar-</a:t>
            </a:r>
            <a:r>
              <a:rPr lang="pl-PL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ostrowski</a:t>
            </a:r>
            <a:r>
              <a:rPr lang="pl-PL" sz="20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.de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www.notarverlag.de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Kilian/Sandkühler/vom Stein (Hrsg.): </a:t>
            </a:r>
            <a:r>
              <a:rPr lang="de-DE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Praxishandbuch Notarrecht</a:t>
            </a:r>
            <a:r>
              <a:rPr lang="de-D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Auflage. Bonn 2010, Deutscher Notarverlag,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Helmut Weingärtner (Hrsg.): </a:t>
            </a:r>
            <a:r>
              <a:rPr lang="de-DE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Notarrecht</a:t>
            </a:r>
            <a:r>
              <a:rPr lang="de-D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9. Auflage. 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Verlag Heymanns, Köln 2009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2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8460BD8-AE3F-4AC9-9D0B-717052AA5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54420CFE-F482-466E-9E1E-C78513C0B8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8">
              <a:extLst>
                <a:ext uri="{FF2B5EF4-FFF2-40B4-BE49-F238E27FC236}">
                  <a16:creationId xmlns="" xmlns:a16="http://schemas.microsoft.com/office/drawing/2014/main" id="{5331032B-BD21-4BDA-920C-12E358052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="" xmlns:a16="http://schemas.microsoft.com/office/drawing/2014/main" id="{E7514DA3-59E7-409E-8A3B-AD097F6E5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="" xmlns:a16="http://schemas.microsoft.com/office/drawing/2014/main" id="{57B9A2A6-3BE4-4599-9364-F71C5BFD6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="" xmlns:a16="http://schemas.microsoft.com/office/drawing/2014/main" id="{4FD744C6-4ED8-4BC9-BF68-6BDF701C5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="" xmlns:a16="http://schemas.microsoft.com/office/drawing/2014/main" id="{092C5BAD-C911-4F8F-A1C5-470268BE6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="" xmlns:a16="http://schemas.microsoft.com/office/drawing/2014/main" id="{B133D0C8-4EC4-424F-8E70-0482D5B1B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="" xmlns:a16="http://schemas.microsoft.com/office/drawing/2014/main" id="{7B1532A0-F4B3-4DE8-B18F-740CAAD25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8EFDD162-BBBA-4062-8BBF-53DBA109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DCFC9E65-3E19-4483-B952-25D29683CA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B8A5A16-7BE9-4AA1-9B5E-00FAFA5C86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20">
            <a:extLst>
              <a:ext uri="{FF2B5EF4-FFF2-40B4-BE49-F238E27FC236}">
                <a16:creationId xmlns="" xmlns:a16="http://schemas.microsoft.com/office/drawing/2014/main" id="{C55D27F9-7623-4A6E-89FF-87E6C4E0D9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67B7CFC0-1E17-41C5-BF93-16E99B1F89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="" xmlns:a16="http://schemas.microsoft.com/office/drawing/2014/main" id="{8640594F-E37B-4D91-8E95-9DA62A9B9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="" xmlns:a16="http://schemas.microsoft.com/office/drawing/2014/main" id="{93C9D004-5359-4937-9D4B-EC89888063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="" xmlns:a16="http://schemas.microsoft.com/office/drawing/2014/main" id="{0DE8B4BF-A71A-4324-A033-7886CF70A0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="" xmlns:a16="http://schemas.microsoft.com/office/drawing/2014/main" id="{5697F627-1058-435C-96D4-98AB552C6A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92EF457-D744-4C61-8670-518EC1D2D5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645924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9">
              <a:extLst>
                <a:ext uri="{FF2B5EF4-FFF2-40B4-BE49-F238E27FC236}">
                  <a16:creationId xmlns="" xmlns:a16="http://schemas.microsoft.com/office/drawing/2014/main" id="{49E61018-BC96-47DC-B47F-FFBA96BAD8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3CA434EC-618C-4787-86BA-1BF47478E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="" xmlns:a16="http://schemas.microsoft.com/office/drawing/2014/main" id="{97378863-CDB3-4B0F-A65C-98A1252DD0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5D9409-B655-4D03-BB56-6CCDB0429DCD}"/>
              </a:ext>
            </a:extLst>
          </p:cNvPr>
          <p:cNvSpPr txBox="1"/>
          <p:nvPr/>
        </p:nvSpPr>
        <p:spPr>
          <a:xfrm>
            <a:off x="1507067" y="1267012"/>
            <a:ext cx="7766936" cy="2783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99725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Wer </a:t>
            </a:r>
            <a:r>
              <a:rPr lang="pl-PL" dirty="0" err="1"/>
              <a:t>ist</a:t>
            </a:r>
            <a:r>
              <a:rPr lang="pl-PL" dirty="0"/>
              <a:t> der </a:t>
            </a:r>
            <a:r>
              <a:rPr lang="pl-PL" dirty="0" err="1"/>
              <a:t>Notar</a:t>
            </a:r>
            <a:r>
              <a:rPr lang="pl-PL" dirty="0"/>
              <a:t>?</a:t>
            </a:r>
          </a:p>
          <a:p>
            <a:pPr lvl="0"/>
            <a:r>
              <a:rPr lang="pl-PL" dirty="0" err="1"/>
              <a:t>Aufgaben</a:t>
            </a:r>
            <a:endParaRPr lang="pl-PL" dirty="0"/>
          </a:p>
          <a:p>
            <a:pPr lvl="0"/>
            <a:r>
              <a:rPr lang="de-DE" dirty="0"/>
              <a:t>Grundstückskaufvertrag</a:t>
            </a:r>
            <a:endParaRPr lang="pl-PL" dirty="0"/>
          </a:p>
          <a:p>
            <a:pPr lvl="0"/>
            <a:r>
              <a:rPr lang="de-DE" dirty="0"/>
              <a:t>Grunddienstbarkeit</a:t>
            </a:r>
            <a:endParaRPr lang="pl-PL" dirty="0"/>
          </a:p>
          <a:p>
            <a:pPr lvl="0"/>
            <a:r>
              <a:rPr lang="de-DE" dirty="0"/>
              <a:t>Grundpfandrecht</a:t>
            </a:r>
            <a:endParaRPr lang="pl-PL" b="1" dirty="0"/>
          </a:p>
          <a:p>
            <a:pPr lvl="0"/>
            <a:r>
              <a:rPr lang="de-DE" dirty="0"/>
              <a:t>Bestellung</a:t>
            </a:r>
            <a:endParaRPr lang="pl-PL" dirty="0"/>
          </a:p>
          <a:p>
            <a:pPr lvl="0"/>
            <a:r>
              <a:rPr lang="pl-PL" dirty="0" err="1"/>
              <a:t>Immobilienkaufvertrag</a:t>
            </a:r>
            <a:endParaRPr lang="pl-PL" dirty="0"/>
          </a:p>
          <a:p>
            <a:r>
              <a:rPr lang="pl-PL" dirty="0" err="1" smtClean="0"/>
              <a:t>Wortschatz</a:t>
            </a:r>
            <a:endParaRPr lang="pl-PL" dirty="0"/>
          </a:p>
          <a:p>
            <a:r>
              <a:rPr lang="pl-PL" dirty="0" err="1" smtClean="0"/>
              <a:t>Bibliographie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98704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844D29-8A01-4D82-8754-954A518DF34E}"/>
              </a:ext>
            </a:extLst>
          </p:cNvPr>
          <p:cNvSpPr/>
          <p:nvPr/>
        </p:nvSpPr>
        <p:spPr>
          <a:xfrm>
            <a:off x="1435817" y="769147"/>
            <a:ext cx="8369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Wer ist der Notar?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5383-3C23-4C0F-80D6-F33EB2F4D799}"/>
              </a:ext>
            </a:extLst>
          </p:cNvPr>
          <p:cNvSpPr txBox="1"/>
          <p:nvPr/>
        </p:nvSpPr>
        <p:spPr>
          <a:xfrm>
            <a:off x="1523185" y="2002221"/>
            <a:ext cx="69368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Notar ist die Person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Beglaubigungen und Beurkundungen von Rechtsgeschäften, Tatsachen, Beweisen und Unterschriften vornimmt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Geld und Kostbarkeiten verantwortlich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unabhängiger Träger eines öffentlichen Amtes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einen unabhängigen Beruf ausübt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einen klassischen Kammerberuf,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unparteiisch und unabhängig,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der Bundesrepublik amtieren derzeit ca. 7.000 Notare.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Nur-Notare und Anwaltsnotare in Regionen.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Kontrolle durch die staatliche Justizverwaltung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146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8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564D95-46C6-45D6-A93F-73A830901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1" r="1367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04BCBC2-FF0F-47A8-92B0-EECF9FD220EC}"/>
              </a:ext>
            </a:extLst>
          </p:cNvPr>
          <p:cNvSpPr/>
          <p:nvPr/>
        </p:nvSpPr>
        <p:spPr>
          <a:xfrm>
            <a:off x="948981" y="940905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ea typeface="+mj-ea"/>
                <a:cs typeface="Aldhabi" panose="01000000000000000000" pitchFamily="2" charset="-78"/>
              </a:rPr>
              <a:t>Aufgaben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ea typeface="+mj-ea"/>
              <a:cs typeface="Aldhabi" panose="01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8BFAE-A264-4C7D-BB66-3BDC9608D6FC}"/>
              </a:ext>
            </a:extLst>
          </p:cNvPr>
          <p:cNvSpPr txBox="1"/>
          <p:nvPr/>
        </p:nvSpPr>
        <p:spPr>
          <a:xfrm>
            <a:off x="601757" y="2453813"/>
            <a:ext cx="468302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Beurkundung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Rechtsgeschäften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Rechtsgebieten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Rechtesrecht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Erbrecht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Familienrecht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Gesellschaftsrech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dokumentieren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Ihrer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Nähe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verfügbar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Einschränkungen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0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322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8A35BEF-0CE0-4277-885B-E030FAB8E3B3}"/>
              </a:ext>
            </a:extLst>
          </p:cNvPr>
          <p:cNvSpPr/>
          <p:nvPr/>
        </p:nvSpPr>
        <p:spPr>
          <a:xfrm>
            <a:off x="1435816" y="769147"/>
            <a:ext cx="9455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Grundstückskaufvertrag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642CFB-BA0D-4693-A401-095C231E8BD2}"/>
              </a:ext>
            </a:extLst>
          </p:cNvPr>
          <p:cNvSpPr txBox="1"/>
          <p:nvPr/>
        </p:nvSpPr>
        <p:spPr>
          <a:xfrm>
            <a:off x="834887" y="2105561"/>
            <a:ext cx="6334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Grundstückskaufvertrag ist ein Kaufvertrag, der den Erwerb von Grundstücken, grundstücksgleichen Rechten oder Erbbaurechten zum Inhalt hat.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Dieser Vertrag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kann nicht ohne Formular abgeschlossen werden und erfordert die Teilnahme eines Notars.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4F6E5E-527B-4D4E-A828-E8C6C7CB04DB}"/>
              </a:ext>
            </a:extLst>
          </p:cNvPr>
          <p:cNvSpPr txBox="1"/>
          <p:nvPr/>
        </p:nvSpPr>
        <p:spPr>
          <a:xfrm>
            <a:off x="1640976" y="4457637"/>
            <a:ext cx="9250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Notar prüft iLagem Vorfeld vor Abschluss des Grundstückskaufvertrags beispielsweise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die grundbuchrechtlichen Bedingungen durch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Grundbucheinsicht,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die etwaige Übernahme bestehender Verpflichtungen aus Miet- und Pachtverträgen,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eine etwaige Beeinträchtigung der Grundstücksnutzun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119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F2B4773-3207-44CC-B7AC-892B70498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2B8267CA-A7A5-4E11-9D92-4EAC3DD3E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83D61B5-C6B4-4A4B-85AD-FEE7A54912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="" xmlns:a16="http://schemas.microsoft.com/office/drawing/2014/main" id="{A0B67FE4-688F-4497-8BFD-157613A697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="" xmlns:a16="http://schemas.microsoft.com/office/drawing/2014/main" id="{3BF5BE1A-9BAC-4581-A82B-FD8FE31595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="" xmlns:a16="http://schemas.microsoft.com/office/drawing/2014/main" id="{971E5644-6772-414A-8199-E30BFB02A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="" xmlns:a16="http://schemas.microsoft.com/office/drawing/2014/main" id="{E8246D50-BB0C-408E-93FD-7B8D63A7F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="" xmlns:a16="http://schemas.microsoft.com/office/drawing/2014/main" id="{AFBC5D22-68C1-44FB-8181-CB84ECAA83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="" xmlns:a16="http://schemas.microsoft.com/office/drawing/2014/main" id="{FB6D0FCE-FBDB-4655-A1A7-640B1E86B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BC8157DF-FD90-4AD6-B803-3AC0ACD8E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3548B067-9D63-4D21-92EF-CBC9E6338C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=""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=""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15F2A7E-C9A7-496E-81C0-1E376A1812E2}"/>
              </a:ext>
            </a:extLst>
          </p:cNvPr>
          <p:cNvSpPr/>
          <p:nvPr/>
        </p:nvSpPr>
        <p:spPr>
          <a:xfrm>
            <a:off x="4343401" y="276726"/>
            <a:ext cx="7640052" cy="1768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ea typeface="+mj-ea"/>
                <a:cs typeface="Aldhabi" panose="01000000000000000000" pitchFamily="2" charset="-78"/>
              </a:rPr>
              <a:t>Grunddienstbarkeit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ea typeface="+mj-ea"/>
              <a:cs typeface="Aldhabi" panose="01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CA790F-5F94-485A-81D9-8FD58930F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36" r="1501" b="18689"/>
          <a:stretch/>
        </p:blipFill>
        <p:spPr>
          <a:xfrm>
            <a:off x="1141254" y="1168399"/>
            <a:ext cx="3088767" cy="4610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F861AF-5ADC-4D76-BF71-FA103D7D80DE}"/>
              </a:ext>
            </a:extLst>
          </p:cNvPr>
          <p:cNvSpPr txBox="1"/>
          <p:nvPr/>
        </p:nvSpPr>
        <p:spPr>
          <a:xfrm>
            <a:off x="7072266" y="2837329"/>
            <a:ext cx="4800865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Die </a:t>
            </a:r>
            <a:r>
              <a:rPr lang="en-US" sz="2000" dirty="0" err="1">
                <a:solidFill>
                  <a:srgbClr val="FFFFFF"/>
                </a:solidFill>
              </a:rPr>
              <a:t>Grunddienstbarkeit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ist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wesentlicher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Bestandteil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eines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Grundstücks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iSv</a:t>
            </a:r>
            <a:r>
              <a:rPr lang="en-US" sz="2000" dirty="0">
                <a:solidFill>
                  <a:srgbClr val="FFFFFF"/>
                </a:solidFill>
              </a:rPr>
              <a:t> § 96 BGB.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Die </a:t>
            </a:r>
            <a:r>
              <a:rPr lang="en-US" sz="2000" dirty="0" err="1">
                <a:solidFill>
                  <a:srgbClr val="FFFFFF"/>
                </a:solidFill>
              </a:rPr>
              <a:t>Grunddienstbarkeit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entsteht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durch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Einigung</a:t>
            </a:r>
            <a:r>
              <a:rPr lang="en-US" sz="2000" dirty="0">
                <a:solidFill>
                  <a:srgbClr val="FFFFFF"/>
                </a:solidFill>
              </a:rPr>
              <a:t> der </a:t>
            </a:r>
            <a:r>
              <a:rPr lang="en-US" sz="2000" dirty="0" err="1">
                <a:solidFill>
                  <a:srgbClr val="FFFFFF"/>
                </a:solidFill>
              </a:rPr>
              <a:t>Eigentümer</a:t>
            </a:r>
            <a:r>
              <a:rPr lang="en-US" sz="2000" dirty="0">
                <a:solidFill>
                  <a:srgbClr val="FFFFFF"/>
                </a:solidFill>
              </a:rPr>
              <a:t> und </a:t>
            </a:r>
            <a:r>
              <a:rPr lang="en-US" sz="2000" dirty="0" err="1">
                <a:solidFill>
                  <a:srgbClr val="FFFFFF"/>
                </a:solidFill>
              </a:rPr>
              <a:t>Eintragung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Grundbuch</a:t>
            </a:r>
            <a:r>
              <a:rPr lang="en-US" sz="2000" dirty="0">
                <a:solidFill>
                  <a:srgbClr val="FFFFFF"/>
                </a:solidFill>
              </a:rPr>
              <a:t> des </a:t>
            </a:r>
            <a:r>
              <a:rPr lang="en-US" sz="2000" dirty="0" err="1">
                <a:solidFill>
                  <a:srgbClr val="FFFFFF"/>
                </a:solidFill>
              </a:rPr>
              <a:t>belasteten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Grundstücks</a:t>
            </a:r>
            <a:r>
              <a:rPr lang="en-US" sz="2000" dirty="0">
                <a:solidFill>
                  <a:srgbClr val="FFFFFF"/>
                </a:solidFill>
              </a:rPr>
              <a:t> und gilt </a:t>
            </a:r>
            <a:r>
              <a:rPr lang="en-US" sz="2000" dirty="0" err="1">
                <a:solidFill>
                  <a:srgbClr val="FFFFFF"/>
                </a:solidFill>
              </a:rPr>
              <a:t>wegen</a:t>
            </a:r>
            <a:r>
              <a:rPr lang="en-US" sz="2000" dirty="0">
                <a:solidFill>
                  <a:srgbClr val="FFFFFF"/>
                </a:solidFill>
              </a:rPr>
              <a:t> des </a:t>
            </a:r>
            <a:r>
              <a:rPr lang="en-US" sz="2000" dirty="0" err="1">
                <a:solidFill>
                  <a:srgbClr val="FFFFFF"/>
                </a:solidFill>
              </a:rPr>
              <a:t>öffentlichen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Glaubens</a:t>
            </a:r>
            <a:r>
              <a:rPr lang="en-US" sz="2000" dirty="0">
                <a:solidFill>
                  <a:srgbClr val="FFFFFF"/>
                </a:solidFill>
              </a:rPr>
              <a:t> des </a:t>
            </a:r>
            <a:r>
              <a:rPr lang="en-US" sz="2000" dirty="0" err="1">
                <a:solidFill>
                  <a:srgbClr val="FFFFFF"/>
                </a:solidFill>
              </a:rPr>
              <a:t>Grundbuchs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auch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für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Rechtsnachfolger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933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=""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=""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=""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=""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=""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=""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FD766B-A2FE-4E36-86B7-6913F2662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90" b="8629"/>
          <a:stretch/>
        </p:blipFill>
        <p:spPr>
          <a:xfrm>
            <a:off x="2435054" y="2018258"/>
            <a:ext cx="7417904" cy="4227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06D76B2-985E-416E-8AF5-863DBEF52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68" y="-104177"/>
            <a:ext cx="7640498" cy="27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2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B509F9-BC62-409C-9523-22A1ABF7DAFE}"/>
              </a:ext>
            </a:extLst>
          </p:cNvPr>
          <p:cNvSpPr/>
          <p:nvPr/>
        </p:nvSpPr>
        <p:spPr>
          <a:xfrm>
            <a:off x="5536734" y="609600"/>
            <a:ext cx="56165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ea typeface="+mj-ea"/>
                <a:cs typeface="Aldhabi" panose="01000000000000000000" pitchFamily="2" charset="-78"/>
              </a:rPr>
              <a:t>Bestellung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ea typeface="+mj-ea"/>
              <a:cs typeface="Aldhabi" panose="01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9952F0-B391-462B-AC39-2A006FE82238}"/>
              </a:ext>
            </a:extLst>
          </p:cNvPr>
          <p:cNvSpPr txBox="1"/>
          <p:nvPr/>
        </p:nvSpPr>
        <p:spPr>
          <a:xfrm>
            <a:off x="5209563" y="2021946"/>
            <a:ext cx="4390705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Nur so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viele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Notare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nötig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der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Zugang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zum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Beruf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wird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frei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zahlenmäßig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beschränkten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Notarassessorstellen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werden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der Regel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ausgeschrieben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Wege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Bestenauslese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vergeben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Notar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wird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auf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Lebenszeit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bestellt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 Ende des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Monates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Vollendung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seines 70.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Lebensjahres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tritt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kraft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Gesetzes</a:t>
            </a:r>
            <a:r>
              <a:rPr lang="pl-PL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den </a:t>
            </a:r>
            <a:r>
              <a:rPr lang="pl-PL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Ruhestand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Amtsbezeichnung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„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Notarin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bzw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„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Notar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ist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gesetzlich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geschützt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E2B7F1-2407-42E2-B60D-84E2AE90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2" r="12594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945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2C14997-721C-4C3C-AC02-20F3B662521E}"/>
              </a:ext>
            </a:extLst>
          </p:cNvPr>
          <p:cNvSpPr/>
          <p:nvPr/>
        </p:nvSpPr>
        <p:spPr>
          <a:xfrm>
            <a:off x="1435817" y="769147"/>
            <a:ext cx="9597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Immobilienkaufvertrag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38B243-B10A-4F71-8FF9-06E1F729FAE2}"/>
              </a:ext>
            </a:extLst>
          </p:cNvPr>
          <p:cNvSpPr txBox="1"/>
          <p:nvPr/>
        </p:nvSpPr>
        <p:spPr>
          <a:xfrm>
            <a:off x="1616764" y="2146852"/>
            <a:ext cx="7513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Immobilienkaufverträge in Form einer notariellen Urkunde enthalten werden sollten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 deutschem Recht besteht aus zwei Teilen: einem Kaufvertrag, der zur Übertragung von Immobilien verpflichtet und eine dispositive Handlung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 der Unterzeichnung des Vertrages ist der Notar zur Erfüllung des Vertrages verpflichtet.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Erst nach Eintragung der angegebenen Person in das Grund- und Hypothekenregister wird sie Eigentümer der Immobilie.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314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514</Words>
  <Application>Microsoft Office PowerPoint</Application>
  <PresentationFormat>Niestandardowy</PresentationFormat>
  <Paragraphs>100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Facet</vt:lpstr>
      <vt:lpstr>Prezentacja programu PowerPoint</vt:lpstr>
      <vt:lpstr>Agenda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Marcin Sudoł</dc:creator>
  <cp:lastModifiedBy>Oem</cp:lastModifiedBy>
  <cp:revision>12</cp:revision>
  <dcterms:created xsi:type="dcterms:W3CDTF">2020-04-04T15:50:31Z</dcterms:created>
  <dcterms:modified xsi:type="dcterms:W3CDTF">2020-04-28T08:23:18Z</dcterms:modified>
</cp:coreProperties>
</file>