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70" r:id="rId2"/>
    <p:sldId id="271" r:id="rId3"/>
    <p:sldId id="257" r:id="rId4"/>
    <p:sldId id="259" r:id="rId5"/>
    <p:sldId id="262" r:id="rId6"/>
    <p:sldId id="260" r:id="rId7"/>
    <p:sldId id="258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4" r:id="rId16"/>
    <p:sldId id="272" r:id="rId17"/>
    <p:sldId id="273" r:id="rId1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Styl z motywem 1 — Ak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Bez stylu, bez siatki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Styl pośredni 2 — Ak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>
        <p:scale>
          <a:sx n="60" d="100"/>
          <a:sy n="60" d="100"/>
        </p:scale>
        <p:origin x="-422" y="91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ajd tytuł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0000"/>
              </a:lnSpc>
              <a:defRPr sz="9600" cap="all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l-PL"/>
              <a:t>Kliknij, aby edytować styl wzorca podtytułu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3284890-85D2-4D7B-8EF5-15A9C1DB8F42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ytuł i tekst pionow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7157CC2-0FC8-4686-B024-99790E0F5162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ytuł pionowy i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764DA5-CD3D-4590-A511-FCD3BC7A793E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ytuł i zawartoś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F5661D-6934-4B32-B92C-470368BF1EC6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Nagłówek sekcj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5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0000"/>
              </a:lnSpc>
              <a:defRPr sz="8000" b="0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C6F822A4-8DA6-4447-9B1F-C5DB58435268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wa elementy zawartośc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548D31E-DCDA-41A7-9C67-C4B11B94D21D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ów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B3762C0-B258-48F1-ADE6-176B4174CCDD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ylko tytu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77919A6-33EB-49BD-A62F-1FA56B9F9712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us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4E7D1B-D673-4CF6-8672-009D42ABD2A0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Zawartość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16AA21-1863-4931-97CB-99D0A168701B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Obraz z podpis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l-PL"/>
              <a:t>Kliknij ikonę, aby dodać obraz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l-PL"/>
              <a:t>Kliknij, aby edytować style wzorca tekstu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72C379-9A7C-4C87-A116-CBE9F58B04C5}" type="datetimeFigureOut">
              <a:rPr lang="en-US" dirty="0"/>
              <a:t>4/28/2020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pl-PL"/>
              <a:t>Kliknij, aby edytować styl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l-PL"/>
              <a:t>Kliknij, aby edytować style wzorca tekstu</a:t>
            </a:r>
          </a:p>
          <a:p>
            <a:pPr lvl="1"/>
            <a:r>
              <a:rPr lang="pl-PL"/>
              <a:t>Drugi poziom</a:t>
            </a:r>
          </a:p>
          <a:p>
            <a:pPr lvl="2"/>
            <a:r>
              <a:rPr lang="pl-PL"/>
              <a:t>Trzeci poziom</a:t>
            </a:r>
          </a:p>
          <a:p>
            <a:pPr lvl="3"/>
            <a:r>
              <a:rPr lang="pl-PL"/>
              <a:t>Czwarty poziom</a:t>
            </a:r>
          </a:p>
          <a:p>
            <a:pPr lvl="4"/>
            <a:r>
              <a:rPr lang="pl-PL"/>
              <a:t>Piąty poziom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8664C608-40B1-4030-A28D-5B74BC98ADCE}" type="datetimeFigureOut">
              <a:rPr lang="en-US" dirty="0"/>
              <a:t>4/28/2020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j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400" kern="1200" cap="all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planet-wissen.de/geschichte/deutsche_geschichte/frauenbewegung_der_kampf_fuer_gleichberechtigung/frauenbewegung-frauenwahlrecht-100.html" TargetMode="External"/><Relationship Id="rId2" Type="http://schemas.openxmlformats.org/officeDocument/2006/relationships/hyperlink" Target="https://de.wikipedia.org/wiki/Frauenwahlrecht_in_Europa" TargetMode="External"/><Relationship Id="rId1" Type="http://schemas.openxmlformats.org/officeDocument/2006/relationships/slideLayout" Target="../slideLayouts/slideLayout2.xml"/><Relationship Id="rId5" Type="http://schemas.openxmlformats.org/officeDocument/2006/relationships/hyperlink" Target="https://businessinsider.com.pl/polityka/liczba-kobiet-w-rzadzie-morawieckiego-szydlo-kopacz-tuska/mxckcq4?fbclid=IwAR3nXWg1SiEpzBImQ_NMD2JgWdpZ8KXuH9d1QhJBaH-VDmpCcoVk1-RS59E" TargetMode="External"/><Relationship Id="rId4" Type="http://schemas.openxmlformats.org/officeDocument/2006/relationships/hyperlink" Target="https://www.swissinfo.ch/ger/parlamentswahlen-2019_die-groessten-huerden-fuer-frauen-in-der-schweizer-politik/45231128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D04A57C4-3597-484F-B92C-2540362490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898350"/>
          </a:xfrm>
        </p:spPr>
        <p:txBody>
          <a:bodyPr>
            <a:normAutofit/>
          </a:bodyPr>
          <a:lstStyle/>
          <a:p>
            <a:pPr marL="0" lvl="0" indent="0" algn="r">
              <a:spcBef>
                <a:spcPts val="1000"/>
              </a:spcBef>
            </a:pPr>
            <a:r>
              <a:rPr lang="pl-PL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                           Universit</a:t>
            </a:r>
            <a:r>
              <a:rPr lang="de-DE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ä</a:t>
            </a:r>
            <a:r>
              <a:rPr lang="pl-PL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 </a:t>
            </a:r>
            <a:r>
              <a:rPr lang="pl-PL" sz="24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RZeszow</a:t>
            </a:r>
            <a:r>
              <a:rPr lang="pl-PL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br>
              <a:rPr lang="pl-PL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r>
              <a:rPr lang="pl-PL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                                                             </a:t>
            </a:r>
            <a:r>
              <a:rPr lang="pl-PL" sz="24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Fakult</a:t>
            </a:r>
            <a:r>
              <a:rPr lang="de-DE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ä</a:t>
            </a:r>
            <a:r>
              <a:rPr lang="pl-PL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t </a:t>
            </a:r>
            <a:r>
              <a:rPr lang="pl-PL" sz="24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für</a:t>
            </a:r>
            <a:r>
              <a:rPr lang="pl-PL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                                                            </a:t>
            </a:r>
            <a:r>
              <a:rPr lang="pl-PL" sz="2400" b="1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rechtswissenschaften</a:t>
            </a:r>
            <a:r>
              <a:rPr lang="pl-PL" sz="2400" b="1" dirty="0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Rockwell" panose="02060603020205020403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endParaRPr lang="pl-PL" sz="2400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A7BEDAF1-452C-43E1-99BD-127553A4611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25000" lnSpcReduction="20000"/>
          </a:bodyPr>
          <a:lstStyle/>
          <a:p>
            <a:pPr marL="0" lvl="0" indent="0" algn="ctr">
              <a:spcBef>
                <a:spcPts val="1000"/>
              </a:spcBef>
              <a:buClr>
                <a:srgbClr val="1CADE4"/>
              </a:buClr>
              <a:buSzPct val="80000"/>
              <a:buNone/>
            </a:pPr>
            <a:endParaRPr lang="pl-PL" sz="3200" b="1" cap="all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ts val="1000"/>
              </a:spcBef>
              <a:buClr>
                <a:srgbClr val="1CADE4"/>
              </a:buClr>
              <a:buSzPct val="80000"/>
              <a:buNone/>
            </a:pPr>
            <a:endParaRPr lang="pl-PL" sz="3200" b="1" cap="all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ts val="1000"/>
              </a:spcBef>
              <a:buClr>
                <a:srgbClr val="1CADE4"/>
              </a:buClr>
              <a:buSzPct val="80000"/>
              <a:buNone/>
            </a:pPr>
            <a:endParaRPr lang="pl-PL" sz="3200" b="1" cap="all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ts val="1000"/>
              </a:spcBef>
              <a:buClr>
                <a:srgbClr val="1CADE4"/>
              </a:buClr>
              <a:buSzPct val="80000"/>
              <a:buNone/>
            </a:pPr>
            <a:endParaRPr lang="pl-PL" sz="3200" b="1" cap="all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ts val="1000"/>
              </a:spcBef>
              <a:buClr>
                <a:srgbClr val="1CADE4"/>
              </a:buClr>
              <a:buSzPct val="80000"/>
              <a:buNone/>
            </a:pPr>
            <a:endParaRPr lang="pl-PL" sz="3200" b="1" cap="all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ts val="1000"/>
              </a:spcBef>
              <a:buClr>
                <a:srgbClr val="1CADE4"/>
              </a:buClr>
              <a:buSzPct val="80000"/>
              <a:buNone/>
            </a:pPr>
            <a:endParaRPr lang="pl-PL" sz="3200" b="1" cap="all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ts val="1000"/>
              </a:spcBef>
              <a:buClr>
                <a:srgbClr val="1CADE4"/>
              </a:buClr>
              <a:buSzPct val="80000"/>
              <a:buNone/>
            </a:pPr>
            <a:endParaRPr lang="pl-PL" sz="3200" b="1" cap="all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ts val="1000"/>
              </a:spcBef>
              <a:buClr>
                <a:srgbClr val="1CADE4"/>
              </a:buClr>
              <a:buSzPct val="80000"/>
              <a:buNone/>
            </a:pPr>
            <a:r>
              <a:rPr lang="pl-PL" sz="21600" b="1" dirty="0"/>
              <a:t>Frauenwahlrecht</a:t>
            </a:r>
            <a:endParaRPr lang="pl-PL" sz="21600" b="1" cap="all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ts val="1000"/>
              </a:spcBef>
              <a:buClr>
                <a:srgbClr val="1CADE4"/>
              </a:buClr>
              <a:buSzPct val="80000"/>
              <a:buNone/>
            </a:pPr>
            <a:endParaRPr lang="pl-PL" sz="3200" b="1" cap="all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ts val="1000"/>
              </a:spcBef>
              <a:buClr>
                <a:srgbClr val="1CADE4"/>
              </a:buClr>
              <a:buSzPct val="80000"/>
              <a:buNone/>
            </a:pPr>
            <a:endParaRPr lang="pl-PL" sz="3200" b="1" cap="all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lvl="0" indent="0" algn="ctr">
              <a:spcBef>
                <a:spcPts val="1000"/>
              </a:spcBef>
              <a:buClr>
                <a:srgbClr val="1CADE4"/>
              </a:buClr>
              <a:buSzPct val="80000"/>
              <a:buNone/>
            </a:pPr>
            <a:endParaRPr lang="pl-PL" sz="9600" b="1" cap="all" dirty="0">
              <a:solidFill>
                <a:schemeClr val="tx1">
                  <a:lumMod val="95000"/>
                  <a:lumOff val="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Rockwell" panose="02060603020205020403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 algn="r">
              <a:buNone/>
            </a:pPr>
            <a:r>
              <a:rPr lang="pl-PL" sz="9600" dirty="0" err="1">
                <a:ea typeface="Verdana" panose="020B0604030504040204" pitchFamily="34" charset="0"/>
                <a:cs typeface="Verdana" panose="020B0604030504040204" pitchFamily="34" charset="0"/>
              </a:rPr>
              <a:t>Bearbeitet</a:t>
            </a:r>
            <a:r>
              <a:rPr lang="pl-PL" sz="9600" dirty="0">
                <a:ea typeface="Verdana" panose="020B0604030504040204" pitchFamily="34" charset="0"/>
                <a:cs typeface="Verdana" panose="020B0604030504040204" pitchFamily="34" charset="0"/>
              </a:rPr>
              <a:t> von</a:t>
            </a:r>
          </a:p>
          <a:p>
            <a:pPr marL="0" indent="0" algn="r">
              <a:buNone/>
            </a:pPr>
            <a:r>
              <a:rPr lang="pl-PL" sz="9600" b="1" dirty="0">
                <a:ea typeface="Verdana" panose="020B0604030504040204" pitchFamily="34" charset="0"/>
                <a:cs typeface="Verdana" panose="020B0604030504040204" pitchFamily="34" charset="0"/>
              </a:rPr>
              <a:t>Konrad Lipiński,</a:t>
            </a:r>
          </a:p>
          <a:p>
            <a:pPr marL="0" indent="0" algn="r">
              <a:buNone/>
            </a:pPr>
            <a:r>
              <a:rPr lang="de-DE" sz="9600" dirty="0">
                <a:ea typeface="Verdana" panose="020B0604030504040204" pitchFamily="34" charset="0"/>
                <a:cs typeface="Verdana" panose="020B0604030504040204" pitchFamily="34" charset="0"/>
              </a:rPr>
              <a:t>Student </a:t>
            </a:r>
            <a:r>
              <a:rPr lang="pl-PL" sz="9600" dirty="0">
                <a:ea typeface="Verdana" panose="020B0604030504040204" pitchFamily="34" charset="0"/>
                <a:cs typeface="Verdana" panose="020B0604030504040204" pitchFamily="34" charset="0"/>
              </a:rPr>
              <a:t>des </a:t>
            </a:r>
            <a:r>
              <a:rPr lang="de-DE" sz="9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pl-PL" sz="9600" dirty="0">
                <a:ea typeface="Verdana" panose="020B0604030504040204" pitchFamily="34" charset="0"/>
                <a:cs typeface="Verdana" panose="020B0604030504040204" pitchFamily="34" charset="0"/>
              </a:rPr>
              <a:t>3</a:t>
            </a:r>
            <a:r>
              <a:rPr lang="de-DE" sz="9600" dirty="0">
                <a:ea typeface="Verdana" panose="020B0604030504040204" pitchFamily="34" charset="0"/>
                <a:cs typeface="Verdana" panose="020B0604030504040204" pitchFamily="34" charset="0"/>
              </a:rPr>
              <a:t>.</a:t>
            </a:r>
            <a:r>
              <a:rPr lang="pl-PL" sz="9600" dirty="0">
                <a:ea typeface="Verdana" panose="020B0604030504040204" pitchFamily="34" charset="0"/>
                <a:cs typeface="Verdana" panose="020B0604030504040204" pitchFamily="34" charset="0"/>
              </a:rPr>
              <a:t> </a:t>
            </a:r>
            <a:r>
              <a:rPr lang="de-DE" sz="9600" dirty="0">
                <a:ea typeface="Verdana" panose="020B0604030504040204" pitchFamily="34" charset="0"/>
                <a:cs typeface="Verdana" panose="020B0604030504040204" pitchFamily="34" charset="0"/>
              </a:rPr>
              <a:t>Studienjahres </a:t>
            </a:r>
            <a:endParaRPr lang="pl-PL" sz="9600" dirty="0">
              <a:ea typeface="Verdana" panose="020B0604030504040204" pitchFamily="34" charset="0"/>
              <a:cs typeface="Verdana" panose="020B0604030504040204" pitchFamily="34" charset="0"/>
            </a:endParaRPr>
          </a:p>
          <a:p>
            <a:pPr marL="0" indent="0" algn="r">
              <a:buNone/>
            </a:pPr>
            <a:r>
              <a:rPr lang="de-DE" sz="9600" dirty="0">
                <a:ea typeface="Verdana" panose="020B0604030504040204" pitchFamily="34" charset="0"/>
                <a:cs typeface="Verdana" panose="020B0604030504040204" pitchFamily="34" charset="0"/>
              </a:rPr>
              <a:t>(201</a:t>
            </a:r>
            <a:r>
              <a:rPr lang="pl-PL" sz="9600" dirty="0">
                <a:ea typeface="Verdana" panose="020B0604030504040204" pitchFamily="34" charset="0"/>
                <a:cs typeface="Verdana" panose="020B0604030504040204" pitchFamily="34" charset="0"/>
              </a:rPr>
              <a:t>9</a:t>
            </a:r>
            <a:r>
              <a:rPr lang="de-DE" sz="9600" dirty="0">
                <a:ea typeface="Verdana" panose="020B0604030504040204" pitchFamily="34" charset="0"/>
                <a:cs typeface="Verdana" panose="020B0604030504040204" pitchFamily="34" charset="0"/>
              </a:rPr>
              <a:t>/20</a:t>
            </a:r>
            <a:r>
              <a:rPr lang="pl-PL" sz="9600" dirty="0">
                <a:ea typeface="Verdana" panose="020B0604030504040204" pitchFamily="34" charset="0"/>
                <a:cs typeface="Verdana" panose="020B0604030504040204" pitchFamily="34" charset="0"/>
              </a:rPr>
              <a:t>20</a:t>
            </a:r>
            <a:r>
              <a:rPr lang="de-DE" sz="9600" dirty="0">
                <a:ea typeface="Verdana" panose="020B0604030504040204" pitchFamily="34" charset="0"/>
                <a:cs typeface="Verdana" panose="020B0604030504040204" pitchFamily="34" charset="0"/>
              </a:rPr>
              <a:t>)</a:t>
            </a:r>
          </a:p>
          <a:p>
            <a:pPr marL="0" indent="0" algn="r">
              <a:buNone/>
            </a:pPr>
            <a:r>
              <a:rPr lang="pl-PL" dirty="0"/>
              <a:t>            </a:t>
            </a:r>
          </a:p>
        </p:txBody>
      </p:sp>
      <p:pic>
        <p:nvPicPr>
          <p:cNvPr id="7" name="Obraz 6">
            <a:extLst>
              <a:ext uri="{FF2B5EF4-FFF2-40B4-BE49-F238E27FC236}">
                <a16:creationId xmlns="" xmlns:a16="http://schemas.microsoft.com/office/drawing/2014/main" id="{93E9BDC1-0DAA-4FFD-A717-DDDB8D31643C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4809642" cy="31730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032292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CF9F83A7-77C3-4E8A-A8FD-5460B20A61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</a:t>
            </a:r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sterreich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A279C050-CB18-422F-A14F-4C788BC382B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/>
              <a:t>Nach dem Ende des Ersten Weltkrieges</a:t>
            </a:r>
            <a:r>
              <a:rPr lang="pl-PL" sz="2800" dirty="0"/>
              <a:t> </a:t>
            </a:r>
            <a:r>
              <a:rPr lang="de-DE" sz="2800" dirty="0"/>
              <a:t>wurde in Österreich da</a:t>
            </a:r>
            <a:r>
              <a:rPr lang="pl-PL" sz="2800" dirty="0"/>
              <a:t>s </a:t>
            </a:r>
            <a:r>
              <a:rPr lang="de-DE" sz="2800" dirty="0"/>
              <a:t>Frauenwahlrecht eingeführt.</a:t>
            </a:r>
            <a:endParaRPr lang="pl-PL" sz="2800" dirty="0"/>
          </a:p>
          <a:p>
            <a:r>
              <a:rPr lang="pl-PL" sz="2800" dirty="0"/>
              <a:t>Ab 1918 </a:t>
            </a:r>
            <a:r>
              <a:rPr lang="pl-PL" sz="2800" dirty="0" err="1"/>
              <a:t>hatten</a:t>
            </a:r>
            <a:r>
              <a:rPr lang="pl-PL" sz="2800" dirty="0"/>
              <a:t> </a:t>
            </a:r>
            <a:r>
              <a:rPr lang="pl-PL" sz="2800" dirty="0" err="1"/>
              <a:t>sie</a:t>
            </a:r>
            <a:r>
              <a:rPr lang="pl-PL" sz="2800" dirty="0"/>
              <a:t> </a:t>
            </a:r>
            <a:r>
              <a:rPr lang="de-DE" sz="2800" dirty="0"/>
              <a:t>das aktive und passive Wahlrecht</a:t>
            </a:r>
            <a:endParaRPr lang="pl-PL" sz="2800" dirty="0"/>
          </a:p>
          <a:p>
            <a:r>
              <a:rPr lang="pl-PL" sz="2800" dirty="0"/>
              <a:t>Das </a:t>
            </a:r>
            <a:r>
              <a:rPr lang="pl-PL" sz="2800" dirty="0" err="1"/>
              <a:t>ist</a:t>
            </a:r>
            <a:r>
              <a:rPr lang="pl-PL" sz="2800" dirty="0"/>
              <a:t> </a:t>
            </a:r>
            <a:r>
              <a:rPr lang="pl-PL" sz="2800" dirty="0" err="1"/>
              <a:t>nicht</a:t>
            </a:r>
            <a:r>
              <a:rPr lang="de-DE" sz="2800" dirty="0"/>
              <a:t> direkte </a:t>
            </a:r>
            <a:r>
              <a:rPr lang="pl-PL" sz="2800" dirty="0" err="1"/>
              <a:t>Konsequenz</a:t>
            </a:r>
            <a:r>
              <a:rPr lang="de-DE" sz="2800" dirty="0"/>
              <a:t> des Weltkrieges</a:t>
            </a:r>
            <a:endParaRPr lang="pl-PL" sz="2800" dirty="0"/>
          </a:p>
          <a:p>
            <a:r>
              <a:rPr lang="pl-PL" sz="2800" dirty="0" err="1"/>
              <a:t>Die</a:t>
            </a:r>
            <a:r>
              <a:rPr lang="pl-PL" sz="2800" dirty="0"/>
              <a:t> </a:t>
            </a:r>
            <a:r>
              <a:rPr lang="pl-PL" sz="2800" dirty="0" err="1"/>
              <a:t>Frauen</a:t>
            </a:r>
            <a:r>
              <a:rPr lang="pl-PL" sz="2800" dirty="0"/>
              <a:t> </a:t>
            </a:r>
            <a:r>
              <a:rPr lang="pl-PL" sz="2800" dirty="0" err="1"/>
              <a:t>kämpften</a:t>
            </a:r>
            <a:r>
              <a:rPr lang="pl-PL" sz="2800" dirty="0"/>
              <a:t> </a:t>
            </a:r>
            <a:r>
              <a:rPr lang="pl-PL" sz="2800" dirty="0" err="1"/>
              <a:t>darum</a:t>
            </a:r>
            <a:r>
              <a:rPr lang="pl-PL" sz="2800" dirty="0"/>
              <a:t>, </a:t>
            </a:r>
            <a:r>
              <a:rPr lang="pl-PL" sz="2800" dirty="0" err="1"/>
              <a:t>dass</a:t>
            </a:r>
            <a:r>
              <a:rPr lang="pl-PL" sz="2800" dirty="0"/>
              <a:t> </a:t>
            </a:r>
            <a:r>
              <a:rPr lang="pl-PL" sz="2800" dirty="0" err="1"/>
              <a:t>sie</a:t>
            </a:r>
            <a:r>
              <a:rPr lang="pl-PL" sz="2800" dirty="0"/>
              <a:t> </a:t>
            </a:r>
            <a:r>
              <a:rPr lang="pl-PL" sz="2800" dirty="0" err="1"/>
              <a:t>genauso</a:t>
            </a:r>
            <a:r>
              <a:rPr lang="pl-PL" sz="2800" dirty="0"/>
              <a:t> wie  </a:t>
            </a:r>
            <a:r>
              <a:rPr lang="pl-PL" sz="2800" dirty="0" err="1"/>
              <a:t>Männer</a:t>
            </a:r>
            <a:r>
              <a:rPr lang="pl-PL" sz="2800" dirty="0"/>
              <a:t> </a:t>
            </a:r>
            <a:r>
              <a:rPr lang="pl-PL" sz="2800" dirty="0" err="1"/>
              <a:t>behandelt</a:t>
            </a:r>
            <a:r>
              <a:rPr lang="pl-PL" sz="2800" dirty="0"/>
              <a:t> </a:t>
            </a:r>
            <a:r>
              <a:rPr lang="pl-PL" sz="2800" dirty="0" err="1"/>
              <a:t>wurden</a:t>
            </a:r>
            <a:endParaRPr lang="pl-PL" sz="2800" dirty="0"/>
          </a:p>
          <a:p>
            <a:endParaRPr lang="pl-PL" sz="28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0148272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24C2A3DB-9102-438C-8D0A-BF087801F1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Ö</a:t>
            </a:r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sterreich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5FEC6F79-21C5-423A-A49A-00F3243BA1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800" dirty="0"/>
              <a:t>Am 4. </a:t>
            </a:r>
            <a:r>
              <a:rPr lang="pl-PL" sz="2800" dirty="0" err="1"/>
              <a:t>März</a:t>
            </a:r>
            <a:r>
              <a:rPr lang="pl-PL" sz="2800" dirty="0"/>
              <a:t> </a:t>
            </a:r>
            <a:r>
              <a:rPr lang="pl-PL" sz="2800" dirty="0" err="1"/>
              <a:t>waren</a:t>
            </a:r>
            <a:r>
              <a:rPr lang="pl-PL" sz="2800" dirty="0"/>
              <a:t> </a:t>
            </a:r>
            <a:r>
              <a:rPr lang="pl-PL" sz="2800" dirty="0" err="1"/>
              <a:t>die</a:t>
            </a:r>
            <a:r>
              <a:rPr lang="pl-PL" sz="2800" dirty="0"/>
              <a:t> </a:t>
            </a:r>
            <a:r>
              <a:rPr lang="de-DE" sz="2800" dirty="0"/>
              <a:t>acht weibliche Abgeordnete</a:t>
            </a:r>
            <a:endParaRPr lang="pl-PL" sz="2800" dirty="0"/>
          </a:p>
          <a:p>
            <a:r>
              <a:rPr lang="pl-PL" sz="2800" dirty="0"/>
              <a:t>Von 1919 bis 1975 war der </a:t>
            </a:r>
            <a:r>
              <a:rPr lang="pl-PL" sz="2800" dirty="0" err="1"/>
              <a:t>Frauenanteil</a:t>
            </a:r>
            <a:r>
              <a:rPr lang="pl-PL" sz="2800" dirty="0"/>
              <a:t> nie </a:t>
            </a:r>
            <a:r>
              <a:rPr lang="pl-PL" sz="2800" dirty="0" err="1"/>
              <a:t>höher</a:t>
            </a:r>
            <a:r>
              <a:rPr lang="pl-PL" sz="2800" dirty="0"/>
              <a:t> </a:t>
            </a:r>
            <a:r>
              <a:rPr lang="pl-PL" sz="2800" dirty="0" err="1"/>
              <a:t>als</a:t>
            </a:r>
            <a:r>
              <a:rPr lang="pl-PL" sz="2800" dirty="0"/>
              <a:t> 6,7%</a:t>
            </a:r>
          </a:p>
          <a:p>
            <a:r>
              <a:rPr lang="pl-PL" sz="2800" dirty="0"/>
              <a:t>Der </a:t>
            </a:r>
            <a:r>
              <a:rPr lang="pl-PL" sz="2800" dirty="0" err="1"/>
              <a:t>Frauenanteil</a:t>
            </a:r>
            <a:r>
              <a:rPr lang="pl-PL" sz="2800" dirty="0"/>
              <a:t> in der </a:t>
            </a:r>
            <a:r>
              <a:rPr lang="pl-PL" sz="2800" dirty="0" err="1"/>
              <a:t>Bevölkerung</a:t>
            </a:r>
            <a:r>
              <a:rPr lang="pl-PL" sz="2800" dirty="0"/>
              <a:t> </a:t>
            </a:r>
            <a:r>
              <a:rPr lang="pl-PL" sz="2800" dirty="0" err="1"/>
              <a:t>liegt</a:t>
            </a:r>
            <a:r>
              <a:rPr lang="pl-PL" sz="2800" dirty="0"/>
              <a:t> </a:t>
            </a:r>
            <a:r>
              <a:rPr lang="pl-PL" sz="2800" dirty="0" err="1"/>
              <a:t>über</a:t>
            </a:r>
            <a:r>
              <a:rPr lang="pl-PL" sz="2800" dirty="0"/>
              <a:t> 50 %</a:t>
            </a:r>
          </a:p>
          <a:p>
            <a:r>
              <a:rPr lang="pl-PL" sz="2800" dirty="0"/>
              <a:t>2018 </a:t>
            </a:r>
            <a:r>
              <a:rPr lang="pl-PL" sz="2800" dirty="0" err="1"/>
              <a:t>liegt</a:t>
            </a:r>
            <a:r>
              <a:rPr lang="pl-PL" sz="2800" dirty="0"/>
              <a:t> </a:t>
            </a:r>
            <a:r>
              <a:rPr lang="pl-PL" sz="2800" dirty="0" err="1"/>
              <a:t>bei</a:t>
            </a:r>
            <a:r>
              <a:rPr lang="pl-PL" sz="2800" dirty="0"/>
              <a:t> 39% der </a:t>
            </a:r>
            <a:r>
              <a:rPr lang="pl-PL" sz="2800" dirty="0" err="1"/>
              <a:t>Frauenanteil</a:t>
            </a:r>
            <a:r>
              <a:rPr lang="pl-PL" sz="2800" dirty="0"/>
              <a:t> im Bundesrat</a:t>
            </a:r>
          </a:p>
          <a:p>
            <a:r>
              <a:rPr lang="pl-PL" sz="2800" dirty="0"/>
              <a:t>Dr. Marga Hubinek was </a:t>
            </a:r>
            <a:r>
              <a:rPr lang="pl-PL" sz="2800" dirty="0" err="1"/>
              <a:t>die</a:t>
            </a:r>
            <a:r>
              <a:rPr lang="pl-PL" sz="2800" dirty="0"/>
              <a:t> </a:t>
            </a:r>
            <a:r>
              <a:rPr lang="pl-PL" sz="2800" dirty="0" err="1"/>
              <a:t>erste</a:t>
            </a:r>
            <a:r>
              <a:rPr lang="pl-PL" sz="2800" dirty="0"/>
              <a:t> </a:t>
            </a:r>
            <a:r>
              <a:rPr lang="pl-PL" sz="2800" dirty="0" err="1"/>
              <a:t>Frau</a:t>
            </a:r>
            <a:r>
              <a:rPr lang="pl-PL" sz="2800" dirty="0"/>
              <a:t> im </a:t>
            </a:r>
            <a:r>
              <a:rPr lang="pl-PL" sz="2800" dirty="0" err="1"/>
              <a:t>Präsidium</a:t>
            </a:r>
            <a:r>
              <a:rPr lang="pl-PL" sz="2800" dirty="0"/>
              <a:t> des </a:t>
            </a:r>
            <a:r>
              <a:rPr lang="pl-PL" sz="2800" dirty="0" err="1"/>
              <a:t>Nationalrates</a:t>
            </a:r>
            <a:endParaRPr lang="pl-PL" sz="2800" dirty="0"/>
          </a:p>
        </p:txBody>
      </p:sp>
    </p:spTree>
    <p:extLst>
      <p:ext uri="{BB962C8B-B14F-4D97-AF65-F5344CB8AC3E}">
        <p14:creationId xmlns:p14="http://schemas.microsoft.com/office/powerpoint/2010/main" val="34233281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317CE073-A409-4963-B0C5-9F527DF90D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POlen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40EAEA4E-DFB1-4D69-9669-A6AA908836F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800" dirty="0"/>
              <a:t>Das Frauenwahlrecht </a:t>
            </a:r>
            <a:r>
              <a:rPr lang="pl-PL" sz="2800" dirty="0" err="1"/>
              <a:t>wurde</a:t>
            </a:r>
            <a:r>
              <a:rPr lang="pl-PL" sz="2800" dirty="0"/>
              <a:t> 1918 in Polen </a:t>
            </a:r>
            <a:r>
              <a:rPr lang="pl-PL" sz="2800" dirty="0" err="1"/>
              <a:t>eingeführt</a:t>
            </a:r>
            <a:r>
              <a:rPr lang="pl-PL" sz="2800" dirty="0"/>
              <a:t>.</a:t>
            </a:r>
          </a:p>
          <a:p>
            <a:r>
              <a:rPr lang="pl-PL" sz="2800" dirty="0"/>
              <a:t>Im </a:t>
            </a:r>
            <a:r>
              <a:rPr lang="pl-PL" sz="2800" dirty="0" err="1"/>
              <a:t>November</a:t>
            </a:r>
            <a:r>
              <a:rPr lang="pl-PL" sz="2800" dirty="0"/>
              <a:t> 1918 </a:t>
            </a:r>
            <a:r>
              <a:rPr lang="pl-PL" sz="2800" dirty="0" err="1"/>
              <a:t>wurde</a:t>
            </a:r>
            <a:r>
              <a:rPr lang="pl-PL" sz="2800" dirty="0"/>
              <a:t> Polen </a:t>
            </a:r>
            <a:r>
              <a:rPr lang="pl-PL" sz="2800" dirty="0" err="1"/>
              <a:t>ein</a:t>
            </a:r>
            <a:r>
              <a:rPr lang="pl-PL" sz="2800" dirty="0"/>
              <a:t> </a:t>
            </a:r>
            <a:r>
              <a:rPr lang="pl-PL" sz="2800" dirty="0" err="1"/>
              <a:t>souveräner</a:t>
            </a:r>
            <a:r>
              <a:rPr lang="pl-PL" sz="2800" dirty="0"/>
              <a:t> </a:t>
            </a:r>
            <a:r>
              <a:rPr lang="pl-PL" sz="2800" dirty="0" err="1"/>
              <a:t>Staat</a:t>
            </a:r>
            <a:endParaRPr lang="pl-PL" sz="2800" dirty="0"/>
          </a:p>
          <a:p>
            <a:r>
              <a:rPr lang="pl-PL" sz="2800" dirty="0"/>
              <a:t>Der </a:t>
            </a:r>
            <a:r>
              <a:rPr lang="pl-PL" sz="2800" dirty="0" err="1"/>
              <a:t>polnische</a:t>
            </a:r>
            <a:r>
              <a:rPr lang="pl-PL" sz="2800" dirty="0"/>
              <a:t> </a:t>
            </a:r>
            <a:r>
              <a:rPr lang="pl-PL" sz="2800" dirty="0" err="1"/>
              <a:t>Staat</a:t>
            </a:r>
            <a:r>
              <a:rPr lang="pl-PL" sz="2800" dirty="0"/>
              <a:t> </a:t>
            </a:r>
            <a:r>
              <a:rPr lang="pl-PL" sz="2800" dirty="0" err="1"/>
              <a:t>wurde</a:t>
            </a:r>
            <a:r>
              <a:rPr lang="pl-PL" sz="2800" dirty="0"/>
              <a:t> </a:t>
            </a:r>
            <a:r>
              <a:rPr lang="pl-PL" sz="2800" dirty="0" err="1"/>
              <a:t>wieder</a:t>
            </a:r>
            <a:r>
              <a:rPr lang="pl-PL" sz="2800" dirty="0"/>
              <a:t> </a:t>
            </a:r>
            <a:r>
              <a:rPr lang="pl-PL" sz="2800" dirty="0" err="1"/>
              <a:t>gegründet</a:t>
            </a:r>
            <a:endParaRPr lang="pl-PL" sz="2800" dirty="0"/>
          </a:p>
          <a:p>
            <a:r>
              <a:rPr lang="pl-PL" sz="2800" dirty="0"/>
              <a:t>Am 28. </a:t>
            </a:r>
            <a:r>
              <a:rPr lang="pl-PL" sz="2800" dirty="0" err="1"/>
              <a:t>November</a:t>
            </a:r>
            <a:r>
              <a:rPr lang="pl-PL" sz="2800" dirty="0"/>
              <a:t> 1918 </a:t>
            </a:r>
            <a:r>
              <a:rPr lang="pl-PL" sz="2800" dirty="0" err="1"/>
              <a:t>hatten</a:t>
            </a:r>
            <a:r>
              <a:rPr lang="pl-PL" sz="2800" dirty="0"/>
              <a:t> </a:t>
            </a:r>
            <a:r>
              <a:rPr lang="pl-PL" sz="2800" dirty="0" err="1"/>
              <a:t>die</a:t>
            </a:r>
            <a:r>
              <a:rPr lang="pl-PL" sz="2800" dirty="0"/>
              <a:t> </a:t>
            </a:r>
            <a:r>
              <a:rPr lang="pl-PL" sz="2800" dirty="0" err="1"/>
              <a:t>Frauen</a:t>
            </a:r>
            <a:r>
              <a:rPr lang="pl-PL" sz="2800" dirty="0"/>
              <a:t> in Polen </a:t>
            </a:r>
            <a:r>
              <a:rPr lang="pl-PL" sz="2800" dirty="0" err="1"/>
              <a:t>das</a:t>
            </a:r>
            <a:r>
              <a:rPr lang="pl-PL" sz="2800" dirty="0"/>
              <a:t> </a:t>
            </a:r>
            <a:r>
              <a:rPr lang="pl-PL" sz="2800" dirty="0" err="1"/>
              <a:t>aktive</a:t>
            </a:r>
            <a:r>
              <a:rPr lang="pl-PL" sz="2800" dirty="0"/>
              <a:t> </a:t>
            </a:r>
            <a:r>
              <a:rPr lang="pl-PL" sz="2800" dirty="0" err="1"/>
              <a:t>und</a:t>
            </a:r>
            <a:r>
              <a:rPr lang="pl-PL" sz="2800" dirty="0"/>
              <a:t> </a:t>
            </a:r>
            <a:r>
              <a:rPr lang="pl-PL" sz="2800" dirty="0" err="1"/>
              <a:t>passive</a:t>
            </a:r>
            <a:r>
              <a:rPr lang="pl-PL" sz="2800" dirty="0"/>
              <a:t> </a:t>
            </a:r>
            <a:r>
              <a:rPr lang="pl-PL" sz="2800" dirty="0" err="1"/>
              <a:t>Wahlrecht</a:t>
            </a:r>
            <a:endParaRPr lang="pl-PL" sz="28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469142557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08D4BD53-A731-4B12-8B46-6919D7EFA8F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Polen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A18DAD1A-8336-4225-8007-38A533DF8B8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800" dirty="0"/>
              <a:t> Gabriela Balicka, Jadwiga Dziubińska, Irena Kosmowska, Maria Moczydłowska, Zofia Moraczewska, </a:t>
            </a:r>
            <a:r>
              <a:rPr lang="pl-PL" sz="2800" dirty="0" err="1"/>
              <a:t>und</a:t>
            </a:r>
            <a:r>
              <a:rPr lang="pl-PL" sz="2800" dirty="0"/>
              <a:t> Zofia Sokolnicka </a:t>
            </a:r>
            <a:r>
              <a:rPr lang="pl-PL" sz="2800" dirty="0" err="1"/>
              <a:t>waren</a:t>
            </a:r>
            <a:r>
              <a:rPr lang="pl-PL" sz="2800" dirty="0"/>
              <a:t> </a:t>
            </a:r>
            <a:r>
              <a:rPr lang="pl-PL" sz="2800" dirty="0" err="1"/>
              <a:t>die</a:t>
            </a:r>
            <a:r>
              <a:rPr lang="pl-PL" sz="2800" dirty="0"/>
              <a:t> </a:t>
            </a:r>
            <a:r>
              <a:rPr lang="pl-PL" sz="2800" dirty="0" err="1"/>
              <a:t>ersten</a:t>
            </a:r>
            <a:r>
              <a:rPr lang="pl-PL" sz="2800" dirty="0"/>
              <a:t> </a:t>
            </a:r>
            <a:r>
              <a:rPr lang="pl-PL" sz="2800" dirty="0" err="1"/>
              <a:t>sechs</a:t>
            </a:r>
            <a:r>
              <a:rPr lang="pl-PL" sz="2800" dirty="0"/>
              <a:t> </a:t>
            </a:r>
            <a:r>
              <a:rPr lang="pl-PL" sz="2800" dirty="0" err="1"/>
              <a:t>Frauen</a:t>
            </a:r>
            <a:r>
              <a:rPr lang="pl-PL" sz="2800" dirty="0"/>
              <a:t> in der </a:t>
            </a:r>
            <a:r>
              <a:rPr lang="pl-PL" sz="2800" dirty="0" err="1"/>
              <a:t>Nationalsammlung</a:t>
            </a:r>
            <a:endParaRPr lang="pl-PL" sz="2800" dirty="0"/>
          </a:p>
          <a:p>
            <a:r>
              <a:rPr lang="pl-PL" sz="2800" dirty="0"/>
              <a:t>Im </a:t>
            </a:r>
            <a:r>
              <a:rPr lang="pl-PL" sz="2800" dirty="0" err="1"/>
              <a:t>Dezember</a:t>
            </a:r>
            <a:r>
              <a:rPr lang="pl-PL" sz="2800" dirty="0"/>
              <a:t> 2017 lag der </a:t>
            </a:r>
            <a:r>
              <a:rPr lang="pl-PL" sz="2800" dirty="0" err="1"/>
              <a:t>Frauenanteil</a:t>
            </a:r>
            <a:r>
              <a:rPr lang="pl-PL" sz="2800" dirty="0"/>
              <a:t> im Sejm </a:t>
            </a:r>
            <a:r>
              <a:rPr lang="pl-PL" sz="2800" dirty="0" err="1"/>
              <a:t>bei</a:t>
            </a:r>
            <a:r>
              <a:rPr lang="pl-PL" sz="2800" dirty="0"/>
              <a:t> 28%</a:t>
            </a:r>
          </a:p>
          <a:p>
            <a:r>
              <a:rPr lang="pl-PL" sz="2800" dirty="0" err="1"/>
              <a:t>Frauen</a:t>
            </a:r>
            <a:r>
              <a:rPr lang="pl-PL" sz="2800" dirty="0"/>
              <a:t> </a:t>
            </a:r>
            <a:r>
              <a:rPr lang="pl-PL" sz="2800" dirty="0" err="1"/>
              <a:t>spielen</a:t>
            </a:r>
            <a:r>
              <a:rPr lang="pl-PL" sz="2800" dirty="0"/>
              <a:t> </a:t>
            </a:r>
            <a:r>
              <a:rPr lang="pl-PL" sz="2800" dirty="0" err="1"/>
              <a:t>nicht</a:t>
            </a:r>
            <a:r>
              <a:rPr lang="pl-PL" sz="2800" dirty="0"/>
              <a:t> </a:t>
            </a:r>
            <a:r>
              <a:rPr lang="pl-PL" sz="2800" dirty="0" err="1"/>
              <a:t>eine</a:t>
            </a:r>
            <a:r>
              <a:rPr lang="pl-PL" sz="2800" dirty="0"/>
              <a:t> </a:t>
            </a:r>
            <a:r>
              <a:rPr lang="pl-PL" sz="2800" dirty="0" err="1"/>
              <a:t>große</a:t>
            </a:r>
            <a:r>
              <a:rPr lang="pl-PL" sz="2800" dirty="0"/>
              <a:t> </a:t>
            </a:r>
            <a:r>
              <a:rPr lang="pl-PL" sz="2800" dirty="0" err="1"/>
              <a:t>Rolle</a:t>
            </a:r>
            <a:r>
              <a:rPr lang="pl-PL" sz="2800" dirty="0"/>
              <a:t> in der </a:t>
            </a:r>
            <a:r>
              <a:rPr lang="pl-PL" sz="2800" dirty="0" err="1"/>
              <a:t>Ministerrat</a:t>
            </a:r>
            <a:endParaRPr lang="pl-PL" sz="2800" dirty="0"/>
          </a:p>
          <a:p>
            <a:r>
              <a:rPr lang="pl-PL" sz="2800" dirty="0"/>
              <a:t>Der </a:t>
            </a:r>
            <a:r>
              <a:rPr lang="pl-PL" sz="2800" dirty="0" err="1"/>
              <a:t>Frauenanteil</a:t>
            </a:r>
            <a:r>
              <a:rPr lang="pl-PL" sz="2800" dirty="0"/>
              <a:t> </a:t>
            </a:r>
            <a:r>
              <a:rPr lang="pl-PL" sz="2800" dirty="0" err="1"/>
              <a:t>liegt</a:t>
            </a:r>
            <a:r>
              <a:rPr lang="pl-PL" sz="2800" dirty="0"/>
              <a:t> </a:t>
            </a:r>
            <a:r>
              <a:rPr lang="pl-PL" sz="2800" dirty="0" err="1"/>
              <a:t>bei</a:t>
            </a:r>
            <a:r>
              <a:rPr lang="pl-PL" sz="2800" dirty="0"/>
              <a:t> 13 %  in der </a:t>
            </a:r>
            <a:r>
              <a:rPr lang="pl-PL" sz="2800" dirty="0" err="1"/>
              <a:t>Ministerrat</a:t>
            </a:r>
            <a:endParaRPr lang="pl-PL" sz="2800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84879310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DAC8AE16-1559-4064-B4A6-FC453363AEA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Polen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0DFF030E-0696-4B0B-9278-FFBE8EF816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800" dirty="0" err="1"/>
              <a:t>Als</a:t>
            </a:r>
            <a:r>
              <a:rPr lang="pl-PL" sz="2800" dirty="0"/>
              <a:t> Ewa Kopacz </a:t>
            </a:r>
            <a:r>
              <a:rPr lang="pl-PL" sz="2800" dirty="0" err="1"/>
              <a:t>eine</a:t>
            </a:r>
            <a:r>
              <a:rPr lang="pl-PL" sz="2800" dirty="0"/>
              <a:t> </a:t>
            </a:r>
            <a:r>
              <a:rPr lang="pl-PL" sz="2800" dirty="0" err="1"/>
              <a:t>Premierministerin</a:t>
            </a:r>
            <a:r>
              <a:rPr lang="pl-PL" sz="2800" dirty="0"/>
              <a:t> war, </a:t>
            </a:r>
            <a:r>
              <a:rPr lang="pl-PL" sz="2800" dirty="0" err="1"/>
              <a:t>waren</a:t>
            </a:r>
            <a:r>
              <a:rPr lang="pl-PL" sz="2800" dirty="0"/>
              <a:t> 6 </a:t>
            </a:r>
            <a:r>
              <a:rPr lang="pl-PL" sz="2800" dirty="0" err="1"/>
              <a:t>Frauen</a:t>
            </a:r>
            <a:r>
              <a:rPr lang="pl-PL" sz="2800" dirty="0"/>
              <a:t> </a:t>
            </a:r>
            <a:r>
              <a:rPr lang="pl-PL" sz="2800" dirty="0" err="1"/>
              <a:t>Ministerinnen</a:t>
            </a:r>
            <a:endParaRPr lang="pl-PL" sz="2800" dirty="0"/>
          </a:p>
          <a:p>
            <a:r>
              <a:rPr lang="pl-PL" sz="2800" dirty="0" err="1"/>
              <a:t>Als</a:t>
            </a:r>
            <a:r>
              <a:rPr lang="pl-PL" sz="2800" dirty="0"/>
              <a:t> Beata Szydło </a:t>
            </a:r>
            <a:r>
              <a:rPr lang="pl-PL" sz="2800" dirty="0" err="1"/>
              <a:t>eine</a:t>
            </a:r>
            <a:r>
              <a:rPr lang="pl-PL" sz="2800" dirty="0"/>
              <a:t> </a:t>
            </a:r>
            <a:r>
              <a:rPr lang="pl-PL" sz="2800" dirty="0" err="1"/>
              <a:t>Premierministerin</a:t>
            </a:r>
            <a:r>
              <a:rPr lang="pl-PL" sz="2800" dirty="0"/>
              <a:t> war, </a:t>
            </a:r>
            <a:r>
              <a:rPr lang="pl-PL" sz="2800" dirty="0" err="1"/>
              <a:t>liegt</a:t>
            </a:r>
            <a:r>
              <a:rPr lang="pl-PL" sz="2800" dirty="0"/>
              <a:t> der </a:t>
            </a:r>
            <a:r>
              <a:rPr lang="pl-PL" sz="2800" dirty="0" err="1"/>
              <a:t>Frauenanteil</a:t>
            </a:r>
            <a:r>
              <a:rPr lang="pl-PL" sz="2800" dirty="0"/>
              <a:t> </a:t>
            </a:r>
            <a:r>
              <a:rPr lang="pl-PL" sz="2800" dirty="0" err="1"/>
              <a:t>bei</a:t>
            </a:r>
            <a:r>
              <a:rPr lang="pl-PL" sz="2800" dirty="0"/>
              <a:t>  30,4 %</a:t>
            </a:r>
          </a:p>
          <a:p>
            <a:r>
              <a:rPr lang="pl-PL" sz="2800" dirty="0" err="1"/>
              <a:t>Jeztz</a:t>
            </a:r>
            <a:r>
              <a:rPr lang="pl-PL" sz="2800" dirty="0"/>
              <a:t> </a:t>
            </a:r>
            <a:r>
              <a:rPr lang="pl-PL" sz="2800" dirty="0" err="1"/>
              <a:t>haben</a:t>
            </a:r>
            <a:r>
              <a:rPr lang="pl-PL" sz="2800" dirty="0"/>
              <a:t> wir nur 3 </a:t>
            </a:r>
            <a:r>
              <a:rPr lang="pl-PL" sz="2800" dirty="0" err="1"/>
              <a:t>Frauen</a:t>
            </a:r>
            <a:r>
              <a:rPr lang="pl-PL" sz="2800" dirty="0"/>
              <a:t> im </a:t>
            </a:r>
            <a:r>
              <a:rPr lang="pl-PL" sz="2800" dirty="0" err="1"/>
              <a:t>Ministerrat</a:t>
            </a:r>
            <a:endParaRPr lang="pl-PL" sz="2800" dirty="0"/>
          </a:p>
          <a:p>
            <a:r>
              <a:rPr lang="pl-PL" sz="2800" dirty="0"/>
              <a:t>In Sejm </a:t>
            </a:r>
            <a:r>
              <a:rPr lang="pl-PL" sz="2800" dirty="0" err="1"/>
              <a:t>sind</a:t>
            </a:r>
            <a:r>
              <a:rPr lang="pl-PL" sz="2800" dirty="0"/>
              <a:t> 131 </a:t>
            </a:r>
            <a:r>
              <a:rPr lang="pl-PL" sz="2800" dirty="0" err="1"/>
              <a:t>weibliche</a:t>
            </a:r>
            <a:r>
              <a:rPr lang="pl-PL" sz="2800" dirty="0"/>
              <a:t> </a:t>
            </a:r>
            <a:r>
              <a:rPr lang="pl-PL" sz="2800" dirty="0" err="1"/>
              <a:t>Abgeordnete</a:t>
            </a:r>
            <a:endParaRPr lang="pl-PL" sz="28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502607504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Wortschatz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/>
          <p:cNvSpPr>
            <a:spLocks noGrp="1"/>
          </p:cNvSpPr>
          <p:nvPr>
            <p:ph idx="1"/>
          </p:nvPr>
        </p:nvSpPr>
        <p:spPr>
          <a:xfrm>
            <a:off x="1069848" y="2121408"/>
            <a:ext cx="10058400" cy="4736592"/>
          </a:xfrm>
        </p:spPr>
        <p:txBody>
          <a:bodyPr>
            <a:normAutofit/>
          </a:bodyPr>
          <a:lstStyle/>
          <a:p>
            <a:pPr marL="0" indent="0">
              <a:buNone/>
            </a:pPr>
            <a:endParaRPr lang="pl-PL" dirty="0"/>
          </a:p>
          <a:p>
            <a:pPr marL="0" indent="0">
              <a:buNone/>
            </a:pPr>
            <a:endParaRPr lang="pl-PL" dirty="0"/>
          </a:p>
        </p:txBody>
      </p:sp>
      <p:graphicFrame>
        <p:nvGraphicFramePr>
          <p:cNvPr id="11" name="Tabela 11">
            <a:extLst>
              <a:ext uri="{FF2B5EF4-FFF2-40B4-BE49-F238E27FC236}">
                <a16:creationId xmlns="" xmlns:a16="http://schemas.microsoft.com/office/drawing/2014/main" id="{48C6C4A5-A4A1-4107-97E7-1E92BA45281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129413334"/>
              </p:ext>
            </p:extLst>
          </p:nvPr>
        </p:nvGraphicFramePr>
        <p:xfrm>
          <a:off x="0" y="1892968"/>
          <a:ext cx="12192000" cy="521193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975683">
                  <a:extLst>
                    <a:ext uri="{9D8B030D-6E8A-4147-A177-3AD203B41FA5}">
                      <a16:colId xmlns="" xmlns:a16="http://schemas.microsoft.com/office/drawing/2014/main" val="1319848451"/>
                    </a:ext>
                  </a:extLst>
                </a:gridCol>
                <a:gridCol w="6216317">
                  <a:extLst>
                    <a:ext uri="{9D8B030D-6E8A-4147-A177-3AD203B41FA5}">
                      <a16:colId xmlns="" xmlns:a16="http://schemas.microsoft.com/office/drawing/2014/main" val="3597635694"/>
                    </a:ext>
                  </a:extLst>
                </a:gridCol>
              </a:tblGrid>
              <a:tr h="457058">
                <a:tc>
                  <a:txBody>
                    <a:bodyPr/>
                    <a:lstStyle/>
                    <a:p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pl-PL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1500505035"/>
                  </a:ext>
                </a:extLst>
              </a:tr>
              <a:tr h="4507974">
                <a:tc>
                  <a:txBody>
                    <a:bodyPr/>
                    <a:lstStyle/>
                    <a:p>
                      <a:pPr marL="0" indent="0">
                        <a:buNone/>
                      </a:pPr>
                      <a:r>
                        <a:rPr lang="pl-PL" dirty="0" err="1" smtClean="0"/>
                        <a:t>die</a:t>
                      </a:r>
                      <a:r>
                        <a:rPr lang="pl-PL" dirty="0" smtClean="0"/>
                        <a:t> </a:t>
                      </a:r>
                      <a:r>
                        <a:rPr lang="pl-PL" dirty="0" err="1" smtClean="0"/>
                        <a:t>Abstimmung</a:t>
                      </a:r>
                      <a:r>
                        <a:rPr lang="pl-PL" dirty="0" smtClean="0"/>
                        <a:t> </a:t>
                      </a:r>
                      <a:r>
                        <a:rPr lang="pl-PL" dirty="0"/>
                        <a:t>– głosowanie /ankieta</a:t>
                      </a:r>
                    </a:p>
                    <a:p>
                      <a:pPr marL="0" indent="0">
                        <a:buNone/>
                      </a:pPr>
                      <a:r>
                        <a:rPr lang="pl-PL" dirty="0" err="1" smtClean="0"/>
                        <a:t>die</a:t>
                      </a:r>
                      <a:r>
                        <a:rPr lang="pl-PL" dirty="0" smtClean="0"/>
                        <a:t> </a:t>
                      </a:r>
                      <a:r>
                        <a:rPr lang="pl-PL" dirty="0" err="1" smtClean="0"/>
                        <a:t>Kämpferin</a:t>
                      </a:r>
                      <a:r>
                        <a:rPr lang="pl-PL" dirty="0" smtClean="0"/>
                        <a:t>- wojowniczka</a:t>
                      </a:r>
                      <a:endParaRPr lang="pl-PL" dirty="0"/>
                    </a:p>
                    <a:p>
                      <a:pPr marL="0" indent="0">
                        <a:buNone/>
                      </a:pPr>
                      <a:r>
                        <a:rPr lang="pl-PL" dirty="0" smtClean="0"/>
                        <a:t>der </a:t>
                      </a:r>
                      <a:r>
                        <a:rPr lang="pl-PL" dirty="0" err="1" smtClean="0"/>
                        <a:t>Anfang</a:t>
                      </a:r>
                      <a:r>
                        <a:rPr lang="pl-PL" dirty="0" smtClean="0"/>
                        <a:t>- rozpoczęcie/</a:t>
                      </a:r>
                      <a:r>
                        <a:rPr lang="pl-PL" dirty="0" err="1" smtClean="0"/>
                        <a:t>poczatek</a:t>
                      </a:r>
                      <a:r>
                        <a:rPr lang="pl-PL" dirty="0" smtClean="0"/>
                        <a:t> </a:t>
                      </a:r>
                      <a:endParaRPr lang="pl-PL" dirty="0"/>
                    </a:p>
                    <a:p>
                      <a:pPr marL="0" indent="0">
                        <a:buNone/>
                      </a:pPr>
                      <a:r>
                        <a:rPr lang="pl-PL" dirty="0" err="1" smtClean="0"/>
                        <a:t>die</a:t>
                      </a:r>
                      <a:r>
                        <a:rPr lang="pl-PL" dirty="0" smtClean="0"/>
                        <a:t> </a:t>
                      </a:r>
                      <a:r>
                        <a:rPr lang="pl-PL" dirty="0" err="1" smtClean="0"/>
                        <a:t>Gleichberechtigung</a:t>
                      </a:r>
                      <a:r>
                        <a:rPr lang="pl-PL" dirty="0" smtClean="0"/>
                        <a:t>- równość, równouprawnienie</a:t>
                      </a:r>
                      <a:endParaRPr lang="pl-PL" dirty="0"/>
                    </a:p>
                    <a:p>
                      <a:pPr marL="0" indent="0">
                        <a:buNone/>
                      </a:pPr>
                      <a:r>
                        <a:rPr lang="pl-PL" dirty="0" err="1" smtClean="0"/>
                        <a:t>die</a:t>
                      </a:r>
                      <a:r>
                        <a:rPr lang="pl-PL" dirty="0" smtClean="0"/>
                        <a:t> </a:t>
                      </a:r>
                      <a:r>
                        <a:rPr lang="pl-PL" dirty="0" err="1" smtClean="0"/>
                        <a:t>Ungerechtigkeit</a:t>
                      </a:r>
                      <a:r>
                        <a:rPr lang="pl-PL" dirty="0" smtClean="0"/>
                        <a:t>-niesprawiedliwość </a:t>
                      </a:r>
                      <a:endParaRPr lang="pl-PL" dirty="0"/>
                    </a:p>
                    <a:p>
                      <a:pPr marL="0" indent="0">
                        <a:buNone/>
                      </a:pPr>
                      <a:r>
                        <a:rPr lang="pl-PL" dirty="0" err="1"/>
                        <a:t>a</a:t>
                      </a:r>
                      <a:r>
                        <a:rPr lang="pl-PL" dirty="0" err="1" smtClean="0"/>
                        <a:t>ufmerksam</a:t>
                      </a:r>
                      <a:r>
                        <a:rPr lang="pl-PL" dirty="0" smtClean="0"/>
                        <a:t>-uprzejmy </a:t>
                      </a:r>
                      <a:r>
                        <a:rPr lang="pl-PL" dirty="0"/>
                        <a:t>uważny </a:t>
                      </a:r>
                    </a:p>
                    <a:p>
                      <a:pPr marL="0" indent="0">
                        <a:buNone/>
                      </a:pPr>
                      <a:r>
                        <a:rPr lang="pl-PL" dirty="0" err="1"/>
                        <a:t>b</a:t>
                      </a:r>
                      <a:r>
                        <a:rPr lang="pl-PL" dirty="0" err="1" smtClean="0"/>
                        <a:t>eschlossen</a:t>
                      </a:r>
                      <a:r>
                        <a:rPr lang="pl-PL" dirty="0" smtClean="0"/>
                        <a:t> </a:t>
                      </a:r>
                      <a:r>
                        <a:rPr lang="pl-PL" dirty="0"/>
                        <a:t>– </a:t>
                      </a:r>
                      <a:r>
                        <a:rPr lang="pl-PL" dirty="0" smtClean="0"/>
                        <a:t>zdecydowany,</a:t>
                      </a:r>
                      <a:r>
                        <a:rPr lang="pl-PL" baseline="0" dirty="0" smtClean="0"/>
                        <a:t> uchwalony</a:t>
                      </a:r>
                      <a:endParaRPr lang="pl-PL" dirty="0"/>
                    </a:p>
                    <a:p>
                      <a:pPr marL="0" indent="0">
                        <a:buNone/>
                      </a:pPr>
                      <a:r>
                        <a:rPr lang="pl-PL" dirty="0" err="1" smtClean="0"/>
                        <a:t>das</a:t>
                      </a:r>
                      <a:r>
                        <a:rPr lang="pl-PL" dirty="0" smtClean="0"/>
                        <a:t> </a:t>
                      </a:r>
                      <a:r>
                        <a:rPr lang="pl-PL" dirty="0" err="1" smtClean="0"/>
                        <a:t>Frauenstimmrecht</a:t>
                      </a:r>
                      <a:r>
                        <a:rPr lang="pl-PL" dirty="0" smtClean="0"/>
                        <a:t>- prawo do głosowania</a:t>
                      </a:r>
                      <a:r>
                        <a:rPr lang="pl-PL" baseline="0" dirty="0" smtClean="0"/>
                        <a:t> przez </a:t>
                      </a:r>
                      <a:r>
                        <a:rPr lang="pl-PL" dirty="0" smtClean="0"/>
                        <a:t> kobiety </a:t>
                      </a:r>
                      <a:endParaRPr lang="pl-PL" dirty="0"/>
                    </a:p>
                    <a:p>
                      <a:pPr marL="0" indent="0">
                        <a:buNone/>
                      </a:pPr>
                      <a:r>
                        <a:rPr lang="pl-PL" dirty="0" err="1"/>
                        <a:t>g</a:t>
                      </a:r>
                      <a:r>
                        <a:rPr lang="pl-PL" dirty="0" err="1" smtClean="0"/>
                        <a:t>egründet</a:t>
                      </a:r>
                      <a:r>
                        <a:rPr lang="pl-PL" dirty="0" smtClean="0"/>
                        <a:t>- </a:t>
                      </a:r>
                      <a:r>
                        <a:rPr lang="pl-PL" dirty="0"/>
                        <a:t>założony </a:t>
                      </a:r>
                    </a:p>
                    <a:p>
                      <a:pPr marL="0" indent="0">
                        <a:buNone/>
                      </a:pPr>
                      <a:r>
                        <a:rPr lang="pl-PL" dirty="0" err="1" smtClean="0"/>
                        <a:t>die</a:t>
                      </a:r>
                      <a:r>
                        <a:rPr lang="pl-PL" dirty="0" smtClean="0"/>
                        <a:t> </a:t>
                      </a:r>
                      <a:r>
                        <a:rPr lang="pl-PL" dirty="0" err="1" smtClean="0"/>
                        <a:t>Unterstützung</a:t>
                      </a:r>
                      <a:r>
                        <a:rPr lang="pl-PL" dirty="0" smtClean="0"/>
                        <a:t>- </a:t>
                      </a:r>
                      <a:r>
                        <a:rPr lang="pl-PL" dirty="0"/>
                        <a:t>wsparcie </a:t>
                      </a:r>
                    </a:p>
                    <a:p>
                      <a:pPr marL="0" indent="0">
                        <a:buNone/>
                      </a:pPr>
                      <a:r>
                        <a:rPr lang="pl-PL" dirty="0" smtClean="0"/>
                        <a:t>der, </a:t>
                      </a:r>
                      <a:r>
                        <a:rPr lang="pl-PL" dirty="0" err="1" smtClean="0"/>
                        <a:t>die</a:t>
                      </a:r>
                      <a:r>
                        <a:rPr lang="pl-PL" dirty="0" smtClean="0"/>
                        <a:t> </a:t>
                      </a:r>
                      <a:r>
                        <a:rPr lang="pl-PL" dirty="0" err="1" smtClean="0"/>
                        <a:t>Abgeordnete</a:t>
                      </a:r>
                      <a:r>
                        <a:rPr lang="pl-PL" dirty="0" smtClean="0"/>
                        <a:t>-deputowany/a,</a:t>
                      </a:r>
                      <a:r>
                        <a:rPr lang="pl-PL" baseline="0" dirty="0" smtClean="0"/>
                        <a:t> poseł/posłanka</a:t>
                      </a:r>
                      <a:endParaRPr lang="pl-PL" dirty="0"/>
                    </a:p>
                    <a:p>
                      <a:r>
                        <a:rPr lang="pl-PL" sz="1800" dirty="0" err="1" smtClean="0"/>
                        <a:t>die</a:t>
                      </a:r>
                      <a:r>
                        <a:rPr lang="pl-PL" sz="1800" dirty="0" smtClean="0"/>
                        <a:t> </a:t>
                      </a:r>
                      <a:r>
                        <a:rPr lang="pl-PL" sz="1800" dirty="0" err="1" smtClean="0"/>
                        <a:t>Nationalsammlung</a:t>
                      </a:r>
                      <a:r>
                        <a:rPr lang="pl-PL" sz="1800" dirty="0" smtClean="0"/>
                        <a:t>-zgromadzenie narodowe</a:t>
                      </a:r>
                      <a:endParaRPr lang="pl-PL" sz="1800" dirty="0"/>
                    </a:p>
                    <a:p>
                      <a:r>
                        <a:rPr lang="pl-PL" sz="1800" dirty="0" err="1" smtClean="0"/>
                        <a:t>die</a:t>
                      </a:r>
                      <a:r>
                        <a:rPr lang="pl-PL" sz="1800" dirty="0" smtClean="0"/>
                        <a:t> </a:t>
                      </a:r>
                      <a:r>
                        <a:rPr lang="de-DE" sz="1800" dirty="0" smtClean="0"/>
                        <a:t>Selbstverständlichkeit</a:t>
                      </a:r>
                      <a:r>
                        <a:rPr lang="pl-PL" sz="1800" dirty="0"/>
                        <a:t>-oczywistość</a:t>
                      </a:r>
                    </a:p>
                    <a:p>
                      <a:r>
                        <a:rPr lang="pl-PL" sz="1800" dirty="0" smtClean="0"/>
                        <a:t>v</a:t>
                      </a:r>
                      <a:r>
                        <a:rPr lang="de-DE" sz="1800" dirty="0" err="1" smtClean="0"/>
                        <a:t>orenthalten</a:t>
                      </a:r>
                      <a:r>
                        <a:rPr lang="pl-PL" sz="1800" dirty="0"/>
                        <a:t>-wstrzymany/ukryć</a:t>
                      </a:r>
                      <a:endParaRPr lang="pl-PL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pl-PL" sz="1800" dirty="0" err="1"/>
                        <a:t>v</a:t>
                      </a:r>
                      <a:r>
                        <a:rPr lang="pl-PL" sz="1800" dirty="0" err="1" smtClean="0"/>
                        <a:t>erdienen</a:t>
                      </a:r>
                      <a:r>
                        <a:rPr lang="pl-PL" sz="1800" dirty="0" smtClean="0"/>
                        <a:t>-zarabiać</a:t>
                      </a:r>
                      <a:endParaRPr lang="pl-PL" sz="1800" dirty="0"/>
                    </a:p>
                    <a:p>
                      <a:r>
                        <a:rPr lang="pl-PL" sz="1800" b="0" dirty="0" err="1" smtClean="0"/>
                        <a:t>die</a:t>
                      </a:r>
                      <a:r>
                        <a:rPr lang="pl-PL" sz="1800" b="0" dirty="0" smtClean="0"/>
                        <a:t> </a:t>
                      </a:r>
                      <a:r>
                        <a:rPr lang="de-DE" sz="1800" b="0" dirty="0" smtClean="0"/>
                        <a:t>Führungsposition</a:t>
                      </a:r>
                      <a:r>
                        <a:rPr lang="pl-PL" sz="1800" b="0" dirty="0" smtClean="0"/>
                        <a:t>-pozycja </a:t>
                      </a:r>
                      <a:r>
                        <a:rPr lang="pl-PL" sz="1800" b="0" dirty="0" err="1" smtClean="0"/>
                        <a:t>przewódcza</a:t>
                      </a:r>
                      <a:r>
                        <a:rPr lang="pl-PL" sz="1800" b="0" dirty="0" smtClean="0"/>
                        <a:t> </a:t>
                      </a:r>
                      <a:endParaRPr lang="pl-PL" sz="1800" b="0" dirty="0"/>
                    </a:p>
                    <a:p>
                      <a:r>
                        <a:rPr lang="pl-PL" sz="1800" dirty="0" err="1"/>
                        <a:t>r</a:t>
                      </a:r>
                      <a:r>
                        <a:rPr lang="pl-PL" sz="1800" dirty="0" err="1" smtClean="0"/>
                        <a:t>egelmäßig</a:t>
                      </a:r>
                      <a:r>
                        <a:rPr lang="pl-PL" sz="1800" dirty="0" smtClean="0"/>
                        <a:t>-regularnie</a:t>
                      </a:r>
                      <a:endParaRPr lang="pl-PL" sz="1800" dirty="0"/>
                    </a:p>
                    <a:p>
                      <a:r>
                        <a:rPr lang="pl-PL" sz="1800" dirty="0" smtClean="0"/>
                        <a:t>e</a:t>
                      </a:r>
                      <a:r>
                        <a:rPr lang="de-DE" sz="1800" dirty="0" err="1" smtClean="0"/>
                        <a:t>ingeführt</a:t>
                      </a:r>
                      <a:r>
                        <a:rPr lang="pl-PL" sz="1800" dirty="0" smtClean="0"/>
                        <a:t>-wprowadzony </a:t>
                      </a:r>
                      <a:endParaRPr lang="pl-PL" sz="1800" dirty="0"/>
                    </a:p>
                    <a:p>
                      <a:r>
                        <a:rPr lang="pl-PL" sz="1800" dirty="0" err="1" smtClean="0"/>
                        <a:t>die</a:t>
                      </a:r>
                      <a:r>
                        <a:rPr lang="pl-PL" sz="1800" baseline="0" dirty="0" smtClean="0"/>
                        <a:t> </a:t>
                      </a:r>
                      <a:r>
                        <a:rPr lang="pl-PL" sz="1800" dirty="0" err="1" smtClean="0"/>
                        <a:t>Konsequenz</a:t>
                      </a:r>
                      <a:r>
                        <a:rPr lang="pl-PL" sz="1800" dirty="0" smtClean="0"/>
                        <a:t>-konsekwencja </a:t>
                      </a:r>
                      <a:endParaRPr lang="pl-PL" sz="1800" dirty="0"/>
                    </a:p>
                    <a:p>
                      <a:r>
                        <a:rPr lang="pl-PL" sz="1800" dirty="0" err="1"/>
                        <a:t>s</a:t>
                      </a:r>
                      <a:r>
                        <a:rPr lang="pl-PL" sz="1800" dirty="0" err="1" smtClean="0"/>
                        <a:t>ouveräner</a:t>
                      </a:r>
                      <a:r>
                        <a:rPr lang="pl-PL" sz="1800" dirty="0" smtClean="0"/>
                        <a:t>-bardziej </a:t>
                      </a:r>
                      <a:r>
                        <a:rPr lang="pl-PL" sz="1800" dirty="0"/>
                        <a:t>pewny siebie </a:t>
                      </a:r>
                    </a:p>
                    <a:p>
                      <a:r>
                        <a:rPr lang="pl-PL" sz="1800" dirty="0" err="1" smtClean="0"/>
                        <a:t>wieder</a:t>
                      </a:r>
                      <a:r>
                        <a:rPr lang="pl-PL" sz="1800" dirty="0" smtClean="0"/>
                        <a:t>- znowu/ponownie </a:t>
                      </a:r>
                      <a:endParaRPr lang="pl-PL" sz="1800" dirty="0"/>
                    </a:p>
                    <a:p>
                      <a:r>
                        <a:rPr lang="pl-PL" sz="1800" dirty="0" err="1" smtClean="0"/>
                        <a:t>die</a:t>
                      </a:r>
                      <a:r>
                        <a:rPr lang="pl-PL" sz="1800" dirty="0" smtClean="0"/>
                        <a:t> </a:t>
                      </a:r>
                      <a:r>
                        <a:rPr lang="pl-PL" sz="1800" dirty="0" err="1" smtClean="0"/>
                        <a:t>Premierministerin</a:t>
                      </a:r>
                      <a:r>
                        <a:rPr lang="pl-PL" sz="1800" dirty="0" smtClean="0"/>
                        <a:t>- pani premier</a:t>
                      </a:r>
                      <a:endParaRPr lang="pl-PL" sz="1800" dirty="0"/>
                    </a:p>
                    <a:p>
                      <a:r>
                        <a:rPr lang="pl-PL" sz="1800" dirty="0" smtClean="0"/>
                        <a:t>der </a:t>
                      </a:r>
                      <a:r>
                        <a:rPr lang="pl-PL" sz="1800" dirty="0" err="1" smtClean="0"/>
                        <a:t>Frauenanteil</a:t>
                      </a:r>
                      <a:r>
                        <a:rPr lang="pl-PL" sz="1800" dirty="0" smtClean="0"/>
                        <a:t>-odsetek </a:t>
                      </a:r>
                      <a:r>
                        <a:rPr lang="pl-PL" sz="1800" dirty="0"/>
                        <a:t>kobiet 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b="0" dirty="0" err="1" smtClean="0"/>
                        <a:t>das</a:t>
                      </a:r>
                      <a:r>
                        <a:rPr lang="pl-PL" sz="1800" b="0" dirty="0" smtClean="0"/>
                        <a:t> </a:t>
                      </a:r>
                      <a:r>
                        <a:rPr lang="pl-PL" sz="1800" b="0" dirty="0" err="1" smtClean="0"/>
                        <a:t>Frauenwahlrecht</a:t>
                      </a:r>
                      <a:r>
                        <a:rPr lang="pl-PL" sz="1800" b="0" dirty="0" smtClean="0"/>
                        <a:t>-prawo </a:t>
                      </a:r>
                      <a:r>
                        <a:rPr lang="pl-PL" sz="1800" b="0" dirty="0"/>
                        <a:t>wyborcze kobiet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l-PL" sz="1800" dirty="0" err="1" smtClean="0"/>
                        <a:t>die</a:t>
                      </a:r>
                      <a:r>
                        <a:rPr lang="pl-PL" sz="1800" dirty="0" smtClean="0"/>
                        <a:t> </a:t>
                      </a:r>
                      <a:r>
                        <a:rPr lang="pl-PL" sz="1800" dirty="0" err="1" smtClean="0"/>
                        <a:t>Frauenbewegung</a:t>
                      </a:r>
                      <a:r>
                        <a:rPr lang="pl-PL" sz="1800" dirty="0" smtClean="0"/>
                        <a:t>-ruch </a:t>
                      </a:r>
                      <a:r>
                        <a:rPr lang="pl-PL" sz="1800" dirty="0"/>
                        <a:t>kobiet</a:t>
                      </a: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0" cap="all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anose="02060603020205020403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pl-PL" sz="1800" b="0" cap="all" dirty="0">
                        <a:solidFill>
                          <a:schemeClr val="tx1">
                            <a:lumMod val="95000"/>
                            <a:lumOff val="5000"/>
                          </a:schemeClr>
                        </a:solidFill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Rockwell" panose="02060603020205020403" pitchFamily="18" charset="0"/>
                        <a:ea typeface="Verdana" panose="020B0604030504040204" pitchFamily="34" charset="0"/>
                        <a:cs typeface="Times New Roman" panose="02020603050405020304" pitchFamily="18" charset="0"/>
                      </a:endParaRPr>
                    </a:p>
                    <a:p>
                      <a:endParaRPr lang="pl-PL" sz="1800" b="0" dirty="0"/>
                    </a:p>
                  </a:txBody>
                  <a:tcPr/>
                </a:tc>
                <a:extLst>
                  <a:ext uri="{0D108BD9-81ED-4DB2-BD59-A6C34878D82A}">
                    <a16:rowId xmlns="" xmlns:a16="http://schemas.microsoft.com/office/drawing/2014/main" val="93793838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563559791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01045586-70DA-4A9B-90B7-2AA60E8C955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b="1" cap="none" dirty="0" err="1">
                <a:solidFill>
                  <a:schemeClr val="tx1">
                    <a:lumMod val="95000"/>
                    <a:lumOff val="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Quellen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568E48BD-5DB7-4DD6-A37D-93E38D785D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pl-PL" sz="1900" dirty="0">
                <a:solidFill>
                  <a:schemeClr val="tx1">
                    <a:lumMod val="95000"/>
                    <a:lumOff val="5000"/>
                  </a:schemeClr>
                </a:solidFill>
              </a:rPr>
              <a:t>https://</a:t>
            </a:r>
            <a:r>
              <a:rPr lang="pl-PL" sz="1900" dirty="0" smtClean="0">
                <a:solidFill>
                  <a:schemeClr val="tx1">
                    <a:lumMod val="95000"/>
                    <a:lumOff val="5000"/>
                  </a:schemeClr>
                </a:solidFill>
              </a:rPr>
              <a:t>l.facebook.com/l.php?u=https%3A%2F%2Fwww.ndr.de%2Fgeschichte%2Fchronologie%2FFrauenwahlrecht-in-Deutschland-Die-Geburtsstunde%2Cfrauenwahlrecht110.html%3Ffbclid%3DIwAR1qCfcj92yP97ncarprjpuLyv6UFFcu07iKqmD-PHIc4T6K7VSsun_2kRs&amp;h=AT08w5xA2H48Gxrg8DFO1E6jMpjuR37_al6q8ElMyUkE4vG_IwbYjOmShkZtSANirixgWZMYm5doh6E4NgeQsm6N3KrQizpkoh3-AyVZRPUKKSHAp6f5CIzC9sF_tDwmp4M3Kw</a:t>
            </a:r>
            <a:endParaRPr lang="pl-PL" sz="1900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pl-PL" sz="1900" i="1" u="sng" dirty="0">
                <a:solidFill>
                  <a:schemeClr val="tx1">
                    <a:lumMod val="95000"/>
                    <a:lumOff val="5000"/>
                  </a:schemeClr>
                </a:solidFill>
                <a:hlinkClick r:id="rId2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https://de.wikipedia.org/wiki/Frauenwahlrecht_in_Europa</a:t>
            </a:r>
            <a:endParaRPr lang="pl-PL" sz="1900" i="1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pl-PL" sz="1900" i="1" u="sng" dirty="0">
                <a:solidFill>
                  <a:schemeClr val="tx1">
                    <a:lumMod val="95000"/>
                    <a:lumOff val="5000"/>
                  </a:schemeClr>
                </a:solidFill>
                <a:hlinkClick r:id="rId3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https://www.planet-wissen.de/geschichte/deutsche_geschichte/frauenbewegung_der_kampf_fuer_gleichberechtigung/frauenbewegung-frauenwahlrecht-100.html</a:t>
            </a:r>
            <a:endParaRPr lang="pl-PL" sz="1900" i="1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pl-PL" sz="1900" i="1" u="sng" dirty="0">
                <a:solidFill>
                  <a:schemeClr val="tx1">
                    <a:lumMod val="95000"/>
                    <a:lumOff val="5000"/>
                  </a:schemeClr>
                </a:solidFill>
                <a:hlinkClick r:id="rId4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https://www.swissinfo.ch/ger/parlamentswahlen-2019_die-groessten-huerden-fuer-frauen-in-der-schweizer-politik/45231128</a:t>
            </a:r>
            <a:endParaRPr lang="pl-PL" sz="1900" i="1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r>
              <a:rPr lang="pl-PL" sz="1900" i="1" u="sng" dirty="0">
                <a:solidFill>
                  <a:schemeClr val="tx1">
                    <a:lumMod val="95000"/>
                    <a:lumOff val="5000"/>
                  </a:schemeClr>
                </a:solidFill>
                <a:hlinkClick r:id="rId5">
                  <a:extLst>
                    <a:ext uri="{A12FA001-AC4F-418D-AE19-62706E023703}">
                      <ahyp:hlinkClr xmlns="" xmlns:ahyp="http://schemas.microsoft.com/office/drawing/2018/hyperlinkcolor" val="tx"/>
                    </a:ext>
                  </a:extLst>
                </a:hlinkClick>
              </a:rPr>
              <a:t>https://businessinsider.com.pl/polityka/liczba-kobiet-w-rzadzie-morawieckiego-szydlo-kopacz-tuska/mxckcq4</a:t>
            </a:r>
            <a:endParaRPr lang="pl-PL" sz="1900" i="1" u="sng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73311978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CAEE1BF-0A7C-470E-8440-6FE09E3BB2F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marL="0" indent="0"/>
            <a:r>
              <a:rPr lang="pl-PL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/>
            </a:r>
            <a:br>
              <a:rPr lang="pl-PL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A1405E86-6148-4BB5-8979-54516BF99AB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1162050"/>
            <a:ext cx="10058400" cy="5010150"/>
          </a:xfrm>
        </p:spPr>
        <p:txBody>
          <a:bodyPr/>
          <a:lstStyle/>
          <a:p>
            <a:pPr marL="0" indent="0" algn="ctr">
              <a:buNone/>
            </a:pPr>
            <a:r>
              <a:rPr lang="de-DE" sz="80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Vielen Dank </a:t>
            </a:r>
            <a:endParaRPr lang="pl-PL" sz="80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pl-PL" sz="80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f</a:t>
            </a:r>
            <a:r>
              <a:rPr lang="de-DE" sz="8000" b="1" dirty="0" err="1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ür</a:t>
            </a:r>
            <a:r>
              <a:rPr lang="de-DE" sz="80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 </a:t>
            </a:r>
            <a:endParaRPr lang="pl-PL" sz="80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pPr marL="0" indent="0" algn="ctr">
              <a:buNone/>
            </a:pPr>
            <a:r>
              <a:rPr lang="de-DE" sz="8000" b="1" dirty="0">
                <a:latin typeface="Times New Roman" panose="02020603050405020304" pitchFamily="18" charset="0"/>
                <a:ea typeface="Verdana" panose="020B0604030504040204" pitchFamily="34" charset="0"/>
                <a:cs typeface="Times New Roman" panose="02020603050405020304" pitchFamily="18" charset="0"/>
              </a:rPr>
              <a:t>Ihre Aufmerksamkeit</a:t>
            </a:r>
            <a:endParaRPr lang="pl-PL" sz="8000" b="1" dirty="0">
              <a:latin typeface="Times New Roman" panose="02020603050405020304" pitchFamily="18" charset="0"/>
              <a:ea typeface="Verdana" panose="020B0604030504040204" pitchFamily="34" charset="0"/>
              <a:cs typeface="Times New Roman" panose="02020603050405020304" pitchFamily="18" charset="0"/>
            </a:endParaRPr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71465321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FF67B27-141C-49AA-A9E9-C604CED8FB1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</a:rPr>
              <a:t>AGENDA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58CF6025-C1F8-4873-92DC-0D6B857D7E8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457200" indent="-457200">
              <a:buFont typeface="+mj-lt"/>
              <a:buAutoNum type="arabicPeriod"/>
            </a:pPr>
            <a:r>
              <a:rPr lang="de-DE" sz="3200" dirty="0"/>
              <a:t>Frauenwahlrecht in Europa</a:t>
            </a:r>
            <a:endParaRPr lang="pl-PL" sz="3200" dirty="0"/>
          </a:p>
          <a:p>
            <a:pPr marL="457200" indent="-457200">
              <a:buFont typeface="+mj-lt"/>
              <a:buAutoNum type="arabicPeriod"/>
            </a:pPr>
            <a:r>
              <a:rPr lang="pl-PL" sz="3200" dirty="0" err="1"/>
              <a:t>Frauenbewegung</a:t>
            </a:r>
            <a:endParaRPr lang="pl-PL" sz="3200" dirty="0"/>
          </a:p>
          <a:p>
            <a:pPr marL="457200" indent="-457200">
              <a:buFont typeface="+mj-lt"/>
              <a:buAutoNum type="arabicPeriod"/>
            </a:pPr>
            <a:r>
              <a:rPr lang="pl-PL" sz="3200" dirty="0" err="1"/>
              <a:t>Frauenbewegung</a:t>
            </a:r>
            <a:r>
              <a:rPr lang="pl-PL" sz="3200" dirty="0"/>
              <a:t> in </a:t>
            </a:r>
            <a:r>
              <a:rPr lang="pl-PL" sz="3200" dirty="0" err="1"/>
              <a:t>Deutschland</a:t>
            </a:r>
            <a:endParaRPr lang="pl-PL" sz="3200" dirty="0"/>
          </a:p>
          <a:p>
            <a:pPr marL="457200" indent="-457200">
              <a:buFont typeface="+mj-lt"/>
              <a:buAutoNum type="arabicPeriod"/>
            </a:pPr>
            <a:r>
              <a:rPr lang="pl-PL" sz="3200" dirty="0" err="1"/>
              <a:t>Frauen</a:t>
            </a:r>
            <a:r>
              <a:rPr lang="pl-PL" sz="3200" dirty="0"/>
              <a:t> in der </a:t>
            </a:r>
            <a:r>
              <a:rPr lang="pl-PL" sz="3200" dirty="0" err="1"/>
              <a:t>deutschen</a:t>
            </a:r>
            <a:r>
              <a:rPr lang="pl-PL" sz="3200" dirty="0"/>
              <a:t> </a:t>
            </a:r>
            <a:r>
              <a:rPr lang="pl-PL" sz="3200" dirty="0" err="1"/>
              <a:t>Politik</a:t>
            </a:r>
            <a:r>
              <a:rPr lang="pl-PL" sz="3200" dirty="0"/>
              <a:t> </a:t>
            </a:r>
          </a:p>
          <a:p>
            <a:pPr marL="457200" indent="-457200">
              <a:buFont typeface="+mj-lt"/>
              <a:buAutoNum type="arabicPeriod"/>
            </a:pPr>
            <a:r>
              <a:rPr lang="pl-PL" sz="3200" dirty="0" err="1"/>
              <a:t>Schweiz</a:t>
            </a:r>
            <a:endParaRPr lang="pl-PL" sz="3200" dirty="0"/>
          </a:p>
          <a:p>
            <a:pPr marL="457200" indent="-457200">
              <a:buFont typeface="+mj-lt"/>
              <a:buAutoNum type="arabicPeriod"/>
            </a:pPr>
            <a:r>
              <a:rPr lang="de-DE" sz="3200" dirty="0"/>
              <a:t>Ö</a:t>
            </a:r>
            <a:r>
              <a:rPr lang="pl-PL" sz="3200" dirty="0" err="1"/>
              <a:t>sterreich</a:t>
            </a:r>
            <a:endParaRPr lang="pl-PL" sz="3200" dirty="0"/>
          </a:p>
          <a:p>
            <a:pPr marL="457200" indent="-457200">
              <a:buFont typeface="+mj-lt"/>
              <a:buAutoNum type="arabicPeriod"/>
            </a:pPr>
            <a:r>
              <a:rPr lang="pl-PL" sz="3200" dirty="0"/>
              <a:t>Polen</a:t>
            </a:r>
          </a:p>
          <a:p>
            <a:pPr marL="457200" indent="-457200">
              <a:buFont typeface="+mj-lt"/>
              <a:buAutoNum type="arabicPeriod"/>
            </a:pPr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38897145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1F045367-670C-4757-BB33-0766A142FB5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de-DE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Frauenwahlrecht in Europa</a:t>
            </a:r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  </a:t>
            </a:r>
            <a:r>
              <a:rPr lang="de-DE" dirty="0"/>
              <a:t/>
            </a:r>
            <a:br>
              <a:rPr lang="de-DE" dirty="0"/>
            </a:b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E1DB7573-1B7E-4217-87B8-E20B3214A4A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 err="1"/>
              <a:t>Viele</a:t>
            </a:r>
            <a:r>
              <a:rPr lang="pl-PL" sz="2400" dirty="0"/>
              <a:t> </a:t>
            </a:r>
            <a:r>
              <a:rPr lang="pl-PL" sz="2400" dirty="0" err="1"/>
              <a:t>Frauen</a:t>
            </a:r>
            <a:r>
              <a:rPr lang="pl-PL" sz="2400" dirty="0"/>
              <a:t> </a:t>
            </a:r>
            <a:r>
              <a:rPr lang="pl-PL" sz="2400" dirty="0" err="1"/>
              <a:t>wollten</a:t>
            </a:r>
            <a:r>
              <a:rPr lang="pl-PL" sz="2400" dirty="0"/>
              <a:t> </a:t>
            </a:r>
            <a:r>
              <a:rPr lang="pl-PL" sz="2400" dirty="0" err="1"/>
              <a:t>das</a:t>
            </a:r>
            <a:r>
              <a:rPr lang="pl-PL" sz="2400" dirty="0"/>
              <a:t> </a:t>
            </a:r>
            <a:r>
              <a:rPr lang="pl-PL" sz="2400" dirty="0" err="1"/>
              <a:t>Recht</a:t>
            </a:r>
            <a:r>
              <a:rPr lang="pl-PL" sz="2400" dirty="0"/>
              <a:t> </a:t>
            </a:r>
            <a:r>
              <a:rPr lang="pl-PL" sz="2400" dirty="0" err="1"/>
              <a:t>bekommen</a:t>
            </a:r>
            <a:r>
              <a:rPr lang="pl-PL" sz="2400" dirty="0"/>
              <a:t>, </a:t>
            </a:r>
            <a:r>
              <a:rPr lang="pl-PL" sz="2400" dirty="0" err="1"/>
              <a:t>an</a:t>
            </a:r>
            <a:r>
              <a:rPr lang="pl-PL" sz="2400" dirty="0"/>
              <a:t> </a:t>
            </a:r>
            <a:r>
              <a:rPr lang="pl-PL" sz="2400" dirty="0" err="1"/>
              <a:t>politischen</a:t>
            </a:r>
            <a:r>
              <a:rPr lang="pl-PL" sz="2400" dirty="0"/>
              <a:t> </a:t>
            </a:r>
            <a:r>
              <a:rPr lang="pl-PL" sz="2400" dirty="0" err="1"/>
              <a:t>Abstimmungen</a:t>
            </a:r>
            <a:r>
              <a:rPr lang="pl-PL" sz="2400" dirty="0"/>
              <a:t> </a:t>
            </a:r>
            <a:r>
              <a:rPr lang="pl-PL" sz="2400" dirty="0" err="1"/>
              <a:t>teilzunehmen</a:t>
            </a:r>
            <a:r>
              <a:rPr lang="pl-PL" sz="2400" dirty="0"/>
              <a:t>.</a:t>
            </a:r>
          </a:p>
          <a:p>
            <a:r>
              <a:rPr lang="pl-PL" sz="2400" dirty="0" err="1"/>
              <a:t>Sie</a:t>
            </a:r>
            <a:r>
              <a:rPr lang="pl-PL" sz="2400" dirty="0"/>
              <a:t> </a:t>
            </a:r>
            <a:r>
              <a:rPr lang="pl-PL" sz="2400" dirty="0" err="1"/>
              <a:t>wollten</a:t>
            </a:r>
            <a:r>
              <a:rPr lang="pl-PL" sz="2400" dirty="0"/>
              <a:t> </a:t>
            </a:r>
            <a:r>
              <a:rPr lang="pl-PL" sz="2400" dirty="0" err="1"/>
              <a:t>nicht</a:t>
            </a:r>
            <a:r>
              <a:rPr lang="pl-PL" sz="2400" dirty="0"/>
              <a:t> nur </a:t>
            </a:r>
            <a:r>
              <a:rPr lang="pl-PL" sz="2400" dirty="0" err="1"/>
              <a:t>selbst</a:t>
            </a:r>
            <a:r>
              <a:rPr lang="pl-PL" sz="2400" dirty="0"/>
              <a:t> </a:t>
            </a:r>
            <a:r>
              <a:rPr lang="pl-PL" sz="2400" dirty="0" err="1"/>
              <a:t>wählen</a:t>
            </a:r>
            <a:r>
              <a:rPr lang="pl-PL" sz="2400" dirty="0"/>
              <a:t>, </a:t>
            </a:r>
            <a:r>
              <a:rPr lang="pl-PL" sz="2400" dirty="0" err="1"/>
              <a:t>sondern</a:t>
            </a:r>
            <a:r>
              <a:rPr lang="pl-PL" sz="2400" dirty="0"/>
              <a:t> </a:t>
            </a:r>
            <a:r>
              <a:rPr lang="pl-PL" sz="2400" dirty="0" err="1"/>
              <a:t>auch</a:t>
            </a:r>
            <a:r>
              <a:rPr lang="pl-PL" sz="2400" dirty="0"/>
              <a:t> </a:t>
            </a:r>
            <a:r>
              <a:rPr lang="pl-PL" sz="2400" dirty="0" err="1"/>
              <a:t>gewählt</a:t>
            </a:r>
            <a:r>
              <a:rPr lang="pl-PL" sz="2400" dirty="0"/>
              <a:t> </a:t>
            </a:r>
            <a:r>
              <a:rPr lang="pl-PL" sz="2400" dirty="0" err="1"/>
              <a:t>werden</a:t>
            </a:r>
            <a:r>
              <a:rPr lang="pl-PL" sz="2400" dirty="0"/>
              <a:t> </a:t>
            </a:r>
            <a:r>
              <a:rPr lang="pl-PL" sz="2400" dirty="0" err="1"/>
              <a:t>können</a:t>
            </a:r>
            <a:endParaRPr lang="pl-PL" sz="2400" dirty="0"/>
          </a:p>
          <a:p>
            <a:r>
              <a:rPr lang="pl-PL" sz="2400" dirty="0" err="1"/>
              <a:t>Olympe</a:t>
            </a:r>
            <a:r>
              <a:rPr lang="pl-PL" sz="2400" dirty="0"/>
              <a:t> de </a:t>
            </a:r>
            <a:r>
              <a:rPr lang="pl-PL" sz="2400" dirty="0" err="1"/>
              <a:t>Gouges</a:t>
            </a:r>
            <a:r>
              <a:rPr lang="pl-PL" sz="2400" dirty="0"/>
              <a:t> war </a:t>
            </a:r>
            <a:r>
              <a:rPr lang="pl-PL" sz="2400" dirty="0" err="1"/>
              <a:t>die</a:t>
            </a:r>
            <a:r>
              <a:rPr lang="pl-PL" sz="2400" dirty="0"/>
              <a:t> </a:t>
            </a:r>
            <a:r>
              <a:rPr lang="pl-PL" sz="2400" dirty="0" err="1"/>
              <a:t>erste</a:t>
            </a:r>
            <a:r>
              <a:rPr lang="pl-PL" sz="2400" dirty="0"/>
              <a:t> </a:t>
            </a:r>
            <a:r>
              <a:rPr lang="pl-PL" sz="2400" dirty="0" err="1"/>
              <a:t>moderne</a:t>
            </a:r>
            <a:r>
              <a:rPr lang="pl-PL" sz="2400" dirty="0"/>
              <a:t> </a:t>
            </a:r>
            <a:r>
              <a:rPr lang="pl-PL" sz="2400" dirty="0" err="1"/>
              <a:t>Kämpferin</a:t>
            </a:r>
            <a:r>
              <a:rPr lang="pl-PL" sz="2400" dirty="0"/>
              <a:t> </a:t>
            </a:r>
            <a:r>
              <a:rPr lang="pl-PL" sz="2400" dirty="0" err="1"/>
              <a:t>für</a:t>
            </a:r>
            <a:r>
              <a:rPr lang="pl-PL" sz="2400" dirty="0"/>
              <a:t> </a:t>
            </a:r>
            <a:r>
              <a:rPr lang="pl-PL" sz="2400" dirty="0" err="1"/>
              <a:t>das</a:t>
            </a:r>
            <a:r>
              <a:rPr lang="pl-PL" sz="2400" dirty="0"/>
              <a:t> Frauenwahlrecht</a:t>
            </a:r>
          </a:p>
          <a:p>
            <a:r>
              <a:rPr lang="pl-PL" sz="2400" dirty="0" err="1"/>
              <a:t>Die</a:t>
            </a:r>
            <a:r>
              <a:rPr lang="pl-PL" sz="2400" dirty="0"/>
              <a:t> </a:t>
            </a:r>
            <a:r>
              <a:rPr lang="pl-PL" sz="2400" dirty="0" err="1"/>
              <a:t>franösische</a:t>
            </a:r>
            <a:r>
              <a:rPr lang="pl-PL" sz="2400" dirty="0"/>
              <a:t> </a:t>
            </a:r>
            <a:r>
              <a:rPr lang="pl-PL" sz="2400" dirty="0" err="1"/>
              <a:t>Revolution</a:t>
            </a:r>
            <a:r>
              <a:rPr lang="pl-PL" sz="2400" dirty="0"/>
              <a:t> war der </a:t>
            </a:r>
            <a:r>
              <a:rPr lang="pl-PL" sz="2400" dirty="0" err="1"/>
              <a:t>Anfang</a:t>
            </a:r>
            <a:r>
              <a:rPr lang="pl-PL" sz="2400" dirty="0"/>
              <a:t> des </a:t>
            </a:r>
            <a:r>
              <a:rPr lang="pl-PL" sz="2400" dirty="0" err="1"/>
              <a:t>modernen</a:t>
            </a:r>
            <a:r>
              <a:rPr lang="pl-PL" sz="2400" dirty="0"/>
              <a:t> </a:t>
            </a:r>
            <a:r>
              <a:rPr lang="pl-PL" sz="2400" dirty="0" err="1"/>
              <a:t>Wahlrechts</a:t>
            </a:r>
            <a:r>
              <a:rPr lang="pl-PL" sz="2400" dirty="0"/>
              <a:t> in Europa</a:t>
            </a:r>
          </a:p>
        </p:txBody>
      </p:sp>
    </p:spTree>
    <p:extLst>
      <p:ext uri="{BB962C8B-B14F-4D97-AF65-F5344CB8AC3E}">
        <p14:creationId xmlns:p14="http://schemas.microsoft.com/office/powerpoint/2010/main" val="347990457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85979175-0295-4C1E-A61D-F648ADB57FA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Frauenbewegung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1BE94A8F-975B-44B0-A848-0BB6682D2E3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 err="1"/>
              <a:t>Gleichberechtigung</a:t>
            </a:r>
            <a:r>
              <a:rPr lang="pl-PL" sz="2400" dirty="0"/>
              <a:t> </a:t>
            </a:r>
            <a:r>
              <a:rPr lang="pl-PL" sz="2400" dirty="0" err="1"/>
              <a:t>zwischen</a:t>
            </a:r>
            <a:r>
              <a:rPr lang="pl-PL" sz="2400" dirty="0"/>
              <a:t> </a:t>
            </a:r>
            <a:r>
              <a:rPr lang="pl-PL" sz="2400" dirty="0" err="1"/>
              <a:t>Frauen</a:t>
            </a:r>
            <a:r>
              <a:rPr lang="pl-PL" sz="2400" dirty="0"/>
              <a:t> </a:t>
            </a:r>
            <a:r>
              <a:rPr lang="pl-PL" sz="2400" dirty="0" err="1"/>
              <a:t>und</a:t>
            </a:r>
            <a:r>
              <a:rPr lang="pl-PL" sz="2400" dirty="0"/>
              <a:t> </a:t>
            </a:r>
            <a:r>
              <a:rPr lang="pl-PL" sz="2400" dirty="0" err="1"/>
              <a:t>Männer</a:t>
            </a:r>
            <a:r>
              <a:rPr lang="pl-PL" sz="2400" dirty="0"/>
              <a:t> war in </a:t>
            </a:r>
            <a:r>
              <a:rPr lang="pl-PL" sz="2400" dirty="0" err="1"/>
              <a:t>vielen</a:t>
            </a:r>
            <a:r>
              <a:rPr lang="pl-PL" sz="2400" dirty="0"/>
              <a:t> </a:t>
            </a:r>
            <a:r>
              <a:rPr lang="pl-PL" sz="2400" dirty="0" err="1"/>
              <a:t>Länder</a:t>
            </a:r>
            <a:r>
              <a:rPr lang="pl-PL" sz="2400" dirty="0"/>
              <a:t> in Europa </a:t>
            </a:r>
            <a:r>
              <a:rPr lang="pl-PL" sz="2400" dirty="0" err="1"/>
              <a:t>wichtig</a:t>
            </a:r>
            <a:endParaRPr lang="pl-PL" sz="2400" dirty="0"/>
          </a:p>
          <a:p>
            <a:r>
              <a:rPr lang="pl-PL" sz="2400" dirty="0" err="1"/>
              <a:t>Frauen</a:t>
            </a:r>
            <a:r>
              <a:rPr lang="pl-PL" sz="2400" dirty="0"/>
              <a:t> </a:t>
            </a:r>
            <a:r>
              <a:rPr lang="pl-PL" sz="2400" dirty="0" err="1"/>
              <a:t>wollten</a:t>
            </a:r>
            <a:r>
              <a:rPr lang="pl-PL" sz="2400" dirty="0"/>
              <a:t> </a:t>
            </a:r>
            <a:r>
              <a:rPr lang="pl-PL" sz="2400" dirty="0" err="1"/>
              <a:t>die</a:t>
            </a:r>
            <a:r>
              <a:rPr lang="pl-PL" sz="2400" dirty="0"/>
              <a:t> </a:t>
            </a:r>
            <a:r>
              <a:rPr lang="pl-PL" sz="2400" dirty="0" err="1"/>
              <a:t>Ungerechtigkeit</a:t>
            </a:r>
            <a:r>
              <a:rPr lang="pl-PL" sz="2400" dirty="0"/>
              <a:t> </a:t>
            </a:r>
            <a:r>
              <a:rPr lang="pl-PL" sz="2400" dirty="0" err="1"/>
              <a:t>aufmerksam</a:t>
            </a:r>
            <a:r>
              <a:rPr lang="pl-PL" sz="2400" dirty="0"/>
              <a:t> </a:t>
            </a:r>
            <a:r>
              <a:rPr lang="pl-PL" sz="2400" dirty="0" err="1"/>
              <a:t>machen</a:t>
            </a:r>
            <a:endParaRPr lang="pl-PL" sz="2400" dirty="0"/>
          </a:p>
          <a:p>
            <a:r>
              <a:rPr lang="pl-PL" sz="2400" dirty="0" err="1"/>
              <a:t>Freiheit</a:t>
            </a:r>
            <a:r>
              <a:rPr lang="pl-PL" sz="2400" dirty="0"/>
              <a:t> </a:t>
            </a:r>
            <a:r>
              <a:rPr lang="pl-PL" sz="2400" dirty="0" err="1"/>
              <a:t>und</a:t>
            </a:r>
            <a:r>
              <a:rPr lang="pl-PL" sz="2400" dirty="0"/>
              <a:t> </a:t>
            </a:r>
            <a:r>
              <a:rPr lang="pl-PL" sz="2400" dirty="0" err="1"/>
              <a:t>Gleichheit</a:t>
            </a:r>
            <a:r>
              <a:rPr lang="pl-PL" sz="2400" dirty="0"/>
              <a:t> </a:t>
            </a:r>
            <a:r>
              <a:rPr lang="pl-PL" sz="2400" dirty="0" err="1"/>
              <a:t>waren</a:t>
            </a:r>
            <a:r>
              <a:rPr lang="pl-PL" sz="2400" dirty="0"/>
              <a:t> </a:t>
            </a:r>
            <a:r>
              <a:rPr lang="pl-PL" sz="2400" dirty="0" err="1"/>
              <a:t>immer</a:t>
            </a:r>
            <a:r>
              <a:rPr lang="pl-PL" sz="2400" dirty="0"/>
              <a:t> </a:t>
            </a:r>
            <a:r>
              <a:rPr lang="pl-PL" sz="2400" dirty="0" err="1"/>
              <a:t>mehr</a:t>
            </a:r>
            <a:r>
              <a:rPr lang="pl-PL" sz="2400" dirty="0"/>
              <a:t> </a:t>
            </a:r>
            <a:r>
              <a:rPr lang="pl-PL" sz="2400" dirty="0" err="1"/>
              <a:t>wichtig</a:t>
            </a:r>
            <a:r>
              <a:rPr lang="pl-PL" sz="2400" dirty="0"/>
              <a:t> </a:t>
            </a:r>
            <a:r>
              <a:rPr lang="pl-PL" sz="2400" dirty="0" err="1"/>
              <a:t>an</a:t>
            </a:r>
            <a:r>
              <a:rPr lang="pl-PL" sz="2400" dirty="0"/>
              <a:t> </a:t>
            </a:r>
            <a:r>
              <a:rPr lang="pl-PL" sz="2400" dirty="0" err="1"/>
              <a:t>vielen</a:t>
            </a:r>
            <a:r>
              <a:rPr lang="pl-PL" sz="2400" dirty="0"/>
              <a:t> </a:t>
            </a:r>
            <a:r>
              <a:rPr lang="pl-PL" sz="2400" dirty="0" err="1"/>
              <a:t>Orten</a:t>
            </a:r>
            <a:r>
              <a:rPr lang="pl-PL" sz="2400" dirty="0"/>
              <a:t> in Europa</a:t>
            </a:r>
          </a:p>
          <a:p>
            <a:r>
              <a:rPr lang="pl-PL" sz="2400" dirty="0" err="1"/>
              <a:t>Finnland</a:t>
            </a:r>
            <a:r>
              <a:rPr lang="pl-PL" sz="2400" dirty="0"/>
              <a:t> war </a:t>
            </a:r>
            <a:r>
              <a:rPr lang="pl-PL" sz="2400" dirty="0" err="1"/>
              <a:t>das</a:t>
            </a:r>
            <a:r>
              <a:rPr lang="pl-PL" sz="2400" dirty="0"/>
              <a:t> </a:t>
            </a:r>
            <a:r>
              <a:rPr lang="pl-PL" sz="2400" dirty="0" err="1"/>
              <a:t>erste</a:t>
            </a:r>
            <a:r>
              <a:rPr lang="pl-PL" sz="2400" dirty="0"/>
              <a:t> Land in Europa </a:t>
            </a:r>
            <a:r>
              <a:rPr lang="pl-PL" sz="2400" dirty="0" err="1"/>
              <a:t>und</a:t>
            </a:r>
            <a:r>
              <a:rPr lang="pl-PL" sz="2400" dirty="0"/>
              <a:t> der </a:t>
            </a:r>
            <a:r>
              <a:rPr lang="pl-PL" sz="2400" dirty="0" err="1"/>
              <a:t>dritte</a:t>
            </a:r>
            <a:r>
              <a:rPr lang="pl-PL" sz="2400" dirty="0"/>
              <a:t> </a:t>
            </a:r>
            <a:r>
              <a:rPr lang="pl-PL" sz="2400" dirty="0" err="1"/>
              <a:t>Staat</a:t>
            </a:r>
            <a:r>
              <a:rPr lang="pl-PL" sz="2400" dirty="0"/>
              <a:t> in der </a:t>
            </a:r>
            <a:r>
              <a:rPr lang="pl-PL" sz="2400" dirty="0" err="1"/>
              <a:t>Welt</a:t>
            </a:r>
            <a:r>
              <a:rPr lang="pl-PL" sz="2400" dirty="0"/>
              <a:t>, in </a:t>
            </a:r>
            <a:r>
              <a:rPr lang="pl-PL" sz="2400" dirty="0" err="1"/>
              <a:t>dem</a:t>
            </a:r>
            <a:r>
              <a:rPr lang="pl-PL" sz="2400" dirty="0"/>
              <a:t> </a:t>
            </a:r>
            <a:r>
              <a:rPr lang="pl-PL" sz="2400" dirty="0" err="1"/>
              <a:t>das</a:t>
            </a:r>
            <a:r>
              <a:rPr lang="pl-PL" sz="2400" dirty="0"/>
              <a:t> </a:t>
            </a:r>
            <a:r>
              <a:rPr lang="pl-PL" sz="2400" dirty="0" err="1"/>
              <a:t>Recht</a:t>
            </a:r>
            <a:r>
              <a:rPr lang="pl-PL" sz="2400" dirty="0"/>
              <a:t> </a:t>
            </a:r>
            <a:r>
              <a:rPr lang="pl-PL" sz="2400" dirty="0" err="1"/>
              <a:t>beschlossen</a:t>
            </a:r>
            <a:r>
              <a:rPr lang="pl-PL" sz="2400" dirty="0"/>
              <a:t> </a:t>
            </a:r>
            <a:r>
              <a:rPr lang="pl-PL" sz="2400" dirty="0" err="1"/>
              <a:t>wurde</a:t>
            </a:r>
            <a:endParaRPr lang="pl-PL" sz="2400" dirty="0"/>
          </a:p>
          <a:p>
            <a:r>
              <a:rPr lang="pl-PL" sz="2400" dirty="0" err="1"/>
              <a:t>Norwegen</a:t>
            </a:r>
            <a:r>
              <a:rPr lang="pl-PL" sz="2400" dirty="0"/>
              <a:t> </a:t>
            </a:r>
            <a:r>
              <a:rPr lang="pl-PL" sz="2400" dirty="0" err="1"/>
              <a:t>hat</a:t>
            </a:r>
            <a:r>
              <a:rPr lang="pl-PL" sz="2400" dirty="0"/>
              <a:t> </a:t>
            </a:r>
            <a:r>
              <a:rPr lang="pl-PL" sz="2400" dirty="0" err="1"/>
              <a:t>das</a:t>
            </a:r>
            <a:r>
              <a:rPr lang="pl-PL" sz="2400" dirty="0"/>
              <a:t> Frauenwahlrecht in </a:t>
            </a:r>
            <a:r>
              <a:rPr lang="pl-PL" sz="2400" dirty="0" err="1"/>
              <a:t>Jahr</a:t>
            </a:r>
            <a:r>
              <a:rPr lang="pl-PL" sz="2400" dirty="0"/>
              <a:t> 1913 </a:t>
            </a:r>
            <a:r>
              <a:rPr lang="pl-PL" sz="2400" dirty="0" err="1"/>
              <a:t>eingeführt</a:t>
            </a:r>
            <a:r>
              <a:rPr lang="pl-PL" sz="2400" dirty="0"/>
              <a:t>. In </a:t>
            </a:r>
            <a:r>
              <a:rPr lang="pl-PL" sz="2400" dirty="0" err="1"/>
              <a:t>Dänemark</a:t>
            </a:r>
            <a:r>
              <a:rPr lang="pl-PL" sz="2400" dirty="0"/>
              <a:t> </a:t>
            </a:r>
            <a:r>
              <a:rPr lang="pl-PL" sz="2400" dirty="0" err="1"/>
              <a:t>und</a:t>
            </a:r>
            <a:r>
              <a:rPr lang="pl-PL" sz="2400" dirty="0"/>
              <a:t> Island </a:t>
            </a:r>
            <a:r>
              <a:rPr lang="pl-PL" sz="2400" dirty="0" err="1"/>
              <a:t>erhielten</a:t>
            </a:r>
            <a:r>
              <a:rPr lang="pl-PL" sz="2400" dirty="0"/>
              <a:t> </a:t>
            </a:r>
            <a:r>
              <a:rPr lang="pl-PL" sz="2400" dirty="0" err="1"/>
              <a:t>Frauen</a:t>
            </a:r>
            <a:r>
              <a:rPr lang="pl-PL" sz="2400" dirty="0"/>
              <a:t> 1915 </a:t>
            </a:r>
            <a:r>
              <a:rPr lang="pl-PL" sz="2400" dirty="0" err="1"/>
              <a:t>das</a:t>
            </a:r>
            <a:r>
              <a:rPr lang="pl-PL" sz="2400" dirty="0"/>
              <a:t> </a:t>
            </a:r>
            <a:r>
              <a:rPr lang="pl-PL" sz="2400" dirty="0" err="1"/>
              <a:t>Wahlrecht</a:t>
            </a:r>
            <a:r>
              <a:rPr lang="pl-PL" sz="2400" dirty="0"/>
              <a:t>. </a:t>
            </a:r>
          </a:p>
          <a:p>
            <a:endParaRPr lang="pl-PL" sz="24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2706090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58EAF598-FB6E-476B-9653-77FB3D9569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Frauenbewegung</a:t>
            </a:r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Deutschland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3A9B6D40-0459-42D0-A913-19B750C908E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endParaRPr lang="pl-PL" dirty="0"/>
          </a:p>
          <a:p>
            <a:r>
              <a:rPr lang="pl-PL" dirty="0" err="1"/>
              <a:t>Die</a:t>
            </a:r>
            <a:r>
              <a:rPr lang="pl-PL" dirty="0"/>
              <a:t> SPD </a:t>
            </a:r>
            <a:r>
              <a:rPr lang="pl-PL" dirty="0" err="1"/>
              <a:t>kämpfte</a:t>
            </a:r>
            <a:r>
              <a:rPr lang="pl-PL" dirty="0"/>
              <a:t> </a:t>
            </a:r>
            <a:r>
              <a:rPr lang="pl-PL" dirty="0" err="1"/>
              <a:t>besonders</a:t>
            </a:r>
            <a:r>
              <a:rPr lang="pl-PL" dirty="0"/>
              <a:t> </a:t>
            </a:r>
            <a:r>
              <a:rPr lang="pl-PL" dirty="0" err="1"/>
              <a:t>für</a:t>
            </a:r>
            <a:r>
              <a:rPr lang="pl-PL" dirty="0"/>
              <a:t> </a:t>
            </a:r>
            <a:r>
              <a:rPr lang="pl-PL" dirty="0" err="1"/>
              <a:t>das</a:t>
            </a:r>
            <a:r>
              <a:rPr lang="pl-PL" dirty="0"/>
              <a:t> </a:t>
            </a:r>
            <a:r>
              <a:rPr lang="pl-PL" dirty="0" err="1"/>
              <a:t>Wahlrecht</a:t>
            </a:r>
            <a:r>
              <a:rPr lang="pl-PL" dirty="0"/>
              <a:t> </a:t>
            </a:r>
            <a:r>
              <a:rPr lang="pl-PL" dirty="0" err="1"/>
              <a:t>für</a:t>
            </a:r>
            <a:r>
              <a:rPr lang="pl-PL" dirty="0"/>
              <a:t> </a:t>
            </a:r>
            <a:r>
              <a:rPr lang="pl-PL" dirty="0" err="1"/>
              <a:t>Frauen</a:t>
            </a:r>
            <a:endParaRPr lang="pl-PL" dirty="0"/>
          </a:p>
          <a:p>
            <a:r>
              <a:rPr lang="pl-PL" dirty="0"/>
              <a:t>Anita </a:t>
            </a:r>
            <a:r>
              <a:rPr lang="pl-PL" dirty="0" err="1"/>
              <a:t>Augsprug</a:t>
            </a:r>
            <a:r>
              <a:rPr lang="pl-PL" dirty="0"/>
              <a:t> </a:t>
            </a:r>
            <a:r>
              <a:rPr lang="pl-PL" dirty="0" err="1"/>
              <a:t>und</a:t>
            </a:r>
            <a:r>
              <a:rPr lang="pl-PL" dirty="0"/>
              <a:t> Lida Gustava </a:t>
            </a:r>
            <a:r>
              <a:rPr lang="pl-PL" dirty="0" err="1"/>
              <a:t>Heymann</a:t>
            </a:r>
            <a:r>
              <a:rPr lang="pl-PL" dirty="0"/>
              <a:t> </a:t>
            </a:r>
            <a:r>
              <a:rPr lang="pl-PL" dirty="0" err="1"/>
              <a:t>haben</a:t>
            </a:r>
            <a:r>
              <a:rPr lang="pl-PL" dirty="0"/>
              <a:t> 1902 im Hamburg den </a:t>
            </a:r>
            <a:r>
              <a:rPr lang="pl-PL" dirty="0" err="1"/>
              <a:t>Verein</a:t>
            </a:r>
            <a:r>
              <a:rPr lang="pl-PL" dirty="0"/>
              <a:t> </a:t>
            </a:r>
            <a:r>
              <a:rPr lang="pl-PL" dirty="0" err="1"/>
              <a:t>für</a:t>
            </a:r>
            <a:r>
              <a:rPr lang="pl-PL" dirty="0"/>
              <a:t> </a:t>
            </a:r>
            <a:r>
              <a:rPr lang="pl-PL" dirty="0" err="1"/>
              <a:t>Frauenstimmrecht</a:t>
            </a:r>
            <a:r>
              <a:rPr lang="pl-PL" dirty="0"/>
              <a:t> </a:t>
            </a:r>
            <a:r>
              <a:rPr lang="pl-PL" dirty="0" err="1"/>
              <a:t>gegründet</a:t>
            </a:r>
            <a:r>
              <a:rPr lang="pl-PL" dirty="0"/>
              <a:t>.</a:t>
            </a:r>
          </a:p>
          <a:p>
            <a:r>
              <a:rPr lang="pl-PL" dirty="0" err="1"/>
              <a:t>Wenn</a:t>
            </a:r>
            <a:r>
              <a:rPr lang="pl-PL" dirty="0"/>
              <a:t> der Erste </a:t>
            </a:r>
            <a:r>
              <a:rPr lang="pl-PL" dirty="0" err="1"/>
              <a:t>Weltkreig</a:t>
            </a:r>
            <a:r>
              <a:rPr lang="pl-PL" dirty="0"/>
              <a:t> </a:t>
            </a:r>
            <a:r>
              <a:rPr lang="pl-PL" dirty="0" err="1"/>
              <a:t>ausgebrochen</a:t>
            </a:r>
            <a:r>
              <a:rPr lang="pl-PL" dirty="0"/>
              <a:t> </a:t>
            </a:r>
            <a:r>
              <a:rPr lang="pl-PL" dirty="0" err="1"/>
              <a:t>hat</a:t>
            </a:r>
            <a:r>
              <a:rPr lang="pl-PL" dirty="0"/>
              <a:t>, </a:t>
            </a:r>
            <a:r>
              <a:rPr lang="pl-PL" dirty="0" err="1"/>
              <a:t>sind</a:t>
            </a:r>
            <a:r>
              <a:rPr lang="pl-PL" dirty="0"/>
              <a:t> </a:t>
            </a:r>
            <a:r>
              <a:rPr lang="pl-PL" dirty="0" err="1"/>
              <a:t>viele</a:t>
            </a:r>
            <a:r>
              <a:rPr lang="pl-PL" dirty="0"/>
              <a:t> </a:t>
            </a:r>
            <a:r>
              <a:rPr lang="pl-PL" dirty="0" err="1"/>
              <a:t>Aktivistinnen</a:t>
            </a:r>
            <a:r>
              <a:rPr lang="pl-PL" dirty="0"/>
              <a:t> </a:t>
            </a:r>
            <a:r>
              <a:rPr lang="pl-PL" dirty="0" err="1"/>
              <a:t>immer</a:t>
            </a:r>
            <a:r>
              <a:rPr lang="pl-PL" dirty="0"/>
              <a:t> </a:t>
            </a:r>
            <a:r>
              <a:rPr lang="pl-PL" dirty="0" err="1"/>
              <a:t>mehr</a:t>
            </a:r>
            <a:r>
              <a:rPr lang="pl-PL" dirty="0"/>
              <a:t> </a:t>
            </a:r>
            <a:r>
              <a:rPr lang="pl-PL" dirty="0" err="1"/>
              <a:t>aktiv</a:t>
            </a:r>
            <a:r>
              <a:rPr lang="pl-PL" dirty="0"/>
              <a:t>. </a:t>
            </a:r>
            <a:r>
              <a:rPr lang="pl-PL" dirty="0" err="1"/>
              <a:t>Sie</a:t>
            </a:r>
            <a:r>
              <a:rPr lang="pl-PL" dirty="0"/>
              <a:t> </a:t>
            </a:r>
            <a:r>
              <a:rPr lang="pl-PL" dirty="0" err="1"/>
              <a:t>brauchten</a:t>
            </a:r>
            <a:r>
              <a:rPr lang="pl-PL" dirty="0"/>
              <a:t> </a:t>
            </a:r>
            <a:r>
              <a:rPr lang="pl-PL" dirty="0" err="1"/>
              <a:t>die</a:t>
            </a:r>
            <a:r>
              <a:rPr lang="pl-PL" dirty="0"/>
              <a:t> </a:t>
            </a:r>
            <a:r>
              <a:rPr lang="pl-PL" dirty="0" err="1"/>
              <a:t>Unterstützung</a:t>
            </a:r>
            <a:r>
              <a:rPr lang="pl-PL" dirty="0"/>
              <a:t> des </a:t>
            </a:r>
            <a:r>
              <a:rPr lang="pl-PL" dirty="0" err="1"/>
              <a:t>Deutschen</a:t>
            </a:r>
            <a:r>
              <a:rPr lang="pl-PL" dirty="0"/>
              <a:t> </a:t>
            </a:r>
            <a:r>
              <a:rPr lang="pl-PL" dirty="0" err="1"/>
              <a:t>Reiches</a:t>
            </a:r>
            <a:r>
              <a:rPr lang="pl-PL" dirty="0"/>
              <a:t>.  </a:t>
            </a:r>
          </a:p>
          <a:p>
            <a:r>
              <a:rPr lang="pl-PL" dirty="0" err="1"/>
              <a:t>Sie</a:t>
            </a:r>
            <a:r>
              <a:rPr lang="pl-PL" dirty="0"/>
              <a:t> </a:t>
            </a:r>
            <a:r>
              <a:rPr lang="pl-PL" dirty="0" err="1"/>
              <a:t>kämpften</a:t>
            </a:r>
            <a:r>
              <a:rPr lang="pl-PL" dirty="0"/>
              <a:t> z. B. </a:t>
            </a:r>
            <a:r>
              <a:rPr lang="pl-PL" dirty="0" err="1"/>
              <a:t>durch</a:t>
            </a:r>
            <a:r>
              <a:rPr lang="pl-PL" dirty="0"/>
              <a:t> </a:t>
            </a:r>
            <a:r>
              <a:rPr lang="pl-PL" dirty="0" err="1"/>
              <a:t>Petitionen</a:t>
            </a:r>
            <a:r>
              <a:rPr lang="pl-PL" dirty="0"/>
              <a:t> </a:t>
            </a:r>
            <a:r>
              <a:rPr lang="pl-PL" dirty="0" err="1"/>
              <a:t>oder</a:t>
            </a:r>
            <a:r>
              <a:rPr lang="pl-PL" dirty="0"/>
              <a:t> </a:t>
            </a:r>
            <a:r>
              <a:rPr lang="pl-PL" dirty="0" err="1"/>
              <a:t>Versammlungen</a:t>
            </a:r>
            <a:endParaRPr lang="pl-PL" dirty="0"/>
          </a:p>
          <a:p>
            <a:r>
              <a:rPr lang="de-DE" dirty="0"/>
              <a:t>Im Oktober 1918 erreichten die Proteste einen neuen Höhepunkt.</a:t>
            </a:r>
            <a:endParaRPr lang="pl-PL" dirty="0"/>
          </a:p>
          <a:p>
            <a:endParaRPr lang="pl-PL" dirty="0"/>
          </a:p>
          <a:p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900462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DE1CAA8A-C866-4A7C-A7E6-8D15C345EE2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Frauenbewegung</a:t>
            </a:r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</a:t>
            </a:r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Deutschland</a:t>
            </a:r>
            <a:endParaRPr lang="pl-PL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A7CD4F3D-3208-4B3B-836F-271FF2E090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69848" y="2146088"/>
            <a:ext cx="10058400" cy="4050792"/>
          </a:xfrm>
        </p:spPr>
        <p:txBody>
          <a:bodyPr>
            <a:normAutofit fontScale="92500"/>
          </a:bodyPr>
          <a:lstStyle/>
          <a:p>
            <a:r>
              <a:rPr lang="pl-PL" sz="2400" dirty="0"/>
              <a:t>Das </a:t>
            </a:r>
            <a:r>
              <a:rPr lang="pl-PL" sz="2400" dirty="0" err="1"/>
              <a:t>Wahlrecht</a:t>
            </a:r>
            <a:r>
              <a:rPr lang="pl-PL" sz="2400" dirty="0"/>
              <a:t> </a:t>
            </a:r>
            <a:r>
              <a:rPr lang="pl-PL" sz="2400" dirty="0" err="1"/>
              <a:t>für</a:t>
            </a:r>
            <a:r>
              <a:rPr lang="pl-PL" sz="2400" dirty="0"/>
              <a:t> </a:t>
            </a:r>
            <a:r>
              <a:rPr lang="pl-PL" sz="2400" dirty="0" err="1"/>
              <a:t>Frauen</a:t>
            </a:r>
            <a:r>
              <a:rPr lang="pl-PL" sz="2400" dirty="0"/>
              <a:t> </a:t>
            </a:r>
            <a:r>
              <a:rPr lang="pl-PL" sz="2400" dirty="0" err="1"/>
              <a:t>wurde</a:t>
            </a:r>
            <a:r>
              <a:rPr lang="pl-PL" sz="2400" dirty="0"/>
              <a:t> im </a:t>
            </a:r>
            <a:r>
              <a:rPr lang="pl-PL" sz="2400" dirty="0" err="1"/>
              <a:t>November</a:t>
            </a:r>
            <a:r>
              <a:rPr lang="pl-PL" sz="2400" dirty="0"/>
              <a:t> 1918 in </a:t>
            </a:r>
            <a:r>
              <a:rPr lang="pl-PL" sz="2400" dirty="0" err="1"/>
              <a:t>Deutschland</a:t>
            </a:r>
            <a:r>
              <a:rPr lang="pl-PL" sz="2400" dirty="0"/>
              <a:t> </a:t>
            </a:r>
            <a:r>
              <a:rPr lang="pl-PL" sz="2400" dirty="0" err="1"/>
              <a:t>eingeführt</a:t>
            </a:r>
            <a:endParaRPr lang="pl-PL" sz="2400" dirty="0"/>
          </a:p>
          <a:p>
            <a:r>
              <a:rPr lang="pl-PL" sz="2400" dirty="0"/>
              <a:t>Am 30. </a:t>
            </a:r>
            <a:r>
              <a:rPr lang="pl-PL" sz="2400" dirty="0" err="1"/>
              <a:t>November</a:t>
            </a:r>
            <a:r>
              <a:rPr lang="pl-PL" sz="2400" dirty="0"/>
              <a:t> </a:t>
            </a:r>
            <a:r>
              <a:rPr lang="pl-PL" sz="2400" dirty="0" err="1"/>
              <a:t>hatten</a:t>
            </a:r>
            <a:r>
              <a:rPr lang="pl-PL" sz="2400" dirty="0"/>
              <a:t> </a:t>
            </a:r>
            <a:r>
              <a:rPr lang="pl-PL" sz="2400" dirty="0" err="1"/>
              <a:t>die</a:t>
            </a:r>
            <a:r>
              <a:rPr lang="pl-PL" sz="2400" dirty="0"/>
              <a:t> </a:t>
            </a:r>
            <a:r>
              <a:rPr lang="pl-PL" sz="2400" dirty="0" err="1"/>
              <a:t>Frauen</a:t>
            </a:r>
            <a:r>
              <a:rPr lang="pl-PL" sz="2400" dirty="0"/>
              <a:t> </a:t>
            </a:r>
            <a:r>
              <a:rPr lang="pl-PL" sz="2400" dirty="0" err="1"/>
              <a:t>aktives</a:t>
            </a:r>
            <a:r>
              <a:rPr lang="pl-PL" sz="2400" dirty="0"/>
              <a:t> </a:t>
            </a:r>
            <a:r>
              <a:rPr lang="pl-PL" sz="2400" dirty="0" err="1"/>
              <a:t>und</a:t>
            </a:r>
            <a:r>
              <a:rPr lang="pl-PL" sz="2400" dirty="0"/>
              <a:t> </a:t>
            </a:r>
            <a:r>
              <a:rPr lang="pl-PL" sz="2400" dirty="0" err="1"/>
              <a:t>passives</a:t>
            </a:r>
            <a:r>
              <a:rPr lang="pl-PL" sz="2400" dirty="0"/>
              <a:t> </a:t>
            </a:r>
            <a:r>
              <a:rPr lang="pl-PL" sz="2400" dirty="0" err="1"/>
              <a:t>Wahlrecht</a:t>
            </a:r>
            <a:endParaRPr lang="pl-PL" sz="2400" dirty="0"/>
          </a:p>
          <a:p>
            <a:r>
              <a:rPr lang="pl-PL" sz="2400" dirty="0"/>
              <a:t>I</a:t>
            </a:r>
            <a:r>
              <a:rPr lang="de-DE" sz="2400" dirty="0"/>
              <a:t>m Januar 1919 </a:t>
            </a:r>
            <a:r>
              <a:rPr lang="de-DE" sz="2400" dirty="0" err="1"/>
              <a:t>könn</a:t>
            </a:r>
            <a:r>
              <a:rPr lang="pl-PL" sz="2400" dirty="0"/>
              <a:t>t</a:t>
            </a:r>
            <a:r>
              <a:rPr lang="de-DE" sz="2400" dirty="0"/>
              <a:t>en Frauen die deutsche Nationalversammlung wählen und sich als Abgeordnete wählen lassen.</a:t>
            </a:r>
            <a:endParaRPr lang="pl-PL" sz="2400" dirty="0"/>
          </a:p>
          <a:p>
            <a:r>
              <a:rPr lang="pl-PL" sz="2400" dirty="0"/>
              <a:t>In </a:t>
            </a:r>
            <a:r>
              <a:rPr lang="pl-PL" sz="2400" dirty="0" err="1"/>
              <a:t>die</a:t>
            </a:r>
            <a:r>
              <a:rPr lang="pl-PL" sz="2400" dirty="0"/>
              <a:t> </a:t>
            </a:r>
            <a:r>
              <a:rPr lang="pl-PL" sz="2400" dirty="0" err="1"/>
              <a:t>Nationalsammlung</a:t>
            </a:r>
            <a:r>
              <a:rPr lang="pl-PL" sz="2400" dirty="0"/>
              <a:t> </a:t>
            </a:r>
            <a:r>
              <a:rPr lang="pl-PL" sz="2400" dirty="0" err="1"/>
              <a:t>wurden</a:t>
            </a:r>
            <a:r>
              <a:rPr lang="pl-PL" sz="2400" dirty="0"/>
              <a:t> 37 </a:t>
            </a:r>
            <a:r>
              <a:rPr lang="pl-PL" sz="2400" dirty="0" err="1"/>
              <a:t>Frauen</a:t>
            </a:r>
            <a:r>
              <a:rPr lang="pl-PL" sz="2400" dirty="0"/>
              <a:t> </a:t>
            </a:r>
            <a:r>
              <a:rPr lang="pl-PL" sz="2400" dirty="0" err="1"/>
              <a:t>aus</a:t>
            </a:r>
            <a:r>
              <a:rPr lang="pl-PL" sz="2400" dirty="0"/>
              <a:t> 5 </a:t>
            </a:r>
            <a:r>
              <a:rPr lang="pl-PL" sz="2400" dirty="0" err="1"/>
              <a:t>Parteien</a:t>
            </a:r>
            <a:r>
              <a:rPr lang="pl-PL" sz="2400" dirty="0"/>
              <a:t> </a:t>
            </a:r>
            <a:r>
              <a:rPr lang="pl-PL" sz="2400" dirty="0" err="1"/>
              <a:t>gewählt</a:t>
            </a:r>
            <a:r>
              <a:rPr lang="pl-PL" sz="2400" dirty="0"/>
              <a:t>.</a:t>
            </a:r>
          </a:p>
          <a:p>
            <a:r>
              <a:rPr lang="pl-PL" sz="2400" dirty="0"/>
              <a:t>In der </a:t>
            </a:r>
            <a:r>
              <a:rPr lang="pl-PL" sz="2400" dirty="0" err="1"/>
              <a:t>ersten</a:t>
            </a:r>
            <a:r>
              <a:rPr lang="pl-PL" sz="2400" dirty="0"/>
              <a:t> </a:t>
            </a:r>
            <a:r>
              <a:rPr lang="pl-PL" sz="2400" dirty="0" err="1"/>
              <a:t>Rede</a:t>
            </a:r>
            <a:r>
              <a:rPr lang="pl-PL" sz="2400" dirty="0"/>
              <a:t> </a:t>
            </a:r>
            <a:r>
              <a:rPr lang="pl-PL" sz="2400" dirty="0" err="1"/>
              <a:t>sagte</a:t>
            </a:r>
            <a:r>
              <a:rPr lang="pl-PL" sz="2400" dirty="0"/>
              <a:t> </a:t>
            </a:r>
            <a:r>
              <a:rPr lang="pl-PL" sz="2400" dirty="0" err="1"/>
              <a:t>die</a:t>
            </a:r>
            <a:r>
              <a:rPr lang="pl-PL" sz="2400" dirty="0"/>
              <a:t> </a:t>
            </a:r>
            <a:r>
              <a:rPr lang="pl-PL" sz="2400" dirty="0" err="1"/>
              <a:t>Abgeordnete</a:t>
            </a:r>
            <a:r>
              <a:rPr lang="pl-PL" sz="2400" dirty="0"/>
              <a:t> Marie </a:t>
            </a:r>
            <a:r>
              <a:rPr lang="pl-PL" sz="2400" dirty="0" err="1"/>
              <a:t>Juchacz</a:t>
            </a:r>
            <a:r>
              <a:rPr lang="pl-PL" sz="2400" dirty="0"/>
              <a:t>: „</a:t>
            </a:r>
            <a:r>
              <a:rPr lang="de-DE" sz="2400" dirty="0"/>
              <a:t>Was diese Regierung getan hat, das war eine Selbstverständlichkeit; sie hat den Frauen gegeben, was ihnen bis dahin zu Unrecht vorenthalten worden ist."</a:t>
            </a:r>
            <a:endParaRPr lang="pl-PL" sz="24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402668396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9819245D-0A93-428E-9A1A-28B9E9F3787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Frauen</a:t>
            </a:r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in der </a:t>
            </a:r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deutschen</a:t>
            </a:r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Politik</a:t>
            </a:r>
            <a:r>
              <a:rPr lang="pl-PL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</a:t>
            </a:r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702D0241-1384-4E02-A1DF-11AE19AC94A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pl-PL" sz="2400" dirty="0" err="1"/>
              <a:t>Politik</a:t>
            </a:r>
            <a:r>
              <a:rPr lang="pl-PL" sz="2400" dirty="0"/>
              <a:t> </a:t>
            </a:r>
            <a:r>
              <a:rPr lang="pl-PL" sz="2400" dirty="0" err="1"/>
              <a:t>ist</a:t>
            </a:r>
            <a:r>
              <a:rPr lang="pl-PL" sz="2400" dirty="0"/>
              <a:t> </a:t>
            </a:r>
            <a:r>
              <a:rPr lang="pl-PL" sz="2400" dirty="0" err="1"/>
              <a:t>oft</a:t>
            </a:r>
            <a:r>
              <a:rPr lang="pl-PL" sz="2400" dirty="0"/>
              <a:t> </a:t>
            </a:r>
            <a:r>
              <a:rPr lang="pl-PL" sz="2400" dirty="0" err="1"/>
              <a:t>männlich</a:t>
            </a:r>
            <a:r>
              <a:rPr lang="pl-PL" sz="2400" dirty="0"/>
              <a:t> </a:t>
            </a:r>
            <a:r>
              <a:rPr lang="pl-PL" sz="2400" dirty="0" err="1"/>
              <a:t>dominiert</a:t>
            </a:r>
            <a:endParaRPr lang="pl-PL" sz="2400" dirty="0"/>
          </a:p>
          <a:p>
            <a:r>
              <a:rPr lang="pl-PL" sz="2400" dirty="0"/>
              <a:t>Nie </a:t>
            </a:r>
            <a:r>
              <a:rPr lang="pl-PL" sz="2400" dirty="0" err="1"/>
              <a:t>mehr</a:t>
            </a:r>
            <a:r>
              <a:rPr lang="pl-PL" sz="2400" dirty="0"/>
              <a:t> </a:t>
            </a:r>
            <a:r>
              <a:rPr lang="pl-PL" sz="2400" dirty="0" err="1"/>
              <a:t>als</a:t>
            </a:r>
            <a:r>
              <a:rPr lang="pl-PL" sz="2400" dirty="0"/>
              <a:t> 37 </a:t>
            </a:r>
            <a:r>
              <a:rPr lang="pl-PL" sz="2400" dirty="0" err="1"/>
              <a:t>Prozent</a:t>
            </a:r>
            <a:r>
              <a:rPr lang="pl-PL" sz="2400" dirty="0"/>
              <a:t> der </a:t>
            </a:r>
            <a:r>
              <a:rPr lang="pl-PL" sz="2400" dirty="0" err="1"/>
              <a:t>Abgeordneten</a:t>
            </a:r>
            <a:r>
              <a:rPr lang="pl-PL" sz="2400" dirty="0"/>
              <a:t> </a:t>
            </a:r>
            <a:r>
              <a:rPr lang="pl-PL" sz="2400" dirty="0" err="1"/>
              <a:t>sind</a:t>
            </a:r>
            <a:r>
              <a:rPr lang="pl-PL" sz="2400" dirty="0"/>
              <a:t> </a:t>
            </a:r>
            <a:r>
              <a:rPr lang="pl-PL" sz="2400" dirty="0" err="1"/>
              <a:t>weiblich</a:t>
            </a:r>
            <a:r>
              <a:rPr lang="pl-PL" sz="2400" dirty="0"/>
              <a:t> im </a:t>
            </a:r>
            <a:r>
              <a:rPr lang="pl-PL" sz="2400" dirty="0" err="1"/>
              <a:t>Deutschen</a:t>
            </a:r>
            <a:r>
              <a:rPr lang="pl-PL" sz="2400" dirty="0"/>
              <a:t> Bundestag</a:t>
            </a:r>
          </a:p>
          <a:p>
            <a:r>
              <a:rPr lang="pl-PL" sz="2400" dirty="0"/>
              <a:t>2019 </a:t>
            </a:r>
            <a:r>
              <a:rPr lang="pl-PL" sz="2400" dirty="0" err="1"/>
              <a:t>ist</a:t>
            </a:r>
            <a:r>
              <a:rPr lang="pl-PL" sz="2400" dirty="0"/>
              <a:t> der </a:t>
            </a:r>
            <a:r>
              <a:rPr lang="pl-PL" sz="2400" dirty="0" err="1"/>
              <a:t>Frauenanteil</a:t>
            </a:r>
            <a:r>
              <a:rPr lang="pl-PL" sz="2400" dirty="0"/>
              <a:t> 31,2 % im </a:t>
            </a:r>
            <a:r>
              <a:rPr lang="pl-PL" sz="2400" dirty="0" err="1"/>
              <a:t>Deutschen</a:t>
            </a:r>
            <a:r>
              <a:rPr lang="pl-PL" sz="2400" dirty="0"/>
              <a:t> Bundestag</a:t>
            </a:r>
          </a:p>
          <a:p>
            <a:r>
              <a:rPr lang="pl-PL" sz="2400" dirty="0" err="1"/>
              <a:t>Politiker</a:t>
            </a:r>
            <a:r>
              <a:rPr lang="pl-PL" sz="2400" dirty="0"/>
              <a:t> </a:t>
            </a:r>
            <a:r>
              <a:rPr lang="pl-PL" sz="2400" dirty="0" err="1"/>
              <a:t>vieler</a:t>
            </a:r>
            <a:r>
              <a:rPr lang="pl-PL" sz="2400" dirty="0"/>
              <a:t> </a:t>
            </a:r>
            <a:r>
              <a:rPr lang="pl-PL" sz="2400" dirty="0" err="1"/>
              <a:t>Partei</a:t>
            </a:r>
            <a:r>
              <a:rPr lang="pl-PL" sz="2400" dirty="0"/>
              <a:t> </a:t>
            </a:r>
            <a:r>
              <a:rPr lang="pl-PL" sz="2400" dirty="0" err="1"/>
              <a:t>haben</a:t>
            </a:r>
            <a:r>
              <a:rPr lang="pl-PL" sz="2400" dirty="0"/>
              <a:t> </a:t>
            </a:r>
            <a:r>
              <a:rPr lang="pl-PL" sz="2400" dirty="0" err="1"/>
              <a:t>dafür</a:t>
            </a:r>
            <a:r>
              <a:rPr lang="pl-PL" sz="2400" dirty="0"/>
              <a:t> </a:t>
            </a:r>
            <a:r>
              <a:rPr lang="pl-PL" sz="2400" dirty="0" err="1"/>
              <a:t>gesorgt</a:t>
            </a:r>
            <a:r>
              <a:rPr lang="pl-PL" sz="2400" dirty="0"/>
              <a:t>, </a:t>
            </a:r>
            <a:r>
              <a:rPr lang="pl-PL" sz="2400" dirty="0" err="1"/>
              <a:t>dass</a:t>
            </a:r>
            <a:r>
              <a:rPr lang="pl-PL" sz="2400" dirty="0"/>
              <a:t> </a:t>
            </a:r>
            <a:r>
              <a:rPr lang="pl-PL" sz="2400" dirty="0" err="1"/>
              <a:t>mehr</a:t>
            </a:r>
            <a:r>
              <a:rPr lang="pl-PL" sz="2400" dirty="0"/>
              <a:t> </a:t>
            </a:r>
            <a:r>
              <a:rPr lang="pl-PL" sz="2400" dirty="0" err="1"/>
              <a:t>Frauen</a:t>
            </a:r>
            <a:r>
              <a:rPr lang="pl-PL" sz="2400" dirty="0"/>
              <a:t> in </a:t>
            </a:r>
            <a:r>
              <a:rPr lang="pl-PL" sz="2400" dirty="0" err="1"/>
              <a:t>die</a:t>
            </a:r>
            <a:r>
              <a:rPr lang="pl-PL" sz="2400" dirty="0"/>
              <a:t> </a:t>
            </a:r>
            <a:r>
              <a:rPr lang="pl-PL" sz="2400" dirty="0" err="1"/>
              <a:t>Politik</a:t>
            </a:r>
            <a:r>
              <a:rPr lang="pl-PL" sz="2400" dirty="0"/>
              <a:t> </a:t>
            </a:r>
            <a:r>
              <a:rPr lang="pl-PL" sz="2400" dirty="0" err="1"/>
              <a:t>kommen</a:t>
            </a:r>
            <a:r>
              <a:rPr lang="pl-PL" sz="2400" dirty="0"/>
              <a:t> </a:t>
            </a:r>
            <a:r>
              <a:rPr lang="pl-PL" sz="2400" dirty="0" err="1"/>
              <a:t>oder</a:t>
            </a:r>
            <a:r>
              <a:rPr lang="pl-PL" sz="2400" dirty="0"/>
              <a:t> </a:t>
            </a:r>
            <a:r>
              <a:rPr lang="pl-PL" sz="2400" dirty="0" err="1"/>
              <a:t>mehr</a:t>
            </a:r>
            <a:r>
              <a:rPr lang="pl-PL" sz="2400" dirty="0"/>
              <a:t> </a:t>
            </a:r>
            <a:r>
              <a:rPr lang="pl-PL" sz="2400" dirty="0" err="1"/>
              <a:t>Geld</a:t>
            </a:r>
            <a:r>
              <a:rPr lang="pl-PL" sz="2400" dirty="0"/>
              <a:t> </a:t>
            </a:r>
            <a:r>
              <a:rPr lang="pl-PL" sz="2400" dirty="0" err="1"/>
              <a:t>verdienen</a:t>
            </a:r>
            <a:endParaRPr lang="pl-PL" sz="2400" dirty="0"/>
          </a:p>
          <a:p>
            <a:r>
              <a:rPr lang="pl-PL" sz="2400" dirty="0"/>
              <a:t>Z.B. </a:t>
            </a:r>
            <a:r>
              <a:rPr lang="de-DE" sz="2400" dirty="0"/>
              <a:t> 2016 f</a:t>
            </a:r>
            <a:r>
              <a:rPr lang="pl-PL" sz="2400" dirty="0" err="1"/>
              <a:t>örderten</a:t>
            </a:r>
            <a:r>
              <a:rPr lang="pl-PL" sz="2400" dirty="0"/>
              <a:t> </a:t>
            </a:r>
            <a:r>
              <a:rPr lang="pl-PL" sz="2400" dirty="0" err="1"/>
              <a:t>sie</a:t>
            </a:r>
            <a:r>
              <a:rPr lang="de-DE" sz="2400" dirty="0"/>
              <a:t> </a:t>
            </a:r>
            <a:r>
              <a:rPr lang="pl-PL" sz="2400" dirty="0"/>
              <a:t>„ </a:t>
            </a:r>
            <a:r>
              <a:rPr lang="pl-PL" sz="2400" b="1" dirty="0" err="1"/>
              <a:t>das</a:t>
            </a:r>
            <a:r>
              <a:rPr lang="pl-PL" sz="2400" b="1" dirty="0"/>
              <a:t> </a:t>
            </a:r>
            <a:r>
              <a:rPr lang="de-DE" sz="2400" b="1" dirty="0"/>
              <a:t>Gesetz für die gleichberechtigte Teilhabe von Frauen und Männern an Führungspositionen</a:t>
            </a:r>
            <a:r>
              <a:rPr lang="de-DE" sz="2400" dirty="0"/>
              <a:t> </a:t>
            </a:r>
            <a:r>
              <a:rPr lang="pl-PL" sz="24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1563645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182818C9-C066-42F3-ADAA-70A22E18B4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l-PL" dirty="0" err="1"/>
              <a:t>Schweiz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F2CB5903-2BBD-47C9-A988-6C52FFFC8B3C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l-PL" sz="2400" dirty="0" err="1"/>
              <a:t>Die</a:t>
            </a:r>
            <a:r>
              <a:rPr lang="pl-PL" sz="2400" dirty="0"/>
              <a:t> </a:t>
            </a:r>
            <a:r>
              <a:rPr lang="pl-PL" sz="2400" dirty="0" err="1"/>
              <a:t>Schweiz</a:t>
            </a:r>
            <a:r>
              <a:rPr lang="pl-PL" sz="2400" dirty="0"/>
              <a:t> war </a:t>
            </a:r>
            <a:r>
              <a:rPr lang="pl-PL" sz="2400" dirty="0" err="1"/>
              <a:t>eines</a:t>
            </a:r>
            <a:r>
              <a:rPr lang="pl-PL" sz="2400" dirty="0"/>
              <a:t> der </a:t>
            </a:r>
            <a:r>
              <a:rPr lang="pl-PL" sz="2400" dirty="0" err="1"/>
              <a:t>letzten</a:t>
            </a:r>
            <a:r>
              <a:rPr lang="pl-PL" sz="2400" dirty="0"/>
              <a:t> </a:t>
            </a:r>
            <a:r>
              <a:rPr lang="pl-PL" sz="2400" dirty="0" err="1"/>
              <a:t>europäischen</a:t>
            </a:r>
            <a:r>
              <a:rPr lang="pl-PL" sz="2400" dirty="0"/>
              <a:t> </a:t>
            </a:r>
            <a:r>
              <a:rPr lang="pl-PL" sz="2400" dirty="0" err="1"/>
              <a:t>Länder</a:t>
            </a:r>
            <a:r>
              <a:rPr lang="pl-PL" sz="2400" dirty="0"/>
              <a:t> mit </a:t>
            </a:r>
            <a:r>
              <a:rPr lang="pl-PL" sz="2400" dirty="0" err="1"/>
              <a:t>dem</a:t>
            </a:r>
            <a:r>
              <a:rPr lang="pl-PL" sz="2400" dirty="0"/>
              <a:t> </a:t>
            </a:r>
            <a:r>
              <a:rPr lang="pl-PL" sz="2400" dirty="0" err="1"/>
              <a:t>Frauenstimmrecht</a:t>
            </a:r>
            <a:endParaRPr lang="pl-PL" sz="2400" dirty="0"/>
          </a:p>
          <a:p>
            <a:r>
              <a:rPr lang="pl-PL" sz="2400" dirty="0"/>
              <a:t>Das </a:t>
            </a:r>
            <a:r>
              <a:rPr lang="pl-PL" sz="2400" dirty="0" err="1"/>
              <a:t>Frauenstimmrecht</a:t>
            </a:r>
            <a:r>
              <a:rPr lang="pl-PL" sz="2400" dirty="0"/>
              <a:t> </a:t>
            </a:r>
            <a:r>
              <a:rPr lang="pl-PL" sz="2400" dirty="0" err="1"/>
              <a:t>wurde</a:t>
            </a:r>
            <a:r>
              <a:rPr lang="pl-PL" sz="2400" dirty="0"/>
              <a:t> </a:t>
            </a:r>
            <a:r>
              <a:rPr lang="pl-PL" sz="2400" dirty="0" err="1"/>
              <a:t>formal</a:t>
            </a:r>
            <a:r>
              <a:rPr lang="pl-PL" sz="2400" dirty="0"/>
              <a:t> </a:t>
            </a:r>
            <a:r>
              <a:rPr lang="pl-PL" sz="2400" dirty="0" err="1"/>
              <a:t>am</a:t>
            </a:r>
            <a:r>
              <a:rPr lang="pl-PL" sz="2400" dirty="0"/>
              <a:t> 16. </a:t>
            </a:r>
            <a:r>
              <a:rPr lang="pl-PL" sz="2400" dirty="0" err="1"/>
              <a:t>März</a:t>
            </a:r>
            <a:r>
              <a:rPr lang="pl-PL" sz="2400" dirty="0"/>
              <a:t> 1971 </a:t>
            </a:r>
            <a:r>
              <a:rPr lang="pl-PL" sz="2400" dirty="0" err="1"/>
              <a:t>eingeführt</a:t>
            </a:r>
            <a:r>
              <a:rPr lang="pl-PL" sz="2400" dirty="0"/>
              <a:t>.</a:t>
            </a:r>
          </a:p>
          <a:p>
            <a:r>
              <a:rPr lang="de-DE" sz="2400" dirty="0"/>
              <a:t>Der Kanton Appenzell Innerrhoden war der letzte Kanton</a:t>
            </a:r>
            <a:r>
              <a:rPr lang="pl-PL" sz="2400" dirty="0"/>
              <a:t>, in </a:t>
            </a:r>
            <a:r>
              <a:rPr lang="pl-PL" sz="2400" dirty="0" err="1"/>
              <a:t>dem</a:t>
            </a:r>
            <a:r>
              <a:rPr lang="pl-PL" sz="2400" dirty="0"/>
              <a:t> </a:t>
            </a:r>
            <a:r>
              <a:rPr lang="pl-PL" sz="2400" dirty="0" err="1"/>
              <a:t>die</a:t>
            </a:r>
            <a:r>
              <a:rPr lang="pl-PL" sz="2400" dirty="0"/>
              <a:t> </a:t>
            </a:r>
            <a:r>
              <a:rPr lang="pl-PL" sz="2400" dirty="0" err="1"/>
              <a:t>Frauen</a:t>
            </a:r>
            <a:r>
              <a:rPr lang="pl-PL" sz="2400" dirty="0"/>
              <a:t> </a:t>
            </a:r>
            <a:r>
              <a:rPr lang="pl-PL" sz="2400" dirty="0" err="1"/>
              <a:t>die</a:t>
            </a:r>
            <a:r>
              <a:rPr lang="pl-PL" sz="2400" dirty="0"/>
              <a:t> </a:t>
            </a:r>
            <a:r>
              <a:rPr lang="pl-PL" sz="2400" dirty="0" err="1"/>
              <a:t>Rechte</a:t>
            </a:r>
            <a:r>
              <a:rPr lang="pl-PL" sz="2400" dirty="0"/>
              <a:t> </a:t>
            </a:r>
            <a:r>
              <a:rPr lang="pl-PL" sz="2400" dirty="0" err="1"/>
              <a:t>nicht</a:t>
            </a:r>
            <a:r>
              <a:rPr lang="pl-PL" sz="2400" dirty="0"/>
              <a:t> </a:t>
            </a:r>
            <a:r>
              <a:rPr lang="pl-PL" sz="2400" dirty="0" err="1"/>
              <a:t>hatten</a:t>
            </a:r>
            <a:endParaRPr lang="pl-PL" sz="2400" dirty="0"/>
          </a:p>
          <a:p>
            <a:r>
              <a:rPr lang="pl-PL" sz="2400" dirty="0" err="1"/>
              <a:t>Die</a:t>
            </a:r>
            <a:r>
              <a:rPr lang="pl-PL" sz="2400" dirty="0"/>
              <a:t> </a:t>
            </a:r>
            <a:r>
              <a:rPr lang="pl-PL" sz="2400" dirty="0" err="1"/>
              <a:t>Frauen</a:t>
            </a:r>
            <a:r>
              <a:rPr lang="pl-PL" sz="2400" dirty="0"/>
              <a:t> im Kanton Appenzell </a:t>
            </a:r>
            <a:r>
              <a:rPr lang="pl-PL" sz="2400" dirty="0" err="1"/>
              <a:t>Innerhonden</a:t>
            </a:r>
            <a:r>
              <a:rPr lang="pl-PL" sz="2400" dirty="0"/>
              <a:t> </a:t>
            </a:r>
            <a:r>
              <a:rPr lang="pl-PL" sz="2400" dirty="0" err="1"/>
              <a:t>bekamen</a:t>
            </a:r>
            <a:r>
              <a:rPr lang="pl-PL" sz="2400" dirty="0"/>
              <a:t> am. 27 </a:t>
            </a:r>
            <a:r>
              <a:rPr lang="pl-PL" sz="2400" dirty="0" err="1"/>
              <a:t>November</a:t>
            </a:r>
            <a:r>
              <a:rPr lang="pl-PL" sz="2400" dirty="0"/>
              <a:t> 1990 </a:t>
            </a:r>
            <a:r>
              <a:rPr lang="pl-PL" sz="2400" dirty="0" err="1"/>
              <a:t>die</a:t>
            </a:r>
            <a:r>
              <a:rPr lang="pl-PL" sz="2400" dirty="0"/>
              <a:t> </a:t>
            </a:r>
            <a:r>
              <a:rPr lang="pl-PL" sz="2400" dirty="0" err="1"/>
              <a:t>politische</a:t>
            </a:r>
            <a:r>
              <a:rPr lang="pl-PL" sz="2400" dirty="0"/>
              <a:t> </a:t>
            </a:r>
            <a:r>
              <a:rPr lang="pl-PL" sz="2400" dirty="0" err="1"/>
              <a:t>Rechte</a:t>
            </a:r>
            <a:endParaRPr lang="pl-PL" sz="2400" dirty="0"/>
          </a:p>
          <a:p>
            <a:pPr marL="0" indent="0">
              <a:buNone/>
            </a:pPr>
            <a:endParaRPr lang="pl-PL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273367119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ytuł 1">
            <a:extLst>
              <a:ext uri="{FF2B5EF4-FFF2-40B4-BE49-F238E27FC236}">
                <a16:creationId xmlns="" xmlns:a16="http://schemas.microsoft.com/office/drawing/2014/main" id="{B6903AC0-FDAA-4B94-A3A8-CF5554477A9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pl-PL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Schwei</a:t>
            </a:r>
            <a:r>
              <a:rPr lang="pl-PL" dirty="0" err="1"/>
              <a:t>z</a:t>
            </a:r>
            <a:endParaRPr lang="pl-PL" dirty="0"/>
          </a:p>
        </p:txBody>
      </p:sp>
      <p:sp>
        <p:nvSpPr>
          <p:cNvPr id="3" name="Symbol zastępczy zawartości 2">
            <a:extLst>
              <a:ext uri="{FF2B5EF4-FFF2-40B4-BE49-F238E27FC236}">
                <a16:creationId xmlns="" xmlns:a16="http://schemas.microsoft.com/office/drawing/2014/main" id="{7D2ED5BE-42FE-4E1E-B061-CC75DFB8ED4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de-DE" sz="2800" dirty="0"/>
              <a:t> Das Thema </a:t>
            </a:r>
            <a:r>
              <a:rPr lang="pl-PL" sz="2800" dirty="0"/>
              <a:t>der </a:t>
            </a:r>
            <a:r>
              <a:rPr lang="pl-PL" sz="2800" dirty="0" err="1"/>
              <a:t>Gleichbereichtugung</a:t>
            </a:r>
            <a:r>
              <a:rPr lang="pl-PL" sz="2800" dirty="0"/>
              <a:t> </a:t>
            </a:r>
            <a:r>
              <a:rPr lang="pl-PL" sz="2800" dirty="0" err="1"/>
              <a:t>wird</a:t>
            </a:r>
            <a:r>
              <a:rPr lang="pl-PL" sz="2800" dirty="0"/>
              <a:t> </a:t>
            </a:r>
            <a:r>
              <a:rPr lang="de-DE" sz="2800" dirty="0"/>
              <a:t>in der Schweiz heiß diskutiert</a:t>
            </a:r>
            <a:endParaRPr lang="pl-PL" sz="2800" dirty="0"/>
          </a:p>
          <a:p>
            <a:r>
              <a:rPr lang="pl-PL" sz="2800" dirty="0" err="1"/>
              <a:t>Große</a:t>
            </a:r>
            <a:r>
              <a:rPr lang="pl-PL" sz="2800" dirty="0"/>
              <a:t> </a:t>
            </a:r>
            <a:r>
              <a:rPr lang="pl-PL" sz="2800" dirty="0" err="1"/>
              <a:t>Unternehmen</a:t>
            </a:r>
            <a:r>
              <a:rPr lang="pl-PL" sz="2800" dirty="0"/>
              <a:t> </a:t>
            </a:r>
            <a:r>
              <a:rPr lang="pl-PL" sz="2800" dirty="0" err="1"/>
              <a:t>wird</a:t>
            </a:r>
            <a:r>
              <a:rPr lang="pl-PL" sz="2800" dirty="0"/>
              <a:t> </a:t>
            </a:r>
            <a:r>
              <a:rPr lang="pl-PL" sz="2800" dirty="0" err="1"/>
              <a:t>regelmäßig</a:t>
            </a:r>
            <a:r>
              <a:rPr lang="pl-PL" sz="2800" dirty="0"/>
              <a:t> </a:t>
            </a:r>
            <a:r>
              <a:rPr lang="pl-PL" sz="2800" dirty="0" err="1"/>
              <a:t>geprüft</a:t>
            </a:r>
            <a:r>
              <a:rPr lang="pl-PL" sz="2800" dirty="0"/>
              <a:t>, </a:t>
            </a:r>
            <a:r>
              <a:rPr lang="pl-PL" sz="2800" dirty="0" err="1"/>
              <a:t>ob</a:t>
            </a:r>
            <a:r>
              <a:rPr lang="pl-PL" sz="2800" dirty="0"/>
              <a:t> </a:t>
            </a:r>
            <a:r>
              <a:rPr lang="pl-PL" sz="2800" dirty="0" err="1"/>
              <a:t>sie</a:t>
            </a:r>
            <a:r>
              <a:rPr lang="pl-PL" sz="2800" dirty="0"/>
              <a:t> </a:t>
            </a:r>
            <a:r>
              <a:rPr lang="pl-PL" sz="2800" dirty="0" err="1"/>
              <a:t>Frauen</a:t>
            </a:r>
            <a:r>
              <a:rPr lang="pl-PL" sz="2800" dirty="0"/>
              <a:t> </a:t>
            </a:r>
            <a:r>
              <a:rPr lang="pl-PL" sz="2800" dirty="0" err="1"/>
              <a:t>und</a:t>
            </a:r>
            <a:r>
              <a:rPr lang="pl-PL" sz="2800" dirty="0"/>
              <a:t> </a:t>
            </a:r>
            <a:r>
              <a:rPr lang="pl-PL" sz="2800" dirty="0" err="1"/>
              <a:t>Männer</a:t>
            </a:r>
            <a:r>
              <a:rPr lang="pl-PL" sz="2800" dirty="0"/>
              <a:t> </a:t>
            </a:r>
            <a:r>
              <a:rPr lang="pl-PL" sz="2800" dirty="0" err="1"/>
              <a:t>bei</a:t>
            </a:r>
            <a:r>
              <a:rPr lang="pl-PL" sz="2800" dirty="0"/>
              <a:t> </a:t>
            </a:r>
            <a:r>
              <a:rPr lang="pl-PL" sz="2800" dirty="0" err="1"/>
              <a:t>gleicher</a:t>
            </a:r>
            <a:r>
              <a:rPr lang="pl-PL" sz="2800" dirty="0"/>
              <a:t> </a:t>
            </a:r>
            <a:r>
              <a:rPr lang="pl-PL" sz="2800" dirty="0" err="1"/>
              <a:t>Artbeit</a:t>
            </a:r>
            <a:r>
              <a:rPr lang="pl-PL" sz="2800" dirty="0"/>
              <a:t> </a:t>
            </a:r>
            <a:r>
              <a:rPr lang="pl-PL" sz="2800" dirty="0" err="1"/>
              <a:t>gleiche</a:t>
            </a:r>
            <a:r>
              <a:rPr lang="pl-PL" sz="2800" dirty="0"/>
              <a:t> </a:t>
            </a:r>
            <a:r>
              <a:rPr lang="pl-PL" sz="2800" dirty="0" err="1"/>
              <a:t>Löhne</a:t>
            </a:r>
            <a:r>
              <a:rPr lang="pl-PL" sz="2800" dirty="0"/>
              <a:t> </a:t>
            </a:r>
            <a:r>
              <a:rPr lang="pl-PL" sz="2800" dirty="0" err="1"/>
              <a:t>geben</a:t>
            </a:r>
            <a:endParaRPr lang="pl-PL" sz="2800" dirty="0"/>
          </a:p>
          <a:p>
            <a:r>
              <a:rPr lang="pl-PL" sz="2800" dirty="0"/>
              <a:t>In der </a:t>
            </a:r>
            <a:r>
              <a:rPr lang="pl-PL" sz="2800" dirty="0" err="1"/>
              <a:t>Politik</a:t>
            </a:r>
            <a:r>
              <a:rPr lang="pl-PL" sz="2800" dirty="0"/>
              <a:t> </a:t>
            </a:r>
            <a:r>
              <a:rPr lang="pl-PL" sz="2800" dirty="0" err="1"/>
              <a:t>gibt</a:t>
            </a:r>
            <a:r>
              <a:rPr lang="pl-PL" sz="2800" dirty="0"/>
              <a:t> es </a:t>
            </a:r>
            <a:r>
              <a:rPr lang="pl-PL" sz="2800" dirty="0" err="1"/>
              <a:t>weniger</a:t>
            </a:r>
            <a:r>
              <a:rPr lang="pl-PL" sz="2800" dirty="0"/>
              <a:t> </a:t>
            </a:r>
            <a:r>
              <a:rPr lang="pl-PL" sz="2800" dirty="0" err="1"/>
              <a:t>Frauen</a:t>
            </a:r>
            <a:r>
              <a:rPr lang="pl-PL" sz="2800" dirty="0"/>
              <a:t> </a:t>
            </a:r>
            <a:r>
              <a:rPr lang="pl-PL" sz="2800" dirty="0" err="1"/>
              <a:t>als</a:t>
            </a:r>
            <a:r>
              <a:rPr lang="pl-PL" sz="2800" dirty="0"/>
              <a:t> </a:t>
            </a:r>
            <a:r>
              <a:rPr lang="pl-PL" sz="2800" dirty="0" err="1"/>
              <a:t>Männer</a:t>
            </a:r>
            <a:r>
              <a:rPr lang="pl-PL" sz="2800" dirty="0"/>
              <a:t> in den Bundesrat</a:t>
            </a:r>
          </a:p>
          <a:p>
            <a:r>
              <a:rPr lang="pl-PL" sz="2800" dirty="0"/>
              <a:t> 2019 </a:t>
            </a:r>
            <a:r>
              <a:rPr lang="de-DE" sz="2800" dirty="0"/>
              <a:t>stellen Frauen rund 40 Prozent der Kandidierenden. </a:t>
            </a:r>
            <a:endParaRPr lang="pl-PL" sz="2800" dirty="0"/>
          </a:p>
          <a:p>
            <a:endParaRPr lang="pl-PL" dirty="0"/>
          </a:p>
        </p:txBody>
      </p:sp>
    </p:spTree>
    <p:extLst>
      <p:ext uri="{BB962C8B-B14F-4D97-AF65-F5344CB8AC3E}">
        <p14:creationId xmlns:p14="http://schemas.microsoft.com/office/powerpoint/2010/main" val="1690833206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Drewniana czcionka">
  <a:themeElements>
    <a:clrScheme name="Wood Type">
      <a:dk1>
        <a:sysClr val="windowText" lastClr="000000"/>
      </a:dk1>
      <a:lt1>
        <a:sysClr val="window" lastClr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Wood Type">
      <a:majorFont>
        <a:latin typeface="Rockwell Condensed" panose="02060603050405020104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微軟正黑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Rockwell" panose="02060603020205020403"/>
        <a:ea typeface=""/>
        <a:cs typeface=""/>
        <a:font script="Grek" typeface="Cambria"/>
        <a:font script="Cyrl" typeface="Cambria"/>
        <a:font script="Jpan" typeface="HG明朝B"/>
        <a:font script="Hang" typeface="바탕"/>
        <a:font script="Hans" typeface="方正姚体"/>
        <a:font script="Hant" typeface="標楷體"/>
        <a:font script="Arab" typeface="Times New Roman"/>
        <a:font script="Hebr" typeface="David"/>
        <a:font script="Thai" typeface="Jasmine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Wood Type" id="{7ACABC62-BF99-48CF-A9DC-4DB89C7B13DC}" vid="{142A1326-48AB-42A9-8428-CB14AA30176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1188</TotalTime>
  <Words>728</Words>
  <Application>Microsoft Office PowerPoint</Application>
  <PresentationFormat>Niestandardowy</PresentationFormat>
  <Paragraphs>129</Paragraphs>
  <Slides>17</Slides>
  <Notes>0</Notes>
  <HiddenSlides>0</HiddenSlides>
  <MMClips>0</MMClips>
  <ScaleCrop>false</ScaleCrop>
  <HeadingPairs>
    <vt:vector size="4" baseType="variant">
      <vt:variant>
        <vt:lpstr>Motyw</vt:lpstr>
      </vt:variant>
      <vt:variant>
        <vt:i4>1</vt:i4>
      </vt:variant>
      <vt:variant>
        <vt:lpstr>Tytuły slajdów</vt:lpstr>
      </vt:variant>
      <vt:variant>
        <vt:i4>17</vt:i4>
      </vt:variant>
    </vt:vector>
  </HeadingPairs>
  <TitlesOfParts>
    <vt:vector size="18" baseType="lpstr">
      <vt:lpstr>Drewniana czcionka</vt:lpstr>
      <vt:lpstr>                            Universität RZeszow                                                                Fakultät für                                                             rechtswissenschaften </vt:lpstr>
      <vt:lpstr>AGENDA</vt:lpstr>
      <vt:lpstr>Frauenwahlrecht in Europa    </vt:lpstr>
      <vt:lpstr>Frauenbewegung</vt:lpstr>
      <vt:lpstr>Frauenbewegung in Deutschland</vt:lpstr>
      <vt:lpstr>Frauenbewegung in Deutschland</vt:lpstr>
      <vt:lpstr>Frauen in der deutschen Politik </vt:lpstr>
      <vt:lpstr>Schweiz</vt:lpstr>
      <vt:lpstr>Schweiz</vt:lpstr>
      <vt:lpstr>Österreich</vt:lpstr>
      <vt:lpstr>Österreich</vt:lpstr>
      <vt:lpstr>POlen</vt:lpstr>
      <vt:lpstr>Polen</vt:lpstr>
      <vt:lpstr>Polen</vt:lpstr>
      <vt:lpstr>Wortschatz</vt:lpstr>
      <vt:lpstr>Quellen</vt:lpstr>
      <vt:lpstr>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Frauenwahlrecht</dc:title>
  <dc:creator>Zuzanna Staniec</dc:creator>
  <cp:lastModifiedBy>Oem</cp:lastModifiedBy>
  <cp:revision>47</cp:revision>
  <dcterms:created xsi:type="dcterms:W3CDTF">2020-03-26T15:08:40Z</dcterms:created>
  <dcterms:modified xsi:type="dcterms:W3CDTF">2020-04-28T05:19:54Z</dcterms:modified>
</cp:coreProperties>
</file>