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7" r:id="rId14"/>
    <p:sldId id="268" r:id="rId15"/>
    <p:sldId id="274" r:id="rId16"/>
    <p:sldId id="276" r:id="rId17"/>
    <p:sldId id="275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-298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-18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9468274504043017E-2"/>
          <c:y val="9.0652453283333698E-2"/>
          <c:w val="0.90953356535762186"/>
          <c:h val="0.8171627703328332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Arkusz1!$C$2</c:f>
              <c:strCache>
                <c:ptCount val="1"/>
                <c:pt idx="0">
                  <c:v>BRUTTOINLANDPRODUKT - POLEN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dkEdge">
                <a:bevelT w="0" h="0"/>
              </a:sp3d>
            </c:spPr>
          </c:marker>
          <c:dLbls>
            <c:dLbl>
              <c:idx val="0"/>
              <c:layout>
                <c:manualLayout>
                  <c:x val="-4.1797283176593536E-2"/>
                  <c:y val="3.0385900941962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4F-44BF-B3A7-6E90B62518B0}"/>
                </c:ext>
              </c:extLst>
            </c:dLbl>
            <c:dLbl>
              <c:idx val="1"/>
              <c:layout>
                <c:manualLayout>
                  <c:x val="-3.4831069313827935E-2"/>
                  <c:y val="-3.0385900941962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4F-44BF-B3A7-6E90B62518B0}"/>
                </c:ext>
              </c:extLst>
            </c:dLbl>
            <c:dLbl>
              <c:idx val="2"/>
              <c:layout>
                <c:manualLayout>
                  <c:x val="-2.0898641588296761E-2"/>
                  <c:y val="3.0385900941962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4F-44BF-B3A7-6E90B62518B0}"/>
                </c:ext>
              </c:extLst>
            </c:dLbl>
            <c:dLbl>
              <c:idx val="3"/>
              <c:layout>
                <c:manualLayout>
                  <c:x val="-4.7021943573667777E-2"/>
                  <c:y val="-3.9501671224551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4F-44BF-B3A7-6E90B62518B0}"/>
                </c:ext>
              </c:extLst>
            </c:dLbl>
            <c:dLbl>
              <c:idx val="4"/>
              <c:layout>
                <c:manualLayout>
                  <c:x val="-2.7864855451062348E-2"/>
                  <c:y val="4.25402613187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4F-44BF-B3A7-6E90B62518B0}"/>
                </c:ext>
              </c:extLst>
            </c:dLbl>
            <c:dLbl>
              <c:idx val="5"/>
              <c:layout>
                <c:manualLayout>
                  <c:x val="-4.1797283176593522E-2"/>
                  <c:y val="-5.7733211789729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4F-44BF-B3A7-6E90B62518B0}"/>
                </c:ext>
              </c:extLst>
            </c:dLbl>
            <c:dLbl>
              <c:idx val="6"/>
              <c:layout>
                <c:manualLayout>
                  <c:x val="-5.2246603970741903E-3"/>
                  <c:y val="3.0385900941962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4F-44BF-B3A7-6E90B62518B0}"/>
                </c:ext>
              </c:extLst>
            </c:dLbl>
            <c:dLbl>
              <c:idx val="7"/>
              <c:layout>
                <c:manualLayout>
                  <c:x val="-5.3988157436433364E-2"/>
                  <c:y val="-3.6463081130355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4F-44BF-B3A7-6E90B62518B0}"/>
                </c:ext>
              </c:extLst>
            </c:dLbl>
            <c:dLbl>
              <c:idx val="8"/>
              <c:layout>
                <c:manualLayout>
                  <c:x val="-1.7415534656913328E-3"/>
                  <c:y val="-6.0771801883925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4F-44BF-B3A7-6E90B62518B0}"/>
                </c:ext>
              </c:extLst>
            </c:dLbl>
            <c:dLbl>
              <c:idx val="9"/>
              <c:layout>
                <c:manualLayout>
                  <c:x val="-2.9606408916753681E-2"/>
                  <c:y val="-3.03859009419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64F-44BF-B3A7-6E90B62518B0}"/>
                </c:ext>
              </c:extLst>
            </c:dLbl>
            <c:dLbl>
              <c:idx val="10"/>
              <c:layout>
                <c:manualLayout>
                  <c:x val="-3.4831069313827935E-2"/>
                  <c:y val="3.0385900941962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4F-44BF-B3A7-6E90B62518B0}"/>
                </c:ext>
              </c:extLst>
            </c:dLbl>
            <c:dLbl>
              <c:idx val="11"/>
              <c:layout>
                <c:manualLayout>
                  <c:x val="-4.0055729710902127E-2"/>
                  <c:y val="-3.3424491036159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4F-44BF-B3A7-6E90B62518B0}"/>
                </c:ext>
              </c:extLst>
            </c:dLbl>
            <c:dLbl>
              <c:idx val="12"/>
              <c:layout>
                <c:manualLayout>
                  <c:x val="-2.2640195053988156E-2"/>
                  <c:y val="-3.0385900941962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4F-44BF-B3A7-6E90B62518B0}"/>
                </c:ext>
              </c:extLst>
            </c:dLbl>
            <c:dLbl>
              <c:idx val="13"/>
              <c:layout>
                <c:manualLayout>
                  <c:x val="-4.1797283176593522E-2"/>
                  <c:y val="3.0385900941962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64F-44BF-B3A7-6E90B62518B0}"/>
                </c:ext>
              </c:extLst>
            </c:dLbl>
            <c:dLbl>
              <c:idx val="14"/>
              <c:layout>
                <c:manualLayout>
                  <c:x val="-2.9606408916753743E-2"/>
                  <c:y val="-3.0385900941962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64F-44BF-B3A7-6E90B62518B0}"/>
                </c:ext>
              </c:extLst>
            </c:dLbl>
            <c:dLbl>
              <c:idx val="15"/>
              <c:layout>
                <c:manualLayout>
                  <c:x val="-8.7077673284569838E-3"/>
                  <c:y val="1.8231540565177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64F-44BF-B3A7-6E90B62518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 LT Pro" panose="020B0504020202020204" pitchFamily="34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Arkusz1!$B$3:$B$18</c:f>
              <c:numCache>
                <c:formatCode>General</c:formatCode>
                <c:ptCount val="16"/>
                <c:pt idx="0">
                  <c:v>1990</c:v>
                </c:pt>
                <c:pt idx="1">
                  <c:v>1992</c:v>
                </c:pt>
                <c:pt idx="2">
                  <c:v>1994</c:v>
                </c:pt>
                <c:pt idx="3">
                  <c:v>1996</c:v>
                </c:pt>
                <c:pt idx="4">
                  <c:v>1998</c:v>
                </c:pt>
                <c:pt idx="5">
                  <c:v>2000</c:v>
                </c:pt>
                <c:pt idx="6">
                  <c:v>2002</c:v>
                </c:pt>
                <c:pt idx="7">
                  <c:v>2004</c:v>
                </c:pt>
                <c:pt idx="8">
                  <c:v>2006</c:v>
                </c:pt>
                <c:pt idx="9">
                  <c:v>2008</c:v>
                </c:pt>
                <c:pt idx="10">
                  <c:v>2010</c:v>
                </c:pt>
                <c:pt idx="11">
                  <c:v>2012</c:v>
                </c:pt>
                <c:pt idx="12">
                  <c:v>2014</c:v>
                </c:pt>
                <c:pt idx="13">
                  <c:v>2016</c:v>
                </c:pt>
                <c:pt idx="14">
                  <c:v>2018</c:v>
                </c:pt>
                <c:pt idx="15">
                  <c:v>2019</c:v>
                </c:pt>
              </c:numCache>
            </c:numRef>
          </c:xVal>
          <c:yVal>
            <c:numRef>
              <c:f>Arkusz1!$C$3:$C$18</c:f>
              <c:numCache>
                <c:formatCode>General</c:formatCode>
                <c:ptCount val="16"/>
                <c:pt idx="0">
                  <c:v>62.08</c:v>
                </c:pt>
                <c:pt idx="1">
                  <c:v>88.71</c:v>
                </c:pt>
                <c:pt idx="2">
                  <c:v>103.68</c:v>
                </c:pt>
                <c:pt idx="3">
                  <c:v>156.68</c:v>
                </c:pt>
                <c:pt idx="4">
                  <c:v>172.05</c:v>
                </c:pt>
                <c:pt idx="5">
                  <c:v>171.28</c:v>
                </c:pt>
                <c:pt idx="6">
                  <c:v>198.68</c:v>
                </c:pt>
                <c:pt idx="7">
                  <c:v>255.28</c:v>
                </c:pt>
                <c:pt idx="8">
                  <c:v>344.76</c:v>
                </c:pt>
                <c:pt idx="9">
                  <c:v>533.79999999999995</c:v>
                </c:pt>
                <c:pt idx="10">
                  <c:v>479.16</c:v>
                </c:pt>
                <c:pt idx="11">
                  <c:v>500.85</c:v>
                </c:pt>
                <c:pt idx="12">
                  <c:v>545.28</c:v>
                </c:pt>
                <c:pt idx="13">
                  <c:v>471.84</c:v>
                </c:pt>
                <c:pt idx="14">
                  <c:v>585.82000000000005</c:v>
                </c:pt>
                <c:pt idx="15">
                  <c:v>565.85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0-664F-44BF-B3A7-6E90B62518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41765888"/>
        <c:axId val="41781504"/>
      </c:scatterChart>
      <c:valAx>
        <c:axId val="41765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 Next LT Pro" panose="020B0504020202020204" pitchFamily="34" charset="-18"/>
                    <a:ea typeface="+mn-ea"/>
                    <a:cs typeface="+mn-cs"/>
                  </a:defRPr>
                </a:pPr>
                <a:r>
                  <a:rPr lang="pl-PL" dirty="0" err="1"/>
                  <a:t>Jahre</a:t>
                </a:r>
                <a:endParaRPr lang="pl-PL" dirty="0"/>
              </a:p>
            </c:rich>
          </c:tx>
          <c:layout>
            <c:manualLayout>
              <c:xMode val="edge"/>
              <c:yMode val="edge"/>
              <c:x val="0.94235543449924397"/>
              <c:y val="0.9534169445143606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-18"/>
                <a:ea typeface="+mn-ea"/>
                <a:cs typeface="+mn-cs"/>
              </a:defRPr>
            </a:pPr>
            <a:endParaRPr lang="pl-PL"/>
          </a:p>
        </c:txPr>
        <c:crossAx val="41781504"/>
        <c:crosses val="autoZero"/>
        <c:crossBetween val="midCat"/>
      </c:valAx>
      <c:valAx>
        <c:axId val="4178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 Next LT Pro" panose="020B0504020202020204" pitchFamily="34" charset="-18"/>
                    <a:ea typeface="+mn-ea"/>
                    <a:cs typeface="+mn-cs"/>
                  </a:defRPr>
                </a:pPr>
                <a:r>
                  <a:rPr lang="pl-PL" dirty="0" err="1"/>
                  <a:t>Bruttoinlandprodukt</a:t>
                </a:r>
                <a:r>
                  <a:rPr lang="pl-PL" baseline="0" dirty="0"/>
                  <a:t> in </a:t>
                </a:r>
                <a:r>
                  <a:rPr lang="pl-PL" baseline="0" dirty="0" err="1"/>
                  <a:t>Milliarden</a:t>
                </a:r>
                <a:r>
                  <a:rPr lang="pl-PL" baseline="0" dirty="0"/>
                  <a:t> US-</a:t>
                </a:r>
                <a:r>
                  <a:rPr lang="pl-PL" baseline="0" dirty="0" err="1"/>
                  <a:t>Dollar</a:t>
                </a:r>
                <a:endParaRPr lang="pl-PL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venir Next LT Pro" panose="020B0504020202020204" pitchFamily="34" charset="-18"/>
                <a:ea typeface="+mn-ea"/>
                <a:cs typeface="+mn-cs"/>
              </a:defRPr>
            </a:pPr>
            <a:endParaRPr lang="pl-PL"/>
          </a:p>
        </c:txPr>
        <c:crossAx val="41765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venir Next LT Pro" panose="020B0504020202020204" pitchFamily="34" charset="-18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288410631912532E-2"/>
          <c:y val="3.7335640998435754E-2"/>
          <c:w val="0.89188956030531752"/>
          <c:h val="0.8839481598499946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Arkusz2!$B$1</c:f>
              <c:strCache>
                <c:ptCount val="1"/>
                <c:pt idx="0">
                  <c:v>ARBEITSLOSENQUOTE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4.6393353966252576E-2"/>
                  <c:y val="6.1623528365036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79-430B-9937-B3103163154D}"/>
                </c:ext>
              </c:extLst>
            </c:dLbl>
            <c:dLbl>
              <c:idx val="4"/>
              <c:layout>
                <c:manualLayout>
                  <c:x val="-3.7061513727357429E-2"/>
                  <c:y val="-5.46941851610522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79-430B-9937-B3103163154D}"/>
                </c:ext>
              </c:extLst>
            </c:dLbl>
            <c:dLbl>
              <c:idx val="5"/>
              <c:layout>
                <c:manualLayout>
                  <c:x val="-4.8259722014031559E-2"/>
                  <c:y val="-4.1400732186642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79-430B-9937-B3103163154D}"/>
                </c:ext>
              </c:extLst>
            </c:dLbl>
            <c:dLbl>
              <c:idx val="6"/>
              <c:layout>
                <c:manualLayout>
                  <c:x val="-5.1992458109589676E-2"/>
                  <c:y val="-4.14007321866422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79-430B-9937-B3103163154D}"/>
                </c:ext>
              </c:extLst>
            </c:dLbl>
            <c:dLbl>
              <c:idx val="7"/>
              <c:layout>
                <c:manualLayout>
                  <c:x val="-2.959604153624134E-2"/>
                  <c:y val="-4.14007321866421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79-430B-9937-B3103163154D}"/>
                </c:ext>
              </c:extLst>
            </c:dLbl>
            <c:dLbl>
              <c:idx val="8"/>
              <c:layout>
                <c:manualLayout>
                  <c:x val="-3.3328777631799388E-2"/>
                  <c:y val="-4.1400732186642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79-430B-9937-B3103163154D}"/>
                </c:ext>
              </c:extLst>
            </c:dLbl>
            <c:dLbl>
              <c:idx val="9"/>
              <c:layout>
                <c:manualLayout>
                  <c:x val="-3.96557653137702E-2"/>
                  <c:y val="4.16833489034209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79-430B-9937-B3103163154D}"/>
                </c:ext>
              </c:extLst>
            </c:dLbl>
            <c:dLbl>
              <c:idx val="11"/>
              <c:layout>
                <c:manualLayout>
                  <c:x val="-4.4526985918473518E-2"/>
                  <c:y val="4.16833489034209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79-430B-9937-B3103163154D}"/>
                </c:ext>
              </c:extLst>
            </c:dLbl>
            <c:dLbl>
              <c:idx val="12"/>
              <c:layout>
                <c:manualLayout>
                  <c:x val="-3.7789397265991245E-2"/>
                  <c:y val="-4.1400732186642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A79-430B-9937-B3103163154D}"/>
                </c:ext>
              </c:extLst>
            </c:dLbl>
            <c:dLbl>
              <c:idx val="15"/>
              <c:layout>
                <c:manualLayout>
                  <c:x val="-1.3526612644863961E-2"/>
                  <c:y val="3.50366224162157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79-430B-9937-B310316315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 LT Pro" panose="020B0504020202020204" pitchFamily="34" charset="-18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Arkusz2!$A$2:$A$17</c:f>
              <c:numCache>
                <c:formatCode>General</c:formatCode>
                <c:ptCount val="16"/>
                <c:pt idx="0">
                  <c:v>1990</c:v>
                </c:pt>
                <c:pt idx="1">
                  <c:v>1992</c:v>
                </c:pt>
                <c:pt idx="2">
                  <c:v>1994</c:v>
                </c:pt>
                <c:pt idx="3">
                  <c:v>1996</c:v>
                </c:pt>
                <c:pt idx="4">
                  <c:v>1998</c:v>
                </c:pt>
                <c:pt idx="5">
                  <c:v>2000</c:v>
                </c:pt>
                <c:pt idx="6">
                  <c:v>2002</c:v>
                </c:pt>
                <c:pt idx="7">
                  <c:v>2004</c:v>
                </c:pt>
                <c:pt idx="8">
                  <c:v>2006</c:v>
                </c:pt>
                <c:pt idx="9">
                  <c:v>2008</c:v>
                </c:pt>
                <c:pt idx="10">
                  <c:v>2010</c:v>
                </c:pt>
                <c:pt idx="11">
                  <c:v>2012</c:v>
                </c:pt>
                <c:pt idx="12">
                  <c:v>2014</c:v>
                </c:pt>
                <c:pt idx="13">
                  <c:v>2016</c:v>
                </c:pt>
                <c:pt idx="14">
                  <c:v>2018</c:v>
                </c:pt>
                <c:pt idx="15">
                  <c:v>2019</c:v>
                </c:pt>
              </c:numCache>
            </c:numRef>
          </c:xVal>
          <c:yVal>
            <c:numRef>
              <c:f>Arkusz2!$B$2:$B$17</c:f>
              <c:numCache>
                <c:formatCode>0.00%</c:formatCode>
                <c:ptCount val="16"/>
                <c:pt idx="0">
                  <c:v>6.3E-2</c:v>
                </c:pt>
                <c:pt idx="1">
                  <c:v>0.13600000000000001</c:v>
                </c:pt>
                <c:pt idx="2">
                  <c:v>0.114</c:v>
                </c:pt>
                <c:pt idx="3">
                  <c:v>0.1234</c:v>
                </c:pt>
                <c:pt idx="4">
                  <c:v>0.10580000000000001</c:v>
                </c:pt>
                <c:pt idx="5">
                  <c:v>0.16089999999999999</c:v>
                </c:pt>
                <c:pt idx="6">
                  <c:v>0.1993</c:v>
                </c:pt>
                <c:pt idx="7">
                  <c:v>0.18970000000000001</c:v>
                </c:pt>
                <c:pt idx="8">
                  <c:v>0.1384</c:v>
                </c:pt>
                <c:pt idx="9">
                  <c:v>7.1199999999999999E-2</c:v>
                </c:pt>
                <c:pt idx="10">
                  <c:v>9.64E-2</c:v>
                </c:pt>
                <c:pt idx="11">
                  <c:v>0.1009</c:v>
                </c:pt>
                <c:pt idx="12">
                  <c:v>8.9899999999999994E-2</c:v>
                </c:pt>
                <c:pt idx="13">
                  <c:v>6.1600000000000002E-2</c:v>
                </c:pt>
                <c:pt idx="14">
                  <c:v>3.85E-2</c:v>
                </c:pt>
                <c:pt idx="15">
                  <c:v>3.7699999999999997E-2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A-2A79-430B-9937-B3103163154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42057728"/>
        <c:axId val="42060800"/>
      </c:scatterChart>
      <c:valAx>
        <c:axId val="42057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 Next LT Pro" panose="020B0504020202020204" pitchFamily="34" charset="-18"/>
                    <a:ea typeface="+mn-ea"/>
                    <a:cs typeface="+mn-cs"/>
                  </a:defRPr>
                </a:pPr>
                <a:r>
                  <a:rPr lang="pl-PL" dirty="0" err="1"/>
                  <a:t>Jahre</a:t>
                </a:r>
                <a:endParaRPr lang="pl-PL" dirty="0"/>
              </a:p>
            </c:rich>
          </c:tx>
          <c:layout>
            <c:manualLayout>
              <c:xMode val="edge"/>
              <c:yMode val="edge"/>
              <c:x val="0.87246029961883143"/>
              <c:y val="0.9419771984918026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-18"/>
                <a:ea typeface="+mn-ea"/>
                <a:cs typeface="+mn-cs"/>
              </a:defRPr>
            </a:pPr>
            <a:endParaRPr lang="pl-PL"/>
          </a:p>
        </c:txPr>
        <c:crossAx val="42060800"/>
        <c:crosses val="autoZero"/>
        <c:crossBetween val="midCat"/>
      </c:valAx>
      <c:valAx>
        <c:axId val="4206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-18"/>
                <a:ea typeface="+mn-ea"/>
                <a:cs typeface="+mn-cs"/>
              </a:defRPr>
            </a:pPr>
            <a:endParaRPr lang="pl-PL"/>
          </a:p>
        </c:txPr>
        <c:crossAx val="42057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venir Next LT Pro" panose="020B0504020202020204" pitchFamily="34" charset="-18"/>
        </a:defRPr>
      </a:pPr>
      <a:endParaRPr lang="pl-P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1B-47A5-B488-BEBAD99A814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1B-47A5-B488-BEBAD99A814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B1B-47A5-B488-BEBAD99A814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Avenir Next LT Pro" panose="020B0504020202020204" pitchFamily="34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Landwirtschaft</c:v>
                </c:pt>
                <c:pt idx="1">
                  <c:v>Industrie</c:v>
                </c:pt>
                <c:pt idx="2">
                  <c:v>Dienstleistungen</c:v>
                </c:pt>
              </c:strCache>
            </c:strRef>
          </c:cat>
          <c:val>
            <c:numRef>
              <c:f>Arkusz1!$B$2:$B$4</c:f>
              <c:numCache>
                <c:formatCode>0.00%</c:formatCode>
                <c:ptCount val="3"/>
                <c:pt idx="0">
                  <c:v>0.10100000000000001</c:v>
                </c:pt>
                <c:pt idx="1">
                  <c:v>0.313</c:v>
                </c:pt>
                <c:pt idx="2">
                  <c:v>0.58599999999999997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1B-47A5-B488-BEBAD99A814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venir Next LT Pro" panose="020B0504020202020204" pitchFamily="34" charset="-18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latin typeface="Avenir Next LT Pro" panose="020B0504020202020204" pitchFamily="34" charset="-18"/>
        </a:defRPr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A31B-A89A-4680-9017-0640CFCA9C7D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13CD-80E2-4607-A990-C62E7582A5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2129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A31B-A89A-4680-9017-0640CFCA9C7D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13CD-80E2-4607-A990-C62E7582A5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871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A31B-A89A-4680-9017-0640CFCA9C7D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13CD-80E2-4607-A990-C62E7582A5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302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A31B-A89A-4680-9017-0640CFCA9C7D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13CD-80E2-4607-A990-C62E7582A5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145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A31B-A89A-4680-9017-0640CFCA9C7D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13CD-80E2-4607-A990-C62E7582A5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8794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A31B-A89A-4680-9017-0640CFCA9C7D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13CD-80E2-4607-A990-C62E7582A5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684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A31B-A89A-4680-9017-0640CFCA9C7D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13CD-80E2-4607-A990-C62E7582A59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0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A31B-A89A-4680-9017-0640CFCA9C7D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13CD-80E2-4607-A990-C62E7582A5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132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A31B-A89A-4680-9017-0640CFCA9C7D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13CD-80E2-4607-A990-C62E7582A5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73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A31B-A89A-4680-9017-0640CFCA9C7D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13CD-80E2-4607-A990-C62E7582A5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58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681A31B-A89A-4680-9017-0640CFCA9C7D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13CD-80E2-4607-A990-C62E7582A5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552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681A31B-A89A-4680-9017-0640CFCA9C7D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8AF13CD-80E2-4607-A990-C62E7582A5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594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8CBC8395-6CB1-4A3A-9F89-A7C8FA1361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2305130" y="1626325"/>
            <a:ext cx="6986188" cy="493399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F27CA90-4211-4DBD-84D5-0B5C59147F83}"/>
              </a:ext>
            </a:extLst>
          </p:cNvPr>
          <p:cNvSpPr txBox="1">
            <a:spLocks/>
          </p:cNvSpPr>
          <p:nvPr/>
        </p:nvSpPr>
        <p:spPr>
          <a:xfrm>
            <a:off x="2305130" y="518185"/>
            <a:ext cx="9400604" cy="95110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nir Next LT Pro" panose="020B0504020202020204" pitchFamily="34" charset="-18"/>
                <a:cs typeface="Segoe UI Semibold" panose="020B0702040204020203" pitchFamily="34" charset="0"/>
              </a:rPr>
              <a:t>POLNISCHE </a:t>
            </a:r>
            <a:r>
              <a:rPr lang="pl-P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nir Next LT Pro" panose="020B0504020202020204" pitchFamily="34" charset="-18"/>
                <a:cs typeface="Segoe UI Semibold" panose="020B0702040204020203" pitchFamily="34" charset="0"/>
              </a:rPr>
              <a:t>WIRTSCHAFT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471C258-719A-4588-B80D-4B6523B15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8" y="103697"/>
            <a:ext cx="1802166" cy="1787593"/>
          </a:xfrm>
          <a:prstGeom prst="rect">
            <a:avLst/>
          </a:prstGeom>
        </p:spPr>
      </p:pic>
      <p:sp>
        <p:nvSpPr>
          <p:cNvPr id="5" name="Google Shape;129;p13">
            <a:extLst>
              <a:ext uri="{FF2B5EF4-FFF2-40B4-BE49-F238E27FC236}">
                <a16:creationId xmlns:a16="http://schemas.microsoft.com/office/drawing/2014/main" xmlns="" id="{1B6247F2-F19F-4857-86EE-006DC8FB8A2D}"/>
              </a:ext>
            </a:extLst>
          </p:cNvPr>
          <p:cNvSpPr txBox="1">
            <a:spLocks/>
          </p:cNvSpPr>
          <p:nvPr/>
        </p:nvSpPr>
        <p:spPr>
          <a:xfrm>
            <a:off x="3584572" y="5698865"/>
            <a:ext cx="8607428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320000">
              <a:lnSpc>
                <a:spcPct val="80000"/>
              </a:lnSpc>
              <a:spcBef>
                <a:spcPts val="400"/>
              </a:spcBef>
              <a:buFont typeface="Wingdings 3" charset="2"/>
              <a:buNone/>
            </a:pPr>
            <a:r>
              <a:rPr lang="pl-PL" sz="1600" dirty="0">
                <a:solidFill>
                  <a:srgbClr val="434343"/>
                </a:solidFill>
                <a:latin typeface="Avenir Next LT Pro" panose="020B0504020202020204" pitchFamily="34" charset="-18"/>
                <a:cs typeface="Segoe UI Light" panose="020B0502040204020203" pitchFamily="34" charset="0"/>
              </a:rPr>
              <a:t>B</a:t>
            </a:r>
            <a:r>
              <a:rPr lang="de-DE" sz="1600" dirty="0" err="1">
                <a:solidFill>
                  <a:srgbClr val="434343"/>
                </a:solidFill>
                <a:latin typeface="Avenir Next LT Pro" panose="020B0504020202020204" pitchFamily="34" charset="-18"/>
                <a:cs typeface="Segoe UI Light" panose="020B0502040204020203" pitchFamily="34" charset="0"/>
              </a:rPr>
              <a:t>earbeitet</a:t>
            </a:r>
            <a:r>
              <a:rPr lang="de-DE" sz="1600" dirty="0">
                <a:solidFill>
                  <a:srgbClr val="434343"/>
                </a:solidFill>
                <a:latin typeface="Avenir Next LT Pro" panose="020B0504020202020204" pitchFamily="34" charset="-18"/>
                <a:cs typeface="Segoe UI Light" panose="020B0502040204020203" pitchFamily="34" charset="0"/>
              </a:rPr>
              <a:t> von: </a:t>
            </a:r>
            <a:r>
              <a:rPr lang="pl-PL" sz="1600" dirty="0">
                <a:solidFill>
                  <a:srgbClr val="434343"/>
                </a:solidFill>
                <a:latin typeface="Avenir Next LT Pro" panose="020B0504020202020204" pitchFamily="34" charset="-18"/>
                <a:cs typeface="Segoe UI Light" panose="020B0502040204020203" pitchFamily="34" charset="0"/>
              </a:rPr>
              <a:t>Maciej </a:t>
            </a:r>
            <a:r>
              <a:rPr lang="pl-PL" sz="1600" dirty="0" err="1">
                <a:solidFill>
                  <a:srgbClr val="434343"/>
                </a:solidFill>
                <a:latin typeface="Avenir Next LT Pro" panose="020B0504020202020204" pitchFamily="34" charset="-18"/>
                <a:cs typeface="Segoe UI Light" panose="020B0502040204020203" pitchFamily="34" charset="0"/>
              </a:rPr>
              <a:t>Krzanik</a:t>
            </a:r>
            <a:endParaRPr lang="de-DE" sz="1600" dirty="0">
              <a:solidFill>
                <a:srgbClr val="434343"/>
              </a:solidFill>
              <a:latin typeface="Avenir Next LT Pro" panose="020B0504020202020204" pitchFamily="34" charset="-18"/>
              <a:cs typeface="Segoe UI Light" panose="020B0502040204020203" pitchFamily="34" charset="0"/>
            </a:endParaRPr>
          </a:p>
          <a:p>
            <a:pPr marL="4320000" indent="0">
              <a:spcBef>
                <a:spcPts val="0"/>
              </a:spcBef>
              <a:buFont typeface="Wingdings 3" charset="2"/>
              <a:buNone/>
            </a:pPr>
            <a:r>
              <a:rPr lang="de-DE" sz="1600" dirty="0">
                <a:solidFill>
                  <a:srgbClr val="434343"/>
                </a:solidFill>
                <a:latin typeface="Avenir Next LT Pro" panose="020B0504020202020204" pitchFamily="34" charset="-18"/>
                <a:cs typeface="Segoe UI Light" panose="020B0502040204020203" pitchFamily="34" charset="0"/>
              </a:rPr>
              <a:t>Student des 2. Studienjahres (2019/2020) </a:t>
            </a:r>
          </a:p>
          <a:p>
            <a:pPr marL="4320000" indent="0">
              <a:spcBef>
                <a:spcPts val="0"/>
              </a:spcBef>
              <a:buNone/>
            </a:pPr>
            <a:r>
              <a:rPr lang="pl-PL" sz="1600" dirty="0" err="1">
                <a:solidFill>
                  <a:srgbClr val="434343"/>
                </a:solidFill>
                <a:latin typeface="Avenir Next LT Pro" panose="020B0504020202020204" pitchFamily="34" charset="-18"/>
                <a:cs typeface="Segoe UI Light" panose="020B0502040204020203" pitchFamily="34" charset="0"/>
              </a:rPr>
              <a:t>Fakultät</a:t>
            </a:r>
            <a:r>
              <a:rPr lang="pl-PL" sz="1600" dirty="0">
                <a:solidFill>
                  <a:srgbClr val="434343"/>
                </a:solidFill>
                <a:latin typeface="Avenir Next LT Pro" panose="020B0504020202020204" pitchFamily="34" charset="-18"/>
                <a:cs typeface="Segoe UI Light" panose="020B0502040204020203" pitchFamily="34" charset="0"/>
              </a:rPr>
              <a:t> </a:t>
            </a:r>
            <a:r>
              <a:rPr lang="pl-PL" sz="1600" dirty="0" err="1">
                <a:solidFill>
                  <a:srgbClr val="434343"/>
                </a:solidFill>
                <a:latin typeface="Avenir Next LT Pro" panose="020B0504020202020204" pitchFamily="34" charset="-18"/>
                <a:cs typeface="Segoe UI Light" panose="020B0502040204020203" pitchFamily="34" charset="0"/>
              </a:rPr>
              <a:t>für</a:t>
            </a:r>
            <a:r>
              <a:rPr lang="pl-PL" sz="1600" dirty="0">
                <a:solidFill>
                  <a:srgbClr val="434343"/>
                </a:solidFill>
                <a:latin typeface="Avenir Next LT Pro" panose="020B0504020202020204" pitchFamily="34" charset="-18"/>
                <a:cs typeface="Segoe UI Light" panose="020B0502040204020203" pitchFamily="34" charset="0"/>
              </a:rPr>
              <a:t> </a:t>
            </a:r>
            <a:r>
              <a:rPr lang="pl-PL" sz="1600" dirty="0" err="1">
                <a:solidFill>
                  <a:srgbClr val="434343"/>
                </a:solidFill>
                <a:latin typeface="Avenir Next LT Pro" panose="020B0504020202020204" pitchFamily="34" charset="-18"/>
                <a:cs typeface="Segoe UI Light" panose="020B0502040204020203" pitchFamily="34" charset="0"/>
              </a:rPr>
              <a:t>Wirtschaftwissenschaften</a:t>
            </a:r>
            <a:endParaRPr lang="pl-PL" sz="1600" dirty="0">
              <a:solidFill>
                <a:srgbClr val="434343"/>
              </a:solidFill>
              <a:latin typeface="Avenir Next LT Pro" panose="020B0504020202020204" pitchFamily="34" charset="-18"/>
              <a:cs typeface="Segoe UI Light" panose="020B0502040204020203" pitchFamily="34" charset="0"/>
            </a:endParaRPr>
          </a:p>
          <a:p>
            <a:pPr marL="4320000" indent="0">
              <a:spcBef>
                <a:spcPts val="0"/>
              </a:spcBef>
              <a:buFont typeface="Wingdings 3" charset="2"/>
              <a:buNone/>
            </a:pPr>
            <a:r>
              <a:rPr lang="de-DE" sz="1600" dirty="0">
                <a:solidFill>
                  <a:srgbClr val="434343"/>
                </a:solidFill>
                <a:latin typeface="Avenir Next LT Pro" panose="020B0504020202020204" pitchFamily="34" charset="-18"/>
                <a:cs typeface="Segoe UI Light" panose="020B0502040204020203" pitchFamily="34" charset="0"/>
              </a:rPr>
              <a:t>der </a:t>
            </a:r>
            <a:r>
              <a:rPr lang="de-DE" sz="1600" dirty="0" err="1">
                <a:solidFill>
                  <a:srgbClr val="434343"/>
                </a:solidFill>
                <a:latin typeface="Avenir Next LT Pro" panose="020B0504020202020204" pitchFamily="34" charset="-18"/>
                <a:cs typeface="Segoe UI Light" panose="020B0502040204020203" pitchFamily="34" charset="0"/>
              </a:rPr>
              <a:t>Rzeszower</a:t>
            </a:r>
            <a:r>
              <a:rPr lang="de-DE" sz="1600" dirty="0">
                <a:solidFill>
                  <a:srgbClr val="434343"/>
                </a:solidFill>
                <a:latin typeface="Avenir Next LT Pro" panose="020B0504020202020204" pitchFamily="34" charset="-18"/>
                <a:cs typeface="Segoe UI Light" panose="020B0502040204020203" pitchFamily="34" charset="0"/>
              </a:rPr>
              <a:t> Universität</a:t>
            </a:r>
          </a:p>
          <a:p>
            <a:pPr marL="4320000" indent="0">
              <a:spcBef>
                <a:spcPts val="0"/>
              </a:spcBef>
              <a:buFont typeface="Wingdings 3" charset="2"/>
              <a:buNone/>
            </a:pPr>
            <a:endParaRPr lang="de-DE" sz="1600" dirty="0">
              <a:solidFill>
                <a:srgbClr val="434343"/>
              </a:solidFill>
              <a:highlight>
                <a:srgbClr val="F8F9FA"/>
              </a:highlight>
            </a:endParaRPr>
          </a:p>
          <a:p>
            <a:pPr marL="6400800" indent="-1450799">
              <a:spcBef>
                <a:spcPts val="0"/>
              </a:spcBef>
              <a:buFont typeface="Wingdings 3" charset="2"/>
              <a:buNone/>
            </a:pPr>
            <a:endParaRPr lang="de-DE" sz="160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91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C88DBE3-A2DB-456C-831F-C8BDB1713B70}"/>
              </a:ext>
            </a:extLst>
          </p:cNvPr>
          <p:cNvSpPr txBox="1">
            <a:spLocks/>
          </p:cNvSpPr>
          <p:nvPr/>
        </p:nvSpPr>
        <p:spPr>
          <a:xfrm>
            <a:off x="316531" y="320877"/>
            <a:ext cx="9271351" cy="95110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nir Next LT Pro" panose="020B0504020202020204" pitchFamily="34" charset="-18"/>
                <a:cs typeface="Segoe UI Semibold" panose="020B0702040204020203" pitchFamily="34" charset="0"/>
              </a:rPr>
              <a:t>4. INFLATION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6C8CA0A-2E58-4631-93AE-FE2DC5E244D9}"/>
              </a:ext>
            </a:extLst>
          </p:cNvPr>
          <p:cNvSpPr txBox="1"/>
          <p:nvPr/>
        </p:nvSpPr>
        <p:spPr>
          <a:xfrm>
            <a:off x="494084" y="1200848"/>
            <a:ext cx="10789434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venir Next LT Pro" panose="020B0504020202020204" pitchFamily="34" charset="-18"/>
              </a:rPr>
              <a:t>Die Inflation in Polen erreichte den Höhepunkt am Anfang von 1990er Jahren und betrug circa 585%. Dann fiel sie stufenweise. </a:t>
            </a:r>
            <a:endParaRPr lang="pl-PL" dirty="0">
              <a:latin typeface="Avenir Next LT Pro" panose="020B0504020202020204" pitchFamily="34" charset="-18"/>
            </a:endParaRPr>
          </a:p>
          <a:p>
            <a:r>
              <a:rPr lang="de-DE" dirty="0">
                <a:latin typeface="Avenir Next LT Pro" panose="020B0504020202020204" pitchFamily="34" charset="-18"/>
              </a:rPr>
              <a:t>In 2016 die polnische Wirtschaft hat mit Deflation zu tun, was bedeutete, dass die Preise auf den Märkten sanken – die Kaufkraft des Geldes nahm zu.</a:t>
            </a:r>
            <a:endParaRPr lang="pl-PL" dirty="0">
              <a:latin typeface="Avenir Next LT Pro" panose="020B0504020202020204" pitchFamily="34" charset="-18"/>
            </a:endParaRPr>
          </a:p>
          <a:p>
            <a:pPr algn="just"/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  <a:p>
            <a:r>
              <a:rPr lang="pl-PL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</p:txBody>
      </p:sp>
      <p:pic>
        <p:nvPicPr>
          <p:cNvPr id="5122" name="Picture 2" descr="Polen - Inflationsrate bis 2024 | Statista">
            <a:extLst>
              <a:ext uri="{FF2B5EF4-FFF2-40B4-BE49-F238E27FC236}">
                <a16:creationId xmlns:a16="http://schemas.microsoft.com/office/drawing/2014/main" xmlns="" id="{443C5849-9BE6-44D1-BEFC-00745E6C1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1" b="16375"/>
          <a:stretch/>
        </p:blipFill>
        <p:spPr bwMode="auto">
          <a:xfrm>
            <a:off x="2237081" y="2405847"/>
            <a:ext cx="9638388" cy="431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407CBF0D-876D-47A4-BD39-4F575C3D1DE4}"/>
              </a:ext>
            </a:extLst>
          </p:cNvPr>
          <p:cNvSpPr txBox="1"/>
          <p:nvPr/>
        </p:nvSpPr>
        <p:spPr>
          <a:xfrm>
            <a:off x="316531" y="5657152"/>
            <a:ext cx="1849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venir Next LT Pro" panose="020B0504020202020204" pitchFamily="34" charset="-18"/>
              </a:rPr>
              <a:t>Inflation in Polen</a:t>
            </a:r>
          </a:p>
          <a:p>
            <a:pPr algn="just"/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  <a:p>
            <a:r>
              <a:rPr lang="pl-PL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359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A55D0E48-3086-4FC1-A277-92713368996C}"/>
              </a:ext>
            </a:extLst>
          </p:cNvPr>
          <p:cNvSpPr/>
          <p:nvPr/>
        </p:nvSpPr>
        <p:spPr>
          <a:xfrm>
            <a:off x="855215" y="683579"/>
            <a:ext cx="9762478" cy="205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dirty="0">
                <a:latin typeface="Avenir Next LT Pro" panose="020B0504020202020204" pitchFamily="34" charset="-18"/>
              </a:rPr>
              <a:t>In 2019 nach Angaben des Statistischen Zentralamtes (GUS) lag die durchschnittliche jährliche Inflationsrate bei 2,3 %. Gleichzeitig  änderte sich auch die Prognose für die Inflationsrate von 2,8% auf circa 4% in 2020.</a:t>
            </a:r>
            <a:endParaRPr lang="pl-PL" dirty="0">
              <a:latin typeface="Avenir Next LT Pro" panose="020B0504020202020204" pitchFamily="34" charset="-18"/>
            </a:endParaRPr>
          </a:p>
          <a:p>
            <a:pPr algn="just"/>
            <a:endParaRPr lang="pl-PL" dirty="0">
              <a:latin typeface="Avenir Next LT Pro" panose="020B0504020202020204" pitchFamily="34" charset="-18"/>
            </a:endParaRPr>
          </a:p>
          <a:p>
            <a:pPr algn="just"/>
            <a:r>
              <a:rPr lang="de-DE" dirty="0">
                <a:latin typeface="Avenir Next LT Pro" panose="020B0504020202020204" pitchFamily="34" charset="-18"/>
              </a:rPr>
              <a:t>2020 werden vor allem die Energiepreise und andere kommunale Kosten (Abwasser, Wasser, Transport) deutlich wachsen. Auch die Lebensmittelpreise werden weiter steigen.</a:t>
            </a:r>
            <a:endParaRPr lang="pl-PL" dirty="0">
              <a:latin typeface="Avenir Next LT Pro" panose="020B0504020202020204" pitchFamily="34" charset="-18"/>
            </a:endParaRPr>
          </a:p>
          <a:p>
            <a:pPr algn="just">
              <a:lnSpc>
                <a:spcPct val="115000"/>
              </a:lnSpc>
              <a:spcAft>
                <a:spcPts val="675"/>
              </a:spcAft>
            </a:pPr>
            <a:endParaRPr lang="pl-PL" dirty="0">
              <a:effectLst/>
              <a:latin typeface="Avenir Next LT Pro" panose="020B0504020202020204" pitchFamily="34" charset="-18"/>
              <a:ea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3AB0D7A6-7940-4741-9590-9A902D95F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630" y="2733948"/>
            <a:ext cx="7020739" cy="360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27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C88DBE3-A2DB-456C-831F-C8BDB1713B70}"/>
              </a:ext>
            </a:extLst>
          </p:cNvPr>
          <p:cNvSpPr txBox="1">
            <a:spLocks/>
          </p:cNvSpPr>
          <p:nvPr/>
        </p:nvSpPr>
        <p:spPr>
          <a:xfrm>
            <a:off x="316531" y="320877"/>
            <a:ext cx="9271351" cy="95110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nir Next LT Pro" panose="020B0504020202020204" pitchFamily="34" charset="-18"/>
                <a:cs typeface="Segoe UI Semibold" panose="020B0702040204020203" pitchFamily="34" charset="0"/>
              </a:rPr>
              <a:t>5. </a:t>
            </a:r>
            <a:r>
              <a:rPr lang="pl-PL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nir Next LT Pro" panose="020B0504020202020204" pitchFamily="34" charset="-18"/>
                <a:cs typeface="Segoe UI Semibold" panose="020B0702040204020203" pitchFamily="34" charset="0"/>
              </a:rPr>
              <a:t>AUßENHANDEL</a:t>
            </a:r>
            <a:endParaRPr lang="pl-PL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venir Next LT Pro" panose="020B0504020202020204" pitchFamily="34" charset="-18"/>
              <a:cs typeface="Segoe UI Semibold" panose="020B0702040204020203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6C8CA0A-2E58-4631-93AE-FE2DC5E244D9}"/>
              </a:ext>
            </a:extLst>
          </p:cNvPr>
          <p:cNvSpPr txBox="1"/>
          <p:nvPr/>
        </p:nvSpPr>
        <p:spPr>
          <a:xfrm>
            <a:off x="387552" y="1623353"/>
            <a:ext cx="53740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latin typeface="Avenir Next LT Pro" panose="020B0504020202020204" pitchFamily="34" charset="-18"/>
              </a:rPr>
              <a:t>Der polnische Handel mit den EU-Mitgliedsstaaten entwickelte sich in den letzten Jahren sowohl auf der Import- als auch der Exportseite  sehr dynamisch. </a:t>
            </a:r>
            <a:endParaRPr lang="pl-PL" dirty="0">
              <a:latin typeface="Avenir Next LT Pro" panose="020B0504020202020204" pitchFamily="34" charset="-18"/>
            </a:endParaRPr>
          </a:p>
          <a:p>
            <a:pPr algn="just"/>
            <a:endParaRPr lang="pl-PL" dirty="0">
              <a:latin typeface="Avenir Next LT Pro" panose="020B0504020202020204" pitchFamily="34" charset="-18"/>
            </a:endParaRPr>
          </a:p>
          <a:p>
            <a:pPr algn="just"/>
            <a:r>
              <a:rPr lang="de-DE" dirty="0">
                <a:latin typeface="Avenir Next LT Pro" panose="020B0504020202020204" pitchFamily="34" charset="-18"/>
              </a:rPr>
              <a:t>Polens Haupthandelspartner sind vor allem  EU-Länder (81% der Exporte und 59% der Importe), wobei Deutschland sind am größten (2</a:t>
            </a:r>
            <a:r>
              <a:rPr lang="pl-PL" dirty="0">
                <a:latin typeface="Avenir Next LT Pro" panose="020B0504020202020204" pitchFamily="34" charset="-18"/>
              </a:rPr>
              <a:t>7</a:t>
            </a:r>
            <a:r>
              <a:rPr lang="de-DE" dirty="0">
                <a:latin typeface="Avenir Next LT Pro" panose="020B0504020202020204" pitchFamily="34" charset="-18"/>
              </a:rPr>
              <a:t> % der polnischen Ausfuhr und 22 % der Einfuhr). Der deutsche Außenhandel mit Polen lag 2019 bei über 123 Mrd. Euro.</a:t>
            </a:r>
            <a:endParaRPr lang="pl-PL" dirty="0">
              <a:latin typeface="Avenir Next LT Pro" panose="020B0504020202020204" pitchFamily="34" charset="-18"/>
            </a:endParaRPr>
          </a:p>
          <a:p>
            <a:pPr algn="just"/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  <a:p>
            <a:pPr algn="just"/>
            <a:r>
              <a:rPr lang="pl-PL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12C9B74-EE96-43BE-92AC-BD18117A5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835" y="1153325"/>
            <a:ext cx="6504996" cy="4200508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637D6636-2671-4637-89BE-BDC3073A6615}"/>
              </a:ext>
            </a:extLst>
          </p:cNvPr>
          <p:cNvSpPr/>
          <p:nvPr/>
        </p:nvSpPr>
        <p:spPr>
          <a:xfrm>
            <a:off x="6445188" y="5545893"/>
            <a:ext cx="46785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500" dirty="0">
                <a:latin typeface="Avenir Next LT Pro" panose="020B0504020202020204" pitchFamily="34" charset="-18"/>
              </a:rPr>
              <a:t>Polens Haupthandelspartner – </a:t>
            </a:r>
            <a:r>
              <a:rPr lang="pl-PL" sz="1500" dirty="0" err="1">
                <a:latin typeface="Avenir Next LT Pro" panose="020B0504020202020204" pitchFamily="34" charset="-18"/>
              </a:rPr>
              <a:t>die</a:t>
            </a:r>
            <a:r>
              <a:rPr lang="pl-PL" sz="1500" dirty="0">
                <a:latin typeface="Avenir Next LT Pro" panose="020B0504020202020204" pitchFamily="34" charset="-18"/>
              </a:rPr>
              <a:t> Ausfuhr</a:t>
            </a: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2440005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C88DBE3-A2DB-456C-831F-C8BDB1713B70}"/>
              </a:ext>
            </a:extLst>
          </p:cNvPr>
          <p:cNvSpPr txBox="1">
            <a:spLocks/>
          </p:cNvSpPr>
          <p:nvPr/>
        </p:nvSpPr>
        <p:spPr>
          <a:xfrm>
            <a:off x="316531" y="320877"/>
            <a:ext cx="9271351" cy="95110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l-PL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venir Next LT Pro" panose="020B0504020202020204" pitchFamily="34" charset="-18"/>
              <a:cs typeface="Segoe UI Semibold" panose="020B0702040204020203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6C8CA0A-2E58-4631-93AE-FE2DC5E244D9}"/>
              </a:ext>
            </a:extLst>
          </p:cNvPr>
          <p:cNvSpPr txBox="1"/>
          <p:nvPr/>
        </p:nvSpPr>
        <p:spPr>
          <a:xfrm>
            <a:off x="4438835" y="2154915"/>
            <a:ext cx="2799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>
                <a:latin typeface="Avenir Next LT Pro" panose="020B0504020202020204" pitchFamily="34" charset="-18"/>
              </a:rPr>
              <a:t>Womit handelt Polen?</a:t>
            </a:r>
          </a:p>
          <a:p>
            <a:pPr algn="just"/>
            <a:endParaRPr lang="pl-PL" b="1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  <a:p>
            <a:pPr algn="just"/>
            <a:r>
              <a:rPr lang="pl-PL" b="1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l-PL" b="1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</p:txBody>
      </p:sp>
      <p:pic>
        <p:nvPicPr>
          <p:cNvPr id="2050" name="Picture 2" descr="Das deutsch-polnische Wirtschaftsverhältnis in Zahlen.">
            <a:extLst>
              <a:ext uri="{FF2B5EF4-FFF2-40B4-BE49-F238E27FC236}">
                <a16:creationId xmlns:a16="http://schemas.microsoft.com/office/drawing/2014/main" xmlns="" id="{23D96BF6-3351-4E85-9E97-FAABCB3F3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5" t="50000" r="24058"/>
          <a:stretch/>
        </p:blipFill>
        <p:spPr bwMode="auto">
          <a:xfrm>
            <a:off x="451476" y="568750"/>
            <a:ext cx="3728428" cy="419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B4EF4BAF-516B-42F5-9183-EEA1C117C84D}"/>
              </a:ext>
            </a:extLst>
          </p:cNvPr>
          <p:cNvSpPr/>
          <p:nvPr/>
        </p:nvSpPr>
        <p:spPr>
          <a:xfrm>
            <a:off x="4438835" y="457079"/>
            <a:ext cx="6951215" cy="134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75"/>
              </a:spcAft>
            </a:pPr>
            <a:r>
              <a:rPr lang="de-DE" dirty="0">
                <a:solidFill>
                  <a:srgbClr val="000000"/>
                </a:solidFill>
                <a:latin typeface="Avenir Next LT Pro" panose="020B0504020202020204" pitchFamily="34" charset="-18"/>
                <a:ea typeface="Times New Roman" panose="02020603050405020304" pitchFamily="18" charset="0"/>
              </a:rPr>
              <a:t>Mit einem jährlichen Umsatz von 50 Milliarden Euro ist die Nahrungsmittelindustrie die stärkste Branche in Polen. Daneben gehört auch die Automobilbranche zu den wichtigen Wirtschaftssektor des Landes.</a:t>
            </a:r>
            <a:endParaRPr lang="pl-PL" sz="1400" dirty="0">
              <a:effectLst/>
              <a:latin typeface="Avenir Next LT Pro" panose="020B0504020202020204" pitchFamily="34" charset="-18"/>
              <a:ea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2966DE8F-D56D-4D3C-8D44-F5B9365F8D3B}"/>
              </a:ext>
            </a:extLst>
          </p:cNvPr>
          <p:cNvSpPr/>
          <p:nvPr/>
        </p:nvSpPr>
        <p:spPr>
          <a:xfrm>
            <a:off x="4438834" y="2570413"/>
            <a:ext cx="77531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Avenir Next LT Pro" panose="020B0504020202020204" pitchFamily="34" charset="-18"/>
              </a:rPr>
              <a:t>Die </a:t>
            </a:r>
            <a:r>
              <a:rPr lang="pl-PL" dirty="0">
                <a:latin typeface="Avenir Next LT Pro" panose="020B0504020202020204" pitchFamily="34" charset="-18"/>
              </a:rPr>
              <a:t>polnische</a:t>
            </a:r>
            <a:r>
              <a:rPr lang="de-DE" dirty="0">
                <a:latin typeface="Avenir Next LT Pro" panose="020B0504020202020204" pitchFamily="34" charset="-18"/>
              </a:rPr>
              <a:t> </a:t>
            </a:r>
            <a:r>
              <a:rPr lang="pl-PL" dirty="0">
                <a:latin typeface="Avenir Next LT Pro" panose="020B0504020202020204" pitchFamily="34" charset="-18"/>
              </a:rPr>
              <a:t>Ausfuhr</a:t>
            </a:r>
            <a:r>
              <a:rPr lang="de-DE" dirty="0">
                <a:latin typeface="Avenir Next LT Pro" panose="020B0504020202020204" pitchFamily="34" charset="-18"/>
              </a:rPr>
              <a:t> basiert hauptsächlich auf de</a:t>
            </a:r>
            <a:r>
              <a:rPr lang="pl-PL" dirty="0">
                <a:latin typeface="Avenir Next LT Pro" panose="020B0504020202020204" pitchFamily="34" charset="-18"/>
              </a:rPr>
              <a:t>m</a:t>
            </a:r>
            <a:r>
              <a:rPr lang="de-DE" dirty="0">
                <a:latin typeface="Avenir Next LT Pro" panose="020B0504020202020204" pitchFamily="34" charset="-18"/>
              </a:rPr>
              <a:t> Verk</a:t>
            </a:r>
            <a:r>
              <a:rPr lang="pl-PL" dirty="0">
                <a:latin typeface="Avenir Next LT Pro" panose="020B0504020202020204" pitchFamily="34" charset="-18"/>
              </a:rPr>
              <a:t>a</a:t>
            </a:r>
            <a:r>
              <a:rPr lang="de-DE" dirty="0">
                <a:latin typeface="Avenir Next LT Pro" panose="020B0504020202020204" pitchFamily="34" charset="-18"/>
              </a:rPr>
              <a:t>uf</a:t>
            </a:r>
            <a:r>
              <a:rPr lang="pl-PL" dirty="0">
                <a:latin typeface="Avenir Next LT Pro" panose="020B0504020202020204" pitchFamily="34" charset="-18"/>
              </a:rPr>
              <a:t> von Waren wie:</a:t>
            </a:r>
          </a:p>
          <a:p>
            <a:endParaRPr lang="pl-PL" dirty="0">
              <a:latin typeface="Avenir Next LT Pro" panose="020B0504020202020204" pitchFamily="34" charset="-18"/>
            </a:endParaRPr>
          </a:p>
          <a:p>
            <a:endParaRPr lang="pl-PL" dirty="0">
              <a:latin typeface="Avenir Next LT Pro" panose="020B0504020202020204" pitchFamily="34" charset="-18"/>
            </a:endParaRP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xmlns="" id="{0AEE8A76-202B-4624-AA93-94A0CB87F1FB}"/>
              </a:ext>
            </a:extLst>
          </p:cNvPr>
          <p:cNvGrpSpPr/>
          <p:nvPr/>
        </p:nvGrpSpPr>
        <p:grpSpPr>
          <a:xfrm>
            <a:off x="7979674" y="4302813"/>
            <a:ext cx="2957485" cy="855912"/>
            <a:chOff x="1221978" y="2645"/>
            <a:chExt cx="2706687" cy="1624012"/>
          </a:xfrm>
        </p:grpSpPr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xmlns="" id="{8296344B-0D4B-4879-89D7-E3550D16180A}"/>
                </a:ext>
              </a:extLst>
            </p:cNvPr>
            <p:cNvSpPr/>
            <p:nvPr/>
          </p:nvSpPr>
          <p:spPr>
            <a:xfrm>
              <a:off x="1221978" y="2645"/>
              <a:ext cx="2706687" cy="162401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xmlns="" id="{B6F6BFCC-652D-465D-A6C9-73C618140435}"/>
                </a:ext>
              </a:extLst>
            </p:cNvPr>
            <p:cNvSpPr txBox="1"/>
            <p:nvPr/>
          </p:nvSpPr>
          <p:spPr>
            <a:xfrm>
              <a:off x="1221978" y="2645"/>
              <a:ext cx="2706687" cy="162401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36220" tIns="236220" rIns="236220" bIns="236220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b="1" dirty="0">
                  <a:latin typeface="Avenir Next LT Pro" panose="020B0504020202020204" pitchFamily="34" charset="-18"/>
                </a:rPr>
                <a:t>Maschinen</a:t>
              </a:r>
              <a:r>
                <a:rPr lang="pl-PL" sz="1600" dirty="0">
                  <a:latin typeface="Avenir Next LT Pro" panose="020B0504020202020204" pitchFamily="34" charset="-18"/>
                </a:rPr>
                <a:t> (z.B. Wagen, Schiffe) </a:t>
              </a:r>
              <a:endParaRPr lang="pl-PL" sz="1600" b="1" dirty="0">
                <a:latin typeface="Avenir Next LT Pro" panose="020B0504020202020204" pitchFamily="34" charset="-18"/>
              </a:endParaRPr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xmlns="" id="{A27A331F-62F6-40AB-8568-1F0B52207817}"/>
              </a:ext>
            </a:extLst>
          </p:cNvPr>
          <p:cNvGrpSpPr/>
          <p:nvPr/>
        </p:nvGrpSpPr>
        <p:grpSpPr>
          <a:xfrm>
            <a:off x="4751411" y="3248762"/>
            <a:ext cx="2975367" cy="855912"/>
            <a:chOff x="1221977" y="2645"/>
            <a:chExt cx="2706688" cy="1624012"/>
          </a:xfrm>
        </p:grpSpPr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xmlns="" id="{F42C864D-E614-4704-A1F5-F79938EF779C}"/>
                </a:ext>
              </a:extLst>
            </p:cNvPr>
            <p:cNvSpPr/>
            <p:nvPr/>
          </p:nvSpPr>
          <p:spPr>
            <a:xfrm>
              <a:off x="1221978" y="2645"/>
              <a:ext cx="2706687" cy="162401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pole tekstowe 21">
              <a:extLst>
                <a:ext uri="{FF2B5EF4-FFF2-40B4-BE49-F238E27FC236}">
                  <a16:creationId xmlns:a16="http://schemas.microsoft.com/office/drawing/2014/main" xmlns="" id="{236DA67D-E608-488D-B054-7C1E8FC578A6}"/>
                </a:ext>
              </a:extLst>
            </p:cNvPr>
            <p:cNvSpPr txBox="1"/>
            <p:nvPr/>
          </p:nvSpPr>
          <p:spPr>
            <a:xfrm>
              <a:off x="1221977" y="2645"/>
              <a:ext cx="2706688" cy="162401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36220" tIns="236220" rIns="236220" bIns="236220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b="1" dirty="0">
                  <a:latin typeface="Avenir Next LT Pro" panose="020B0504020202020204" pitchFamily="34" charset="-18"/>
                </a:rPr>
                <a:t>elektronische Geräte </a:t>
              </a:r>
              <a:r>
                <a:rPr lang="pl-PL" sz="1600" dirty="0">
                  <a:latin typeface="Avenir Next LT Pro" panose="020B0504020202020204" pitchFamily="34" charset="-18"/>
                </a:rPr>
                <a:t>(z.B. Fernseher, Haushaltwaren)</a:t>
              </a:r>
              <a:endParaRPr lang="pl-PL" sz="1600" kern="1200" dirty="0">
                <a:latin typeface="Avenir Next LT Pro" panose="020B0504020202020204" pitchFamily="34" charset="-18"/>
              </a:endParaRP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2C53E790-93A2-4743-B628-2A74219CE78D}"/>
              </a:ext>
            </a:extLst>
          </p:cNvPr>
          <p:cNvGrpSpPr/>
          <p:nvPr/>
        </p:nvGrpSpPr>
        <p:grpSpPr>
          <a:xfrm>
            <a:off x="7979674" y="3267630"/>
            <a:ext cx="2975367" cy="847457"/>
            <a:chOff x="1221978" y="2645"/>
            <a:chExt cx="2829584" cy="1624012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xmlns="" id="{5C0DABD1-EA47-47E5-86DB-A839AFE700AC}"/>
                </a:ext>
              </a:extLst>
            </p:cNvPr>
            <p:cNvSpPr/>
            <p:nvPr/>
          </p:nvSpPr>
          <p:spPr>
            <a:xfrm>
              <a:off x="1221978" y="2645"/>
              <a:ext cx="2706687" cy="162401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xmlns="" id="{90BBC52F-D6B7-4450-8196-0986FC786066}"/>
                </a:ext>
              </a:extLst>
            </p:cNvPr>
            <p:cNvSpPr txBox="1"/>
            <p:nvPr/>
          </p:nvSpPr>
          <p:spPr>
            <a:xfrm>
              <a:off x="1221978" y="2645"/>
              <a:ext cx="2829584" cy="162401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36220" tIns="236220" rIns="236220" bIns="236220" numCol="1" spcCol="1270" anchor="ctr" anchorCtr="0">
              <a:noAutofit/>
            </a:bodyPr>
            <a:lstStyle/>
            <a:p>
              <a:r>
                <a:rPr lang="pl-PL" sz="1600" b="1" dirty="0">
                  <a:latin typeface="Avenir Next LT Pro" panose="020B0504020202020204" pitchFamily="34" charset="-18"/>
                </a:rPr>
                <a:t>Lebensmittelprodukte</a:t>
              </a:r>
            </a:p>
            <a:p>
              <a:r>
                <a:rPr lang="pl-PL" sz="1600" dirty="0">
                  <a:latin typeface="Avenir Next LT Pro" panose="020B0504020202020204" pitchFamily="34" charset="-18"/>
                </a:rPr>
                <a:t>(Fleisch, Früchte, Gemüse)</a:t>
              </a:r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xmlns="" id="{F9A78D6C-833A-4BE2-A2C3-FE92D99BFDC3}"/>
              </a:ext>
            </a:extLst>
          </p:cNvPr>
          <p:cNvGrpSpPr/>
          <p:nvPr/>
        </p:nvGrpSpPr>
        <p:grpSpPr>
          <a:xfrm>
            <a:off x="4751411" y="4290010"/>
            <a:ext cx="2969333" cy="855912"/>
            <a:chOff x="1221978" y="2645"/>
            <a:chExt cx="2706687" cy="1624012"/>
          </a:xfrm>
        </p:grpSpPr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xmlns="" id="{EFA413CF-7A5C-4598-A172-D85980616DD5}"/>
                </a:ext>
              </a:extLst>
            </p:cNvPr>
            <p:cNvSpPr/>
            <p:nvPr/>
          </p:nvSpPr>
          <p:spPr>
            <a:xfrm>
              <a:off x="1221978" y="2645"/>
              <a:ext cx="2706687" cy="162401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4" name="pole tekstowe 23">
              <a:extLst>
                <a:ext uri="{FF2B5EF4-FFF2-40B4-BE49-F238E27FC236}">
                  <a16:creationId xmlns:a16="http://schemas.microsoft.com/office/drawing/2014/main" xmlns="" id="{F37797E1-4138-4D1B-817A-76AB90E605E4}"/>
                </a:ext>
              </a:extLst>
            </p:cNvPr>
            <p:cNvSpPr txBox="1"/>
            <p:nvPr/>
          </p:nvSpPr>
          <p:spPr>
            <a:xfrm>
              <a:off x="1221978" y="2645"/>
              <a:ext cx="2706687" cy="162401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36220" tIns="236220" rIns="236220" bIns="236220" numCol="1" spcCol="1270" anchor="ctr" anchorCtr="0">
              <a:noAutofit/>
            </a:bodyPr>
            <a:lstStyle/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dirty="0">
                  <a:latin typeface="Avenir Next LT Pro" panose="020B0504020202020204" pitchFamily="34" charset="-18"/>
                </a:rPr>
                <a:t>natürliche Rohstoffe </a:t>
              </a:r>
            </a:p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dirty="0">
                  <a:latin typeface="Avenir Next LT Pro" panose="020B0504020202020204" pitchFamily="34" charset="-18"/>
                </a:rPr>
                <a:t>(u.a. Steinkohle)</a:t>
              </a:r>
              <a:endParaRPr lang="pl-PL" sz="1600" kern="1200" dirty="0">
                <a:latin typeface="Avenir Next LT Pro" panose="020B0504020202020204" pitchFamily="34" charset="-18"/>
              </a:endParaRPr>
            </a:p>
          </p:txBody>
        </p:sp>
      </p:grp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49069C31-B771-47D6-BBB8-45BEC8B24478}"/>
              </a:ext>
            </a:extLst>
          </p:cNvPr>
          <p:cNvSpPr/>
          <p:nvPr/>
        </p:nvSpPr>
        <p:spPr>
          <a:xfrm>
            <a:off x="713173" y="5619774"/>
            <a:ext cx="107656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Avenir Next LT Pro" panose="020B0504020202020204" pitchFamily="34" charset="-18"/>
              </a:rPr>
              <a:t>In der Importstruktur von Polen </a:t>
            </a:r>
            <a:r>
              <a:rPr lang="pl-PL" dirty="0" err="1" smtClean="0">
                <a:latin typeface="Avenir Next LT Pro" panose="020B0504020202020204" pitchFamily="34" charset="-18"/>
              </a:rPr>
              <a:t>überwiegen</a:t>
            </a:r>
            <a:r>
              <a:rPr lang="pl-PL" dirty="0" smtClean="0">
                <a:latin typeface="Avenir Next LT Pro" panose="020B0504020202020204" pitchFamily="34" charset="-18"/>
              </a:rPr>
              <a:t> </a:t>
            </a:r>
            <a:r>
              <a:rPr lang="pl-PL" dirty="0">
                <a:latin typeface="Avenir Next LT Pro" panose="020B0504020202020204" pitchFamily="34" charset="-18"/>
              </a:rPr>
              <a:t>vor allem: Bodenschätze (Erdöl, Erdgas), Elektronik und Maschinen (Wagen, Elektroartikel), Chemikalie (Medikamente, Kosmetika) und Lebensmittelprodukte (Kaffee, Tee).</a:t>
            </a:r>
          </a:p>
        </p:txBody>
      </p:sp>
    </p:spTree>
    <p:extLst>
      <p:ext uri="{BB962C8B-B14F-4D97-AF65-F5344CB8AC3E}">
        <p14:creationId xmlns:p14="http://schemas.microsoft.com/office/powerpoint/2010/main" val="4194912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C88DBE3-A2DB-456C-831F-C8BDB1713B70}"/>
              </a:ext>
            </a:extLst>
          </p:cNvPr>
          <p:cNvSpPr txBox="1">
            <a:spLocks/>
          </p:cNvSpPr>
          <p:nvPr/>
        </p:nvSpPr>
        <p:spPr>
          <a:xfrm>
            <a:off x="316531" y="320877"/>
            <a:ext cx="9271351" cy="95110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nir Next LT Pro" panose="020B0504020202020204" pitchFamily="34" charset="-18"/>
                <a:cs typeface="Segoe UI Semibold" panose="020B0702040204020203" pitchFamily="34" charset="0"/>
              </a:rPr>
              <a:t>6. AUSLANDINVESTIONEN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6C8CA0A-2E58-4631-93AE-FE2DC5E244D9}"/>
              </a:ext>
            </a:extLst>
          </p:cNvPr>
          <p:cNvSpPr txBox="1"/>
          <p:nvPr/>
        </p:nvSpPr>
        <p:spPr>
          <a:xfrm>
            <a:off x="254387" y="1387392"/>
            <a:ext cx="86232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latin typeface="Avenir Next LT Pro" panose="020B0504020202020204" pitchFamily="34" charset="-18"/>
              </a:rPr>
              <a:t>Polen gilt bei ausländischen Unternehmen weiterhin als einer der attraktivsten Standorte Mittel- und Osteuropas. Zu seinen Stärken zählen die EU-Mitgliedschaft und Zugang zu erheblichen Fördermitteln, ein großer, dynamisch wachsender Landmarkt, stabile Wirtschaftslage und die Verfügbarkeit gut ausgebildeter Hochschulabsolventen und qualifizierter, flexibler Fachkräfte.</a:t>
            </a:r>
            <a:endParaRPr lang="pl-PL" dirty="0">
              <a:latin typeface="Avenir Next LT Pro" panose="020B0504020202020204" pitchFamily="34" charset="-18"/>
            </a:endParaRPr>
          </a:p>
          <a:p>
            <a:pPr algn="just"/>
            <a:endParaRPr lang="de-DE" dirty="0">
              <a:latin typeface="Avenir Next LT Pro" panose="020B0504020202020204" pitchFamily="34" charset="-18"/>
            </a:endParaRPr>
          </a:p>
          <a:p>
            <a:pPr algn="just"/>
            <a:r>
              <a:rPr lang="de-DE" dirty="0">
                <a:latin typeface="Avenir Next LT Pro" panose="020B0504020202020204" pitchFamily="34" charset="-18"/>
              </a:rPr>
              <a:t>Laut den Angaben war 2018 der Mineralölkonzern PKN </a:t>
            </a:r>
            <a:r>
              <a:rPr lang="de-DE" dirty="0" err="1">
                <a:latin typeface="Avenir Next LT Pro" panose="020B0504020202020204" pitchFamily="34" charset="-18"/>
              </a:rPr>
              <a:t>Orlen</a:t>
            </a:r>
            <a:r>
              <a:rPr lang="de-DE" dirty="0">
                <a:latin typeface="Avenir Next LT Pro" panose="020B0504020202020204" pitchFamily="34" charset="-18"/>
              </a:rPr>
              <a:t> das größte polnische Unternehmen. Mit rund 25 Milliarden US-Dollar lag </a:t>
            </a:r>
            <a:r>
              <a:rPr lang="de-DE" dirty="0" err="1">
                <a:latin typeface="Avenir Next LT Pro" panose="020B0504020202020204" pitchFamily="34" charset="-18"/>
              </a:rPr>
              <a:t>Orlen</a:t>
            </a:r>
            <a:r>
              <a:rPr lang="de-DE" dirty="0">
                <a:latin typeface="Avenir Next LT Pro" panose="020B0504020202020204" pitchFamily="34" charset="-18"/>
              </a:rPr>
              <a:t> allerdings nur auf Platz 713 der umsatzstärksten Unternehmen der Welt. </a:t>
            </a:r>
          </a:p>
          <a:p>
            <a:pPr algn="just"/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  <a:p>
            <a:pPr algn="just"/>
            <a:r>
              <a:rPr lang="pl-PL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</p:txBody>
      </p:sp>
      <p:pic>
        <p:nvPicPr>
          <p:cNvPr id="2052" name="Picture 4" descr="Das deutsch-polnische Wirtschaftsverhältnis in Zahlen.">
            <a:extLst>
              <a:ext uri="{FF2B5EF4-FFF2-40B4-BE49-F238E27FC236}">
                <a16:creationId xmlns:a16="http://schemas.microsoft.com/office/drawing/2014/main" xmlns="" id="{3D184BA2-EA60-44F8-A368-D8AE1B277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9" t="50000" r="1282"/>
          <a:stretch/>
        </p:blipFill>
        <p:spPr bwMode="auto">
          <a:xfrm>
            <a:off x="9150025" y="1387392"/>
            <a:ext cx="2725444" cy="403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yngrodzenia Polaków w UK niemal dwukrotnie niższe niż zarobki w ...">
            <a:extLst>
              <a:ext uri="{FF2B5EF4-FFF2-40B4-BE49-F238E27FC236}">
                <a16:creationId xmlns:a16="http://schemas.microsoft.com/office/drawing/2014/main" xmlns="" id="{EEB5B646-BFF7-48F1-8021-2CAB55F44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812" y="4174516"/>
            <a:ext cx="5547047" cy="26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382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C88DBE3-A2DB-456C-831F-C8BDB1713B70}"/>
              </a:ext>
            </a:extLst>
          </p:cNvPr>
          <p:cNvSpPr txBox="1">
            <a:spLocks/>
          </p:cNvSpPr>
          <p:nvPr/>
        </p:nvSpPr>
        <p:spPr>
          <a:xfrm>
            <a:off x="522197" y="292076"/>
            <a:ext cx="9271351" cy="95110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nir Next LT Pro" panose="020B0504020202020204" pitchFamily="34" charset="-18"/>
                <a:cs typeface="Segoe UI Semibold" panose="020B0702040204020203" pitchFamily="34" charset="0"/>
              </a:rPr>
              <a:t>WORTSCHATZ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6C8CA0A-2E58-4631-93AE-FE2DC5E244D9}"/>
              </a:ext>
            </a:extLst>
          </p:cNvPr>
          <p:cNvSpPr txBox="1"/>
          <p:nvPr/>
        </p:nvSpPr>
        <p:spPr>
          <a:xfrm>
            <a:off x="646486" y="2179363"/>
            <a:ext cx="54495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Avenir Next LT Pro" panose="020B0504020202020204" pitchFamily="34" charset="-18"/>
              </a:rPr>
              <a:t>in </a:t>
            </a:r>
            <a:r>
              <a:rPr lang="pl-PL" b="1" dirty="0" err="1">
                <a:latin typeface="Avenir Next LT Pro" panose="020B0504020202020204" pitchFamily="34" charset="-18"/>
              </a:rPr>
              <a:t>Mittel</a:t>
            </a:r>
            <a:r>
              <a:rPr lang="pl-PL" b="1" dirty="0">
                <a:latin typeface="Avenir Next LT Pro" panose="020B0504020202020204" pitchFamily="34" charset="-18"/>
              </a:rPr>
              <a:t>- und </a:t>
            </a:r>
            <a:r>
              <a:rPr lang="pl-PL" b="1" dirty="0" err="1">
                <a:latin typeface="Avenir Next LT Pro" panose="020B0504020202020204" pitchFamily="34" charset="-18"/>
              </a:rPr>
              <a:t>Osteuropa</a:t>
            </a:r>
            <a:r>
              <a:rPr lang="pl-PL" b="1" dirty="0">
                <a:latin typeface="Avenir Next LT Pro" panose="020B0504020202020204" pitchFamily="34" charset="-18"/>
              </a:rPr>
              <a:t> – </a:t>
            </a:r>
            <a:r>
              <a:rPr lang="pl-PL" dirty="0">
                <a:latin typeface="Avenir Next LT Pro" panose="020B0504020202020204" pitchFamily="34" charset="-18"/>
              </a:rPr>
              <a:t>w Europie Środkowo---Wschodniej</a:t>
            </a:r>
          </a:p>
          <a:p>
            <a:r>
              <a:rPr lang="pl-PL" b="1" u="sng" dirty="0">
                <a:latin typeface="Avenir Next LT Pro" panose="020B0504020202020204" pitchFamily="34" charset="-18"/>
              </a:rPr>
              <a:t>durch</a:t>
            </a:r>
            <a:r>
              <a:rPr lang="pl-PL" b="1" dirty="0">
                <a:latin typeface="Avenir Next LT Pro" panose="020B0504020202020204" pitchFamily="34" charset="-18"/>
              </a:rPr>
              <a:t>führen – </a:t>
            </a:r>
            <a:r>
              <a:rPr lang="pl-PL" dirty="0">
                <a:latin typeface="Avenir Next LT Pro" panose="020B0504020202020204" pitchFamily="34" charset="-18"/>
              </a:rPr>
              <a:t>przechodzić (tu: transformację)</a:t>
            </a:r>
          </a:p>
          <a:p>
            <a:r>
              <a:rPr lang="pl-PL" b="1" dirty="0" err="1">
                <a:latin typeface="Avenir Next LT Pro" panose="020B0504020202020204" pitchFamily="34" charset="-18"/>
              </a:rPr>
              <a:t>die</a:t>
            </a:r>
            <a:r>
              <a:rPr lang="pl-PL" b="1" dirty="0">
                <a:latin typeface="Avenir Next LT Pro" panose="020B0504020202020204" pitchFamily="34" charset="-18"/>
              </a:rPr>
              <a:t> Wende – </a:t>
            </a:r>
            <a:r>
              <a:rPr lang="pl-PL" dirty="0">
                <a:latin typeface="Avenir Next LT Pro" panose="020B0504020202020204" pitchFamily="34" charset="-18"/>
              </a:rPr>
              <a:t>przemiana [upadek komunizmu 1989]</a:t>
            </a:r>
          </a:p>
          <a:p>
            <a:r>
              <a:rPr lang="de-DE" b="1" dirty="0">
                <a:latin typeface="Avenir Next LT Pro" panose="020B0504020202020204" pitchFamily="34" charset="-18"/>
              </a:rPr>
              <a:t>durchgehend – </a:t>
            </a:r>
            <a:r>
              <a:rPr lang="de-DE" dirty="0" err="1">
                <a:latin typeface="Avenir Next LT Pro" panose="020B0504020202020204" pitchFamily="34" charset="-18"/>
              </a:rPr>
              <a:t>nieprzerwanie</a:t>
            </a:r>
            <a:r>
              <a:rPr lang="de-DE" dirty="0">
                <a:latin typeface="Avenir Next LT Pro" panose="020B0504020202020204" pitchFamily="34" charset="-18"/>
              </a:rPr>
              <a:t>; </a:t>
            </a:r>
            <a:r>
              <a:rPr lang="de-DE" dirty="0" err="1">
                <a:latin typeface="Avenir Next LT Pro" panose="020B0504020202020204" pitchFamily="34" charset="-18"/>
              </a:rPr>
              <a:t>ciągle</a:t>
            </a:r>
            <a:endParaRPr lang="pl-PL" dirty="0">
              <a:latin typeface="Avenir Next LT Pro" panose="020B0504020202020204" pitchFamily="34" charset="-18"/>
            </a:endParaRPr>
          </a:p>
          <a:p>
            <a:r>
              <a:rPr lang="de-DE" b="1" dirty="0">
                <a:latin typeface="Avenir Next LT Pro" panose="020B0504020202020204" pitchFamily="34" charset="-18"/>
              </a:rPr>
              <a:t>die Schwäche</a:t>
            </a:r>
            <a:r>
              <a:rPr lang="de-DE" dirty="0">
                <a:latin typeface="Avenir Next LT Pro" panose="020B0504020202020204" pitchFamily="34" charset="-18"/>
              </a:rPr>
              <a:t> – </a:t>
            </a:r>
            <a:r>
              <a:rPr lang="de-DE" dirty="0" err="1">
                <a:latin typeface="Avenir Next LT Pro" panose="020B0504020202020204" pitchFamily="34" charset="-18"/>
              </a:rPr>
              <a:t>słaba</a:t>
            </a:r>
            <a:r>
              <a:rPr lang="de-DE" dirty="0">
                <a:latin typeface="Avenir Next LT Pro" panose="020B0504020202020204" pitchFamily="34" charset="-18"/>
              </a:rPr>
              <a:t> </a:t>
            </a:r>
            <a:r>
              <a:rPr lang="de-DE" dirty="0" err="1">
                <a:latin typeface="Avenir Next LT Pro" panose="020B0504020202020204" pitchFamily="34" charset="-18"/>
              </a:rPr>
              <a:t>strona</a:t>
            </a:r>
            <a:endParaRPr lang="pl-PL" dirty="0">
              <a:latin typeface="Avenir Next LT Pro" panose="020B0504020202020204" pitchFamily="34" charset="-18"/>
            </a:endParaRPr>
          </a:p>
          <a:p>
            <a:r>
              <a:rPr lang="de-DE" b="1" dirty="0">
                <a:latin typeface="Avenir Next LT Pro" panose="020B0504020202020204" pitchFamily="34" charset="-18"/>
              </a:rPr>
              <a:t>die Armutsgrenze</a:t>
            </a:r>
            <a:r>
              <a:rPr lang="de-DE" dirty="0">
                <a:latin typeface="Avenir Next LT Pro" panose="020B0504020202020204" pitchFamily="34" charset="-18"/>
              </a:rPr>
              <a:t> – </a:t>
            </a:r>
            <a:r>
              <a:rPr lang="de-DE" dirty="0" err="1">
                <a:latin typeface="Avenir Next LT Pro" panose="020B0504020202020204" pitchFamily="34" charset="-18"/>
              </a:rPr>
              <a:t>próg</a:t>
            </a:r>
            <a:r>
              <a:rPr lang="de-DE" dirty="0">
                <a:latin typeface="Avenir Next LT Pro" panose="020B0504020202020204" pitchFamily="34" charset="-18"/>
              </a:rPr>
              <a:t> </a:t>
            </a:r>
            <a:r>
              <a:rPr lang="de-DE" dirty="0" err="1">
                <a:latin typeface="Avenir Next LT Pro" panose="020B0504020202020204" pitchFamily="34" charset="-18"/>
              </a:rPr>
              <a:t>ubóstwa</a:t>
            </a:r>
            <a:endParaRPr lang="pl-PL" dirty="0">
              <a:latin typeface="Avenir Next LT Pro" panose="020B0504020202020204" pitchFamily="34" charset="-18"/>
            </a:endParaRPr>
          </a:p>
          <a:p>
            <a:r>
              <a:rPr lang="de-DE" b="1" dirty="0">
                <a:latin typeface="Avenir Next LT Pro" panose="020B0504020202020204" pitchFamily="34" charset="-18"/>
              </a:rPr>
              <a:t>die Staatsschuld</a:t>
            </a:r>
            <a:r>
              <a:rPr lang="de-DE" dirty="0">
                <a:latin typeface="Avenir Next LT Pro" panose="020B0504020202020204" pitchFamily="34" charset="-18"/>
              </a:rPr>
              <a:t> – </a:t>
            </a:r>
            <a:r>
              <a:rPr lang="de-DE" dirty="0" err="1">
                <a:latin typeface="Avenir Next LT Pro" panose="020B0504020202020204" pitchFamily="34" charset="-18"/>
              </a:rPr>
              <a:t>dług</a:t>
            </a:r>
            <a:r>
              <a:rPr lang="de-DE" dirty="0">
                <a:latin typeface="Avenir Next LT Pro" panose="020B0504020202020204" pitchFamily="34" charset="-18"/>
              </a:rPr>
              <a:t> </a:t>
            </a:r>
            <a:r>
              <a:rPr lang="de-DE" dirty="0" err="1">
                <a:latin typeface="Avenir Next LT Pro" panose="020B0504020202020204" pitchFamily="34" charset="-18"/>
              </a:rPr>
              <a:t>publiczny</a:t>
            </a:r>
            <a:endParaRPr lang="pl-PL" dirty="0">
              <a:latin typeface="Avenir Next LT Pro" panose="020B0504020202020204" pitchFamily="34" charset="-18"/>
            </a:endParaRPr>
          </a:p>
          <a:p>
            <a:pPr algn="just"/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AF4A9092-AFE5-4A5B-862B-A69D1C22947F}"/>
              </a:ext>
            </a:extLst>
          </p:cNvPr>
          <p:cNvSpPr txBox="1"/>
          <p:nvPr/>
        </p:nvSpPr>
        <p:spPr>
          <a:xfrm>
            <a:off x="646486" y="1526606"/>
            <a:ext cx="487997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dirty="0">
                <a:latin typeface="Avenir Next LT Pro" panose="020B0504020202020204" pitchFamily="34" charset="-18"/>
              </a:rPr>
              <a:t>1. ALLGEMEINE NACHRICHTEN</a:t>
            </a:r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E70CB2C-05B7-4419-ACE5-C421127A6954}"/>
              </a:ext>
            </a:extLst>
          </p:cNvPr>
          <p:cNvSpPr txBox="1"/>
          <p:nvPr/>
        </p:nvSpPr>
        <p:spPr>
          <a:xfrm>
            <a:off x="646486" y="5283731"/>
            <a:ext cx="487997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2. WIRSCHAFTSWACHSTUM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D30A6C74-781F-4846-AD03-1472AA7C197F}"/>
              </a:ext>
            </a:extLst>
          </p:cNvPr>
          <p:cNvSpPr/>
          <p:nvPr/>
        </p:nvSpPr>
        <p:spPr>
          <a:xfrm>
            <a:off x="6665545" y="767628"/>
            <a:ext cx="5449514" cy="3490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b="1" dirty="0">
                <a:latin typeface="Avenir Next LT Pro" panose="020B0504020202020204" pitchFamily="34" charset="-18"/>
                <a:ea typeface="Arial" panose="020B0604020202020204" pitchFamily="34" charset="0"/>
              </a:rPr>
              <a:t>beeindruckend – </a:t>
            </a:r>
            <a:r>
              <a:rPr lang="de-DE" dirty="0" err="1">
                <a:latin typeface="Avenir Next LT Pro" panose="020B0504020202020204" pitchFamily="34" charset="-18"/>
                <a:ea typeface="Arial" panose="020B0604020202020204" pitchFamily="34" charset="0"/>
              </a:rPr>
              <a:t>imponujący</a:t>
            </a:r>
            <a:endParaRPr lang="pl-PL" dirty="0">
              <a:latin typeface="Avenir Next LT Pro" panose="020B0504020202020204" pitchFamily="34" charset="-18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b="1" u="sng" dirty="0">
                <a:latin typeface="Avenir Next LT Pro" panose="020B0504020202020204" pitchFamily="34" charset="-18"/>
                <a:ea typeface="Arial" panose="020B0604020202020204" pitchFamily="34" charset="0"/>
              </a:rPr>
              <a:t>vor</a:t>
            </a:r>
            <a:r>
              <a:rPr lang="de-DE" b="1" dirty="0">
                <a:latin typeface="Avenir Next LT Pro" panose="020B0504020202020204" pitchFamily="34" charset="-18"/>
                <a:ea typeface="Arial" panose="020B0604020202020204" pitchFamily="34" charset="0"/>
              </a:rPr>
              <a:t>weisen – </a:t>
            </a:r>
            <a:r>
              <a:rPr lang="de-DE" dirty="0" err="1">
                <a:latin typeface="Avenir Next LT Pro" panose="020B0504020202020204" pitchFamily="34" charset="-18"/>
                <a:ea typeface="Arial" panose="020B0604020202020204" pitchFamily="34" charset="0"/>
              </a:rPr>
              <a:t>odnotować</a:t>
            </a:r>
            <a:r>
              <a:rPr lang="de-DE" dirty="0">
                <a:latin typeface="Avenir Next LT Pro" panose="020B0504020202020204" pitchFamily="34" charset="-18"/>
                <a:ea typeface="Arial" panose="020B0604020202020204" pitchFamily="34" charset="0"/>
              </a:rPr>
              <a:t>, </a:t>
            </a:r>
            <a:r>
              <a:rPr lang="de-DE" dirty="0" err="1">
                <a:latin typeface="Avenir Next LT Pro" panose="020B0504020202020204" pitchFamily="34" charset="-18"/>
                <a:ea typeface="Arial" panose="020B0604020202020204" pitchFamily="34" charset="0"/>
              </a:rPr>
              <a:t>wykazać</a:t>
            </a:r>
            <a:endParaRPr lang="pl-PL" dirty="0">
              <a:latin typeface="Avenir Next LT Pro" panose="020B0504020202020204" pitchFamily="34" charset="-18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b="1" dirty="0">
                <a:latin typeface="Avenir Next LT Pro" panose="020B0504020202020204" pitchFamily="34" charset="-18"/>
                <a:ea typeface="Arial" panose="020B0604020202020204" pitchFamily="34" charset="0"/>
              </a:rPr>
              <a:t>das Bruttoinlandsprodukt </a:t>
            </a:r>
            <a:r>
              <a:rPr lang="pl-PL" b="1" dirty="0">
                <a:latin typeface="Avenir Next LT Pro" panose="020B0504020202020204" pitchFamily="34" charset="-18"/>
                <a:ea typeface="Arial" panose="020B0604020202020204" pitchFamily="34" charset="0"/>
              </a:rPr>
              <a:t> (BIP) </a:t>
            </a:r>
            <a:r>
              <a:rPr lang="de-DE" b="1" dirty="0">
                <a:latin typeface="Avenir Next LT Pro" panose="020B0504020202020204" pitchFamily="34" charset="-18"/>
                <a:ea typeface="Arial" panose="020B0604020202020204" pitchFamily="34" charset="0"/>
              </a:rPr>
              <a:t>[per Kopf]  – </a:t>
            </a:r>
            <a:r>
              <a:rPr lang="de-DE" dirty="0">
                <a:latin typeface="Avenir Next LT Pro" panose="020B0504020202020204" pitchFamily="34" charset="-18"/>
                <a:ea typeface="Arial" panose="020B0604020202020204" pitchFamily="34" charset="0"/>
              </a:rPr>
              <a:t>Produkt Krajowy Brutto (PKB) [per </a:t>
            </a:r>
            <a:r>
              <a:rPr lang="de-DE" dirty="0" err="1">
                <a:latin typeface="Avenir Next LT Pro" panose="020B0504020202020204" pitchFamily="34" charset="-18"/>
                <a:ea typeface="Arial" panose="020B0604020202020204" pitchFamily="34" charset="0"/>
              </a:rPr>
              <a:t>capita</a:t>
            </a:r>
            <a:r>
              <a:rPr lang="de-DE" dirty="0">
                <a:latin typeface="Avenir Next LT Pro" panose="020B0504020202020204" pitchFamily="34" charset="-18"/>
                <a:ea typeface="Arial" panose="020B0604020202020204" pitchFamily="34" charset="0"/>
              </a:rPr>
              <a:t>]</a:t>
            </a:r>
            <a:endParaRPr lang="pl-PL" dirty="0">
              <a:latin typeface="Avenir Next LT Pro" panose="020B0504020202020204" pitchFamily="34" charset="-18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b="1" dirty="0">
                <a:latin typeface="Avenir Next LT Pro" panose="020B0504020202020204" pitchFamily="34" charset="-18"/>
                <a:ea typeface="Arial" panose="020B0604020202020204" pitchFamily="34" charset="0"/>
              </a:rPr>
              <a:t>die Wachstumsrate – </a:t>
            </a:r>
            <a:r>
              <a:rPr lang="de-DE" dirty="0" err="1">
                <a:latin typeface="Avenir Next LT Pro" panose="020B0504020202020204" pitchFamily="34" charset="-18"/>
                <a:ea typeface="Arial" panose="020B0604020202020204" pitchFamily="34" charset="0"/>
              </a:rPr>
              <a:t>stopa</a:t>
            </a:r>
            <a:r>
              <a:rPr lang="de-DE" dirty="0">
                <a:latin typeface="Avenir Next LT Pro" panose="020B0504020202020204" pitchFamily="34" charset="-18"/>
                <a:ea typeface="Arial" panose="020B0604020202020204" pitchFamily="34" charset="0"/>
              </a:rPr>
              <a:t> </a:t>
            </a:r>
            <a:r>
              <a:rPr lang="de-DE" dirty="0" err="1">
                <a:latin typeface="Avenir Next LT Pro" panose="020B0504020202020204" pitchFamily="34" charset="-18"/>
                <a:ea typeface="Arial" panose="020B0604020202020204" pitchFamily="34" charset="0"/>
              </a:rPr>
              <a:t>wzrostu</a:t>
            </a:r>
            <a:endParaRPr lang="pl-PL" dirty="0">
              <a:latin typeface="Avenir Next LT Pro" panose="020B0504020202020204" pitchFamily="34" charset="-18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b="1" u="sng" dirty="0">
                <a:latin typeface="Avenir Next LT Pro" panose="020B0504020202020204" pitchFamily="34" charset="-18"/>
                <a:ea typeface="Arial" panose="020B0604020202020204" pitchFamily="34" charset="0"/>
              </a:rPr>
              <a:t>ab</a:t>
            </a:r>
            <a:r>
              <a:rPr lang="de-DE" b="1" dirty="0">
                <a:latin typeface="Avenir Next LT Pro" panose="020B0504020202020204" pitchFamily="34" charset="-18"/>
                <a:ea typeface="Arial" panose="020B0604020202020204" pitchFamily="34" charset="0"/>
              </a:rPr>
              <a:t>stürzen </a:t>
            </a:r>
            <a:r>
              <a:rPr lang="de-DE" dirty="0">
                <a:latin typeface="Avenir Next LT Pro" panose="020B0504020202020204" pitchFamily="34" charset="-18"/>
                <a:ea typeface="Arial" panose="020B0604020202020204" pitchFamily="34" charset="0"/>
              </a:rPr>
              <a:t>– </a:t>
            </a:r>
            <a:r>
              <a:rPr lang="de-DE" dirty="0" err="1">
                <a:latin typeface="Avenir Next LT Pro" panose="020B0504020202020204" pitchFamily="34" charset="-18"/>
                <a:ea typeface="Arial" panose="020B0604020202020204" pitchFamily="34" charset="0"/>
              </a:rPr>
              <a:t>spaść</a:t>
            </a:r>
            <a:endParaRPr lang="pl-PL" dirty="0">
              <a:latin typeface="Avenir Next LT Pro" panose="020B0504020202020204" pitchFamily="34" charset="-18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b="1" kern="0" dirty="0">
                <a:solidFill>
                  <a:srgbClr val="000000"/>
                </a:solidFill>
                <a:latin typeface="Avenir Next LT Pro" panose="020B0504020202020204" pitchFamily="34" charset="-18"/>
              </a:rPr>
              <a:t>laut [den Autoren der Studie] – </a:t>
            </a:r>
            <a:r>
              <a:rPr lang="de-DE" kern="0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według</a:t>
            </a:r>
            <a:r>
              <a:rPr lang="de-DE" kern="0" dirty="0">
                <a:solidFill>
                  <a:srgbClr val="000000"/>
                </a:solidFill>
                <a:latin typeface="Avenir Next LT Pro" panose="020B0504020202020204" pitchFamily="34" charset="-18"/>
              </a:rPr>
              <a:t> [</a:t>
            </a:r>
            <a:r>
              <a:rPr lang="de-DE" kern="0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autorów</a:t>
            </a:r>
            <a:r>
              <a:rPr lang="de-DE" kern="0" dirty="0">
                <a:solidFill>
                  <a:srgbClr val="000000"/>
                </a:solidFill>
                <a:latin typeface="Avenir Next LT Pro" panose="020B0504020202020204" pitchFamily="34" charset="-18"/>
              </a:rPr>
              <a:t> </a:t>
            </a:r>
            <a:r>
              <a:rPr lang="de-DE" kern="0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badania</a:t>
            </a:r>
            <a:r>
              <a:rPr lang="de-DE" kern="0" dirty="0">
                <a:solidFill>
                  <a:srgbClr val="000000"/>
                </a:solidFill>
                <a:latin typeface="Avenir Next LT Pro" panose="020B0504020202020204" pitchFamily="34" charset="-18"/>
              </a:rPr>
              <a:t>]</a:t>
            </a:r>
            <a:endParaRPr lang="pl-PL" kern="0" dirty="0">
              <a:solidFill>
                <a:srgbClr val="000000"/>
              </a:solidFill>
              <a:latin typeface="Avenir Next LT Pro" panose="020B0504020202020204" pitchFamily="34" charset="-18"/>
            </a:endParaRPr>
          </a:p>
          <a:p>
            <a:r>
              <a:rPr lang="de-DE" b="1" dirty="0">
                <a:latin typeface="Avenir Next LT Pro" panose="020B0504020202020204" pitchFamily="34" charset="-18"/>
              </a:rPr>
              <a:t>sich </a:t>
            </a:r>
            <a:r>
              <a:rPr lang="de-DE" b="1" u="sng" dirty="0">
                <a:latin typeface="Avenir Next LT Pro" panose="020B0504020202020204" pitchFamily="34" charset="-18"/>
              </a:rPr>
              <a:t>ab</a:t>
            </a:r>
            <a:r>
              <a:rPr lang="de-DE" b="1" dirty="0">
                <a:latin typeface="Avenir Next LT Pro" panose="020B0504020202020204" pitchFamily="34" charset="-18"/>
              </a:rPr>
              <a:t>schwächen – </a:t>
            </a:r>
            <a:r>
              <a:rPr lang="de-DE" dirty="0" err="1">
                <a:latin typeface="Avenir Next LT Pro" panose="020B0504020202020204" pitchFamily="34" charset="-18"/>
              </a:rPr>
              <a:t>osłabiać</a:t>
            </a:r>
            <a:r>
              <a:rPr lang="de-DE" dirty="0">
                <a:latin typeface="Avenir Next LT Pro" panose="020B0504020202020204" pitchFamily="34" charset="-18"/>
              </a:rPr>
              <a:t> </a:t>
            </a:r>
            <a:r>
              <a:rPr lang="de-DE" dirty="0" err="1">
                <a:latin typeface="Avenir Next LT Pro" panose="020B0504020202020204" pitchFamily="34" charset="-18"/>
              </a:rPr>
              <a:t>się</a:t>
            </a:r>
            <a:endParaRPr lang="pl-PL" dirty="0">
              <a:latin typeface="Avenir Next LT Pro" panose="020B0504020202020204" pitchFamily="34" charset="-18"/>
            </a:endParaRPr>
          </a:p>
          <a:p>
            <a:r>
              <a:rPr lang="de-DE" b="1" dirty="0">
                <a:latin typeface="Avenir Next LT Pro" panose="020B0504020202020204" pitchFamily="34" charset="-18"/>
              </a:rPr>
              <a:t>deutlich – </a:t>
            </a:r>
            <a:r>
              <a:rPr lang="de-DE" dirty="0" err="1">
                <a:latin typeface="Avenir Next LT Pro" panose="020B0504020202020204" pitchFamily="34" charset="-18"/>
              </a:rPr>
              <a:t>wyraźnie</a:t>
            </a:r>
            <a:r>
              <a:rPr lang="de-DE" b="1" dirty="0">
                <a:latin typeface="Avenir Next LT Pro" panose="020B0504020202020204" pitchFamily="34" charset="-18"/>
              </a:rPr>
              <a:t> </a:t>
            </a:r>
            <a:endParaRPr lang="pl-PL" dirty="0">
              <a:latin typeface="Avenir Next LT Pro" panose="020B0504020202020204" pitchFamily="34" charset="-18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kern="0" dirty="0">
              <a:effectLst/>
              <a:latin typeface="Avenir Next LT Pro" panose="020B0504020202020204" pitchFamily="34" charset="-18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49BBD4C1-7774-47E8-A704-1EC31AB8015E}"/>
              </a:ext>
            </a:extLst>
          </p:cNvPr>
          <p:cNvSpPr/>
          <p:nvPr/>
        </p:nvSpPr>
        <p:spPr>
          <a:xfrm>
            <a:off x="522197" y="5788877"/>
            <a:ext cx="6096000" cy="10254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latin typeface="Avenir Next LT Pro" panose="020B0504020202020204" pitchFamily="34" charset="-18"/>
                <a:ea typeface="Arial" panose="020B0604020202020204" pitchFamily="34" charset="0"/>
              </a:rPr>
              <a:t>tatsächlich </a:t>
            </a:r>
            <a:r>
              <a:rPr lang="pl-PL" dirty="0">
                <a:latin typeface="Avenir Next LT Pro" panose="020B0504020202020204" pitchFamily="34" charset="-18"/>
                <a:ea typeface="Arial" panose="020B0604020202020204" pitchFamily="34" charset="0"/>
              </a:rPr>
              <a:t>– faktyczny; w rzeczywistości</a:t>
            </a:r>
            <a:endParaRPr lang="pl-PL" b="1" dirty="0">
              <a:latin typeface="Avenir Next LT Pro" panose="020B0504020202020204" pitchFamily="34" charset="-18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b="1" dirty="0">
                <a:latin typeface="Avenir Next LT Pro" panose="020B0504020202020204" pitchFamily="34" charset="-18"/>
                <a:ea typeface="Arial" panose="020B0604020202020204" pitchFamily="34" charset="0"/>
              </a:rPr>
              <a:t>der Fall des Eisernen Vorhangs – </a:t>
            </a:r>
            <a:r>
              <a:rPr lang="de-DE" dirty="0">
                <a:latin typeface="Avenir Next LT Pro" panose="020B0504020202020204" pitchFamily="34" charset="-18"/>
                <a:ea typeface="Arial" panose="020B0604020202020204" pitchFamily="34" charset="0"/>
              </a:rPr>
              <a:t>upadek </a:t>
            </a:r>
            <a:r>
              <a:rPr lang="pl-PL" dirty="0">
                <a:latin typeface="Avenir Next LT Pro" panose="020B0504020202020204" pitchFamily="34" charset="-18"/>
                <a:ea typeface="Arial" panose="020B0604020202020204" pitchFamily="34" charset="0"/>
              </a:rPr>
              <a:t>ż</a:t>
            </a:r>
            <a:r>
              <a:rPr lang="de-DE" dirty="0" err="1">
                <a:latin typeface="Avenir Next LT Pro" panose="020B0504020202020204" pitchFamily="34" charset="-18"/>
                <a:ea typeface="Arial" panose="020B0604020202020204" pitchFamily="34" charset="0"/>
              </a:rPr>
              <a:t>elaznej</a:t>
            </a:r>
            <a:r>
              <a:rPr lang="de-DE" dirty="0">
                <a:latin typeface="Avenir Next LT Pro" panose="020B0504020202020204" pitchFamily="34" charset="-18"/>
                <a:ea typeface="Arial" panose="020B0604020202020204" pitchFamily="34" charset="0"/>
              </a:rPr>
              <a:t> </a:t>
            </a:r>
            <a:r>
              <a:rPr lang="pl-PL" dirty="0">
                <a:latin typeface="Avenir Next LT Pro" panose="020B0504020202020204" pitchFamily="34" charset="-18"/>
                <a:ea typeface="Arial" panose="020B0604020202020204" pitchFamily="34" charset="0"/>
              </a:rPr>
              <a:t>k</a:t>
            </a:r>
            <a:r>
              <a:rPr lang="de-DE" dirty="0" err="1">
                <a:latin typeface="Avenir Next LT Pro" panose="020B0504020202020204" pitchFamily="34" charset="-18"/>
                <a:ea typeface="Arial" panose="020B0604020202020204" pitchFamily="34" charset="0"/>
              </a:rPr>
              <a:t>urtyny</a:t>
            </a:r>
            <a:endParaRPr lang="pl-PL" dirty="0">
              <a:latin typeface="Avenir Next LT Pro" panose="020B0504020202020204" pitchFamily="34" charset="-18"/>
              <a:ea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CA8B0EB-997F-4D3B-A1D7-49DFACB6962C}"/>
              </a:ext>
            </a:extLst>
          </p:cNvPr>
          <p:cNvSpPr txBox="1"/>
          <p:nvPr/>
        </p:nvSpPr>
        <p:spPr>
          <a:xfrm>
            <a:off x="6701000" y="4304744"/>
            <a:ext cx="484451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3. ARBEITSMARKT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4DD25828-89C4-466D-A6E3-E9E7A312B37F}"/>
              </a:ext>
            </a:extLst>
          </p:cNvPr>
          <p:cNvSpPr txBox="1"/>
          <p:nvPr/>
        </p:nvSpPr>
        <p:spPr>
          <a:xfrm>
            <a:off x="6618197" y="4760707"/>
            <a:ext cx="5449514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latin typeface="Avenir Next LT Pro" panose="020B0504020202020204" pitchFamily="34" charset="-18"/>
                <a:ea typeface="Arial" panose="020B0604020202020204" pitchFamily="34" charset="0"/>
              </a:rPr>
              <a:t>bis vor kurzem </a:t>
            </a:r>
            <a:r>
              <a:rPr lang="pl-PL" dirty="0">
                <a:latin typeface="Avenir Next LT Pro" panose="020B0504020202020204" pitchFamily="34" charset="-18"/>
                <a:ea typeface="Arial" panose="020B0604020202020204" pitchFamily="34" charset="0"/>
              </a:rPr>
              <a:t>– do niedawna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b="1" dirty="0" err="1">
                <a:latin typeface="Avenir Next LT Pro" panose="020B0504020202020204" pitchFamily="34" charset="-18"/>
                <a:ea typeface="Arial" panose="020B0604020202020204" pitchFamily="34" charset="0"/>
              </a:rPr>
              <a:t>betragen</a:t>
            </a:r>
            <a:r>
              <a:rPr lang="pl-PL" b="1" dirty="0">
                <a:latin typeface="Avenir Next LT Pro" panose="020B0504020202020204" pitchFamily="34" charset="-18"/>
                <a:ea typeface="Arial" panose="020B0604020202020204" pitchFamily="34" charset="0"/>
              </a:rPr>
              <a:t> – </a:t>
            </a:r>
            <a:r>
              <a:rPr lang="pl-PL" dirty="0">
                <a:latin typeface="Avenir Next LT Pro" panose="020B0504020202020204" pitchFamily="34" charset="-18"/>
                <a:ea typeface="Arial" panose="020B0604020202020204" pitchFamily="34" charset="0"/>
              </a:rPr>
              <a:t>wynosić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b="1" u="sng" dirty="0" err="1">
                <a:latin typeface="Avenir Next LT Pro" panose="020B0504020202020204" pitchFamily="34" charset="-18"/>
                <a:ea typeface="Arial" panose="020B0604020202020204" pitchFamily="34" charset="0"/>
              </a:rPr>
              <a:t>auf</a:t>
            </a:r>
            <a:r>
              <a:rPr lang="pl-PL" b="1" dirty="0" err="1">
                <a:latin typeface="Avenir Next LT Pro" panose="020B0504020202020204" pitchFamily="34" charset="-18"/>
                <a:ea typeface="Arial" panose="020B0604020202020204" pitchFamily="34" charset="0"/>
              </a:rPr>
              <a:t>halten</a:t>
            </a:r>
            <a:r>
              <a:rPr lang="pl-PL" b="1" dirty="0">
                <a:latin typeface="Avenir Next LT Pro" panose="020B0504020202020204" pitchFamily="34" charset="-18"/>
                <a:ea typeface="Arial" panose="020B0604020202020204" pitchFamily="34" charset="0"/>
              </a:rPr>
              <a:t> – </a:t>
            </a:r>
            <a:r>
              <a:rPr lang="pl-PL" dirty="0">
                <a:latin typeface="Avenir Next LT Pro" panose="020B0504020202020204" pitchFamily="34" charset="-18"/>
                <a:ea typeface="Arial" panose="020B0604020202020204" pitchFamily="34" charset="0"/>
              </a:rPr>
              <a:t>zatrzymać się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b="1" dirty="0" err="1">
                <a:latin typeface="Avenir Next LT Pro" panose="020B0504020202020204" pitchFamily="34" charset="-18"/>
                <a:ea typeface="Arial" panose="020B0604020202020204" pitchFamily="34" charset="0"/>
              </a:rPr>
              <a:t>die</a:t>
            </a:r>
            <a:r>
              <a:rPr lang="pl-PL" b="1" dirty="0">
                <a:latin typeface="Avenir Next LT Pro" panose="020B0504020202020204" pitchFamily="34" charset="-18"/>
                <a:ea typeface="Arial" panose="020B0604020202020204" pitchFamily="34" charset="0"/>
              </a:rPr>
              <a:t> </a:t>
            </a:r>
            <a:r>
              <a:rPr lang="pl-PL" b="1" dirty="0" err="1">
                <a:latin typeface="Avenir Next LT Pro" panose="020B0504020202020204" pitchFamily="34" charset="-18"/>
                <a:ea typeface="Arial" panose="020B0604020202020204" pitchFamily="34" charset="0"/>
              </a:rPr>
              <a:t>Mitgliedschaft</a:t>
            </a:r>
            <a:r>
              <a:rPr lang="pl-PL" dirty="0">
                <a:latin typeface="Avenir Next LT Pro" panose="020B0504020202020204" pitchFamily="34" charset="-18"/>
                <a:ea typeface="Arial" panose="020B0604020202020204" pitchFamily="34" charset="0"/>
              </a:rPr>
              <a:t> – </a:t>
            </a:r>
            <a:r>
              <a:rPr lang="pl-PL" dirty="0" err="1">
                <a:latin typeface="Avenir Next LT Pro" panose="020B0504020202020204" pitchFamily="34" charset="-18"/>
                <a:ea typeface="Arial" panose="020B0604020202020204" pitchFamily="34" charset="0"/>
              </a:rPr>
              <a:t>członkowstwo</a:t>
            </a:r>
            <a:endParaRPr lang="pl-PL" dirty="0">
              <a:latin typeface="Avenir Next LT Pro" panose="020B0504020202020204" pitchFamily="34" charset="-18"/>
              <a:ea typeface="Arial" panose="020B0604020202020204" pitchFamily="34" charset="0"/>
            </a:endParaRPr>
          </a:p>
          <a:p>
            <a:r>
              <a:rPr lang="de-DE" b="1" dirty="0">
                <a:latin typeface="Avenir Next LT Pro" panose="020B0504020202020204" pitchFamily="34" charset="-18"/>
                <a:ea typeface="Arial" panose="020B0604020202020204" pitchFamily="34" charset="0"/>
              </a:rPr>
              <a:t>der Umschwung</a:t>
            </a:r>
            <a:r>
              <a:rPr lang="de-DE" dirty="0">
                <a:latin typeface="Avenir Next LT Pro" panose="020B0504020202020204" pitchFamily="34" charset="-18"/>
                <a:ea typeface="Arial" panose="020B0604020202020204" pitchFamily="34" charset="0"/>
              </a:rPr>
              <a:t> – </a:t>
            </a:r>
            <a:r>
              <a:rPr lang="de-DE" dirty="0" err="1">
                <a:latin typeface="Avenir Next LT Pro" panose="020B0504020202020204" pitchFamily="34" charset="-18"/>
                <a:ea typeface="Arial" panose="020B0604020202020204" pitchFamily="34" charset="0"/>
              </a:rPr>
              <a:t>zmiana</a:t>
            </a:r>
            <a:r>
              <a:rPr lang="de-DE" dirty="0">
                <a:latin typeface="Avenir Next LT Pro" panose="020B0504020202020204" pitchFamily="34" charset="-18"/>
                <a:ea typeface="Arial" panose="020B0604020202020204" pitchFamily="34" charset="0"/>
              </a:rPr>
              <a:t>, </a:t>
            </a:r>
            <a:r>
              <a:rPr lang="de-DE" dirty="0" err="1">
                <a:latin typeface="Avenir Next LT Pro" panose="020B0504020202020204" pitchFamily="34" charset="-18"/>
                <a:ea typeface="Arial" panose="020B0604020202020204" pitchFamily="34" charset="0"/>
              </a:rPr>
              <a:t>przełom</a:t>
            </a:r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23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6C8CA0A-2E58-4631-93AE-FE2DC5E244D9}"/>
              </a:ext>
            </a:extLst>
          </p:cNvPr>
          <p:cNvSpPr txBox="1"/>
          <p:nvPr/>
        </p:nvSpPr>
        <p:spPr>
          <a:xfrm>
            <a:off x="646486" y="851896"/>
            <a:ext cx="544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venir Next LT Pro" panose="020B0504020202020204" pitchFamily="34" charset="-18"/>
              </a:rPr>
              <a:t>die Genehmigung</a:t>
            </a:r>
            <a:r>
              <a:rPr lang="de-DE" dirty="0">
                <a:latin typeface="Avenir Next LT Pro" panose="020B0504020202020204" pitchFamily="34" charset="-18"/>
              </a:rPr>
              <a:t> – zezwolenie</a:t>
            </a:r>
            <a:endParaRPr lang="pl-PL" dirty="0">
              <a:latin typeface="Avenir Next LT Pro" panose="020B0504020202020204" pitchFamily="34" charset="-18"/>
            </a:endParaRPr>
          </a:p>
          <a:p>
            <a:r>
              <a:rPr lang="pl-PL" b="1" dirty="0">
                <a:latin typeface="Avenir Next LT Pro" panose="020B0504020202020204" pitchFamily="34" charset="-18"/>
              </a:rPr>
              <a:t>rasant</a:t>
            </a:r>
            <a:r>
              <a:rPr lang="pl-PL" dirty="0">
                <a:latin typeface="Avenir Next LT Pro" panose="020B0504020202020204" pitchFamily="34" charset="-18"/>
              </a:rPr>
              <a:t> – gwałtownie</a:t>
            </a:r>
          </a:p>
          <a:p>
            <a:pPr algn="just"/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E70CB2C-05B7-4419-ACE5-C421127A6954}"/>
              </a:ext>
            </a:extLst>
          </p:cNvPr>
          <p:cNvSpPr txBox="1"/>
          <p:nvPr/>
        </p:nvSpPr>
        <p:spPr>
          <a:xfrm>
            <a:off x="646486" y="1954605"/>
            <a:ext cx="484451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4. INFLATION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D30A6C74-781F-4846-AD03-1472AA7C197F}"/>
              </a:ext>
            </a:extLst>
          </p:cNvPr>
          <p:cNvSpPr/>
          <p:nvPr/>
        </p:nvSpPr>
        <p:spPr>
          <a:xfrm>
            <a:off x="6742486" y="2548826"/>
            <a:ext cx="54495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latin typeface="Avenir Next LT Pro" panose="020B0504020202020204" pitchFamily="34" charset="-18"/>
              </a:rPr>
              <a:t>die Stärke – </a:t>
            </a:r>
            <a:r>
              <a:rPr lang="de-DE" dirty="0" err="1">
                <a:latin typeface="Avenir Next LT Pro" panose="020B0504020202020204" pitchFamily="34" charset="-18"/>
              </a:rPr>
              <a:t>mocna</a:t>
            </a:r>
            <a:r>
              <a:rPr lang="de-DE" dirty="0">
                <a:latin typeface="Avenir Next LT Pro" panose="020B0504020202020204" pitchFamily="34" charset="-18"/>
              </a:rPr>
              <a:t> </a:t>
            </a:r>
            <a:r>
              <a:rPr lang="de-DE" dirty="0" err="1">
                <a:latin typeface="Avenir Next LT Pro" panose="020B0504020202020204" pitchFamily="34" charset="-18"/>
              </a:rPr>
              <a:t>strona</a:t>
            </a:r>
            <a:endParaRPr lang="pl-PL" dirty="0">
              <a:latin typeface="Avenir Next LT Pro" panose="020B0504020202020204" pitchFamily="34" charset="-18"/>
            </a:endParaRPr>
          </a:p>
          <a:p>
            <a:r>
              <a:rPr lang="de-DE" b="1" dirty="0">
                <a:latin typeface="Avenir Next LT Pro" panose="020B0504020202020204" pitchFamily="34" charset="-18"/>
              </a:rPr>
              <a:t>erheblich</a:t>
            </a:r>
            <a:r>
              <a:rPr lang="de-DE" dirty="0">
                <a:latin typeface="Avenir Next LT Pro" panose="020B0504020202020204" pitchFamily="34" charset="-18"/>
              </a:rPr>
              <a:t> – </a:t>
            </a:r>
            <a:r>
              <a:rPr lang="de-DE" dirty="0" err="1">
                <a:latin typeface="Avenir Next LT Pro" panose="020B0504020202020204" pitchFamily="34" charset="-18"/>
              </a:rPr>
              <a:t>znaczny</a:t>
            </a:r>
            <a:endParaRPr lang="pl-PL" dirty="0">
              <a:latin typeface="Avenir Next LT Pro" panose="020B0504020202020204" pitchFamily="34" charset="-18"/>
            </a:endParaRPr>
          </a:p>
          <a:p>
            <a:r>
              <a:rPr lang="de-DE" b="1" dirty="0">
                <a:latin typeface="Avenir Next LT Pro" panose="020B0504020202020204" pitchFamily="34" charset="-18"/>
              </a:rPr>
              <a:t>die Verfügbarkeit</a:t>
            </a:r>
            <a:r>
              <a:rPr lang="de-DE" dirty="0">
                <a:latin typeface="Avenir Next LT Pro" panose="020B0504020202020204" pitchFamily="34" charset="-18"/>
              </a:rPr>
              <a:t> – </a:t>
            </a:r>
            <a:r>
              <a:rPr lang="de-DE" dirty="0" err="1">
                <a:latin typeface="Avenir Next LT Pro" panose="020B0504020202020204" pitchFamily="34" charset="-18"/>
              </a:rPr>
              <a:t>dostępność</a:t>
            </a:r>
            <a:endParaRPr lang="pl-PL" dirty="0">
              <a:latin typeface="Avenir Next LT Pro" panose="020B0504020202020204" pitchFamily="34" charset="-18"/>
            </a:endParaRPr>
          </a:p>
          <a:p>
            <a:r>
              <a:rPr lang="pl-PL" b="1" dirty="0" err="1">
                <a:latin typeface="Avenir Next LT Pro" panose="020B0504020202020204" pitchFamily="34" charset="-18"/>
              </a:rPr>
              <a:t>die</a:t>
            </a:r>
            <a:r>
              <a:rPr lang="pl-PL" b="1" dirty="0">
                <a:latin typeface="Avenir Next LT Pro" panose="020B0504020202020204" pitchFamily="34" charset="-18"/>
              </a:rPr>
              <a:t> Fachkr</a:t>
            </a:r>
            <a:r>
              <a:rPr lang="de-DE" b="1" dirty="0">
                <a:latin typeface="Avenir Next LT Pro" panose="020B0504020202020204" pitchFamily="34" charset="-18"/>
              </a:rPr>
              <a:t>ä</a:t>
            </a:r>
            <a:r>
              <a:rPr lang="pl-PL" b="1" dirty="0" err="1">
                <a:latin typeface="Avenir Next LT Pro" panose="020B0504020202020204" pitchFamily="34" charset="-18"/>
              </a:rPr>
              <a:t>fte</a:t>
            </a:r>
            <a:r>
              <a:rPr lang="pl-PL" b="1" dirty="0">
                <a:latin typeface="Avenir Next LT Pro" panose="020B0504020202020204" pitchFamily="34" charset="-18"/>
              </a:rPr>
              <a:t> </a:t>
            </a:r>
            <a:r>
              <a:rPr lang="pl-PL" dirty="0">
                <a:latin typeface="Avenir Next LT Pro" panose="020B0504020202020204" pitchFamily="34" charset="-18"/>
              </a:rPr>
              <a:t>– specjaliści</a:t>
            </a:r>
          </a:p>
          <a:p>
            <a:r>
              <a:rPr lang="pl-PL" b="1" dirty="0" err="1">
                <a:latin typeface="Avenir Next LT Pro" panose="020B0504020202020204" pitchFamily="34" charset="-18"/>
              </a:rPr>
              <a:t>die</a:t>
            </a:r>
            <a:r>
              <a:rPr lang="pl-PL" b="1" dirty="0">
                <a:latin typeface="Avenir Next LT Pro" panose="020B0504020202020204" pitchFamily="34" charset="-18"/>
              </a:rPr>
              <a:t> Fördermittel – </a:t>
            </a:r>
            <a:r>
              <a:rPr lang="pl-PL" dirty="0">
                <a:latin typeface="Avenir Next LT Pro" panose="020B0504020202020204" pitchFamily="34" charset="-18"/>
              </a:rPr>
              <a:t>środki </a:t>
            </a:r>
            <a:r>
              <a:rPr lang="pl-PL" dirty="0" err="1">
                <a:latin typeface="Avenir Next LT Pro" panose="020B0504020202020204" pitchFamily="34" charset="-18"/>
              </a:rPr>
              <a:t>wsparcia;dotacje</a:t>
            </a:r>
            <a:endParaRPr lang="pl-PL" dirty="0">
              <a:latin typeface="Avenir Next LT Pro" panose="020B0504020202020204" pitchFamily="34" charset="-18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49BBD4C1-7774-47E8-A704-1EC31AB8015E}"/>
              </a:ext>
            </a:extLst>
          </p:cNvPr>
          <p:cNvSpPr/>
          <p:nvPr/>
        </p:nvSpPr>
        <p:spPr>
          <a:xfrm>
            <a:off x="569545" y="2548826"/>
            <a:ext cx="6096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l-PL" b="1" dirty="0" err="1">
                <a:latin typeface="Avenir Next LT Pro" panose="020B0504020202020204" pitchFamily="34" charset="-18"/>
              </a:rPr>
              <a:t>stufenweise</a:t>
            </a:r>
            <a:r>
              <a:rPr lang="pl-PL" b="1" dirty="0">
                <a:latin typeface="Avenir Next LT Pro" panose="020B0504020202020204" pitchFamily="34" charset="-18"/>
              </a:rPr>
              <a:t> – </a:t>
            </a:r>
            <a:r>
              <a:rPr lang="pl-PL" dirty="0">
                <a:latin typeface="Avenir Next LT Pro" panose="020B0504020202020204" pitchFamily="34" charset="-18"/>
              </a:rPr>
              <a:t>stopniowo</a:t>
            </a:r>
          </a:p>
          <a:p>
            <a:r>
              <a:rPr lang="pl-PL" b="1" dirty="0">
                <a:latin typeface="Avenir Next LT Pro" panose="020B0504020202020204" pitchFamily="34" charset="-18"/>
              </a:rPr>
              <a:t>mit </a:t>
            </a:r>
            <a:r>
              <a:rPr lang="pl-PL" b="1" dirty="0" err="1">
                <a:latin typeface="Avenir Next LT Pro" panose="020B0504020202020204" pitchFamily="34" charset="-18"/>
              </a:rPr>
              <a:t>etwas</a:t>
            </a:r>
            <a:r>
              <a:rPr lang="pl-PL" b="1" dirty="0">
                <a:latin typeface="Avenir Next LT Pro" panose="020B0504020202020204" pitchFamily="34" charset="-18"/>
              </a:rPr>
              <a:t> </a:t>
            </a:r>
            <a:r>
              <a:rPr lang="pl-PL" b="1" dirty="0" err="1">
                <a:latin typeface="Avenir Next LT Pro" panose="020B0504020202020204" pitchFamily="34" charset="-18"/>
              </a:rPr>
              <a:t>zu</a:t>
            </a:r>
            <a:r>
              <a:rPr lang="pl-PL" b="1" dirty="0">
                <a:latin typeface="Avenir Next LT Pro" panose="020B0504020202020204" pitchFamily="34" charset="-18"/>
              </a:rPr>
              <a:t> </a:t>
            </a:r>
            <a:r>
              <a:rPr lang="pl-PL" b="1" dirty="0" err="1">
                <a:latin typeface="Avenir Next LT Pro" panose="020B0504020202020204" pitchFamily="34" charset="-18"/>
              </a:rPr>
              <a:t>tun</a:t>
            </a:r>
            <a:r>
              <a:rPr lang="pl-PL" b="1" dirty="0">
                <a:latin typeface="Avenir Next LT Pro" panose="020B0504020202020204" pitchFamily="34" charset="-18"/>
              </a:rPr>
              <a:t> </a:t>
            </a:r>
            <a:r>
              <a:rPr lang="pl-PL" b="1" dirty="0" err="1">
                <a:latin typeface="Avenir Next LT Pro" panose="020B0504020202020204" pitchFamily="34" charset="-18"/>
              </a:rPr>
              <a:t>haben</a:t>
            </a:r>
            <a:r>
              <a:rPr lang="pl-PL" b="1" dirty="0">
                <a:latin typeface="Avenir Next LT Pro" panose="020B0504020202020204" pitchFamily="34" charset="-18"/>
              </a:rPr>
              <a:t> – </a:t>
            </a:r>
            <a:r>
              <a:rPr lang="pl-PL" dirty="0">
                <a:latin typeface="Avenir Next LT Pro" panose="020B0504020202020204" pitchFamily="34" charset="-18"/>
              </a:rPr>
              <a:t>mieć do czynienia z czymś</a:t>
            </a:r>
          </a:p>
          <a:p>
            <a:r>
              <a:rPr lang="pl-PL" b="1" dirty="0" err="1">
                <a:latin typeface="Avenir Next LT Pro" panose="020B0504020202020204" pitchFamily="34" charset="-18"/>
              </a:rPr>
              <a:t>die</a:t>
            </a:r>
            <a:r>
              <a:rPr lang="pl-PL" b="1" dirty="0">
                <a:latin typeface="Avenir Next LT Pro" panose="020B0504020202020204" pitchFamily="34" charset="-18"/>
              </a:rPr>
              <a:t> </a:t>
            </a:r>
            <a:r>
              <a:rPr lang="pl-PL" b="1" dirty="0" err="1">
                <a:latin typeface="Avenir Next LT Pro" panose="020B0504020202020204" pitchFamily="34" charset="-18"/>
              </a:rPr>
              <a:t>Kaufkraft</a:t>
            </a:r>
            <a:r>
              <a:rPr lang="pl-PL" b="1" dirty="0">
                <a:latin typeface="Avenir Next LT Pro" panose="020B0504020202020204" pitchFamily="34" charset="-18"/>
              </a:rPr>
              <a:t> des </a:t>
            </a:r>
            <a:r>
              <a:rPr lang="pl-PL" b="1" dirty="0" err="1">
                <a:latin typeface="Avenir Next LT Pro" panose="020B0504020202020204" pitchFamily="34" charset="-18"/>
              </a:rPr>
              <a:t>Geldes</a:t>
            </a:r>
            <a:r>
              <a:rPr lang="pl-PL" b="1" dirty="0">
                <a:latin typeface="Avenir Next LT Pro" panose="020B0504020202020204" pitchFamily="34" charset="-18"/>
              </a:rPr>
              <a:t> </a:t>
            </a:r>
            <a:r>
              <a:rPr lang="pl-PL" dirty="0">
                <a:latin typeface="Avenir Next LT Pro" panose="020B0504020202020204" pitchFamily="34" charset="-18"/>
              </a:rPr>
              <a:t>– siła nabywcza pieniądza</a:t>
            </a:r>
          </a:p>
          <a:p>
            <a:endParaRPr lang="pl-PL" dirty="0">
              <a:latin typeface="Avenir Next LT Pro" panose="020B0504020202020204" pitchFamily="34" charset="-18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4DD25828-89C4-466D-A6E3-E9E7A312B37F}"/>
              </a:ext>
            </a:extLst>
          </p:cNvPr>
          <p:cNvSpPr txBox="1"/>
          <p:nvPr/>
        </p:nvSpPr>
        <p:spPr>
          <a:xfrm>
            <a:off x="646486" y="4436443"/>
            <a:ext cx="54495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venir Next LT Pro" panose="020B0504020202020204" pitchFamily="34" charset="-18"/>
              </a:rPr>
              <a:t>die Ausfuhr – </a:t>
            </a:r>
            <a:r>
              <a:rPr lang="de-DE" dirty="0" err="1">
                <a:latin typeface="Avenir Next LT Pro" panose="020B0504020202020204" pitchFamily="34" charset="-18"/>
              </a:rPr>
              <a:t>eksport</a:t>
            </a:r>
            <a:endParaRPr lang="pl-PL" dirty="0">
              <a:latin typeface="Avenir Next LT Pro" panose="020B0504020202020204" pitchFamily="34" charset="-18"/>
            </a:endParaRPr>
          </a:p>
          <a:p>
            <a:r>
              <a:rPr lang="de-DE" b="1" dirty="0">
                <a:latin typeface="Avenir Next LT Pro" panose="020B0504020202020204" pitchFamily="34" charset="-18"/>
              </a:rPr>
              <a:t>die Einfuhr</a:t>
            </a:r>
            <a:r>
              <a:rPr lang="de-DE" dirty="0">
                <a:latin typeface="Avenir Next LT Pro" panose="020B0504020202020204" pitchFamily="34" charset="-18"/>
              </a:rPr>
              <a:t> – </a:t>
            </a:r>
            <a:r>
              <a:rPr lang="de-DE" dirty="0" err="1">
                <a:latin typeface="Avenir Next LT Pro" panose="020B0504020202020204" pitchFamily="34" charset="-18"/>
              </a:rPr>
              <a:t>import</a:t>
            </a:r>
            <a:endParaRPr lang="pl-PL" dirty="0">
              <a:latin typeface="Avenir Next LT Pro" panose="020B0504020202020204" pitchFamily="34" charset="-18"/>
            </a:endParaRPr>
          </a:p>
          <a:p>
            <a:r>
              <a:rPr lang="pl-PL" b="1" dirty="0" err="1">
                <a:latin typeface="Avenir Next LT Pro" panose="020B0504020202020204" pitchFamily="34" charset="-18"/>
              </a:rPr>
              <a:t>handeln</a:t>
            </a:r>
            <a:r>
              <a:rPr lang="pl-PL" b="1" dirty="0">
                <a:latin typeface="Avenir Next LT Pro" panose="020B0504020202020204" pitchFamily="34" charset="-18"/>
              </a:rPr>
              <a:t> mit </a:t>
            </a:r>
            <a:r>
              <a:rPr lang="pl-PL" dirty="0">
                <a:latin typeface="Avenir Next LT Pro" panose="020B0504020202020204" pitchFamily="34" charset="-18"/>
              </a:rPr>
              <a:t>– handlować </a:t>
            </a:r>
            <a:r>
              <a:rPr lang="pl-PL" i="1" dirty="0">
                <a:latin typeface="Avenir Next LT Pro" panose="020B0504020202020204" pitchFamily="34" charset="-18"/>
              </a:rPr>
              <a:t>czymś</a:t>
            </a:r>
          </a:p>
          <a:p>
            <a:r>
              <a:rPr lang="pl-PL" b="1" dirty="0">
                <a:latin typeface="Avenir Next LT Pro" panose="020B0504020202020204" pitchFamily="34" charset="-18"/>
              </a:rPr>
              <a:t>natürliche Rohstoffe, Bodenschätze – </a:t>
            </a:r>
            <a:r>
              <a:rPr lang="pl-PL" dirty="0">
                <a:latin typeface="Avenir Next LT Pro" panose="020B0504020202020204" pitchFamily="34" charset="-18"/>
              </a:rPr>
              <a:t>surowce mineralne </a:t>
            </a:r>
          </a:p>
          <a:p>
            <a:r>
              <a:rPr lang="pl-PL" b="1" dirty="0" err="1">
                <a:latin typeface="Avenir Next LT Pro" panose="020B0504020202020204" pitchFamily="34" charset="-18"/>
              </a:rPr>
              <a:t>die</a:t>
            </a:r>
            <a:r>
              <a:rPr lang="pl-PL" b="1" dirty="0">
                <a:latin typeface="Avenir Next LT Pro" panose="020B0504020202020204" pitchFamily="34" charset="-18"/>
              </a:rPr>
              <a:t> Steinkohle </a:t>
            </a:r>
            <a:r>
              <a:rPr lang="pl-PL" dirty="0">
                <a:latin typeface="Avenir Next LT Pro" panose="020B0504020202020204" pitchFamily="34" charset="-18"/>
              </a:rPr>
              <a:t>– węgiel kamienny</a:t>
            </a:r>
          </a:p>
          <a:p>
            <a:r>
              <a:rPr lang="pl-PL" b="1" dirty="0" err="1">
                <a:latin typeface="Avenir Next LT Pro" panose="020B0504020202020204" pitchFamily="34" charset="-18"/>
              </a:rPr>
              <a:t>das</a:t>
            </a:r>
            <a:r>
              <a:rPr lang="pl-PL" b="1" dirty="0">
                <a:latin typeface="Avenir Next LT Pro" panose="020B0504020202020204" pitchFamily="34" charset="-18"/>
              </a:rPr>
              <a:t> Erdöl</a:t>
            </a:r>
            <a:r>
              <a:rPr lang="pl-PL" dirty="0">
                <a:latin typeface="Avenir Next LT Pro" panose="020B0504020202020204" pitchFamily="34" charset="-18"/>
              </a:rPr>
              <a:t> – ropa naftowa</a:t>
            </a:r>
          </a:p>
          <a:p>
            <a:r>
              <a:rPr lang="pl-PL" b="1" dirty="0" err="1">
                <a:latin typeface="Avenir Next LT Pro" panose="020B0504020202020204" pitchFamily="34" charset="-18"/>
              </a:rPr>
              <a:t>das</a:t>
            </a:r>
            <a:r>
              <a:rPr lang="pl-PL" b="1" dirty="0">
                <a:latin typeface="Avenir Next LT Pro" panose="020B0504020202020204" pitchFamily="34" charset="-18"/>
              </a:rPr>
              <a:t> Erdgas</a:t>
            </a:r>
            <a:r>
              <a:rPr lang="pl-PL" dirty="0">
                <a:latin typeface="Avenir Next LT Pro" panose="020B0504020202020204" pitchFamily="34" charset="-18"/>
              </a:rPr>
              <a:t> – gaz ziemny</a:t>
            </a:r>
          </a:p>
          <a:p>
            <a:endParaRPr lang="pl-PL" dirty="0">
              <a:latin typeface="Avenir Next LT Pro" panose="020B0504020202020204" pitchFamily="34" charset="-18"/>
            </a:endParaRPr>
          </a:p>
          <a:p>
            <a:endParaRPr lang="pl-PL" dirty="0">
              <a:latin typeface="Avenir Next LT Pro" panose="020B0504020202020204" pitchFamily="34" charset="-18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82AED774-410C-4404-A400-EF7D209F2DB0}"/>
              </a:ext>
            </a:extLst>
          </p:cNvPr>
          <p:cNvSpPr txBox="1"/>
          <p:nvPr/>
        </p:nvSpPr>
        <p:spPr>
          <a:xfrm>
            <a:off x="646486" y="3789378"/>
            <a:ext cx="484451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5. </a:t>
            </a:r>
            <a:r>
              <a:rPr lang="pl-PL" dirty="0" err="1">
                <a:latin typeface="Avenir Next LT Pro" panose="020B0504020202020204" pitchFamily="34" charset="-18"/>
                <a:cs typeface="Segoe UI Light" panose="020B0502040204020203" pitchFamily="34" charset="0"/>
              </a:rPr>
              <a:t>AUßENHANDEL</a:t>
            </a:r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CEC007E2-BC8C-4F16-AEC4-2729A1054537}"/>
              </a:ext>
            </a:extLst>
          </p:cNvPr>
          <p:cNvSpPr txBox="1"/>
          <p:nvPr/>
        </p:nvSpPr>
        <p:spPr>
          <a:xfrm>
            <a:off x="6742485" y="1954605"/>
            <a:ext cx="484451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6. AUSLANDINVESTIONEN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3CA275FB-196E-48FD-B37E-70BAFF80EDE8}"/>
              </a:ext>
            </a:extLst>
          </p:cNvPr>
          <p:cNvSpPr/>
          <p:nvPr/>
        </p:nvSpPr>
        <p:spPr>
          <a:xfrm>
            <a:off x="6742486" y="1082728"/>
            <a:ext cx="5449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latin typeface="Avenir Next LT Pro" panose="020B0504020202020204" pitchFamily="34" charset="-18"/>
              </a:rPr>
              <a:t>ü</a:t>
            </a:r>
            <a:r>
              <a:rPr lang="pl-PL" b="1" dirty="0">
                <a:latin typeface="Avenir Next LT Pro" panose="020B0504020202020204" pitchFamily="34" charset="-18"/>
              </a:rPr>
              <a:t>berwiegen</a:t>
            </a:r>
            <a:r>
              <a:rPr lang="de-DE" b="1" dirty="0">
                <a:latin typeface="Avenir Next LT Pro" panose="020B0504020202020204" pitchFamily="34" charset="-18"/>
              </a:rPr>
              <a:t> – </a:t>
            </a:r>
            <a:r>
              <a:rPr lang="pl-PL" dirty="0">
                <a:latin typeface="Avenir Next LT Pro" panose="020B0504020202020204" pitchFamily="34" charset="-18"/>
              </a:rPr>
              <a:t>przeważać</a:t>
            </a:r>
          </a:p>
        </p:txBody>
      </p:sp>
    </p:spTree>
    <p:extLst>
      <p:ext uri="{BB962C8B-B14F-4D97-AF65-F5344CB8AC3E}">
        <p14:creationId xmlns:p14="http://schemas.microsoft.com/office/powerpoint/2010/main" val="834230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C88DBE3-A2DB-456C-831F-C8BDB1713B70}"/>
              </a:ext>
            </a:extLst>
          </p:cNvPr>
          <p:cNvSpPr txBox="1">
            <a:spLocks/>
          </p:cNvSpPr>
          <p:nvPr/>
        </p:nvSpPr>
        <p:spPr>
          <a:xfrm>
            <a:off x="316531" y="320877"/>
            <a:ext cx="9271351" cy="95110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nir Next LT Pro" panose="020B0504020202020204" pitchFamily="34" charset="-18"/>
                <a:cs typeface="Segoe UI Semibold" panose="020B0702040204020203" pitchFamily="34" charset="0"/>
              </a:rPr>
              <a:t>QUELLEN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6C8CA0A-2E58-4631-93AE-FE2DC5E244D9}"/>
              </a:ext>
            </a:extLst>
          </p:cNvPr>
          <p:cNvSpPr txBox="1"/>
          <p:nvPr/>
        </p:nvSpPr>
        <p:spPr>
          <a:xfrm>
            <a:off x="473370" y="1919745"/>
            <a:ext cx="112717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l-PL" dirty="0">
                <a:latin typeface="Avenir Next LT Pro" panose="020B0504020202020204" pitchFamily="34" charset="-18"/>
              </a:rPr>
              <a:t>https://www.tagesspiegel.de/wirtschaft/polens-wirtschaft-der-boom-jenseits-der-oder/24111590.html</a:t>
            </a:r>
          </a:p>
          <a:p>
            <a:pPr marL="342900" indent="-342900" algn="just">
              <a:buAutoNum type="arabicPeriod"/>
            </a:pPr>
            <a:r>
              <a:rPr lang="pl-PL" dirty="0">
                <a:latin typeface="Avenir Next LT Pro" panose="020B0504020202020204" pitchFamily="34" charset="-18"/>
              </a:rPr>
              <a:t>https://pl.pons.com/t%C5%82umaczenie</a:t>
            </a:r>
          </a:p>
          <a:p>
            <a:pPr marL="342900" indent="-342900" algn="just">
              <a:buAutoNum type="arabicPeriod"/>
            </a:pPr>
            <a:r>
              <a:rPr lang="pl-PL" dirty="0">
                <a:latin typeface="Avenir Next LT Pro" panose="020B0504020202020204" pitchFamily="34" charset="-18"/>
              </a:rPr>
              <a:t>https://de.statista.com/statistik/daten/studie/14410/umfrage/bruttoinlandsprodukt-bip-in-polen/</a:t>
            </a:r>
          </a:p>
          <a:p>
            <a:pPr marL="342900" indent="-342900" algn="just">
              <a:buAutoNum type="arabicPeriod"/>
            </a:pPr>
            <a:r>
              <a:rPr lang="pl-PL" dirty="0">
                <a:latin typeface="Avenir Next LT Pro" panose="020B0504020202020204" pitchFamily="34" charset="-18"/>
              </a:rPr>
              <a:t>https://de.statista.com/statistik/daten/studie/17324/umfrage/arbeitslosenquote-in-polen/</a:t>
            </a:r>
          </a:p>
          <a:p>
            <a:pPr marL="342900" indent="-342900" algn="just">
              <a:buAutoNum type="arabicPeriod"/>
            </a:pPr>
            <a:r>
              <a:rPr lang="pl-PL" dirty="0">
                <a:latin typeface="Avenir Next LT Pro" panose="020B0504020202020204" pitchFamily="34" charset="-18"/>
              </a:rPr>
              <a:t>https://pl.tradingeconomics.com/country-list/gdp-per-capita</a:t>
            </a:r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0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C88DBE3-A2DB-456C-831F-C8BDB1713B70}"/>
              </a:ext>
            </a:extLst>
          </p:cNvPr>
          <p:cNvSpPr txBox="1">
            <a:spLocks/>
          </p:cNvSpPr>
          <p:nvPr/>
        </p:nvSpPr>
        <p:spPr>
          <a:xfrm>
            <a:off x="3068662" y="720371"/>
            <a:ext cx="6054675" cy="95110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nir Next LT Pro" panose="020B0504020202020204" pitchFamily="34" charset="-18"/>
                <a:cs typeface="Segoe UI Semibold" panose="020B0702040204020203" pitchFamily="34" charset="0"/>
              </a:rPr>
              <a:t>DANKE FÜR IHRE AUFMERSAMKEIT!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21565AC9-ED82-4FCD-A1AB-6C18525F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684" y="2786175"/>
            <a:ext cx="7865615" cy="383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56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C88DBE3-A2DB-456C-831F-C8BDB1713B70}"/>
              </a:ext>
            </a:extLst>
          </p:cNvPr>
          <p:cNvSpPr txBox="1">
            <a:spLocks/>
          </p:cNvSpPr>
          <p:nvPr/>
        </p:nvSpPr>
        <p:spPr>
          <a:xfrm>
            <a:off x="316532" y="320877"/>
            <a:ext cx="2728509" cy="95110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nir Next LT Pro" panose="020B0504020202020204" pitchFamily="34" charset="-18"/>
                <a:cs typeface="Segoe UI Semibold" panose="020B0702040204020203" pitchFamily="34" charset="0"/>
              </a:rPr>
              <a:t>AGENDA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6C8CA0A-2E58-4631-93AE-FE2DC5E244D9}"/>
              </a:ext>
            </a:extLst>
          </p:cNvPr>
          <p:cNvSpPr txBox="1"/>
          <p:nvPr/>
        </p:nvSpPr>
        <p:spPr>
          <a:xfrm>
            <a:off x="316532" y="1970842"/>
            <a:ext cx="60310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de-DE" sz="2400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Allgemeine</a:t>
            </a:r>
            <a:r>
              <a:rPr lang="pl-PL" sz="2400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 </a:t>
            </a:r>
            <a:r>
              <a:rPr lang="de-DE" sz="2400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Nachrichten</a:t>
            </a:r>
          </a:p>
          <a:p>
            <a:pPr marL="457200" indent="-457200">
              <a:buAutoNum type="arabicPeriod"/>
            </a:pPr>
            <a:r>
              <a:rPr lang="de-DE" sz="2400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Wirtschaftswachstum</a:t>
            </a:r>
          </a:p>
          <a:p>
            <a:pPr marL="457200" indent="-457200">
              <a:buAutoNum type="arabicPeriod"/>
            </a:pPr>
            <a:r>
              <a:rPr lang="pl-PL" sz="2400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Arbeitsmarkt</a:t>
            </a:r>
          </a:p>
          <a:p>
            <a:r>
              <a:rPr lang="pl-PL" sz="2400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4.   Inflation</a:t>
            </a:r>
          </a:p>
          <a:p>
            <a:r>
              <a:rPr lang="pl-PL" sz="2400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5.   Außenhandel</a:t>
            </a:r>
          </a:p>
          <a:p>
            <a:r>
              <a:rPr lang="pl-PL" sz="2400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6.   Auslandinvestitionen</a:t>
            </a:r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  <a:p>
            <a:pPr lvl="1"/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  <a:p>
            <a:pPr lvl="1"/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  <a:p>
            <a:r>
              <a:rPr lang="pl-PL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F1CD3425-9B5A-4085-8F8B-C016EEBFF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234" y="960776"/>
            <a:ext cx="7608766" cy="427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3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C88DBE3-A2DB-456C-831F-C8BDB1713B70}"/>
              </a:ext>
            </a:extLst>
          </p:cNvPr>
          <p:cNvSpPr txBox="1">
            <a:spLocks/>
          </p:cNvSpPr>
          <p:nvPr/>
        </p:nvSpPr>
        <p:spPr>
          <a:xfrm>
            <a:off x="316531" y="320877"/>
            <a:ext cx="9271351" cy="95110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nir Next LT Pro" panose="020B0504020202020204" pitchFamily="34" charset="-18"/>
                <a:cs typeface="Segoe UI Semibold" panose="020B0702040204020203" pitchFamily="34" charset="0"/>
              </a:rPr>
              <a:t>1. ALLGEMEINE NACHRICHTEN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6C8CA0A-2E58-4631-93AE-FE2DC5E244D9}"/>
              </a:ext>
            </a:extLst>
          </p:cNvPr>
          <p:cNvSpPr txBox="1"/>
          <p:nvPr/>
        </p:nvSpPr>
        <p:spPr>
          <a:xfrm>
            <a:off x="316531" y="1497985"/>
            <a:ext cx="6039881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900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Die polnische Wirtschaft ist die sechstgrößte Wirtschaft in der Europäischen Union und die größte in Mittel- und Osteuropa (die</a:t>
            </a:r>
            <a:r>
              <a:rPr lang="pl-PL" sz="1900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 </a:t>
            </a:r>
            <a:r>
              <a:rPr lang="de-DE" sz="1900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zweiundzwanziggrößte Volkswirtschaft der Welt). </a:t>
            </a:r>
            <a:endParaRPr lang="pl-PL" sz="1900" dirty="0" smtClean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  <a:p>
            <a:pPr algn="just"/>
            <a:endParaRPr lang="de-DE" sz="1900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  <a:p>
            <a:pPr algn="just"/>
            <a:r>
              <a:rPr lang="de-DE" sz="1900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In den 1990er Jahren führte sie eine Transformation von einer zentralistisch gelenkten Wirtschaft zu einer Marktwirtschaft (kapitalistisch) durch. Die polnische Wirtschaft ist seit der Wende fast durchgehend gewachsen. </a:t>
            </a:r>
            <a:endParaRPr lang="pl-PL" sz="1900" smtClean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  <a:p>
            <a:pPr algn="just"/>
            <a:endParaRPr lang="de-DE" sz="1900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  <a:p>
            <a:pPr algn="just"/>
            <a:r>
              <a:rPr lang="de-DE" sz="1900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Obwohl sie ständig viele Probleme und Schwäche hat,  gehört sie heutzutage zu den am schnellsten wachsenden Wirtschaften sowohl in Europa als auch in der ganzen Welt.</a:t>
            </a:r>
          </a:p>
          <a:p>
            <a:pPr algn="just"/>
            <a:endParaRPr lang="de-DE" sz="1900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  <a:p>
            <a:pPr algn="just"/>
            <a:endParaRPr lang="de-DE" sz="1900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  <a:p>
            <a:pPr algn="just"/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  <a:p>
            <a:pPr lvl="1"/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  <a:p>
            <a:r>
              <a:rPr lang="pl-PL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xmlns="" id="{71B51750-B5CA-484A-B76A-190A86E5F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295860"/>
              </p:ext>
            </p:extLst>
          </p:nvPr>
        </p:nvGraphicFramePr>
        <p:xfrm>
          <a:off x="7344348" y="1408481"/>
          <a:ext cx="4054240" cy="2849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86374">
                  <a:extLst>
                    <a:ext uri="{9D8B030D-6E8A-4147-A177-3AD203B41FA5}">
                      <a16:colId xmlns:a16="http://schemas.microsoft.com/office/drawing/2014/main" xmlns="" val="2833834856"/>
                    </a:ext>
                  </a:extLst>
                </a:gridCol>
                <a:gridCol w="1367866">
                  <a:extLst>
                    <a:ext uri="{9D8B030D-6E8A-4147-A177-3AD203B41FA5}">
                      <a16:colId xmlns:a16="http://schemas.microsoft.com/office/drawing/2014/main" xmlns="" val="2812641204"/>
                    </a:ext>
                  </a:extLst>
                </a:gridCol>
              </a:tblGrid>
              <a:tr h="27864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900" b="1" dirty="0">
                          <a:solidFill>
                            <a:schemeClr val="bg1"/>
                          </a:solidFill>
                          <a:latin typeface="Avenir Next LT Pro" panose="020B0504020202020204" pitchFamily="34" charset="-18"/>
                        </a:rPr>
                        <a:t>GRUNDKENNZAHLEN</a:t>
                      </a:r>
                      <a:r>
                        <a:rPr lang="pl-PL" b="1" dirty="0">
                          <a:solidFill>
                            <a:schemeClr val="bg1"/>
                          </a:solidFill>
                          <a:latin typeface="Avenir Next LT Pro" panose="020B0504020202020204" pitchFamily="34" charset="-18"/>
                        </a:rPr>
                        <a:t>  </a:t>
                      </a:r>
                      <a:r>
                        <a:rPr lang="pl-PL" sz="1400" b="1" dirty="0">
                          <a:solidFill>
                            <a:schemeClr val="bg1"/>
                          </a:solidFill>
                          <a:latin typeface="Avenir Next LT Pro" panose="020B0504020202020204" pitchFamily="34" charset="-18"/>
                        </a:rPr>
                        <a:t>(2020)</a:t>
                      </a:r>
                      <a:endParaRPr lang="pl-PL" b="1" dirty="0">
                        <a:solidFill>
                          <a:schemeClr val="bg1"/>
                        </a:solidFill>
                        <a:latin typeface="Avenir Next LT Pro" panose="020B0504020202020204" pitchFamily="34" charset="-18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b="0" dirty="0">
                        <a:latin typeface="Avenir Next LT Pro" panose="020B0504020202020204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3528210"/>
                  </a:ext>
                </a:extLst>
              </a:tr>
              <a:tr h="278644"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atin typeface="Avenir Next LT Pro" panose="020B0504020202020204" pitchFamily="34" charset="-18"/>
                        </a:rPr>
                        <a:t>Wirschaftswachstum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atin typeface="Avenir Next LT Pro" panose="020B0504020202020204" pitchFamily="34" charset="-18"/>
                        </a:rPr>
                        <a:t>3,9%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9270456"/>
                  </a:ext>
                </a:extLst>
              </a:tr>
              <a:tr h="278644"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atin typeface="Avenir Next LT Pro" panose="020B0504020202020204" pitchFamily="34" charset="-18"/>
                        </a:rPr>
                        <a:t>BIP pro Kopf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atin typeface="Avenir Next LT Pro" panose="020B0504020202020204" pitchFamily="34" charset="-18"/>
                        </a:rPr>
                        <a:t>16420 $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0456934"/>
                  </a:ext>
                </a:extLst>
              </a:tr>
              <a:tr h="27864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venir Next LT Pro" panose="020B0504020202020204" pitchFamily="34" charset="-18"/>
                        </a:rPr>
                        <a:t>Arbeitslosenquote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venir Next LT Pro" panose="020B0504020202020204" pitchFamily="34" charset="-18"/>
                        </a:rPr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8618453"/>
                  </a:ext>
                </a:extLst>
              </a:tr>
              <a:tr h="27864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venir Next LT Pro" panose="020B0504020202020204" pitchFamily="34" charset="-18"/>
                        </a:rPr>
                        <a:t>Inflationsrate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venir Next LT Pro" panose="020B0504020202020204" pitchFamily="34" charset="-18"/>
                        </a:rPr>
                        <a:t>3,5%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1758870"/>
                  </a:ext>
                </a:extLst>
              </a:tr>
              <a:tr h="27864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venir Next LT Pro" panose="020B0504020202020204" pitchFamily="34" charset="-18"/>
                        </a:rPr>
                        <a:t>Staatsschuld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venir Next LT Pro" panose="020B0504020202020204" pitchFamily="34" charset="-18"/>
                        </a:rPr>
                        <a:t>48,9%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9006602"/>
                  </a:ext>
                </a:extLst>
              </a:tr>
              <a:tr h="278644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venir Next LT Pro" panose="020B0504020202020204" pitchFamily="34" charset="-18"/>
                        </a:rPr>
                        <a:t>Anteil der Bevölkerung unter der Armutsgrenze</a:t>
                      </a:r>
                      <a:endParaRPr lang="pl-PL" dirty="0">
                        <a:latin typeface="Avenir Next LT Pro" panose="020B0504020202020204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venir Next LT Pro" panose="020B0504020202020204" pitchFamily="34" charset="-18"/>
                        </a:rPr>
                        <a:t>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69887215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2E11FA5E-4B06-4AB6-82EE-77C95B83D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278" y="4548055"/>
            <a:ext cx="4824475" cy="206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7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C88DBE3-A2DB-456C-831F-C8BDB1713B70}"/>
              </a:ext>
            </a:extLst>
          </p:cNvPr>
          <p:cNvSpPr txBox="1">
            <a:spLocks/>
          </p:cNvSpPr>
          <p:nvPr/>
        </p:nvSpPr>
        <p:spPr>
          <a:xfrm>
            <a:off x="316531" y="320877"/>
            <a:ext cx="9271351" cy="95110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nir Next LT Pro" panose="020B0504020202020204" pitchFamily="34" charset="-18"/>
                <a:cs typeface="Segoe UI Semibold" panose="020B0702040204020203" pitchFamily="34" charset="0"/>
              </a:rPr>
              <a:t>2. WIRSCHAFTSWACHSTUM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6C8CA0A-2E58-4631-93AE-FE2DC5E244D9}"/>
              </a:ext>
            </a:extLst>
          </p:cNvPr>
          <p:cNvSpPr txBox="1"/>
          <p:nvPr/>
        </p:nvSpPr>
        <p:spPr>
          <a:xfrm>
            <a:off x="292857" y="1141292"/>
            <a:ext cx="114730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Tatsächlich zeigt schon ein Blick auf die Zahlen, dass Polens Wirtschaft seit dem Fall des Eisernen Vorhangs  die beeindruckende Wachstumsentwicklung vorgewiesen hat. </a:t>
            </a:r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  <a:p>
            <a:pPr lvl="1"/>
            <a:r>
              <a:rPr lang="de-DE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Zwischen 1990 und 2019 stieg das Bruttoinlandsprodukt (BIP) von rund 66 auf circa 600 Milliarden US-Dollar. </a:t>
            </a:r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  <a:p>
            <a:r>
              <a:rPr lang="pl-PL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</p:txBody>
      </p:sp>
      <p:graphicFrame>
        <p:nvGraphicFramePr>
          <p:cNvPr id="23" name="Wykres 22">
            <a:extLst>
              <a:ext uri="{FF2B5EF4-FFF2-40B4-BE49-F238E27FC236}">
                <a16:creationId xmlns:a16="http://schemas.microsoft.com/office/drawing/2014/main" xmlns="" id="{55181DE9-24C6-4DF4-B0D7-09E1BAAC4F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122783"/>
              </p:ext>
            </p:extLst>
          </p:nvPr>
        </p:nvGraphicFramePr>
        <p:xfrm>
          <a:off x="1580225" y="2092397"/>
          <a:ext cx="9676660" cy="462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32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6C8CA0A-2E58-4631-93AE-FE2DC5E244D9}"/>
              </a:ext>
            </a:extLst>
          </p:cNvPr>
          <p:cNvSpPr txBox="1"/>
          <p:nvPr/>
        </p:nvSpPr>
        <p:spPr>
          <a:xfrm>
            <a:off x="245510" y="538068"/>
            <a:ext cx="114730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Die jährliche Wachstumsrate von Polen liegt seit 1992 fast immer über der deutschen. Sogar im Jahr der Finanzkrise (2008-2009), als Deutschlands Wirtschaft um fast sechs Prozent abstürzte. </a:t>
            </a:r>
          </a:p>
          <a:p>
            <a:pPr algn="just"/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  <a:p>
            <a:r>
              <a:rPr lang="pl-PL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DDF439F2-DA2F-4DED-8ED6-DCB87525C026}"/>
              </a:ext>
            </a:extLst>
          </p:cNvPr>
          <p:cNvSpPr/>
          <p:nvPr/>
        </p:nvSpPr>
        <p:spPr>
          <a:xfrm>
            <a:off x="245510" y="5673649"/>
            <a:ext cx="11304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In der neuesten Prognose wurde festgehalten, dass sich die Wachstumsdynamik von 5,1% auf circa 4% heuer abschwächen wird. In 2020 soll das BIP laut NBP um 3,7% wachsen.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C784BB26-8E18-4819-9A9C-8C36C1AB5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573540" y="1466870"/>
            <a:ext cx="11044920" cy="370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6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6C8CA0A-2E58-4631-93AE-FE2DC5E244D9}"/>
              </a:ext>
            </a:extLst>
          </p:cNvPr>
          <p:cNvSpPr txBox="1"/>
          <p:nvPr/>
        </p:nvSpPr>
        <p:spPr>
          <a:xfrm>
            <a:off x="245510" y="538068"/>
            <a:ext cx="11473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  <a:p>
            <a:r>
              <a:rPr lang="pl-PL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67809CD1-58D3-4382-81E5-E5F3EA0E16CB}"/>
              </a:ext>
            </a:extLst>
          </p:cNvPr>
          <p:cNvSpPr/>
          <p:nvPr/>
        </p:nvSpPr>
        <p:spPr>
          <a:xfrm>
            <a:off x="259726" y="614345"/>
            <a:ext cx="71087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dirty="0">
                <a:latin typeface="Avenir Next LT Pro" panose="020B0504020202020204" pitchFamily="34" charset="-18"/>
              </a:rPr>
              <a:t>Im Verhältnis zu anderen europäischen Ländern ist das polnische Bruttoinlandsprodukt pro Kopf  deutlich niedrig (circa 1</a:t>
            </a:r>
            <a:r>
              <a:rPr lang="pl-PL" dirty="0">
                <a:latin typeface="Avenir Next LT Pro" panose="020B0504020202020204" pitchFamily="34" charset="-18"/>
              </a:rPr>
              <a:t>7.000</a:t>
            </a:r>
            <a:r>
              <a:rPr lang="de-DE" dirty="0">
                <a:latin typeface="Avenir Next LT Pro" panose="020B0504020202020204" pitchFamily="34" charset="-18"/>
              </a:rPr>
              <a:t> Euro). Vergleichsweise: Deutschland </a:t>
            </a:r>
            <a:r>
              <a:rPr lang="pl-PL" dirty="0">
                <a:latin typeface="Avenir Next LT Pro" panose="020B0504020202020204" pitchFamily="34" charset="-18"/>
              </a:rPr>
              <a:t>knapp</a:t>
            </a:r>
            <a:r>
              <a:rPr lang="de-DE" dirty="0">
                <a:latin typeface="Avenir Next LT Pro" panose="020B0504020202020204" pitchFamily="34" charset="-18"/>
              </a:rPr>
              <a:t> </a:t>
            </a:r>
            <a:r>
              <a:rPr lang="pl-PL" dirty="0">
                <a:latin typeface="Avenir Next LT Pro" panose="020B0504020202020204" pitchFamily="34" charset="-18"/>
              </a:rPr>
              <a:t>5</a:t>
            </a:r>
            <a:r>
              <a:rPr lang="de-DE" dirty="0">
                <a:latin typeface="Avenir Next LT Pro" panose="020B0504020202020204" pitchFamily="34" charset="-18"/>
              </a:rPr>
              <a:t>0.000 Euro)</a:t>
            </a:r>
            <a:r>
              <a:rPr lang="pl-PL" dirty="0">
                <a:latin typeface="Avenir Next LT Pro" panose="020B0504020202020204" pitchFamily="34" charset="-18"/>
              </a:rPr>
              <a:t>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A2BDD083-FE20-497C-B71D-002CE2A71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731531"/>
              </p:ext>
            </p:extLst>
          </p:nvPr>
        </p:nvGraphicFramePr>
        <p:xfrm>
          <a:off x="8238477" y="1373051"/>
          <a:ext cx="3051093" cy="323130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84399">
                  <a:extLst>
                    <a:ext uri="{9D8B030D-6E8A-4147-A177-3AD203B41FA5}">
                      <a16:colId xmlns:a16="http://schemas.microsoft.com/office/drawing/2014/main" xmlns="" val="3698648300"/>
                    </a:ext>
                  </a:extLst>
                </a:gridCol>
                <a:gridCol w="1366694">
                  <a:extLst>
                    <a:ext uri="{9D8B030D-6E8A-4147-A177-3AD203B41FA5}">
                      <a16:colId xmlns:a16="http://schemas.microsoft.com/office/drawing/2014/main" xmlns="" val="2808504020"/>
                    </a:ext>
                  </a:extLst>
                </a:gridCol>
              </a:tblGrid>
              <a:tr h="46464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1800" u="none" strike="noStrike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-18"/>
                        </a:rPr>
                        <a:t>BIP P</a:t>
                      </a:r>
                      <a:r>
                        <a:rPr lang="pl-PL" sz="1800" u="none" strike="noStrike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-18"/>
                        </a:rPr>
                        <a:t>RO</a:t>
                      </a:r>
                      <a:r>
                        <a:rPr lang="de-DE" sz="1800" u="none" strike="noStrike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-18"/>
                        </a:rPr>
                        <a:t> KOPF    </a:t>
                      </a:r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-18"/>
                        </a:rPr>
                        <a:t>(</a:t>
                      </a:r>
                      <a:r>
                        <a:rPr lang="de-DE" sz="1400" u="none" strike="noStrike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-18"/>
                        </a:rPr>
                        <a:t>USD</a:t>
                      </a:r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-18"/>
                        </a:rPr>
                        <a:t>)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-18"/>
                      </a:endParaRPr>
                    </a:p>
                  </a:txBody>
                  <a:tcPr marL="4963" marR="4963" marT="4963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3557619"/>
                  </a:ext>
                </a:extLst>
              </a:tr>
              <a:tr h="426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  <a:latin typeface="Avenir Next LT Pro" panose="020B0504020202020204" pitchFamily="34" charset="-18"/>
                        </a:rPr>
                        <a:t>USA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-18"/>
                      </a:endParaRPr>
                    </a:p>
                  </a:txBody>
                  <a:tcPr marL="4963" marR="4963" marT="49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  <a:latin typeface="Avenir Next LT Pro" panose="020B0504020202020204" pitchFamily="34" charset="-18"/>
                        </a:rPr>
                        <a:t>54542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-18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xmlns="" val="398753511"/>
                  </a:ext>
                </a:extLst>
              </a:tr>
              <a:tr h="47817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  <a:latin typeface="Avenir Next LT Pro" panose="020B0504020202020204" pitchFamily="34" charset="-18"/>
                        </a:rPr>
                        <a:t>Deutschland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-18"/>
                      </a:endParaRPr>
                    </a:p>
                  </a:txBody>
                  <a:tcPr marL="4963" marR="4963" marT="49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  <a:latin typeface="Avenir Next LT Pro" panose="020B0504020202020204" pitchFamily="34" charset="-18"/>
                        </a:rPr>
                        <a:t>47502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-18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xmlns="" val="2889659032"/>
                  </a:ext>
                </a:extLst>
              </a:tr>
              <a:tr h="474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  <a:latin typeface="Avenir Next LT Pro" panose="020B0504020202020204" pitchFamily="34" charset="-18"/>
                        </a:rPr>
                        <a:t>Frankreich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-18"/>
                      </a:endParaRPr>
                    </a:p>
                  </a:txBody>
                  <a:tcPr marL="4963" marR="4963" marT="49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  <a:latin typeface="Avenir Next LT Pro" panose="020B0504020202020204" pitchFamily="34" charset="-18"/>
                        </a:rPr>
                        <a:t>43664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-18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xmlns="" val="3790523971"/>
                  </a:ext>
                </a:extLst>
              </a:tr>
              <a:tr h="4664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  <a:latin typeface="Avenir Next LT Pro" panose="020B0504020202020204" pitchFamily="34" charset="-18"/>
                        </a:rPr>
                        <a:t>Italien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-18"/>
                      </a:endParaRPr>
                    </a:p>
                  </a:txBody>
                  <a:tcPr marL="4963" marR="4963" marT="49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  <a:latin typeface="Avenir Next LT Pro" panose="020B0504020202020204" pitchFamily="34" charset="-18"/>
                        </a:rPr>
                        <a:t>35392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-18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xmlns="" val="2119134397"/>
                  </a:ext>
                </a:extLst>
              </a:tr>
              <a:tr h="515199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</a:rPr>
                        <a:t>Tschechien</a:t>
                      </a:r>
                    </a:p>
                  </a:txBody>
                  <a:tcPr marL="4963" marR="4963" marT="49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  <a:latin typeface="Avenir Next LT Pro" panose="020B0504020202020204" pitchFamily="34" charset="-18"/>
                        </a:rPr>
                        <a:t>23344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-18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xmlns="" val="3704962477"/>
                  </a:ext>
                </a:extLst>
              </a:tr>
              <a:tr h="40545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  <a:latin typeface="Avenir Next LT Pro" panose="020B0504020202020204" pitchFamily="34" charset="-18"/>
                        </a:rPr>
                        <a:t>Polen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-18"/>
                      </a:endParaRPr>
                    </a:p>
                  </a:txBody>
                  <a:tcPr marL="4963" marR="4963" marT="49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  <a:latin typeface="Avenir Next LT Pro" panose="020B0504020202020204" pitchFamily="34" charset="-18"/>
                        </a:rPr>
                        <a:t>16640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-18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xmlns="" val="1680718467"/>
                  </a:ext>
                </a:extLst>
              </a:tr>
            </a:tbl>
          </a:graphicData>
        </a:graphic>
      </p:graphicFrame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18B4EBD5-158C-44F1-A4E8-0D8B7A958410}"/>
              </a:ext>
            </a:extLst>
          </p:cNvPr>
          <p:cNvSpPr/>
          <p:nvPr/>
        </p:nvSpPr>
        <p:spPr>
          <a:xfrm>
            <a:off x="7946158" y="614345"/>
            <a:ext cx="3482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latin typeface="Avenir Next LT Pro" panose="020B0504020202020204" pitchFamily="34" charset="-18"/>
              </a:rPr>
              <a:t>BIP pro </a:t>
            </a:r>
            <a:r>
              <a:rPr lang="pl-PL" sz="1600" dirty="0" err="1">
                <a:latin typeface="Avenir Next LT Pro" panose="020B0504020202020204" pitchFamily="34" charset="-18"/>
              </a:rPr>
              <a:t>Kopf</a:t>
            </a:r>
            <a:r>
              <a:rPr lang="pl-PL" sz="1600" dirty="0">
                <a:latin typeface="Avenir Next LT Pro" panose="020B0504020202020204" pitchFamily="34" charset="-18"/>
              </a:rPr>
              <a:t> in </a:t>
            </a:r>
            <a:r>
              <a:rPr lang="pl-PL" sz="1600" dirty="0" err="1">
                <a:latin typeface="Avenir Next LT Pro" panose="020B0504020202020204" pitchFamily="34" charset="-18"/>
              </a:rPr>
              <a:t>ausgewähleten</a:t>
            </a:r>
            <a:endParaRPr lang="pl-PL" sz="1600" dirty="0">
              <a:latin typeface="Avenir Next LT Pro" panose="020B0504020202020204" pitchFamily="34" charset="-18"/>
            </a:endParaRPr>
          </a:p>
          <a:p>
            <a:pPr algn="ctr"/>
            <a:r>
              <a:rPr lang="pl-PL" sz="1600" dirty="0">
                <a:latin typeface="Avenir Next LT Pro" panose="020B0504020202020204" pitchFamily="34" charset="-18"/>
              </a:rPr>
              <a:t> </a:t>
            </a:r>
            <a:r>
              <a:rPr lang="pl-PL" sz="1600" dirty="0" err="1">
                <a:latin typeface="Avenir Next LT Pro" panose="020B0504020202020204" pitchFamily="34" charset="-18"/>
              </a:rPr>
              <a:t>Ländern</a:t>
            </a:r>
            <a:r>
              <a:rPr lang="pl-PL" sz="1600" dirty="0">
                <a:latin typeface="Avenir Next LT Pro" panose="020B0504020202020204" pitchFamily="34" charset="-18"/>
              </a:rPr>
              <a:t> (2018)</a:t>
            </a:r>
          </a:p>
        </p:txBody>
      </p:sp>
      <p:pic>
        <p:nvPicPr>
          <p:cNvPr id="1026" name="Picture 2" descr="Das deutsch-polnische Wirtschaftsverhältnis in Zahlen.">
            <a:extLst>
              <a:ext uri="{FF2B5EF4-FFF2-40B4-BE49-F238E27FC236}">
                <a16:creationId xmlns:a16="http://schemas.microsoft.com/office/drawing/2014/main" xmlns="" id="{44FD435A-A500-4240-9945-F27216C99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4170" b="2883"/>
          <a:stretch/>
        </p:blipFill>
        <p:spPr bwMode="auto">
          <a:xfrm>
            <a:off x="695604" y="1928747"/>
            <a:ext cx="6249778" cy="431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771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C88DBE3-A2DB-456C-831F-C8BDB1713B70}"/>
              </a:ext>
            </a:extLst>
          </p:cNvPr>
          <p:cNvSpPr txBox="1">
            <a:spLocks/>
          </p:cNvSpPr>
          <p:nvPr/>
        </p:nvSpPr>
        <p:spPr>
          <a:xfrm>
            <a:off x="316531" y="320877"/>
            <a:ext cx="9271351" cy="95110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nir Next LT Pro" panose="020B0504020202020204" pitchFamily="34" charset="-18"/>
                <a:cs typeface="Segoe UI Semibold" panose="020B0702040204020203" pitchFamily="34" charset="0"/>
              </a:rPr>
              <a:t>3. ARBEITSMARKT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6C8CA0A-2E58-4631-93AE-FE2DC5E244D9}"/>
              </a:ext>
            </a:extLst>
          </p:cNvPr>
          <p:cNvSpPr txBox="1"/>
          <p:nvPr/>
        </p:nvSpPr>
        <p:spPr>
          <a:xfrm>
            <a:off x="316531" y="1223538"/>
            <a:ext cx="10895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latin typeface="Avenir Next LT Pro" panose="020B0504020202020204" pitchFamily="34" charset="-18"/>
              </a:rPr>
              <a:t>Die Arbeitslosigkeit war immer in Polen eine der wichtigsten wirtschaftlichen und sozialen Probleme. Bis vor kurzem stieg die Arbeitslosenquote ständig: 1998 betrug sie 10,6% und im Jahre 2002 schon fast 20%. Dieser ungünstige Trend wurde 2003/2004 aufgehalten. Diese Erscheinung ist mit der Mitgliedschaft von Polen in der EU verbunden. </a:t>
            </a:r>
            <a:endParaRPr lang="pl-PL" dirty="0">
              <a:latin typeface="Avenir Next LT Pro" panose="020B0504020202020204" pitchFamily="34" charset="-18"/>
            </a:endParaRPr>
          </a:p>
          <a:p>
            <a:pPr algn="just"/>
            <a:r>
              <a:rPr lang="de-DE" dirty="0">
                <a:latin typeface="Avenir Next LT Pro" panose="020B0504020202020204" pitchFamily="34" charset="-18"/>
              </a:rPr>
              <a:t>Die Arbeitslosenquote lag Ende 2019 bei 3,4 %, d.h. in Polen herrscht faktisch  die Vollbeschäftigung. Polen hat nun die beste Lage auf dem Arbeitsmarkt seit dem Umschwung 1989 und eine der besten in Europa.</a:t>
            </a:r>
            <a:endParaRPr lang="pl-PL" dirty="0">
              <a:latin typeface="Avenir Next LT Pro" panose="020B0504020202020204" pitchFamily="34" charset="-18"/>
            </a:endParaRPr>
          </a:p>
          <a:p>
            <a:pPr algn="just"/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  <a:p>
            <a:r>
              <a:rPr lang="pl-PL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ACBC4A06-7813-4D59-BB48-89D5A88392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771285"/>
              </p:ext>
            </p:extLst>
          </p:nvPr>
        </p:nvGraphicFramePr>
        <p:xfrm>
          <a:off x="1447395" y="3049480"/>
          <a:ext cx="8634237" cy="380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D5A2F402-F35B-454B-B003-25E4483734D2}"/>
              </a:ext>
            </a:extLst>
          </p:cNvPr>
          <p:cNvSpPr txBox="1"/>
          <p:nvPr/>
        </p:nvSpPr>
        <p:spPr>
          <a:xfrm>
            <a:off x="9851359" y="5520988"/>
            <a:ext cx="209513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venir Next LT Pro" panose="020B0504020202020204" pitchFamily="34" charset="-18"/>
              </a:rPr>
              <a:t>Arbeitslosequote in Polen</a:t>
            </a:r>
          </a:p>
          <a:p>
            <a:pPr algn="just"/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  <a:p>
            <a:r>
              <a:rPr lang="pl-PL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9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6C8CA0A-2E58-4631-93AE-FE2DC5E244D9}"/>
              </a:ext>
            </a:extLst>
          </p:cNvPr>
          <p:cNvSpPr txBox="1"/>
          <p:nvPr/>
        </p:nvSpPr>
        <p:spPr>
          <a:xfrm>
            <a:off x="316530" y="484803"/>
            <a:ext cx="57794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b="1" dirty="0">
                <a:latin typeface="Avenir Next LT Pro" panose="020B0504020202020204" pitchFamily="34" charset="-18"/>
              </a:rPr>
              <a:t>Beschäftigungsstruktur</a:t>
            </a:r>
            <a:endParaRPr lang="pl-PL" b="1" dirty="0">
              <a:latin typeface="Avenir Next LT Pro" panose="020B0504020202020204" pitchFamily="34" charset="-18"/>
            </a:endParaRPr>
          </a:p>
          <a:p>
            <a:pPr algn="just"/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  <a:p>
            <a:pPr algn="just"/>
            <a:r>
              <a:rPr lang="de-DE" dirty="0">
                <a:latin typeface="Avenir Next LT Pro" panose="020B0504020202020204" pitchFamily="34" charset="-18"/>
              </a:rPr>
              <a:t>Im Vergleich zu den westeuropäischen Ländern sieht die Beschäftigungsstruktur in  Polen ein wenig anders aus. Die Statistiken zeigen, dass im Jahr 2019  in Polen rund 10,1 % der Erwerbstätigen in der Landwirtschaft tätig waren</a:t>
            </a:r>
            <a:r>
              <a:rPr lang="pl-PL" dirty="0">
                <a:latin typeface="Avenir Next LT Pro" panose="020B0504020202020204" pitchFamily="34" charset="-18"/>
              </a:rPr>
              <a:t>;</a:t>
            </a:r>
            <a:r>
              <a:rPr lang="de-DE" dirty="0">
                <a:latin typeface="Avenir Next LT Pro" panose="020B0504020202020204" pitchFamily="34" charset="-18"/>
              </a:rPr>
              <a:t> 31,3 % in der Industrie und 58,6% im Dienstleistungssektor. Man kann also ein größerer Anteil  von Berufstätigen in der  Landwirtschaft bemerken</a:t>
            </a:r>
            <a:r>
              <a:rPr lang="pl-PL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C50B65FA-4A6C-4B74-9448-5DAEAE4C30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1311861"/>
              </p:ext>
            </p:extLst>
          </p:nvPr>
        </p:nvGraphicFramePr>
        <p:xfrm>
          <a:off x="6309065" y="405023"/>
          <a:ext cx="5779468" cy="483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E04DF9EC-3039-4AAD-AF59-58710FD7D8F1}"/>
              </a:ext>
            </a:extLst>
          </p:cNvPr>
          <p:cNvSpPr/>
          <p:nvPr/>
        </p:nvSpPr>
        <p:spPr>
          <a:xfrm>
            <a:off x="7152189" y="4904849"/>
            <a:ext cx="31698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Avenir Next LT Pro" panose="020B0504020202020204" pitchFamily="34" charset="-18"/>
              </a:rPr>
              <a:t>Beschäftigungsstruktur</a:t>
            </a:r>
            <a:r>
              <a:rPr lang="pl-PL" sz="1600" dirty="0">
                <a:latin typeface="Avenir Next LT Pro" panose="020B0504020202020204" pitchFamily="34" charset="-18"/>
              </a:rPr>
              <a:t> in Polen</a:t>
            </a:r>
            <a:r>
              <a:rPr lang="de-DE" sz="1600" dirty="0">
                <a:latin typeface="Avenir Next LT Pro" panose="020B0504020202020204" pitchFamily="34" charset="-18"/>
              </a:rPr>
              <a:t> </a:t>
            </a:r>
            <a:endParaRPr lang="pl-PL" sz="1600" dirty="0"/>
          </a:p>
        </p:txBody>
      </p:sp>
      <p:pic>
        <p:nvPicPr>
          <p:cNvPr id="4098" name="Picture 2" descr="Praca: Kończy się plaga umów na czas określony - Praca ...">
            <a:extLst>
              <a:ext uri="{FF2B5EF4-FFF2-40B4-BE49-F238E27FC236}">
                <a16:creationId xmlns:a16="http://schemas.microsoft.com/office/drawing/2014/main" xmlns="" id="{1A4D9E18-45F4-45C0-A3A8-34424F712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1" y="3662201"/>
            <a:ext cx="5033638" cy="290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984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6C8CA0A-2E58-4631-93AE-FE2DC5E244D9}"/>
              </a:ext>
            </a:extLst>
          </p:cNvPr>
          <p:cNvSpPr txBox="1"/>
          <p:nvPr/>
        </p:nvSpPr>
        <p:spPr>
          <a:xfrm>
            <a:off x="6525087" y="1292670"/>
            <a:ext cx="535038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de-DE" b="1" dirty="0">
              <a:latin typeface="Avenir Next LT Pro" panose="020B0504020202020204" pitchFamily="34" charset="-18"/>
            </a:endParaRPr>
          </a:p>
          <a:p>
            <a:pPr algn="just"/>
            <a:r>
              <a:rPr lang="de-DE" b="1" dirty="0">
                <a:latin typeface="Avenir Next LT Pro" panose="020B0504020202020204" pitchFamily="34" charset="-18"/>
              </a:rPr>
              <a:t>Andere Probleme</a:t>
            </a:r>
            <a:r>
              <a:rPr lang="pl-PL" b="1" dirty="0">
                <a:latin typeface="Avenir Next LT Pro" panose="020B0504020202020204" pitchFamily="34" charset="-18"/>
              </a:rPr>
              <a:t> </a:t>
            </a:r>
            <a:r>
              <a:rPr lang="de-DE" b="1" dirty="0">
                <a:latin typeface="Avenir Next LT Pro" panose="020B0504020202020204" pitchFamily="34" charset="-18"/>
              </a:rPr>
              <a:t>/</a:t>
            </a:r>
            <a:r>
              <a:rPr lang="pl-PL" b="1" dirty="0">
                <a:latin typeface="Avenir Next LT Pro" panose="020B0504020202020204" pitchFamily="34" charset="-18"/>
              </a:rPr>
              <a:t> </a:t>
            </a:r>
            <a:r>
              <a:rPr lang="de-DE" b="1" dirty="0">
                <a:latin typeface="Avenir Next LT Pro" panose="020B0504020202020204" pitchFamily="34" charset="-18"/>
              </a:rPr>
              <a:t>Schwäche des polnischen Arbeitsmarktes </a:t>
            </a:r>
          </a:p>
          <a:p>
            <a:pPr algn="just"/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  <a:p>
            <a:pPr algn="just"/>
            <a:r>
              <a:rPr lang="de-DE" sz="1900" dirty="0">
                <a:latin typeface="Avenir Next LT Pro" panose="020B0504020202020204" pitchFamily="34" charset="-18"/>
              </a:rPr>
              <a:t> •	Niedrige Löhne</a:t>
            </a:r>
          </a:p>
          <a:p>
            <a:pPr algn="just"/>
            <a:r>
              <a:rPr lang="pl-PL" sz="1900" dirty="0">
                <a:latin typeface="Avenir Next LT Pro" panose="020B0504020202020204" pitchFamily="34" charset="-18"/>
              </a:rPr>
              <a:t> </a:t>
            </a:r>
            <a:r>
              <a:rPr lang="de-DE" sz="1900" dirty="0">
                <a:latin typeface="Avenir Next LT Pro" panose="020B0504020202020204" pitchFamily="34" charset="-18"/>
              </a:rPr>
              <a:t>•	Migrationen besonders von jungen Menschen</a:t>
            </a:r>
          </a:p>
          <a:p>
            <a:pPr algn="just"/>
            <a:r>
              <a:rPr lang="pl-PL" sz="1900" dirty="0">
                <a:latin typeface="Avenir Next LT Pro" panose="020B0504020202020204" pitchFamily="34" charset="-18"/>
              </a:rPr>
              <a:t> </a:t>
            </a:r>
            <a:r>
              <a:rPr lang="de-DE" sz="1900" dirty="0">
                <a:latin typeface="Avenir Next LT Pro" panose="020B0504020202020204" pitchFamily="34" charset="-18"/>
              </a:rPr>
              <a:t>•	Personalmangel (2018 haben polnische Beamte 328 Tausend Arbeitserlaubnisse für Ausländer ausgestellt. Der Bedarf an Arbeitskräften in Polen ist jedoch so hoch, dass die Zahl der Genehmigungen rasant wächst).</a:t>
            </a:r>
          </a:p>
          <a:p>
            <a:pPr algn="just"/>
            <a:endParaRPr lang="pl-PL" sz="1900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  <a:p>
            <a:r>
              <a:rPr lang="pl-PL" dirty="0">
                <a:latin typeface="Avenir Next LT Pro" panose="020B0504020202020204" pitchFamily="34" charset="-18"/>
                <a:cs typeface="Segoe UI Light" panose="020B0502040204020203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dirty="0">
              <a:latin typeface="Avenir Next LT Pro" panose="020B0504020202020204" pitchFamily="34" charset="-18"/>
              <a:cs typeface="Segoe UI Light" panose="020B0502040204020203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8C57F0A8-2993-427F-B1F6-1B2F2BB2C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7786"/>
            <a:ext cx="6409678" cy="457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63814"/>
      </p:ext>
    </p:extLst>
  </p:cSld>
  <p:clrMapOvr>
    <a:masterClrMapping/>
  </p:clrMapOvr>
</p:sld>
</file>

<file path=ppt/theme/theme1.xml><?xml version="1.0" encoding="utf-8"?>
<a:theme xmlns:a="http://schemas.openxmlformats.org/drawingml/2006/main" name="Paczka">
  <a:themeElements>
    <a:clrScheme name="Niebieskozielony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aczk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zka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TM10001115[[fn=Paczka]]</Template>
  <TotalTime>568</TotalTime>
  <Words>1230</Words>
  <Application>Microsoft Office PowerPoint</Application>
  <PresentationFormat>Niestandardowy</PresentationFormat>
  <Paragraphs>206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Paczka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Maciek</dc:creator>
  <cp:lastModifiedBy>Oem</cp:lastModifiedBy>
  <cp:revision>64</cp:revision>
  <dcterms:created xsi:type="dcterms:W3CDTF">2020-04-03T13:25:53Z</dcterms:created>
  <dcterms:modified xsi:type="dcterms:W3CDTF">2020-05-06T10:57:52Z</dcterms:modified>
</cp:coreProperties>
</file>