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1" r:id="rId4"/>
    <p:sldId id="275" r:id="rId5"/>
    <p:sldId id="263" r:id="rId6"/>
    <p:sldId id="264" r:id="rId7"/>
    <p:sldId id="269" r:id="rId8"/>
    <p:sldId id="270" r:id="rId9"/>
    <p:sldId id="265" r:id="rId10"/>
    <p:sldId id="271" r:id="rId11"/>
    <p:sldId id="272" r:id="rId12"/>
    <p:sldId id="266" r:id="rId13"/>
    <p:sldId id="267" r:id="rId14"/>
    <p:sldId id="268" r:id="rId15"/>
    <p:sldId id="259" r:id="rId16"/>
    <p:sldId id="277" r:id="rId17"/>
    <p:sldId id="274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63" d="100"/>
          <a:sy n="63" d="100"/>
        </p:scale>
        <p:origin x="-298" y="2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C21A66-4BA3-4107-98D4-6230F008A51E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74FD2640-49D8-45DB-B600-3A9DBA42D9E3}">
      <dgm:prSet phldrT="[Tekst]"/>
      <dgm:spPr>
        <a:solidFill>
          <a:schemeClr val="accent1"/>
        </a:solidFill>
      </dgm:spPr>
      <dgm:t>
        <a:bodyPr/>
        <a:lstStyle/>
        <a:p>
          <a:r>
            <a:rPr lang="pl-PL" dirty="0" err="1" smtClean="0">
              <a:solidFill>
                <a:schemeClr val="bg1"/>
              </a:solidFill>
            </a:rPr>
            <a:t>people</a:t>
          </a:r>
          <a:endParaRPr lang="pl-PL" dirty="0">
            <a:solidFill>
              <a:schemeClr val="bg1"/>
            </a:solidFill>
          </a:endParaRPr>
        </a:p>
      </dgm:t>
    </dgm:pt>
    <dgm:pt modelId="{41BD5BAF-8AAA-4AC8-AFF1-55B8A1C232B0}" type="parTrans" cxnId="{20BE1182-587F-451C-822E-1D183D5C966E}">
      <dgm:prSet/>
      <dgm:spPr/>
      <dgm:t>
        <a:bodyPr/>
        <a:lstStyle/>
        <a:p>
          <a:endParaRPr lang="pl-PL"/>
        </a:p>
      </dgm:t>
    </dgm:pt>
    <dgm:pt modelId="{307490CC-8B6E-4E27-85C1-81B12A8990BC}" type="sibTrans" cxnId="{20BE1182-587F-451C-822E-1D183D5C966E}">
      <dgm:prSet/>
      <dgm:spPr/>
      <dgm:t>
        <a:bodyPr/>
        <a:lstStyle/>
        <a:p>
          <a:endParaRPr lang="pl-PL"/>
        </a:p>
      </dgm:t>
    </dgm:pt>
    <dgm:pt modelId="{34FB97BE-0E2D-45FA-91DD-D0AC727DE09D}">
      <dgm:prSet phldrT="[Tekst]" custT="1"/>
      <dgm:spPr/>
      <dgm:t>
        <a:bodyPr/>
        <a:lstStyle/>
        <a:p>
          <a:r>
            <a:rPr lang="pl-PL" sz="3600" dirty="0" err="1" smtClean="0"/>
            <a:t>product</a:t>
          </a:r>
          <a:endParaRPr lang="pl-PL" sz="3600" dirty="0"/>
        </a:p>
      </dgm:t>
    </dgm:pt>
    <dgm:pt modelId="{DBBAAAE1-B9D5-49F7-A525-554C604ECD02}" type="parTrans" cxnId="{CFDB4A23-5AA5-4796-92C6-D17D5D347B70}">
      <dgm:prSet/>
      <dgm:spPr/>
      <dgm:t>
        <a:bodyPr/>
        <a:lstStyle/>
        <a:p>
          <a:endParaRPr lang="pl-PL"/>
        </a:p>
      </dgm:t>
    </dgm:pt>
    <dgm:pt modelId="{75AABD4E-E2FB-492A-8D67-E8490EE1AC1C}" type="sibTrans" cxnId="{CFDB4A23-5AA5-4796-92C6-D17D5D347B70}">
      <dgm:prSet/>
      <dgm:spPr/>
      <dgm:t>
        <a:bodyPr/>
        <a:lstStyle/>
        <a:p>
          <a:endParaRPr lang="pl-PL"/>
        </a:p>
      </dgm:t>
    </dgm:pt>
    <dgm:pt modelId="{FF9F2921-F1F5-400C-A98B-B281AE4EF88D}">
      <dgm:prSet phldrT="[Tekst]" custT="1"/>
      <dgm:spPr/>
      <dgm:t>
        <a:bodyPr/>
        <a:lstStyle/>
        <a:p>
          <a:r>
            <a:rPr lang="pl-PL" sz="3600" dirty="0" smtClean="0"/>
            <a:t>place</a:t>
          </a:r>
          <a:endParaRPr lang="pl-PL" sz="3600" dirty="0"/>
        </a:p>
      </dgm:t>
    </dgm:pt>
    <dgm:pt modelId="{C59B3FDC-2380-41C9-8239-E468613A3262}" type="parTrans" cxnId="{CE1DE8DE-B1FF-4AA9-8FFD-498778ACC109}">
      <dgm:prSet/>
      <dgm:spPr/>
      <dgm:t>
        <a:bodyPr/>
        <a:lstStyle/>
        <a:p>
          <a:endParaRPr lang="pl-PL"/>
        </a:p>
      </dgm:t>
    </dgm:pt>
    <dgm:pt modelId="{77B03023-4895-422F-A257-5997098E5A08}" type="sibTrans" cxnId="{CE1DE8DE-B1FF-4AA9-8FFD-498778ACC109}">
      <dgm:prSet/>
      <dgm:spPr/>
      <dgm:t>
        <a:bodyPr/>
        <a:lstStyle/>
        <a:p>
          <a:endParaRPr lang="pl-PL"/>
        </a:p>
      </dgm:t>
    </dgm:pt>
    <dgm:pt modelId="{CB36BFF2-B539-48CE-968D-3EA72F107AB0}">
      <dgm:prSet phldrT="[Tekst]" custT="1"/>
      <dgm:spPr/>
      <dgm:t>
        <a:bodyPr/>
        <a:lstStyle/>
        <a:p>
          <a:r>
            <a:rPr lang="pl-PL" sz="3600" dirty="0" err="1" smtClean="0"/>
            <a:t>promotion</a:t>
          </a:r>
          <a:endParaRPr lang="pl-PL" sz="3600" dirty="0"/>
        </a:p>
      </dgm:t>
    </dgm:pt>
    <dgm:pt modelId="{4431B386-421A-4FA7-A97C-F95C1E58DEF6}" type="parTrans" cxnId="{E16A6285-A3A2-488D-932F-33D7ECEF84A6}">
      <dgm:prSet/>
      <dgm:spPr/>
      <dgm:t>
        <a:bodyPr/>
        <a:lstStyle/>
        <a:p>
          <a:endParaRPr lang="pl-PL"/>
        </a:p>
      </dgm:t>
    </dgm:pt>
    <dgm:pt modelId="{08137981-E6D8-4019-88A6-AFCC8973F56C}" type="sibTrans" cxnId="{E16A6285-A3A2-488D-932F-33D7ECEF84A6}">
      <dgm:prSet/>
      <dgm:spPr/>
      <dgm:t>
        <a:bodyPr/>
        <a:lstStyle/>
        <a:p>
          <a:endParaRPr lang="pl-PL"/>
        </a:p>
      </dgm:t>
    </dgm:pt>
    <dgm:pt modelId="{D571E94B-6449-4B90-8FF7-ECAB60CA9F27}">
      <dgm:prSet phldrT="[Tekst]" custT="1"/>
      <dgm:spPr/>
      <dgm:t>
        <a:bodyPr/>
        <a:lstStyle/>
        <a:p>
          <a:r>
            <a:rPr lang="pl-PL" sz="3600" dirty="0" err="1" smtClean="0"/>
            <a:t>price</a:t>
          </a:r>
          <a:endParaRPr lang="pl-PL" sz="3600" dirty="0"/>
        </a:p>
      </dgm:t>
    </dgm:pt>
    <dgm:pt modelId="{1A47926D-80C9-4074-91EE-1851A62F0643}" type="parTrans" cxnId="{8257CF4E-5BCF-4B92-BE24-2358D9A20A2D}">
      <dgm:prSet/>
      <dgm:spPr/>
      <dgm:t>
        <a:bodyPr/>
        <a:lstStyle/>
        <a:p>
          <a:endParaRPr lang="pl-PL"/>
        </a:p>
      </dgm:t>
    </dgm:pt>
    <dgm:pt modelId="{3880341E-3CC6-430E-8FAF-2EE23BECD930}" type="sibTrans" cxnId="{8257CF4E-5BCF-4B92-BE24-2358D9A20A2D}">
      <dgm:prSet/>
      <dgm:spPr/>
      <dgm:t>
        <a:bodyPr/>
        <a:lstStyle/>
        <a:p>
          <a:endParaRPr lang="pl-PL"/>
        </a:p>
      </dgm:t>
    </dgm:pt>
    <dgm:pt modelId="{52E4B21E-25A3-40B2-9232-4991B3BD0DF7}" type="pres">
      <dgm:prSet presAssocID="{33C21A66-4BA3-4107-98D4-6230F008A51E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4E57A520-C204-419B-9354-4611A7941074}" type="pres">
      <dgm:prSet presAssocID="{33C21A66-4BA3-4107-98D4-6230F008A51E}" presName="matrix" presStyleCnt="0"/>
      <dgm:spPr/>
    </dgm:pt>
    <dgm:pt modelId="{80FCD681-BAB2-4D16-AA7B-3720F96C5284}" type="pres">
      <dgm:prSet presAssocID="{33C21A66-4BA3-4107-98D4-6230F008A51E}" presName="tile1" presStyleLbl="node1" presStyleIdx="0" presStyleCnt="4"/>
      <dgm:spPr/>
      <dgm:t>
        <a:bodyPr/>
        <a:lstStyle/>
        <a:p>
          <a:endParaRPr lang="pl-PL"/>
        </a:p>
      </dgm:t>
    </dgm:pt>
    <dgm:pt modelId="{60E3EF85-B6A7-4DE3-BC5D-D54B6F05ECD9}" type="pres">
      <dgm:prSet presAssocID="{33C21A66-4BA3-4107-98D4-6230F008A51E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4C33221-E717-432C-AC4F-B4A327562E1C}" type="pres">
      <dgm:prSet presAssocID="{33C21A66-4BA3-4107-98D4-6230F008A51E}" presName="tile2" presStyleLbl="node1" presStyleIdx="1" presStyleCnt="4"/>
      <dgm:spPr/>
      <dgm:t>
        <a:bodyPr/>
        <a:lstStyle/>
        <a:p>
          <a:endParaRPr lang="pl-PL"/>
        </a:p>
      </dgm:t>
    </dgm:pt>
    <dgm:pt modelId="{BD52553A-DD4B-42AD-AFD7-0B0EB136F6CE}" type="pres">
      <dgm:prSet presAssocID="{33C21A66-4BA3-4107-98D4-6230F008A51E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9BBAB4C-396E-4F15-BCCB-5967DAB8B161}" type="pres">
      <dgm:prSet presAssocID="{33C21A66-4BA3-4107-98D4-6230F008A51E}" presName="tile3" presStyleLbl="node1" presStyleIdx="2" presStyleCnt="4"/>
      <dgm:spPr/>
      <dgm:t>
        <a:bodyPr/>
        <a:lstStyle/>
        <a:p>
          <a:endParaRPr lang="pl-PL"/>
        </a:p>
      </dgm:t>
    </dgm:pt>
    <dgm:pt modelId="{B4C98BA5-A59A-4FA9-AB32-575FEC755AE8}" type="pres">
      <dgm:prSet presAssocID="{33C21A66-4BA3-4107-98D4-6230F008A51E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751A894-6AD2-4735-95CA-6A358F5BFD20}" type="pres">
      <dgm:prSet presAssocID="{33C21A66-4BA3-4107-98D4-6230F008A51E}" presName="tile4" presStyleLbl="node1" presStyleIdx="3" presStyleCnt="4"/>
      <dgm:spPr/>
      <dgm:t>
        <a:bodyPr/>
        <a:lstStyle/>
        <a:p>
          <a:endParaRPr lang="pl-PL"/>
        </a:p>
      </dgm:t>
    </dgm:pt>
    <dgm:pt modelId="{DB779349-B47B-457B-86B9-9D1CF0CA3040}" type="pres">
      <dgm:prSet presAssocID="{33C21A66-4BA3-4107-98D4-6230F008A51E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5D69548-07DA-42D1-B1CE-074C96F85A4A}" type="pres">
      <dgm:prSet presAssocID="{33C21A66-4BA3-4107-98D4-6230F008A51E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pl-PL"/>
        </a:p>
      </dgm:t>
    </dgm:pt>
  </dgm:ptLst>
  <dgm:cxnLst>
    <dgm:cxn modelId="{8257CF4E-5BCF-4B92-BE24-2358D9A20A2D}" srcId="{74FD2640-49D8-45DB-B600-3A9DBA42D9E3}" destId="{D571E94B-6449-4B90-8FF7-ECAB60CA9F27}" srcOrd="3" destOrd="0" parTransId="{1A47926D-80C9-4074-91EE-1851A62F0643}" sibTransId="{3880341E-3CC6-430E-8FAF-2EE23BECD930}"/>
    <dgm:cxn modelId="{CFDB4A23-5AA5-4796-92C6-D17D5D347B70}" srcId="{74FD2640-49D8-45DB-B600-3A9DBA42D9E3}" destId="{34FB97BE-0E2D-45FA-91DD-D0AC727DE09D}" srcOrd="0" destOrd="0" parTransId="{DBBAAAE1-B9D5-49F7-A525-554C604ECD02}" sibTransId="{75AABD4E-E2FB-492A-8D67-E8490EE1AC1C}"/>
    <dgm:cxn modelId="{3574777A-38BF-40D0-9047-7256DAA9E52A}" type="presOf" srcId="{CB36BFF2-B539-48CE-968D-3EA72F107AB0}" destId="{E9BBAB4C-396E-4F15-BCCB-5967DAB8B161}" srcOrd="0" destOrd="0" presId="urn:microsoft.com/office/officeart/2005/8/layout/matrix1"/>
    <dgm:cxn modelId="{2ECA697C-419C-4882-8FEF-0558357F0665}" type="presOf" srcId="{FF9F2921-F1F5-400C-A98B-B281AE4EF88D}" destId="{BD52553A-DD4B-42AD-AFD7-0B0EB136F6CE}" srcOrd="1" destOrd="0" presId="urn:microsoft.com/office/officeart/2005/8/layout/matrix1"/>
    <dgm:cxn modelId="{988F5331-EEF5-4F5E-92BB-0678C6D66703}" type="presOf" srcId="{CB36BFF2-B539-48CE-968D-3EA72F107AB0}" destId="{B4C98BA5-A59A-4FA9-AB32-575FEC755AE8}" srcOrd="1" destOrd="0" presId="urn:microsoft.com/office/officeart/2005/8/layout/matrix1"/>
    <dgm:cxn modelId="{9E1AFAD4-19BC-426B-9D5D-15D383B64F70}" type="presOf" srcId="{D571E94B-6449-4B90-8FF7-ECAB60CA9F27}" destId="{9751A894-6AD2-4735-95CA-6A358F5BFD20}" srcOrd="0" destOrd="0" presId="urn:microsoft.com/office/officeart/2005/8/layout/matrix1"/>
    <dgm:cxn modelId="{E16A6285-A3A2-488D-932F-33D7ECEF84A6}" srcId="{74FD2640-49D8-45DB-B600-3A9DBA42D9E3}" destId="{CB36BFF2-B539-48CE-968D-3EA72F107AB0}" srcOrd="2" destOrd="0" parTransId="{4431B386-421A-4FA7-A97C-F95C1E58DEF6}" sibTransId="{08137981-E6D8-4019-88A6-AFCC8973F56C}"/>
    <dgm:cxn modelId="{9095DB73-27CC-4223-9F03-0663653EF31F}" type="presOf" srcId="{33C21A66-4BA3-4107-98D4-6230F008A51E}" destId="{52E4B21E-25A3-40B2-9232-4991B3BD0DF7}" srcOrd="0" destOrd="0" presId="urn:microsoft.com/office/officeart/2005/8/layout/matrix1"/>
    <dgm:cxn modelId="{A4CA8DD4-33DA-4EE1-9BEA-F9C87D0D347B}" type="presOf" srcId="{34FB97BE-0E2D-45FA-91DD-D0AC727DE09D}" destId="{60E3EF85-B6A7-4DE3-BC5D-D54B6F05ECD9}" srcOrd="1" destOrd="0" presId="urn:microsoft.com/office/officeart/2005/8/layout/matrix1"/>
    <dgm:cxn modelId="{08074824-709E-43E5-94A2-3894A7105457}" type="presOf" srcId="{D571E94B-6449-4B90-8FF7-ECAB60CA9F27}" destId="{DB779349-B47B-457B-86B9-9D1CF0CA3040}" srcOrd="1" destOrd="0" presId="urn:microsoft.com/office/officeart/2005/8/layout/matrix1"/>
    <dgm:cxn modelId="{CE1DE8DE-B1FF-4AA9-8FFD-498778ACC109}" srcId="{74FD2640-49D8-45DB-B600-3A9DBA42D9E3}" destId="{FF9F2921-F1F5-400C-A98B-B281AE4EF88D}" srcOrd="1" destOrd="0" parTransId="{C59B3FDC-2380-41C9-8239-E468613A3262}" sibTransId="{77B03023-4895-422F-A257-5997098E5A08}"/>
    <dgm:cxn modelId="{877E2756-7036-42CC-9E63-06D6CED3E7FC}" type="presOf" srcId="{FF9F2921-F1F5-400C-A98B-B281AE4EF88D}" destId="{74C33221-E717-432C-AC4F-B4A327562E1C}" srcOrd="0" destOrd="0" presId="urn:microsoft.com/office/officeart/2005/8/layout/matrix1"/>
    <dgm:cxn modelId="{84957EC0-C624-4414-BD38-54C363D4BC06}" type="presOf" srcId="{34FB97BE-0E2D-45FA-91DD-D0AC727DE09D}" destId="{80FCD681-BAB2-4D16-AA7B-3720F96C5284}" srcOrd="0" destOrd="0" presId="urn:microsoft.com/office/officeart/2005/8/layout/matrix1"/>
    <dgm:cxn modelId="{C5CA89B2-8BB6-4730-8F08-E06FE1A09F78}" type="presOf" srcId="{74FD2640-49D8-45DB-B600-3A9DBA42D9E3}" destId="{A5D69548-07DA-42D1-B1CE-074C96F85A4A}" srcOrd="0" destOrd="0" presId="urn:microsoft.com/office/officeart/2005/8/layout/matrix1"/>
    <dgm:cxn modelId="{20BE1182-587F-451C-822E-1D183D5C966E}" srcId="{33C21A66-4BA3-4107-98D4-6230F008A51E}" destId="{74FD2640-49D8-45DB-B600-3A9DBA42D9E3}" srcOrd="0" destOrd="0" parTransId="{41BD5BAF-8AAA-4AC8-AFF1-55B8A1C232B0}" sibTransId="{307490CC-8B6E-4E27-85C1-81B12A8990BC}"/>
    <dgm:cxn modelId="{88A69975-AAF3-430A-ADC1-02A72E54179E}" type="presParOf" srcId="{52E4B21E-25A3-40B2-9232-4991B3BD0DF7}" destId="{4E57A520-C204-419B-9354-4611A7941074}" srcOrd="0" destOrd="0" presId="urn:microsoft.com/office/officeart/2005/8/layout/matrix1"/>
    <dgm:cxn modelId="{3E0D97CC-BB3D-4D73-BE7D-C0D7AC136965}" type="presParOf" srcId="{4E57A520-C204-419B-9354-4611A7941074}" destId="{80FCD681-BAB2-4D16-AA7B-3720F96C5284}" srcOrd="0" destOrd="0" presId="urn:microsoft.com/office/officeart/2005/8/layout/matrix1"/>
    <dgm:cxn modelId="{0DCEA657-9944-49A7-A5D6-59D70A9FB75F}" type="presParOf" srcId="{4E57A520-C204-419B-9354-4611A7941074}" destId="{60E3EF85-B6A7-4DE3-BC5D-D54B6F05ECD9}" srcOrd="1" destOrd="0" presId="urn:microsoft.com/office/officeart/2005/8/layout/matrix1"/>
    <dgm:cxn modelId="{505224FE-75AE-4F7E-B6CB-8296EB6E9CA4}" type="presParOf" srcId="{4E57A520-C204-419B-9354-4611A7941074}" destId="{74C33221-E717-432C-AC4F-B4A327562E1C}" srcOrd="2" destOrd="0" presId="urn:microsoft.com/office/officeart/2005/8/layout/matrix1"/>
    <dgm:cxn modelId="{42CA6743-76AB-483B-8FD4-325EAD807FCB}" type="presParOf" srcId="{4E57A520-C204-419B-9354-4611A7941074}" destId="{BD52553A-DD4B-42AD-AFD7-0B0EB136F6CE}" srcOrd="3" destOrd="0" presId="urn:microsoft.com/office/officeart/2005/8/layout/matrix1"/>
    <dgm:cxn modelId="{A47405A8-7E7E-4EC6-A7C0-8C44CEAB6DB8}" type="presParOf" srcId="{4E57A520-C204-419B-9354-4611A7941074}" destId="{E9BBAB4C-396E-4F15-BCCB-5967DAB8B161}" srcOrd="4" destOrd="0" presId="urn:microsoft.com/office/officeart/2005/8/layout/matrix1"/>
    <dgm:cxn modelId="{BAD8D5B1-AE1F-4D54-AF46-3E1503901290}" type="presParOf" srcId="{4E57A520-C204-419B-9354-4611A7941074}" destId="{B4C98BA5-A59A-4FA9-AB32-575FEC755AE8}" srcOrd="5" destOrd="0" presId="urn:microsoft.com/office/officeart/2005/8/layout/matrix1"/>
    <dgm:cxn modelId="{94C135A0-6464-4260-AA96-CC21C66FDFE8}" type="presParOf" srcId="{4E57A520-C204-419B-9354-4611A7941074}" destId="{9751A894-6AD2-4735-95CA-6A358F5BFD20}" srcOrd="6" destOrd="0" presId="urn:microsoft.com/office/officeart/2005/8/layout/matrix1"/>
    <dgm:cxn modelId="{1D737493-82B5-4B67-9A9A-38E468B52352}" type="presParOf" srcId="{4E57A520-C204-419B-9354-4611A7941074}" destId="{DB779349-B47B-457B-86B9-9D1CF0CA3040}" srcOrd="7" destOrd="0" presId="urn:microsoft.com/office/officeart/2005/8/layout/matrix1"/>
    <dgm:cxn modelId="{549631FF-5155-47AE-9F06-26085B91B1CE}" type="presParOf" srcId="{52E4B21E-25A3-40B2-9232-4991B3BD0DF7}" destId="{A5D69548-07DA-42D1-B1CE-074C96F85A4A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B9098B0-4892-44B4-ACFF-2BCCDD03D534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7C0A008B-9F80-4B22-8294-4358E06D977B}">
      <dgm:prSet phldrT="[Tekst]" custT="1"/>
      <dgm:spPr>
        <a:solidFill>
          <a:schemeClr val="accent1"/>
        </a:solidFill>
      </dgm:spPr>
      <dgm:t>
        <a:bodyPr/>
        <a:lstStyle/>
        <a:p>
          <a:r>
            <a:rPr lang="pl-PL" sz="3200" dirty="0" err="1" smtClean="0">
              <a:solidFill>
                <a:schemeClr val="bg1"/>
              </a:solidFill>
            </a:rPr>
            <a:t>Leute</a:t>
          </a:r>
          <a:endParaRPr lang="pl-PL" sz="3200" dirty="0">
            <a:solidFill>
              <a:schemeClr val="bg1"/>
            </a:solidFill>
          </a:endParaRPr>
        </a:p>
      </dgm:t>
    </dgm:pt>
    <dgm:pt modelId="{E2D5B339-82D6-4490-B042-6235466ED950}" type="parTrans" cxnId="{68EE3F6C-5691-4F3B-A0C8-9BFD99435631}">
      <dgm:prSet/>
      <dgm:spPr/>
      <dgm:t>
        <a:bodyPr/>
        <a:lstStyle/>
        <a:p>
          <a:endParaRPr lang="pl-PL"/>
        </a:p>
      </dgm:t>
    </dgm:pt>
    <dgm:pt modelId="{89510F17-2C51-4A27-A581-B263750A3D82}" type="sibTrans" cxnId="{68EE3F6C-5691-4F3B-A0C8-9BFD99435631}">
      <dgm:prSet/>
      <dgm:spPr/>
      <dgm:t>
        <a:bodyPr/>
        <a:lstStyle/>
        <a:p>
          <a:endParaRPr lang="pl-PL"/>
        </a:p>
      </dgm:t>
    </dgm:pt>
    <dgm:pt modelId="{EB02AC85-457C-493E-8904-ECEA8F59C3AC}">
      <dgm:prSet phldrT="[Tekst]" custT="1"/>
      <dgm:spPr/>
      <dgm:t>
        <a:bodyPr/>
        <a:lstStyle/>
        <a:p>
          <a:r>
            <a:rPr lang="pl-PL" sz="3600" dirty="0" smtClean="0"/>
            <a:t>Produkt</a:t>
          </a:r>
          <a:endParaRPr lang="pl-PL" sz="3600" dirty="0"/>
        </a:p>
      </dgm:t>
    </dgm:pt>
    <dgm:pt modelId="{6CBE29AB-22EB-439B-B82D-076B3CCFE756}" type="parTrans" cxnId="{E50059F5-94F3-46D0-A3DB-570724C343EF}">
      <dgm:prSet/>
      <dgm:spPr/>
      <dgm:t>
        <a:bodyPr/>
        <a:lstStyle/>
        <a:p>
          <a:endParaRPr lang="pl-PL"/>
        </a:p>
      </dgm:t>
    </dgm:pt>
    <dgm:pt modelId="{B898C92B-1BF1-4FA7-95CE-5828C5D75A3C}" type="sibTrans" cxnId="{E50059F5-94F3-46D0-A3DB-570724C343EF}">
      <dgm:prSet/>
      <dgm:spPr/>
      <dgm:t>
        <a:bodyPr/>
        <a:lstStyle/>
        <a:p>
          <a:endParaRPr lang="pl-PL"/>
        </a:p>
      </dgm:t>
    </dgm:pt>
    <dgm:pt modelId="{29EA98D3-5F1E-43F9-A812-E58394AB34FE}">
      <dgm:prSet phldrT="[Tekst]" custT="1"/>
      <dgm:spPr/>
      <dgm:t>
        <a:bodyPr/>
        <a:lstStyle/>
        <a:p>
          <a:r>
            <a:rPr lang="pl-PL" sz="3400" dirty="0" smtClean="0"/>
            <a:t>Distribution</a:t>
          </a:r>
          <a:endParaRPr lang="pl-PL" sz="3400" dirty="0"/>
        </a:p>
      </dgm:t>
    </dgm:pt>
    <dgm:pt modelId="{D425FF9D-DDC1-460C-82BA-80A1343D38B3}" type="parTrans" cxnId="{3F1C945E-DCC7-4566-91AF-586CA66DBF73}">
      <dgm:prSet/>
      <dgm:spPr/>
      <dgm:t>
        <a:bodyPr/>
        <a:lstStyle/>
        <a:p>
          <a:endParaRPr lang="pl-PL"/>
        </a:p>
      </dgm:t>
    </dgm:pt>
    <dgm:pt modelId="{F70C7C53-9F3E-471F-A913-E4E7BDCB4468}" type="sibTrans" cxnId="{3F1C945E-DCC7-4566-91AF-586CA66DBF73}">
      <dgm:prSet/>
      <dgm:spPr/>
      <dgm:t>
        <a:bodyPr/>
        <a:lstStyle/>
        <a:p>
          <a:endParaRPr lang="pl-PL"/>
        </a:p>
      </dgm:t>
    </dgm:pt>
    <dgm:pt modelId="{F6931C06-8E6B-47D7-8359-BE9CD086F42B}">
      <dgm:prSet phldrT="[Tekst]" custT="1"/>
      <dgm:spPr/>
      <dgm:t>
        <a:bodyPr/>
        <a:lstStyle/>
        <a:p>
          <a:r>
            <a:rPr lang="pl-PL" sz="3600" dirty="0" err="1" smtClean="0"/>
            <a:t>Absatzf</a:t>
          </a:r>
          <a:r>
            <a:rPr lang="de-DE" sz="3600" dirty="0" smtClean="0"/>
            <a:t>ö</a:t>
          </a:r>
          <a:r>
            <a:rPr lang="pl-PL" sz="3600" dirty="0" err="1" smtClean="0"/>
            <a:t>rderung</a:t>
          </a:r>
          <a:endParaRPr lang="pl-PL" sz="3600" dirty="0"/>
        </a:p>
      </dgm:t>
    </dgm:pt>
    <dgm:pt modelId="{68DB7636-E362-49CB-AB14-9ED33DEDD9B2}" type="parTrans" cxnId="{AE6A5353-223F-4631-A8F2-4F9F0D317AFC}">
      <dgm:prSet/>
      <dgm:spPr/>
      <dgm:t>
        <a:bodyPr/>
        <a:lstStyle/>
        <a:p>
          <a:endParaRPr lang="pl-PL"/>
        </a:p>
      </dgm:t>
    </dgm:pt>
    <dgm:pt modelId="{017CE53B-3C80-4B78-B091-B56974436C48}" type="sibTrans" cxnId="{AE6A5353-223F-4631-A8F2-4F9F0D317AFC}">
      <dgm:prSet/>
      <dgm:spPr/>
      <dgm:t>
        <a:bodyPr/>
        <a:lstStyle/>
        <a:p>
          <a:endParaRPr lang="pl-PL"/>
        </a:p>
      </dgm:t>
    </dgm:pt>
    <dgm:pt modelId="{F1F49542-0B5F-4791-85B0-15D5F33BBF32}">
      <dgm:prSet phldrT="[Tekst]" custT="1"/>
      <dgm:spPr/>
      <dgm:t>
        <a:bodyPr/>
        <a:lstStyle/>
        <a:p>
          <a:r>
            <a:rPr lang="pl-PL" sz="3600" dirty="0" err="1" smtClean="0"/>
            <a:t>Preis</a:t>
          </a:r>
          <a:endParaRPr lang="pl-PL" sz="3600" dirty="0"/>
        </a:p>
      </dgm:t>
    </dgm:pt>
    <dgm:pt modelId="{106F79FD-760B-4A9A-BBD7-FD8BB342DD87}" type="parTrans" cxnId="{EDA5386E-0545-471F-A5C3-177C9FD0FC74}">
      <dgm:prSet/>
      <dgm:spPr/>
      <dgm:t>
        <a:bodyPr/>
        <a:lstStyle/>
        <a:p>
          <a:endParaRPr lang="pl-PL"/>
        </a:p>
      </dgm:t>
    </dgm:pt>
    <dgm:pt modelId="{DCCD7D9B-E599-46CB-851B-720682C00D49}" type="sibTrans" cxnId="{EDA5386E-0545-471F-A5C3-177C9FD0FC74}">
      <dgm:prSet/>
      <dgm:spPr/>
      <dgm:t>
        <a:bodyPr/>
        <a:lstStyle/>
        <a:p>
          <a:endParaRPr lang="pl-PL"/>
        </a:p>
      </dgm:t>
    </dgm:pt>
    <dgm:pt modelId="{453337E0-5C23-4752-BFCF-5D58B6176704}" type="pres">
      <dgm:prSet presAssocID="{2B9098B0-4892-44B4-ACFF-2BCCDD03D534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D0D86A23-B797-42EF-A21C-D616EF4DCDDE}" type="pres">
      <dgm:prSet presAssocID="{2B9098B0-4892-44B4-ACFF-2BCCDD03D534}" presName="matrix" presStyleCnt="0"/>
      <dgm:spPr/>
    </dgm:pt>
    <dgm:pt modelId="{474D32ED-05CB-47DC-AF49-7CA85E4FC83C}" type="pres">
      <dgm:prSet presAssocID="{2B9098B0-4892-44B4-ACFF-2BCCDD03D534}" presName="tile1" presStyleLbl="node1" presStyleIdx="0" presStyleCnt="4" custLinFactNeighborX="-1484" custLinFactNeighborY="0"/>
      <dgm:spPr/>
      <dgm:t>
        <a:bodyPr/>
        <a:lstStyle/>
        <a:p>
          <a:endParaRPr lang="pl-PL"/>
        </a:p>
      </dgm:t>
    </dgm:pt>
    <dgm:pt modelId="{C9C592C0-3415-4DB3-B0F2-753F92E504DD}" type="pres">
      <dgm:prSet presAssocID="{2B9098B0-4892-44B4-ACFF-2BCCDD03D534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D90991C-6436-43E7-9CF6-F0ED5AD1F92F}" type="pres">
      <dgm:prSet presAssocID="{2B9098B0-4892-44B4-ACFF-2BCCDD03D534}" presName="tile2" presStyleLbl="node1" presStyleIdx="1" presStyleCnt="4"/>
      <dgm:spPr/>
      <dgm:t>
        <a:bodyPr/>
        <a:lstStyle/>
        <a:p>
          <a:endParaRPr lang="pl-PL"/>
        </a:p>
      </dgm:t>
    </dgm:pt>
    <dgm:pt modelId="{A881F9E1-AE95-45E5-9682-BBC105CFA9DB}" type="pres">
      <dgm:prSet presAssocID="{2B9098B0-4892-44B4-ACFF-2BCCDD03D534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60825E0-1799-4B12-B235-F5AE18E0DF6B}" type="pres">
      <dgm:prSet presAssocID="{2B9098B0-4892-44B4-ACFF-2BCCDD03D534}" presName="tile3" presStyleLbl="node1" presStyleIdx="2" presStyleCnt="4"/>
      <dgm:spPr/>
      <dgm:t>
        <a:bodyPr/>
        <a:lstStyle/>
        <a:p>
          <a:endParaRPr lang="pl-PL"/>
        </a:p>
      </dgm:t>
    </dgm:pt>
    <dgm:pt modelId="{A24CE41A-5ADB-4B41-AD69-D7E01CAA6245}" type="pres">
      <dgm:prSet presAssocID="{2B9098B0-4892-44B4-ACFF-2BCCDD03D534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BC44514-9A80-46ED-ADDF-00EA57D301AA}" type="pres">
      <dgm:prSet presAssocID="{2B9098B0-4892-44B4-ACFF-2BCCDD03D534}" presName="tile4" presStyleLbl="node1" presStyleIdx="3" presStyleCnt="4"/>
      <dgm:spPr/>
      <dgm:t>
        <a:bodyPr/>
        <a:lstStyle/>
        <a:p>
          <a:endParaRPr lang="pl-PL"/>
        </a:p>
      </dgm:t>
    </dgm:pt>
    <dgm:pt modelId="{00A9753B-CA01-42C8-9C21-5F4541CB6083}" type="pres">
      <dgm:prSet presAssocID="{2B9098B0-4892-44B4-ACFF-2BCCDD03D534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40F8EDF-9B55-430B-B051-E08A62B8F4AE}" type="pres">
      <dgm:prSet presAssocID="{2B9098B0-4892-44B4-ACFF-2BCCDD03D534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pl-PL"/>
        </a:p>
      </dgm:t>
    </dgm:pt>
  </dgm:ptLst>
  <dgm:cxnLst>
    <dgm:cxn modelId="{80BCC20F-544B-470A-A129-A121DC0F39C2}" type="presOf" srcId="{29EA98D3-5F1E-43F9-A812-E58394AB34FE}" destId="{A881F9E1-AE95-45E5-9682-BBC105CFA9DB}" srcOrd="1" destOrd="0" presId="urn:microsoft.com/office/officeart/2005/8/layout/matrix1"/>
    <dgm:cxn modelId="{FC2B28F7-1884-4AF9-A091-F963E0765771}" type="presOf" srcId="{F6931C06-8E6B-47D7-8359-BE9CD086F42B}" destId="{B60825E0-1799-4B12-B235-F5AE18E0DF6B}" srcOrd="0" destOrd="0" presId="urn:microsoft.com/office/officeart/2005/8/layout/matrix1"/>
    <dgm:cxn modelId="{85600589-E62C-4B40-912C-C9D4BE5289A8}" type="presOf" srcId="{2B9098B0-4892-44B4-ACFF-2BCCDD03D534}" destId="{453337E0-5C23-4752-BFCF-5D58B6176704}" srcOrd="0" destOrd="0" presId="urn:microsoft.com/office/officeart/2005/8/layout/matrix1"/>
    <dgm:cxn modelId="{3F1C945E-DCC7-4566-91AF-586CA66DBF73}" srcId="{7C0A008B-9F80-4B22-8294-4358E06D977B}" destId="{29EA98D3-5F1E-43F9-A812-E58394AB34FE}" srcOrd="1" destOrd="0" parTransId="{D425FF9D-DDC1-460C-82BA-80A1343D38B3}" sibTransId="{F70C7C53-9F3E-471F-A913-E4E7BDCB4468}"/>
    <dgm:cxn modelId="{EDA5386E-0545-471F-A5C3-177C9FD0FC74}" srcId="{7C0A008B-9F80-4B22-8294-4358E06D977B}" destId="{F1F49542-0B5F-4791-85B0-15D5F33BBF32}" srcOrd="3" destOrd="0" parTransId="{106F79FD-760B-4A9A-BBD7-FD8BB342DD87}" sibTransId="{DCCD7D9B-E599-46CB-851B-720682C00D49}"/>
    <dgm:cxn modelId="{DCA7EA9C-80D0-4E26-8501-D56D4D649B31}" type="presOf" srcId="{EB02AC85-457C-493E-8904-ECEA8F59C3AC}" destId="{474D32ED-05CB-47DC-AF49-7CA85E4FC83C}" srcOrd="0" destOrd="0" presId="urn:microsoft.com/office/officeart/2005/8/layout/matrix1"/>
    <dgm:cxn modelId="{68EE3F6C-5691-4F3B-A0C8-9BFD99435631}" srcId="{2B9098B0-4892-44B4-ACFF-2BCCDD03D534}" destId="{7C0A008B-9F80-4B22-8294-4358E06D977B}" srcOrd="0" destOrd="0" parTransId="{E2D5B339-82D6-4490-B042-6235466ED950}" sibTransId="{89510F17-2C51-4A27-A581-B263750A3D82}"/>
    <dgm:cxn modelId="{AE6A5353-223F-4631-A8F2-4F9F0D317AFC}" srcId="{7C0A008B-9F80-4B22-8294-4358E06D977B}" destId="{F6931C06-8E6B-47D7-8359-BE9CD086F42B}" srcOrd="2" destOrd="0" parTransId="{68DB7636-E362-49CB-AB14-9ED33DEDD9B2}" sibTransId="{017CE53B-3C80-4B78-B091-B56974436C48}"/>
    <dgm:cxn modelId="{7D626718-B2C0-4983-ACEE-E4DB79ACCC3B}" type="presOf" srcId="{7C0A008B-9F80-4B22-8294-4358E06D977B}" destId="{540F8EDF-9B55-430B-B051-E08A62B8F4AE}" srcOrd="0" destOrd="0" presId="urn:microsoft.com/office/officeart/2005/8/layout/matrix1"/>
    <dgm:cxn modelId="{AC01816F-2D6F-4806-BA9D-E05FD8D6A919}" type="presOf" srcId="{F1F49542-0B5F-4791-85B0-15D5F33BBF32}" destId="{00A9753B-CA01-42C8-9C21-5F4541CB6083}" srcOrd="1" destOrd="0" presId="urn:microsoft.com/office/officeart/2005/8/layout/matrix1"/>
    <dgm:cxn modelId="{74FABBA0-D9FE-4DC9-BF1D-60A821D25C59}" type="presOf" srcId="{EB02AC85-457C-493E-8904-ECEA8F59C3AC}" destId="{C9C592C0-3415-4DB3-B0F2-753F92E504DD}" srcOrd="1" destOrd="0" presId="urn:microsoft.com/office/officeart/2005/8/layout/matrix1"/>
    <dgm:cxn modelId="{1CC052D2-E5D5-4443-B48A-1F67D8552634}" type="presOf" srcId="{F1F49542-0B5F-4791-85B0-15D5F33BBF32}" destId="{4BC44514-9A80-46ED-ADDF-00EA57D301AA}" srcOrd="0" destOrd="0" presId="urn:microsoft.com/office/officeart/2005/8/layout/matrix1"/>
    <dgm:cxn modelId="{52656236-6D61-442C-8A1C-B56373D66BF8}" type="presOf" srcId="{F6931C06-8E6B-47D7-8359-BE9CD086F42B}" destId="{A24CE41A-5ADB-4B41-AD69-D7E01CAA6245}" srcOrd="1" destOrd="0" presId="urn:microsoft.com/office/officeart/2005/8/layout/matrix1"/>
    <dgm:cxn modelId="{E50059F5-94F3-46D0-A3DB-570724C343EF}" srcId="{7C0A008B-9F80-4B22-8294-4358E06D977B}" destId="{EB02AC85-457C-493E-8904-ECEA8F59C3AC}" srcOrd="0" destOrd="0" parTransId="{6CBE29AB-22EB-439B-B82D-076B3CCFE756}" sibTransId="{B898C92B-1BF1-4FA7-95CE-5828C5D75A3C}"/>
    <dgm:cxn modelId="{ECBD6A35-ACCB-445B-B6C8-B23FB35E9046}" type="presOf" srcId="{29EA98D3-5F1E-43F9-A812-E58394AB34FE}" destId="{CD90991C-6436-43E7-9CF6-F0ED5AD1F92F}" srcOrd="0" destOrd="0" presId="urn:microsoft.com/office/officeart/2005/8/layout/matrix1"/>
    <dgm:cxn modelId="{398D5E3A-6BC0-4F96-9F26-A363908F43DD}" type="presParOf" srcId="{453337E0-5C23-4752-BFCF-5D58B6176704}" destId="{D0D86A23-B797-42EF-A21C-D616EF4DCDDE}" srcOrd="0" destOrd="0" presId="urn:microsoft.com/office/officeart/2005/8/layout/matrix1"/>
    <dgm:cxn modelId="{7B935D05-02A4-4162-B9EA-A2A1133B6799}" type="presParOf" srcId="{D0D86A23-B797-42EF-A21C-D616EF4DCDDE}" destId="{474D32ED-05CB-47DC-AF49-7CA85E4FC83C}" srcOrd="0" destOrd="0" presId="urn:microsoft.com/office/officeart/2005/8/layout/matrix1"/>
    <dgm:cxn modelId="{341A4D65-B96C-4B4C-A373-4BAF4A7B058C}" type="presParOf" srcId="{D0D86A23-B797-42EF-A21C-D616EF4DCDDE}" destId="{C9C592C0-3415-4DB3-B0F2-753F92E504DD}" srcOrd="1" destOrd="0" presId="urn:microsoft.com/office/officeart/2005/8/layout/matrix1"/>
    <dgm:cxn modelId="{457DF0A1-6D2A-4BE3-814B-8A64763BCCEF}" type="presParOf" srcId="{D0D86A23-B797-42EF-A21C-D616EF4DCDDE}" destId="{CD90991C-6436-43E7-9CF6-F0ED5AD1F92F}" srcOrd="2" destOrd="0" presId="urn:microsoft.com/office/officeart/2005/8/layout/matrix1"/>
    <dgm:cxn modelId="{287B166A-90EC-4F90-BEDD-34D3B36DD570}" type="presParOf" srcId="{D0D86A23-B797-42EF-A21C-D616EF4DCDDE}" destId="{A881F9E1-AE95-45E5-9682-BBC105CFA9DB}" srcOrd="3" destOrd="0" presId="urn:microsoft.com/office/officeart/2005/8/layout/matrix1"/>
    <dgm:cxn modelId="{3A1491D8-8584-48F8-9491-5B51891D9E1D}" type="presParOf" srcId="{D0D86A23-B797-42EF-A21C-D616EF4DCDDE}" destId="{B60825E0-1799-4B12-B235-F5AE18E0DF6B}" srcOrd="4" destOrd="0" presId="urn:microsoft.com/office/officeart/2005/8/layout/matrix1"/>
    <dgm:cxn modelId="{C6D39ACE-7A9F-4C7F-BCBB-1F891694D220}" type="presParOf" srcId="{D0D86A23-B797-42EF-A21C-D616EF4DCDDE}" destId="{A24CE41A-5ADB-4B41-AD69-D7E01CAA6245}" srcOrd="5" destOrd="0" presId="urn:microsoft.com/office/officeart/2005/8/layout/matrix1"/>
    <dgm:cxn modelId="{10670740-BD3E-4450-BE46-C4C97BFA1B34}" type="presParOf" srcId="{D0D86A23-B797-42EF-A21C-D616EF4DCDDE}" destId="{4BC44514-9A80-46ED-ADDF-00EA57D301AA}" srcOrd="6" destOrd="0" presId="urn:microsoft.com/office/officeart/2005/8/layout/matrix1"/>
    <dgm:cxn modelId="{BD385D22-071F-4A0D-8395-DE753F2FC86F}" type="presParOf" srcId="{D0D86A23-B797-42EF-A21C-D616EF4DCDDE}" destId="{00A9753B-CA01-42C8-9C21-5F4541CB6083}" srcOrd="7" destOrd="0" presId="urn:microsoft.com/office/officeart/2005/8/layout/matrix1"/>
    <dgm:cxn modelId="{524B085B-C642-455D-8123-B9A2CB2450A8}" type="presParOf" srcId="{453337E0-5C23-4752-BFCF-5D58B6176704}" destId="{540F8EDF-9B55-430B-B051-E08A62B8F4AE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FCD681-BAB2-4D16-AA7B-3720F96C5284}">
      <dsp:nvSpPr>
        <dsp:cNvPr id="0" name=""/>
        <dsp:cNvSpPr/>
      </dsp:nvSpPr>
      <dsp:spPr>
        <a:xfrm rot="16200000">
          <a:off x="150540" y="-150540"/>
          <a:ext cx="2273844" cy="2574925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600" kern="1200" dirty="0" err="1" smtClean="0"/>
            <a:t>product</a:t>
          </a:r>
          <a:endParaRPr lang="pl-PL" sz="3600" kern="1200" dirty="0"/>
        </a:p>
      </dsp:txBody>
      <dsp:txXfrm rot="5400000">
        <a:off x="-1" y="1"/>
        <a:ext cx="2574925" cy="1705383"/>
      </dsp:txXfrm>
    </dsp:sp>
    <dsp:sp modelId="{74C33221-E717-432C-AC4F-B4A327562E1C}">
      <dsp:nvSpPr>
        <dsp:cNvPr id="0" name=""/>
        <dsp:cNvSpPr/>
      </dsp:nvSpPr>
      <dsp:spPr>
        <a:xfrm>
          <a:off x="2574925" y="0"/>
          <a:ext cx="2574925" cy="2273844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600" kern="1200" dirty="0" smtClean="0"/>
            <a:t>place</a:t>
          </a:r>
          <a:endParaRPr lang="pl-PL" sz="3600" kern="1200" dirty="0"/>
        </a:p>
      </dsp:txBody>
      <dsp:txXfrm>
        <a:off x="2574925" y="0"/>
        <a:ext cx="2574925" cy="1705383"/>
      </dsp:txXfrm>
    </dsp:sp>
    <dsp:sp modelId="{E9BBAB4C-396E-4F15-BCCB-5967DAB8B161}">
      <dsp:nvSpPr>
        <dsp:cNvPr id="0" name=""/>
        <dsp:cNvSpPr/>
      </dsp:nvSpPr>
      <dsp:spPr>
        <a:xfrm rot="10800000">
          <a:off x="0" y="2273844"/>
          <a:ext cx="2574925" cy="2273844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600" kern="1200" dirty="0" err="1" smtClean="0"/>
            <a:t>promotion</a:t>
          </a:r>
          <a:endParaRPr lang="pl-PL" sz="3600" kern="1200" dirty="0"/>
        </a:p>
      </dsp:txBody>
      <dsp:txXfrm rot="10800000">
        <a:off x="0" y="2842305"/>
        <a:ext cx="2574925" cy="1705383"/>
      </dsp:txXfrm>
    </dsp:sp>
    <dsp:sp modelId="{9751A894-6AD2-4735-95CA-6A358F5BFD20}">
      <dsp:nvSpPr>
        <dsp:cNvPr id="0" name=""/>
        <dsp:cNvSpPr/>
      </dsp:nvSpPr>
      <dsp:spPr>
        <a:xfrm rot="5400000">
          <a:off x="2725465" y="2123304"/>
          <a:ext cx="2273844" cy="2574925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600" kern="1200" dirty="0" err="1" smtClean="0"/>
            <a:t>price</a:t>
          </a:r>
          <a:endParaRPr lang="pl-PL" sz="3600" kern="1200" dirty="0"/>
        </a:p>
      </dsp:txBody>
      <dsp:txXfrm rot="-5400000">
        <a:off x="2574924" y="2842305"/>
        <a:ext cx="2574925" cy="1705383"/>
      </dsp:txXfrm>
    </dsp:sp>
    <dsp:sp modelId="{A5D69548-07DA-42D1-B1CE-074C96F85A4A}">
      <dsp:nvSpPr>
        <dsp:cNvPr id="0" name=""/>
        <dsp:cNvSpPr/>
      </dsp:nvSpPr>
      <dsp:spPr>
        <a:xfrm>
          <a:off x="1802447" y="1705383"/>
          <a:ext cx="1544955" cy="1136922"/>
        </a:xfrm>
        <a:prstGeom prst="roundRect">
          <a:avLst/>
        </a:prstGeom>
        <a:solidFill>
          <a:schemeClr val="accent1"/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 err="1" smtClean="0">
              <a:solidFill>
                <a:schemeClr val="bg1"/>
              </a:solidFill>
            </a:rPr>
            <a:t>people</a:t>
          </a:r>
          <a:endParaRPr lang="pl-PL" sz="2000" kern="1200" dirty="0">
            <a:solidFill>
              <a:schemeClr val="bg1"/>
            </a:solidFill>
          </a:endParaRPr>
        </a:p>
      </dsp:txBody>
      <dsp:txXfrm>
        <a:off x="1857947" y="1760883"/>
        <a:ext cx="1433955" cy="102592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4D32ED-05CB-47DC-AF49-7CA85E4FC83C}">
      <dsp:nvSpPr>
        <dsp:cNvPr id="0" name=""/>
        <dsp:cNvSpPr/>
      </dsp:nvSpPr>
      <dsp:spPr>
        <a:xfrm rot="16200000">
          <a:off x="183152" y="-183152"/>
          <a:ext cx="2273844" cy="2640149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600" kern="1200" dirty="0" smtClean="0"/>
            <a:t>Produkt</a:t>
          </a:r>
          <a:endParaRPr lang="pl-PL" sz="3600" kern="1200" dirty="0"/>
        </a:p>
      </dsp:txBody>
      <dsp:txXfrm rot="5400000">
        <a:off x="-1" y="1"/>
        <a:ext cx="2640149" cy="1705383"/>
      </dsp:txXfrm>
    </dsp:sp>
    <dsp:sp modelId="{CD90991C-6436-43E7-9CF6-F0ED5AD1F92F}">
      <dsp:nvSpPr>
        <dsp:cNvPr id="0" name=""/>
        <dsp:cNvSpPr/>
      </dsp:nvSpPr>
      <dsp:spPr>
        <a:xfrm>
          <a:off x="2640149" y="0"/>
          <a:ext cx="2640149" cy="2273844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808" tIns="241808" rIns="241808" bIns="241808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400" kern="1200" dirty="0" smtClean="0"/>
            <a:t>Distribution</a:t>
          </a:r>
          <a:endParaRPr lang="pl-PL" sz="3400" kern="1200" dirty="0"/>
        </a:p>
      </dsp:txBody>
      <dsp:txXfrm>
        <a:off x="2640149" y="0"/>
        <a:ext cx="2640149" cy="1705383"/>
      </dsp:txXfrm>
    </dsp:sp>
    <dsp:sp modelId="{B60825E0-1799-4B12-B235-F5AE18E0DF6B}">
      <dsp:nvSpPr>
        <dsp:cNvPr id="0" name=""/>
        <dsp:cNvSpPr/>
      </dsp:nvSpPr>
      <dsp:spPr>
        <a:xfrm rot="10800000">
          <a:off x="0" y="2273844"/>
          <a:ext cx="2640149" cy="2273844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600" kern="1200" dirty="0" err="1" smtClean="0"/>
            <a:t>Absatzf</a:t>
          </a:r>
          <a:r>
            <a:rPr lang="de-DE" sz="3600" kern="1200" dirty="0" smtClean="0"/>
            <a:t>ö</a:t>
          </a:r>
          <a:r>
            <a:rPr lang="pl-PL" sz="3600" kern="1200" dirty="0" err="1" smtClean="0"/>
            <a:t>rderung</a:t>
          </a:r>
          <a:endParaRPr lang="pl-PL" sz="3600" kern="1200" dirty="0"/>
        </a:p>
      </dsp:txBody>
      <dsp:txXfrm rot="10800000">
        <a:off x="0" y="2842305"/>
        <a:ext cx="2640149" cy="1705383"/>
      </dsp:txXfrm>
    </dsp:sp>
    <dsp:sp modelId="{4BC44514-9A80-46ED-ADDF-00EA57D301AA}">
      <dsp:nvSpPr>
        <dsp:cNvPr id="0" name=""/>
        <dsp:cNvSpPr/>
      </dsp:nvSpPr>
      <dsp:spPr>
        <a:xfrm rot="5400000">
          <a:off x="2823301" y="2090692"/>
          <a:ext cx="2273844" cy="2640149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600" kern="1200" dirty="0" err="1" smtClean="0"/>
            <a:t>Preis</a:t>
          </a:r>
          <a:endParaRPr lang="pl-PL" sz="3600" kern="1200" dirty="0"/>
        </a:p>
      </dsp:txBody>
      <dsp:txXfrm rot="-5400000">
        <a:off x="2640148" y="2842305"/>
        <a:ext cx="2640149" cy="1705383"/>
      </dsp:txXfrm>
    </dsp:sp>
    <dsp:sp modelId="{540F8EDF-9B55-430B-B051-E08A62B8F4AE}">
      <dsp:nvSpPr>
        <dsp:cNvPr id="0" name=""/>
        <dsp:cNvSpPr/>
      </dsp:nvSpPr>
      <dsp:spPr>
        <a:xfrm>
          <a:off x="1848104" y="1705383"/>
          <a:ext cx="1584089" cy="1136922"/>
        </a:xfrm>
        <a:prstGeom prst="roundRect">
          <a:avLst/>
        </a:prstGeom>
        <a:solidFill>
          <a:schemeClr val="accent1"/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200" kern="1200" dirty="0" err="1" smtClean="0">
              <a:solidFill>
                <a:schemeClr val="bg1"/>
              </a:solidFill>
            </a:rPr>
            <a:t>Leute</a:t>
          </a:r>
          <a:endParaRPr lang="pl-PL" sz="3200" kern="1200" dirty="0">
            <a:solidFill>
              <a:schemeClr val="bg1"/>
            </a:solidFill>
          </a:endParaRPr>
        </a:p>
      </dsp:txBody>
      <dsp:txXfrm>
        <a:off x="1903604" y="1760883"/>
        <a:ext cx="1473089" cy="10259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4/29/2020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4/29/2020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4/29/2020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4/29/2020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4/29/2020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4/29/2020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4/29/2020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4/29/2020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4/29/2020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4/29/2020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4/29/2020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4/29/2020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f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mfiles.pl/pl/index.php/Marketing_mix" TargetMode="External"/><Relationship Id="rId3" Type="http://schemas.openxmlformats.org/officeDocument/2006/relationships/hyperlink" Target="https://www.clemens-kraus.de/mgmt/vwl/angebot_nachfrage.htm" TargetMode="External"/><Relationship Id="rId7" Type="http://schemas.openxmlformats.org/officeDocument/2006/relationships/hyperlink" Target="https://de.wikipedia.org/wiki/Produkt_(Wirtschaft)" TargetMode="External"/><Relationship Id="rId2" Type="http://schemas.openxmlformats.org/officeDocument/2006/relationships/hyperlink" Target="http://www.betriebswirtschaft-lernen.net/erklaerung/markt-vwl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marketingimpott.de/blog/welche-arten-der-werbung-gibt-es/" TargetMode="External"/><Relationship Id="rId5" Type="http://schemas.openxmlformats.org/officeDocument/2006/relationships/hyperlink" Target="https://de.wikipedia.org/wiki/Absatzf%C3%B6rderung" TargetMode="External"/><Relationship Id="rId10" Type="http://schemas.openxmlformats.org/officeDocument/2006/relationships/hyperlink" Target="https://www.sem-deutschland.de/inbound-marketing-agentur/online-marketing-glossar/was-ist-marketing/" TargetMode="External"/><Relationship Id="rId4" Type="http://schemas.openxmlformats.org/officeDocument/2006/relationships/hyperlink" Target="https://smartmarketingbreaks.eu/marketingziele/" TargetMode="External"/><Relationship Id="rId9" Type="http://schemas.openxmlformats.org/officeDocument/2006/relationships/hyperlink" Target="https://de.wikipedia.org/wiki/Marketing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Marketing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215045" y="5799909"/>
            <a:ext cx="8045373" cy="921566"/>
          </a:xfrm>
        </p:spPr>
        <p:txBody>
          <a:bodyPr>
            <a:normAutofit fontScale="70000" lnSpcReduction="20000"/>
          </a:bodyPr>
          <a:lstStyle/>
          <a:p>
            <a:r>
              <a:rPr lang="de-DE" dirty="0" smtClean="0"/>
              <a:t>Bearbeitet von:</a:t>
            </a:r>
          </a:p>
          <a:p>
            <a:r>
              <a:rPr lang="de-DE" dirty="0" smtClean="0"/>
              <a:t> </a:t>
            </a:r>
            <a:r>
              <a:rPr lang="pl-PL" dirty="0" smtClean="0"/>
              <a:t>Anna kopeć</a:t>
            </a:r>
            <a:r>
              <a:rPr lang="de-DE" dirty="0" smtClean="0"/>
              <a:t>, Studentin des 2.Studienjahres Fakultät für </a:t>
            </a:r>
            <a:r>
              <a:rPr lang="de-DE" dirty="0" err="1" smtClean="0"/>
              <a:t>wirtschaftswissenschaften</a:t>
            </a:r>
            <a:r>
              <a:rPr lang="de-DE" dirty="0" smtClean="0"/>
              <a:t> </a:t>
            </a:r>
            <a:r>
              <a:rPr lang="de-DE" dirty="0" err="1" smtClean="0"/>
              <a:t>Rzeszower</a:t>
            </a:r>
            <a:r>
              <a:rPr lang="de-DE" dirty="0" smtClean="0"/>
              <a:t> </a:t>
            </a:r>
            <a:r>
              <a:rPr lang="de-DE" dirty="0" err="1" smtClean="0"/>
              <a:t>universität</a:t>
            </a:r>
            <a:r>
              <a:rPr lang="de-DE" dirty="0"/>
              <a:t>(</a:t>
            </a:r>
            <a:r>
              <a:rPr lang="de-DE" dirty="0" smtClean="0"/>
              <a:t> 2019-20)</a:t>
            </a:r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433" y="0"/>
            <a:ext cx="2397578" cy="1933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4721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Der </a:t>
            </a:r>
            <a:r>
              <a:rPr lang="pl-PL" dirty="0" err="1" smtClean="0"/>
              <a:t>preis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51678" y="1267097"/>
            <a:ext cx="10178322" cy="4612495"/>
          </a:xfrm>
        </p:spPr>
        <p:txBody>
          <a:bodyPr/>
          <a:lstStyle/>
          <a:p>
            <a:r>
              <a:rPr lang="de-DE" dirty="0">
                <a:cs typeface="Times New Roman" panose="02020603050405020304" pitchFamily="18" charset="0"/>
              </a:rPr>
              <a:t>Der </a:t>
            </a:r>
            <a:r>
              <a:rPr lang="de-DE" b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Preis</a:t>
            </a:r>
            <a:r>
              <a:rPr lang="de-DE" dirty="0">
                <a:cs typeface="Times New Roman" panose="02020603050405020304" pitchFamily="18" charset="0"/>
              </a:rPr>
              <a:t> ist der Geldbetrag, den wir zahlen müssen, um das Produkt zu erhalten. Im Marketing spielt es eine </a:t>
            </a:r>
            <a:r>
              <a:rPr lang="de-DE" b="1" dirty="0">
                <a:cs typeface="Times New Roman" panose="02020603050405020304" pitchFamily="18" charset="0"/>
              </a:rPr>
              <a:t>entscheidende Rolle </a:t>
            </a:r>
            <a:r>
              <a:rPr lang="de-DE" dirty="0">
                <a:cs typeface="Times New Roman" panose="02020603050405020304" pitchFamily="18" charset="0"/>
              </a:rPr>
              <a:t>bei Kaufentscheidungen</a:t>
            </a:r>
            <a:r>
              <a:rPr lang="de-DE" dirty="0" smtClean="0">
                <a:cs typeface="Times New Roman" panose="02020603050405020304" pitchFamily="18" charset="0"/>
              </a:rPr>
              <a:t>.</a:t>
            </a:r>
            <a:r>
              <a:rPr lang="pl-PL" dirty="0" smtClean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endParaRPr lang="pl-PL" dirty="0">
              <a:solidFill>
                <a:schemeClr val="tx1"/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277" y="2292414"/>
            <a:ext cx="3290165" cy="3711158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442" y="2292414"/>
            <a:ext cx="3486523" cy="3587178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9966" y="2292414"/>
            <a:ext cx="3888950" cy="3587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1801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leute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51678" y="1345475"/>
            <a:ext cx="10178322" cy="4534118"/>
          </a:xfrm>
        </p:spPr>
        <p:txBody>
          <a:bodyPr/>
          <a:lstStyle/>
          <a:p>
            <a:r>
              <a:rPr lang="de-DE" b="1" dirty="0">
                <a:cs typeface="Times New Roman" panose="02020603050405020304" pitchFamily="18" charset="0"/>
              </a:rPr>
              <a:t>Menschen</a:t>
            </a:r>
            <a:r>
              <a:rPr lang="de-DE" dirty="0">
                <a:cs typeface="Times New Roman" panose="02020603050405020304" pitchFamily="18" charset="0"/>
              </a:rPr>
              <a:t> sind ein untrennbares </a:t>
            </a:r>
            <a:r>
              <a:rPr lang="de-DE" b="1" dirty="0">
                <a:cs typeface="Times New Roman" panose="02020603050405020304" pitchFamily="18" charset="0"/>
              </a:rPr>
              <a:t>Element jedes </a:t>
            </a:r>
            <a:r>
              <a:rPr lang="de-DE" b="1" dirty="0" smtClean="0">
                <a:cs typeface="Times New Roman" panose="02020603050405020304" pitchFamily="18" charset="0"/>
              </a:rPr>
              <a:t>Unternehmens</a:t>
            </a:r>
            <a:r>
              <a:rPr lang="pl-PL" dirty="0" smtClean="0">
                <a:cs typeface="Times New Roman" panose="02020603050405020304" pitchFamily="18" charset="0"/>
              </a:rPr>
              <a:t>. </a:t>
            </a:r>
            <a:r>
              <a:rPr lang="pl-PL" b="1" dirty="0" err="1" smtClean="0">
                <a:cs typeface="Times New Roman" panose="02020603050405020304" pitchFamily="18" charset="0"/>
              </a:rPr>
              <a:t>Leute</a:t>
            </a:r>
            <a:r>
              <a:rPr lang="de-DE" b="1" dirty="0" smtClean="0">
                <a:cs typeface="Times New Roman" panose="02020603050405020304" pitchFamily="18" charset="0"/>
              </a:rPr>
              <a:t> </a:t>
            </a:r>
            <a:r>
              <a:rPr lang="de-DE" dirty="0">
                <a:cs typeface="Times New Roman" panose="02020603050405020304" pitchFamily="18" charset="0"/>
              </a:rPr>
              <a:t>tragen durch ihre Aktivitäten nicht nur zum </a:t>
            </a:r>
            <a:r>
              <a:rPr lang="de-DE" b="1" dirty="0">
                <a:cs typeface="Times New Roman" panose="02020603050405020304" pitchFamily="18" charset="0"/>
              </a:rPr>
              <a:t>Verkauf von Produkten </a:t>
            </a:r>
            <a:r>
              <a:rPr lang="de-DE" dirty="0">
                <a:cs typeface="Times New Roman" panose="02020603050405020304" pitchFamily="18" charset="0"/>
              </a:rPr>
              <a:t>bei, sondern auch zur </a:t>
            </a:r>
            <a:r>
              <a:rPr lang="de-DE" b="1" dirty="0">
                <a:cs typeface="Times New Roman" panose="02020603050405020304" pitchFamily="18" charset="0"/>
              </a:rPr>
              <a:t>Entwicklung des Unternehmens</a:t>
            </a:r>
            <a:r>
              <a:rPr lang="de-DE" dirty="0" smtClean="0">
                <a:cs typeface="Times New Roman" panose="02020603050405020304" pitchFamily="18" charset="0"/>
              </a:rPr>
              <a:t>.</a:t>
            </a:r>
            <a:r>
              <a:rPr lang="de-DE" dirty="0"/>
              <a:t> 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921" y="2716601"/>
            <a:ext cx="5031556" cy="3644537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720" y="2716601"/>
            <a:ext cx="5390606" cy="362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539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werbung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51678" y="1280160"/>
            <a:ext cx="10178322" cy="4599433"/>
          </a:xfrm>
        </p:spPr>
        <p:txBody>
          <a:bodyPr/>
          <a:lstStyle/>
          <a:p>
            <a:pPr lvl="0"/>
            <a:r>
              <a:rPr lang="de-DE" b="1" dirty="0"/>
              <a:t>Werbung</a:t>
            </a:r>
            <a:r>
              <a:rPr lang="de-DE" dirty="0"/>
              <a:t> ist </a:t>
            </a:r>
            <a:r>
              <a:rPr lang="de-DE" b="1" dirty="0"/>
              <a:t>eine der </a:t>
            </a:r>
            <a:r>
              <a:rPr lang="de-DE" b="1" i="1" dirty="0"/>
              <a:t>einfachsten</a:t>
            </a:r>
            <a:r>
              <a:rPr lang="de-DE" dirty="0"/>
              <a:t> </a:t>
            </a:r>
            <a:r>
              <a:rPr lang="de-DE" b="1" dirty="0"/>
              <a:t>Möglichkeiten für ein Unternehmen, </a:t>
            </a:r>
            <a:r>
              <a:rPr lang="de-DE" dirty="0"/>
              <a:t>sich mit seiner Umgebung zu kommunizieren. Es ist eine </a:t>
            </a:r>
            <a:r>
              <a:rPr lang="de-DE" b="1" dirty="0"/>
              <a:t>kostenpflichtige Form </a:t>
            </a:r>
            <a:r>
              <a:rPr lang="de-DE" dirty="0"/>
              <a:t>der Präsentation und Förderung von Waren, Dienstleistungen und Ideen durch einen bestimmten Sender.</a:t>
            </a:r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678" y="2622710"/>
            <a:ext cx="9793311" cy="4235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5505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Arten</a:t>
            </a:r>
            <a:r>
              <a:rPr lang="pl-PL" dirty="0"/>
              <a:t> von </a:t>
            </a:r>
            <a:r>
              <a:rPr lang="pl-PL" dirty="0" err="1"/>
              <a:t>Werbung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51678" y="2050869"/>
            <a:ext cx="10178322" cy="3828723"/>
          </a:xfrm>
        </p:spPr>
        <p:txBody>
          <a:bodyPr/>
          <a:lstStyle/>
          <a:p>
            <a:pPr lvl="0"/>
            <a:r>
              <a:rPr lang="de-DE" dirty="0"/>
              <a:t>Einführung eines neuen Produkts auf den Markt</a:t>
            </a:r>
            <a:endParaRPr lang="pl-PL" dirty="0"/>
          </a:p>
          <a:p>
            <a:pPr lvl="0"/>
            <a:r>
              <a:rPr lang="de-DE" dirty="0"/>
              <a:t>informativ </a:t>
            </a:r>
            <a:endParaRPr lang="pl-PL" dirty="0">
              <a:solidFill>
                <a:srgbClr val="FF0000"/>
              </a:solidFill>
            </a:endParaRPr>
          </a:p>
          <a:p>
            <a:pPr lvl="0"/>
            <a:r>
              <a:rPr lang="de-DE" dirty="0" err="1"/>
              <a:t>fixativ</a:t>
            </a:r>
            <a:r>
              <a:rPr lang="de-DE" dirty="0"/>
              <a:t> </a:t>
            </a:r>
            <a:endParaRPr lang="pl-PL" dirty="0">
              <a:solidFill>
                <a:srgbClr val="FF0000"/>
              </a:solidFill>
            </a:endParaRPr>
          </a:p>
          <a:p>
            <a:pPr lvl="0"/>
            <a:r>
              <a:rPr lang="pl-PL" dirty="0"/>
              <a:t>w</a:t>
            </a:r>
            <a:r>
              <a:rPr lang="de-DE" dirty="0" err="1" smtClean="0"/>
              <a:t>ettbewerbsfähig</a:t>
            </a:r>
            <a:endParaRPr lang="pl-PL" dirty="0" smtClean="0"/>
          </a:p>
          <a:p>
            <a:pPr lvl="0"/>
            <a:r>
              <a:rPr lang="de-DE" dirty="0" smtClean="0"/>
              <a:t>anspruchsvoll</a:t>
            </a:r>
            <a:endParaRPr lang="pl-P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7496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Werbemaßnahmen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51678" y="1306286"/>
            <a:ext cx="10178322" cy="457330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pl-PL" dirty="0" err="1" smtClean="0"/>
              <a:t>Printwerbung</a:t>
            </a:r>
            <a:endParaRPr lang="pl-PL" dirty="0" smtClean="0"/>
          </a:p>
          <a:p>
            <a:pPr>
              <a:lnSpc>
                <a:spcPct val="150000"/>
              </a:lnSpc>
            </a:pPr>
            <a:r>
              <a:rPr lang="pl-PL" dirty="0" err="1" smtClean="0"/>
              <a:t>Radiowerbung</a:t>
            </a:r>
            <a:endParaRPr lang="pl-PL" dirty="0" smtClean="0"/>
          </a:p>
          <a:p>
            <a:pPr>
              <a:lnSpc>
                <a:spcPct val="150000"/>
              </a:lnSpc>
            </a:pPr>
            <a:r>
              <a:rPr lang="pl-PL" dirty="0" err="1" smtClean="0"/>
              <a:t>Außenwerbung</a:t>
            </a:r>
            <a:endParaRPr lang="pl-PL" dirty="0" smtClean="0"/>
          </a:p>
          <a:p>
            <a:pPr>
              <a:lnSpc>
                <a:spcPct val="150000"/>
              </a:lnSpc>
            </a:pPr>
            <a:r>
              <a:rPr lang="pl-PL" dirty="0" err="1" smtClean="0"/>
              <a:t>Onlinewerbung</a:t>
            </a:r>
            <a:endParaRPr lang="pl-PL" dirty="0" smtClean="0"/>
          </a:p>
          <a:p>
            <a:pPr>
              <a:lnSpc>
                <a:spcPct val="150000"/>
              </a:lnSpc>
            </a:pPr>
            <a:r>
              <a:rPr lang="pl-PL" dirty="0" smtClean="0"/>
              <a:t>TV-</a:t>
            </a:r>
            <a:r>
              <a:rPr lang="pl-PL" dirty="0" err="1" smtClean="0"/>
              <a:t>Werbung</a:t>
            </a:r>
            <a:endParaRPr lang="pl-PL" dirty="0" smtClean="0"/>
          </a:p>
          <a:p>
            <a:pPr>
              <a:lnSpc>
                <a:spcPct val="150000"/>
              </a:lnSpc>
            </a:pPr>
            <a:r>
              <a:rPr lang="pl-PL" dirty="0" smtClean="0"/>
              <a:t>Kino-</a:t>
            </a:r>
            <a:r>
              <a:rPr lang="pl-PL" dirty="0" err="1" smtClean="0"/>
              <a:t>Werbung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662" y="1322315"/>
            <a:ext cx="4349931" cy="2573383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5839" y="1306285"/>
            <a:ext cx="2438400" cy="2438400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661" y="3911727"/>
            <a:ext cx="4349931" cy="2946273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593" y="3950916"/>
            <a:ext cx="3892733" cy="2946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5102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Quellen</a:t>
            </a:r>
            <a:r>
              <a:rPr lang="pl-PL" dirty="0"/>
              <a:t>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51678" y="1188720"/>
            <a:ext cx="10178322" cy="527739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 dirty="0" smtClean="0"/>
          </a:p>
          <a:p>
            <a:r>
              <a:rPr lang="pl-PL" dirty="0">
                <a:hlinkClick r:id="rId2"/>
              </a:rPr>
              <a:t>http://www.betriebswirtschaft-lernen.net/erklaerung/markt-vwl</a:t>
            </a:r>
            <a:r>
              <a:rPr lang="pl-PL" dirty="0" smtClean="0">
                <a:hlinkClick r:id="rId2"/>
              </a:rPr>
              <a:t>/</a:t>
            </a:r>
            <a:endParaRPr lang="pl-PL" dirty="0" smtClean="0"/>
          </a:p>
          <a:p>
            <a:r>
              <a:rPr lang="pl-PL" dirty="0">
                <a:hlinkClick r:id="rId3"/>
              </a:rPr>
              <a:t>https://</a:t>
            </a:r>
            <a:r>
              <a:rPr lang="pl-PL" dirty="0" smtClean="0">
                <a:hlinkClick r:id="rId3"/>
              </a:rPr>
              <a:t>www.clemens-kraus.de/mgmt/vwl/angebot_nachfrage.htm</a:t>
            </a:r>
            <a:endParaRPr lang="pl-PL" dirty="0" smtClean="0"/>
          </a:p>
          <a:p>
            <a:pPr lvl="0"/>
            <a:r>
              <a:rPr lang="de-DE" dirty="0"/>
              <a:t> S. </a:t>
            </a:r>
            <a:r>
              <a:rPr lang="de-DE" dirty="0" err="1"/>
              <a:t>Kosut</a:t>
            </a:r>
            <a:r>
              <a:rPr lang="de-DE" dirty="0"/>
              <a:t>, </a:t>
            </a:r>
            <a:r>
              <a:rPr lang="de-DE" dirty="0" err="1"/>
              <a:t>WIrtschaftsgespräche</a:t>
            </a:r>
            <a:r>
              <a:rPr lang="de-DE" dirty="0"/>
              <a:t>, </a:t>
            </a:r>
            <a:r>
              <a:rPr lang="de-DE" dirty="0" err="1"/>
              <a:t>Warszawa,Poltext</a:t>
            </a:r>
            <a:r>
              <a:rPr lang="de-DE" dirty="0"/>
              <a:t> 2001</a:t>
            </a:r>
            <a:endParaRPr lang="pl-PL" dirty="0"/>
          </a:p>
          <a:p>
            <a:r>
              <a:rPr lang="pl-PL" dirty="0" smtClean="0">
                <a:hlinkClick r:id="rId4"/>
              </a:rPr>
              <a:t>https</a:t>
            </a:r>
            <a:r>
              <a:rPr lang="pl-PL" dirty="0">
                <a:hlinkClick r:id="rId4"/>
              </a:rPr>
              <a:t>://smartmarketingbreaks.eu/marketingziele</a:t>
            </a:r>
            <a:r>
              <a:rPr lang="pl-PL" dirty="0" smtClean="0">
                <a:hlinkClick r:id="rId4"/>
              </a:rPr>
              <a:t>/</a:t>
            </a:r>
            <a:endParaRPr lang="pl-PL" dirty="0" smtClean="0"/>
          </a:p>
          <a:p>
            <a:r>
              <a:rPr lang="pl-PL" dirty="0">
                <a:hlinkClick r:id="rId5"/>
              </a:rPr>
              <a:t>https://</a:t>
            </a:r>
            <a:r>
              <a:rPr lang="pl-PL" dirty="0" smtClean="0">
                <a:hlinkClick r:id="rId5"/>
              </a:rPr>
              <a:t>de.wikipedia.org/wiki/Absatzf%C3%B6rderung</a:t>
            </a:r>
            <a:endParaRPr lang="pl-PL" dirty="0" smtClean="0"/>
          </a:p>
          <a:p>
            <a:r>
              <a:rPr lang="pl-PL" dirty="0" smtClean="0">
                <a:hlinkClick r:id="rId6"/>
              </a:rPr>
              <a:t>https</a:t>
            </a:r>
            <a:r>
              <a:rPr lang="pl-PL" dirty="0">
                <a:hlinkClick r:id="rId6"/>
              </a:rPr>
              <a:t>://www.marketingimpott.de/blog/welche-arten-der-werbung-gibt-es</a:t>
            </a:r>
            <a:r>
              <a:rPr lang="pl-PL" dirty="0" smtClean="0">
                <a:hlinkClick r:id="rId6"/>
              </a:rPr>
              <a:t>/</a:t>
            </a:r>
            <a:endParaRPr lang="pl-PL" dirty="0">
              <a:hlinkClick r:id="rId6"/>
            </a:endParaRPr>
          </a:p>
          <a:p>
            <a:r>
              <a:rPr lang="pl-PL" dirty="0">
                <a:hlinkClick r:id="rId7"/>
              </a:rPr>
              <a:t>https://de.wikipedia.org/wiki/Produkt_(Wirtschaft</a:t>
            </a:r>
            <a:r>
              <a:rPr lang="pl-PL" dirty="0" smtClean="0">
                <a:hlinkClick r:id="rId7"/>
              </a:rPr>
              <a:t>)</a:t>
            </a:r>
            <a:endParaRPr lang="pl-PL" dirty="0" smtClean="0"/>
          </a:p>
          <a:p>
            <a:r>
              <a:rPr lang="pl-PL" dirty="0">
                <a:hlinkClick r:id="rId8"/>
              </a:rPr>
              <a:t>https://</a:t>
            </a:r>
            <a:r>
              <a:rPr lang="pl-PL" dirty="0" smtClean="0">
                <a:hlinkClick r:id="rId8"/>
              </a:rPr>
              <a:t>mfiles.pl/pl/index.php/Marketing_mix</a:t>
            </a:r>
            <a:endParaRPr lang="pl-PL" dirty="0" smtClean="0"/>
          </a:p>
          <a:p>
            <a:r>
              <a:rPr lang="pl-PL" dirty="0">
                <a:hlinkClick r:id="rId9"/>
              </a:rPr>
              <a:t>https://de.wikipedia.org/wiki/Marketing</a:t>
            </a:r>
            <a:endParaRPr lang="pl-PL" dirty="0" smtClean="0"/>
          </a:p>
          <a:p>
            <a:r>
              <a:rPr lang="pl-PL" dirty="0">
                <a:hlinkClick r:id="rId10"/>
              </a:rPr>
              <a:t>https://www.sem-deutschland.de/inbound-marketing-agentur/online-marketing-glossar/was-ist-marketing/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596695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1257300" y="121128"/>
            <a:ext cx="10178322" cy="1492132"/>
          </a:xfrm>
        </p:spPr>
        <p:txBody>
          <a:bodyPr/>
          <a:lstStyle/>
          <a:p>
            <a:r>
              <a:rPr lang="pl-PL" dirty="0" err="1"/>
              <a:t>Wörterbuch</a:t>
            </a:r>
            <a:r>
              <a:rPr lang="pl-PL" dirty="0"/>
              <a:t>:</a:t>
            </a:r>
            <a:br>
              <a:rPr lang="pl-PL" dirty="0"/>
            </a:br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sz="half" idx="1"/>
          </p:nvPr>
        </p:nvSpPr>
        <p:spPr>
          <a:xfrm>
            <a:off x="1244526" y="1031966"/>
            <a:ext cx="4800600" cy="6087291"/>
          </a:xfrm>
        </p:spPr>
        <p:txBody>
          <a:bodyPr>
            <a:noAutofit/>
          </a:bodyPr>
          <a:lstStyle/>
          <a:p>
            <a:r>
              <a:rPr lang="pl-PL" sz="1400" dirty="0"/>
              <a:t>- </a:t>
            </a:r>
            <a:r>
              <a:rPr lang="pl-PL" sz="1400" dirty="0" err="1"/>
              <a:t>die</a:t>
            </a:r>
            <a:r>
              <a:rPr lang="pl-PL" sz="1400" dirty="0"/>
              <a:t> </a:t>
            </a:r>
            <a:r>
              <a:rPr lang="de-DE" sz="1400" dirty="0"/>
              <a:t>Betriebswirtschaftslehre – </a:t>
            </a:r>
            <a:r>
              <a:rPr lang="pl-PL" sz="1400" dirty="0" smtClean="0"/>
              <a:t>nauka o </a:t>
            </a:r>
            <a:r>
              <a:rPr lang="de-DE" sz="1400" dirty="0" err="1" smtClean="0"/>
              <a:t>organizacj</a:t>
            </a:r>
            <a:r>
              <a:rPr lang="pl-PL" sz="1400" smtClean="0"/>
              <a:t>i</a:t>
            </a:r>
            <a:r>
              <a:rPr lang="de-DE" sz="1400" smtClean="0"/>
              <a:t> </a:t>
            </a:r>
            <a:r>
              <a:rPr lang="de-DE" sz="1400" dirty="0" err="1"/>
              <a:t>przedsębiorstwa</a:t>
            </a:r>
            <a:endParaRPr lang="pl-PL" sz="1400" dirty="0"/>
          </a:p>
          <a:p>
            <a:r>
              <a:rPr lang="de-DE" sz="1400" dirty="0"/>
              <a:t>- gesamt – </a:t>
            </a:r>
            <a:r>
              <a:rPr lang="de-DE" sz="1400" dirty="0" err="1"/>
              <a:t>ogólny</a:t>
            </a:r>
            <a:endParaRPr lang="pl-PL" sz="1400" dirty="0"/>
          </a:p>
          <a:p>
            <a:r>
              <a:rPr lang="de-DE" sz="1400" dirty="0"/>
              <a:t>- die Vermarktung – </a:t>
            </a:r>
            <a:r>
              <a:rPr lang="de-DE" sz="1400" dirty="0" err="1"/>
              <a:t>wprowadzenie</a:t>
            </a:r>
            <a:r>
              <a:rPr lang="de-DE" sz="1400" dirty="0"/>
              <a:t> na </a:t>
            </a:r>
            <a:r>
              <a:rPr lang="de-DE" sz="1400" dirty="0" err="1"/>
              <a:t>rynek</a:t>
            </a:r>
            <a:endParaRPr lang="pl-PL" sz="1400" dirty="0"/>
          </a:p>
          <a:p>
            <a:r>
              <a:rPr lang="de-DE" sz="1400" dirty="0"/>
              <a:t>- erkennen – </a:t>
            </a:r>
            <a:r>
              <a:rPr lang="de-DE" sz="1400" dirty="0" err="1"/>
              <a:t>rozpoznawać</a:t>
            </a:r>
            <a:endParaRPr lang="pl-PL" sz="1400" dirty="0"/>
          </a:p>
          <a:p>
            <a:r>
              <a:rPr lang="de-DE" sz="1400" dirty="0"/>
              <a:t>- die Festlegung – </a:t>
            </a:r>
            <a:r>
              <a:rPr lang="de-DE" sz="1400" dirty="0" err="1"/>
              <a:t>ustalenie</a:t>
            </a:r>
            <a:endParaRPr lang="pl-PL" sz="1400" dirty="0"/>
          </a:p>
          <a:p>
            <a:r>
              <a:rPr lang="de-DE" sz="1400" dirty="0"/>
              <a:t>- die Auswahl – </a:t>
            </a:r>
            <a:r>
              <a:rPr lang="de-DE" sz="1400" dirty="0" err="1"/>
              <a:t>wybór</a:t>
            </a:r>
            <a:endParaRPr lang="pl-PL" sz="1400" dirty="0"/>
          </a:p>
          <a:p>
            <a:r>
              <a:rPr lang="de-DE" sz="1400" dirty="0"/>
              <a:t>- geeignet – </a:t>
            </a:r>
            <a:r>
              <a:rPr lang="de-DE" sz="1400" dirty="0" err="1"/>
              <a:t>odpowiedni</a:t>
            </a:r>
            <a:r>
              <a:rPr lang="de-DE" sz="1400" dirty="0"/>
              <a:t>, </a:t>
            </a:r>
            <a:r>
              <a:rPr lang="de-DE" sz="1400" dirty="0" err="1"/>
              <a:t>właściwy</a:t>
            </a:r>
            <a:endParaRPr lang="pl-PL" sz="1400" dirty="0"/>
          </a:p>
          <a:p>
            <a:r>
              <a:rPr lang="de-DE" sz="1400" dirty="0"/>
              <a:t>- die Umsetzung – </a:t>
            </a:r>
            <a:r>
              <a:rPr lang="de-DE" sz="1400" dirty="0" err="1"/>
              <a:t>realizacja</a:t>
            </a:r>
            <a:endParaRPr lang="pl-PL" sz="1400" dirty="0"/>
          </a:p>
          <a:p>
            <a:r>
              <a:rPr lang="de-DE" sz="1400" dirty="0"/>
              <a:t>- </a:t>
            </a:r>
            <a:r>
              <a:rPr lang="de-DE" sz="1400" dirty="0" smtClean="0"/>
              <a:t>d</a:t>
            </a:r>
            <a:r>
              <a:rPr lang="pl-PL" sz="1400" dirty="0" smtClean="0"/>
              <a:t>er</a:t>
            </a:r>
            <a:r>
              <a:rPr lang="de-DE" sz="1400" dirty="0" smtClean="0"/>
              <a:t> </a:t>
            </a:r>
            <a:r>
              <a:rPr lang="de-DE" sz="1400" dirty="0"/>
              <a:t>Umsatz – </a:t>
            </a:r>
            <a:r>
              <a:rPr lang="pl-PL" sz="1400" dirty="0" smtClean="0"/>
              <a:t>obrót</a:t>
            </a:r>
            <a:endParaRPr lang="pl-PL" sz="1400" dirty="0"/>
          </a:p>
          <a:p>
            <a:r>
              <a:rPr lang="de-DE" sz="1400" dirty="0"/>
              <a:t>- der Deckungsbeitrag – </a:t>
            </a:r>
            <a:r>
              <a:rPr lang="de-DE" sz="1400" dirty="0" err="1"/>
              <a:t>wkład</a:t>
            </a:r>
            <a:r>
              <a:rPr lang="de-DE" sz="1400" dirty="0"/>
              <a:t> </a:t>
            </a:r>
            <a:r>
              <a:rPr lang="de-DE" sz="1400" dirty="0" err="1"/>
              <a:t>poszczególnych</a:t>
            </a:r>
            <a:r>
              <a:rPr lang="de-DE" sz="1400" dirty="0"/>
              <a:t> </a:t>
            </a:r>
            <a:r>
              <a:rPr lang="de-DE" sz="1400" dirty="0" err="1"/>
              <a:t>działów</a:t>
            </a:r>
            <a:r>
              <a:rPr lang="de-DE" sz="1400" dirty="0"/>
              <a:t> na </a:t>
            </a:r>
            <a:r>
              <a:rPr lang="de-DE" sz="1400" dirty="0" err="1"/>
              <a:t>pokrycie</a:t>
            </a:r>
            <a:r>
              <a:rPr lang="de-DE" sz="1400" dirty="0"/>
              <a:t> </a:t>
            </a:r>
            <a:r>
              <a:rPr lang="de-DE" sz="1400" dirty="0" err="1"/>
              <a:t>kosztów</a:t>
            </a:r>
            <a:r>
              <a:rPr lang="de-DE" sz="1400" dirty="0"/>
              <a:t> </a:t>
            </a:r>
            <a:r>
              <a:rPr lang="de-DE" sz="1400" dirty="0" err="1"/>
              <a:t>stałych</a:t>
            </a:r>
            <a:r>
              <a:rPr lang="de-DE" sz="1400" dirty="0"/>
              <a:t> </a:t>
            </a:r>
            <a:r>
              <a:rPr lang="de-DE" sz="1400" dirty="0" err="1"/>
              <a:t>przedsiębiorstwa</a:t>
            </a:r>
            <a:endParaRPr lang="pl-PL" sz="1400" dirty="0"/>
          </a:p>
          <a:p>
            <a:r>
              <a:rPr lang="de-DE" sz="1400" dirty="0"/>
              <a:t>- die Rentabilität – </a:t>
            </a:r>
            <a:r>
              <a:rPr lang="de-DE" sz="1400" dirty="0" err="1"/>
              <a:t>rentowność</a:t>
            </a:r>
            <a:endParaRPr lang="pl-PL" sz="1400" dirty="0"/>
          </a:p>
          <a:p>
            <a:r>
              <a:rPr lang="de-DE" sz="1400" dirty="0"/>
              <a:t>- der Marktanteil – </a:t>
            </a:r>
            <a:r>
              <a:rPr lang="de-DE" sz="1400" dirty="0" err="1"/>
              <a:t>procentowy</a:t>
            </a:r>
            <a:r>
              <a:rPr lang="de-DE" sz="1400" dirty="0"/>
              <a:t> </a:t>
            </a:r>
            <a:r>
              <a:rPr lang="de-DE" sz="1400" dirty="0" err="1"/>
              <a:t>udział</a:t>
            </a:r>
            <a:r>
              <a:rPr lang="de-DE" sz="1400" dirty="0"/>
              <a:t> </a:t>
            </a:r>
            <a:r>
              <a:rPr lang="de-DE" sz="1400" dirty="0" err="1"/>
              <a:t>firmy</a:t>
            </a:r>
            <a:r>
              <a:rPr lang="de-DE" sz="1400" dirty="0"/>
              <a:t> w </a:t>
            </a:r>
            <a:r>
              <a:rPr lang="de-DE" sz="1400" dirty="0" err="1"/>
              <a:t>rynku</a:t>
            </a:r>
            <a:endParaRPr lang="pl-PL" sz="1400" dirty="0"/>
          </a:p>
          <a:p>
            <a:r>
              <a:rPr lang="de-DE" sz="1400" dirty="0"/>
              <a:t>- das Preisniveau – </a:t>
            </a:r>
            <a:r>
              <a:rPr lang="de-DE" sz="1400" dirty="0" err="1"/>
              <a:t>poziom</a:t>
            </a:r>
            <a:r>
              <a:rPr lang="de-DE" sz="1400" dirty="0"/>
              <a:t> </a:t>
            </a:r>
            <a:r>
              <a:rPr lang="de-DE" sz="1400" dirty="0" err="1"/>
              <a:t>cen</a:t>
            </a:r>
            <a:endParaRPr lang="pl-PL" sz="1400" dirty="0"/>
          </a:p>
          <a:p>
            <a:r>
              <a:rPr lang="de-DE" sz="1400" dirty="0"/>
              <a:t>- der Grad – </a:t>
            </a:r>
            <a:r>
              <a:rPr lang="de-DE" sz="1400" dirty="0" err="1"/>
              <a:t>stopień</a:t>
            </a:r>
            <a:endParaRPr lang="pl-PL" sz="1400" dirty="0"/>
          </a:p>
          <a:p>
            <a:r>
              <a:rPr lang="de-DE" sz="1400" dirty="0"/>
              <a:t>- der Gegenstand – </a:t>
            </a:r>
            <a:r>
              <a:rPr lang="de-DE" sz="1400" dirty="0" err="1"/>
              <a:t>przedmiot</a:t>
            </a:r>
            <a:endParaRPr lang="pl-PL" sz="1400" dirty="0"/>
          </a:p>
          <a:p>
            <a:r>
              <a:rPr lang="de-DE" sz="1400" dirty="0"/>
              <a:t>- die Entscheidung – </a:t>
            </a:r>
            <a:r>
              <a:rPr lang="de-DE" sz="1400" dirty="0" err="1"/>
              <a:t>decyzja</a:t>
            </a:r>
            <a:endParaRPr lang="pl-PL" sz="1400" dirty="0"/>
          </a:p>
          <a:p>
            <a:r>
              <a:rPr lang="de-DE" sz="1400" dirty="0"/>
              <a:t>- die Aktivität – </a:t>
            </a:r>
            <a:r>
              <a:rPr lang="de-DE" sz="1400" dirty="0" err="1"/>
              <a:t>aktywność</a:t>
            </a:r>
            <a:endParaRPr lang="pl-PL" sz="1400" dirty="0"/>
          </a:p>
          <a:p>
            <a:endParaRPr lang="pl-PL" sz="1400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sz="half" idx="2"/>
          </p:nvPr>
        </p:nvSpPr>
        <p:spPr>
          <a:xfrm>
            <a:off x="6635022" y="893320"/>
            <a:ext cx="4800600" cy="6087291"/>
          </a:xfrm>
        </p:spPr>
        <p:txBody>
          <a:bodyPr>
            <a:normAutofit fontScale="62500" lnSpcReduction="20000"/>
          </a:bodyPr>
          <a:lstStyle/>
          <a:p>
            <a:r>
              <a:rPr lang="de-DE" dirty="0"/>
              <a:t>- der Zusammenhang – </a:t>
            </a:r>
            <a:r>
              <a:rPr lang="de-DE" dirty="0" err="1"/>
              <a:t>łączność</a:t>
            </a:r>
            <a:r>
              <a:rPr lang="de-DE" dirty="0"/>
              <a:t>, </a:t>
            </a:r>
            <a:r>
              <a:rPr lang="de-DE" dirty="0" err="1" smtClean="0"/>
              <a:t>związek</a:t>
            </a:r>
            <a:endParaRPr lang="pl-PL" dirty="0" smtClean="0"/>
          </a:p>
          <a:p>
            <a:r>
              <a:rPr lang="de-DE" dirty="0" smtClean="0"/>
              <a:t>- </a:t>
            </a:r>
            <a:r>
              <a:rPr lang="de-DE" dirty="0"/>
              <a:t>die Sicherstellung – </a:t>
            </a:r>
            <a:r>
              <a:rPr lang="de-DE" dirty="0" err="1"/>
              <a:t>zapewnienie</a:t>
            </a:r>
            <a:r>
              <a:rPr lang="de-DE" dirty="0"/>
              <a:t>, </a:t>
            </a:r>
            <a:r>
              <a:rPr lang="de-DE" dirty="0" err="1"/>
              <a:t>zabezpieczenie</a:t>
            </a:r>
            <a:endParaRPr lang="pl-PL" dirty="0"/>
          </a:p>
          <a:p>
            <a:r>
              <a:rPr lang="de-DE" dirty="0"/>
              <a:t>- die Verbindung – </a:t>
            </a:r>
            <a:r>
              <a:rPr lang="de-DE" dirty="0" err="1"/>
              <a:t>połączenie</a:t>
            </a:r>
            <a:endParaRPr lang="pl-PL" dirty="0"/>
          </a:p>
          <a:p>
            <a:r>
              <a:rPr lang="de-DE" dirty="0"/>
              <a:t>- der Hersteller – </a:t>
            </a:r>
            <a:r>
              <a:rPr lang="de-DE" dirty="0" err="1"/>
              <a:t>producent</a:t>
            </a:r>
            <a:endParaRPr lang="pl-PL" dirty="0"/>
          </a:p>
          <a:p>
            <a:r>
              <a:rPr lang="de-DE" dirty="0"/>
              <a:t>- der Abnehmer – </a:t>
            </a:r>
            <a:r>
              <a:rPr lang="de-DE" dirty="0" err="1"/>
              <a:t>odbiorca</a:t>
            </a:r>
            <a:r>
              <a:rPr lang="de-DE" dirty="0"/>
              <a:t>, </a:t>
            </a:r>
            <a:r>
              <a:rPr lang="de-DE" dirty="0" err="1"/>
              <a:t>nabywca</a:t>
            </a:r>
            <a:endParaRPr lang="pl-PL" dirty="0"/>
          </a:p>
          <a:p>
            <a:r>
              <a:rPr lang="de-DE" dirty="0"/>
              <a:t>- umfassen – </a:t>
            </a:r>
            <a:r>
              <a:rPr lang="de-DE" dirty="0" err="1"/>
              <a:t>obejmować</a:t>
            </a:r>
            <a:endParaRPr lang="pl-PL" dirty="0"/>
          </a:p>
          <a:p>
            <a:r>
              <a:rPr lang="de-DE" dirty="0"/>
              <a:t>- die Absatzförderung – </a:t>
            </a:r>
            <a:r>
              <a:rPr lang="de-DE" dirty="0" err="1"/>
              <a:t>promocja</a:t>
            </a:r>
            <a:endParaRPr lang="pl-PL" dirty="0"/>
          </a:p>
          <a:p>
            <a:r>
              <a:rPr lang="de-DE" dirty="0"/>
              <a:t>- die Eigenschaft – </a:t>
            </a:r>
            <a:r>
              <a:rPr lang="de-DE" dirty="0" err="1"/>
              <a:t>cecha</a:t>
            </a:r>
            <a:endParaRPr lang="pl-PL" dirty="0"/>
          </a:p>
          <a:p>
            <a:r>
              <a:rPr lang="de-DE" dirty="0"/>
              <a:t>- der Vorteil – </a:t>
            </a:r>
            <a:r>
              <a:rPr lang="de-DE" dirty="0" err="1"/>
              <a:t>zaleta</a:t>
            </a:r>
            <a:endParaRPr lang="pl-PL" dirty="0"/>
          </a:p>
          <a:p>
            <a:r>
              <a:rPr lang="de-DE" dirty="0"/>
              <a:t>- ermutigen – </a:t>
            </a:r>
            <a:r>
              <a:rPr lang="de-DE" dirty="0" err="1"/>
              <a:t>zachęcać</a:t>
            </a:r>
            <a:r>
              <a:rPr lang="de-DE" dirty="0"/>
              <a:t> </a:t>
            </a:r>
            <a:r>
              <a:rPr lang="de-DE" dirty="0" err="1"/>
              <a:t>kogoś</a:t>
            </a:r>
            <a:r>
              <a:rPr lang="de-DE" dirty="0"/>
              <a:t> [do </a:t>
            </a:r>
            <a:r>
              <a:rPr lang="de-DE" dirty="0" err="1"/>
              <a:t>ubiegania</a:t>
            </a:r>
            <a:r>
              <a:rPr lang="de-DE" dirty="0"/>
              <a:t> </a:t>
            </a:r>
            <a:r>
              <a:rPr lang="de-DE" dirty="0" err="1"/>
              <a:t>się</a:t>
            </a:r>
            <a:r>
              <a:rPr lang="de-DE" dirty="0"/>
              <a:t> o </a:t>
            </a:r>
            <a:r>
              <a:rPr lang="de-DE" dirty="0" err="1"/>
              <a:t>coś</a:t>
            </a:r>
            <a:r>
              <a:rPr lang="de-DE" dirty="0"/>
              <a:t>]</a:t>
            </a:r>
            <a:endParaRPr lang="pl-PL" dirty="0"/>
          </a:p>
          <a:p>
            <a:r>
              <a:rPr lang="de-DE" dirty="0"/>
              <a:t>- der Geldbetrag – </a:t>
            </a:r>
            <a:r>
              <a:rPr lang="de-DE" dirty="0" err="1"/>
              <a:t>suma</a:t>
            </a:r>
            <a:r>
              <a:rPr lang="de-DE" dirty="0"/>
              <a:t> </a:t>
            </a:r>
            <a:r>
              <a:rPr lang="de-DE" dirty="0" err="1"/>
              <a:t>pieniędzy</a:t>
            </a:r>
            <a:r>
              <a:rPr lang="de-DE" dirty="0"/>
              <a:t> </a:t>
            </a:r>
            <a:endParaRPr lang="pl-PL" dirty="0" smtClean="0"/>
          </a:p>
          <a:p>
            <a:r>
              <a:rPr lang="de-DE" dirty="0"/>
              <a:t>- erhalten – </a:t>
            </a:r>
            <a:r>
              <a:rPr lang="de-DE" dirty="0" err="1"/>
              <a:t>otrzymywać</a:t>
            </a:r>
            <a:endParaRPr lang="pl-PL" dirty="0"/>
          </a:p>
          <a:p>
            <a:r>
              <a:rPr lang="de-DE" dirty="0"/>
              <a:t>- spielen – </a:t>
            </a:r>
            <a:r>
              <a:rPr lang="de-DE" dirty="0" err="1"/>
              <a:t>odgrywać</a:t>
            </a:r>
            <a:endParaRPr lang="pl-PL" dirty="0"/>
          </a:p>
          <a:p>
            <a:r>
              <a:rPr lang="de-DE" dirty="0"/>
              <a:t>- die Entwicklung – </a:t>
            </a:r>
            <a:r>
              <a:rPr lang="de-DE" dirty="0" err="1"/>
              <a:t>postęp</a:t>
            </a:r>
            <a:endParaRPr lang="pl-PL" dirty="0"/>
          </a:p>
          <a:p>
            <a:r>
              <a:rPr lang="de-DE" dirty="0"/>
              <a:t>- die Umgebung – </a:t>
            </a:r>
            <a:r>
              <a:rPr lang="de-DE" dirty="0" err="1"/>
              <a:t>otoczenie</a:t>
            </a:r>
            <a:endParaRPr lang="pl-PL" dirty="0"/>
          </a:p>
          <a:p>
            <a:r>
              <a:rPr lang="de-DE" dirty="0"/>
              <a:t>- die Förderung – </a:t>
            </a:r>
            <a:r>
              <a:rPr lang="de-DE" dirty="0" err="1"/>
              <a:t>promocja</a:t>
            </a:r>
            <a:endParaRPr lang="pl-PL" dirty="0"/>
          </a:p>
          <a:p>
            <a:r>
              <a:rPr lang="de-DE" dirty="0"/>
              <a:t>- der Sender – </a:t>
            </a:r>
            <a:r>
              <a:rPr lang="de-DE" dirty="0" err="1"/>
              <a:t>nadawca</a:t>
            </a:r>
            <a:endParaRPr lang="pl-PL" dirty="0"/>
          </a:p>
          <a:p>
            <a:r>
              <a:rPr lang="de-DE" dirty="0"/>
              <a:t>- die Einführung – </a:t>
            </a:r>
            <a:r>
              <a:rPr lang="de-DE" dirty="0" err="1"/>
              <a:t>wprowadzenie</a:t>
            </a:r>
            <a:endParaRPr lang="pl-PL" dirty="0"/>
          </a:p>
          <a:p>
            <a:r>
              <a:rPr lang="de-DE" dirty="0"/>
              <a:t>- </a:t>
            </a:r>
            <a:r>
              <a:rPr lang="de-DE" dirty="0" err="1"/>
              <a:t>fixativ</a:t>
            </a:r>
            <a:r>
              <a:rPr lang="de-DE" dirty="0"/>
              <a:t> – </a:t>
            </a:r>
            <a:r>
              <a:rPr lang="de-DE" dirty="0" err="1"/>
              <a:t>utrwalająca</a:t>
            </a:r>
            <a:endParaRPr lang="pl-PL" dirty="0"/>
          </a:p>
          <a:p>
            <a:r>
              <a:rPr lang="de-DE" dirty="0"/>
              <a:t>- wettbewerbsfähig – </a:t>
            </a:r>
            <a:r>
              <a:rPr lang="de-DE" dirty="0" err="1"/>
              <a:t>konkurencyjny</a:t>
            </a:r>
            <a:r>
              <a:rPr lang="de-DE" dirty="0"/>
              <a:t> </a:t>
            </a:r>
            <a:endParaRPr lang="pl-PL" dirty="0"/>
          </a:p>
          <a:p>
            <a:r>
              <a:rPr lang="de-DE" dirty="0"/>
              <a:t>- anspruchsvoll – </a:t>
            </a:r>
            <a:r>
              <a:rPr lang="de-DE" dirty="0" err="1"/>
              <a:t>ambitny</a:t>
            </a:r>
            <a:r>
              <a:rPr lang="de-DE" dirty="0"/>
              <a:t>, </a:t>
            </a:r>
            <a:r>
              <a:rPr lang="de-DE" dirty="0" err="1"/>
              <a:t>wymagający</a:t>
            </a:r>
            <a:endParaRPr lang="pl-PL" dirty="0"/>
          </a:p>
          <a:p>
            <a:r>
              <a:rPr lang="de-DE" dirty="0"/>
              <a:t>- die Außenwerbung – </a:t>
            </a:r>
            <a:r>
              <a:rPr lang="de-DE" dirty="0" err="1"/>
              <a:t>zewnętrzna</a:t>
            </a:r>
            <a:r>
              <a:rPr lang="de-DE" dirty="0"/>
              <a:t> </a:t>
            </a:r>
            <a:r>
              <a:rPr lang="de-DE" dirty="0" err="1"/>
              <a:t>reklama</a:t>
            </a:r>
            <a:endParaRPr lang="pl-PL" dirty="0"/>
          </a:p>
          <a:p>
            <a:pPr marL="0" indent="0">
              <a:buNone/>
            </a:pPr>
            <a:endParaRPr lang="pl-PL" dirty="0"/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547792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sz="5400" dirty="0"/>
              <a:t>Vielen Dank für Ihre Aufmerksamkeit</a:t>
            </a:r>
            <a:endParaRPr lang="pl-PL" sz="5400" dirty="0"/>
          </a:p>
        </p:txBody>
      </p:sp>
    </p:spTree>
    <p:extLst>
      <p:ext uri="{BB962C8B-B14F-4D97-AF65-F5344CB8AC3E}">
        <p14:creationId xmlns:p14="http://schemas.microsoft.com/office/powerpoint/2010/main" val="230370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INHALTSÜBERSICHT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51678" y="1097281"/>
            <a:ext cx="10178322" cy="551252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pl-PL" dirty="0" smtClean="0"/>
          </a:p>
          <a:p>
            <a:pPr marL="457200" indent="-457200">
              <a:buFont typeface="Arial" panose="020B0604020202020204" pitchFamily="34" charset="0"/>
              <a:buAutoNum type="arabicParenR"/>
            </a:pPr>
            <a:r>
              <a:rPr lang="pl-PL" b="1" dirty="0" smtClean="0"/>
              <a:t>Definition</a:t>
            </a:r>
          </a:p>
          <a:p>
            <a:pPr marL="457200" indent="-457200">
              <a:buFont typeface="Arial" panose="020B0604020202020204" pitchFamily="34" charset="0"/>
              <a:buAutoNum type="arabicParenR"/>
            </a:pPr>
            <a:r>
              <a:rPr lang="pl-PL" b="1" dirty="0"/>
              <a:t>Marketing </a:t>
            </a:r>
            <a:r>
              <a:rPr lang="pl-PL" b="1" dirty="0" err="1"/>
              <a:t>als</a:t>
            </a:r>
            <a:r>
              <a:rPr lang="pl-PL" b="1" dirty="0"/>
              <a:t> </a:t>
            </a:r>
            <a:r>
              <a:rPr lang="pl-PL" b="1" dirty="0" err="1" smtClean="0"/>
              <a:t>Unternehmensfunktion</a:t>
            </a:r>
            <a:endParaRPr lang="pl-PL" b="1" dirty="0" smtClean="0"/>
          </a:p>
          <a:p>
            <a:pPr marL="457200" indent="-457200">
              <a:buFont typeface="Arial" panose="020B0604020202020204" pitchFamily="34" charset="0"/>
              <a:buAutoNum type="arabicParenR"/>
            </a:pPr>
            <a:r>
              <a:rPr lang="pl-PL" b="1" dirty="0" err="1" smtClean="0"/>
              <a:t>Marketingziele</a:t>
            </a:r>
            <a:endParaRPr lang="pl-PL" b="1" dirty="0"/>
          </a:p>
          <a:p>
            <a:pPr marL="457200" indent="-457200">
              <a:buFont typeface="Arial" panose="020B0604020202020204" pitchFamily="34" charset="0"/>
              <a:buAutoNum type="arabicParenR"/>
            </a:pPr>
            <a:r>
              <a:rPr lang="pl-PL" b="1" dirty="0" smtClean="0"/>
              <a:t>Das </a:t>
            </a:r>
            <a:r>
              <a:rPr lang="pl-PL" b="1" dirty="0" err="1"/>
              <a:t>Prinzip</a:t>
            </a:r>
            <a:r>
              <a:rPr lang="pl-PL" b="1" dirty="0"/>
              <a:t> der „5P”: </a:t>
            </a:r>
            <a:r>
              <a:rPr lang="pl-PL" b="1" dirty="0" smtClean="0"/>
              <a:t>…</a:t>
            </a:r>
            <a:endParaRPr lang="pl-PL" b="1" dirty="0"/>
          </a:p>
          <a:p>
            <a:pPr marL="457200" indent="-457200">
              <a:buFont typeface="Arial" panose="020B0604020202020204" pitchFamily="34" charset="0"/>
              <a:buAutoNum type="arabicParenR"/>
            </a:pPr>
            <a:r>
              <a:rPr lang="pl-PL" b="1" dirty="0" smtClean="0"/>
              <a:t>Das Produkt</a:t>
            </a:r>
          </a:p>
          <a:p>
            <a:pPr marL="457200" indent="-457200">
              <a:buFont typeface="Arial" panose="020B0604020202020204" pitchFamily="34" charset="0"/>
              <a:buAutoNum type="arabicParenR"/>
            </a:pPr>
            <a:r>
              <a:rPr lang="pl-PL" b="1" dirty="0" err="1" smtClean="0"/>
              <a:t>Die</a:t>
            </a:r>
            <a:r>
              <a:rPr lang="pl-PL" b="1" dirty="0" smtClean="0"/>
              <a:t> Distribution</a:t>
            </a:r>
          </a:p>
          <a:p>
            <a:pPr marL="457200" indent="-457200">
              <a:buFont typeface="Arial" panose="020B0604020202020204" pitchFamily="34" charset="0"/>
              <a:buAutoNum type="arabicParenR"/>
            </a:pPr>
            <a:r>
              <a:rPr lang="pl-PL" b="1" dirty="0" err="1" smtClean="0">
                <a:cs typeface="Times New Roman" panose="02020603050405020304" pitchFamily="18" charset="0"/>
              </a:rPr>
              <a:t>Absatzförderung</a:t>
            </a:r>
            <a:endParaRPr lang="pl-PL" b="1" dirty="0" smtClean="0"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AutoNum type="arabicParenR"/>
            </a:pPr>
            <a:r>
              <a:rPr lang="pl-PL" b="1" dirty="0" smtClean="0">
                <a:cs typeface="Times New Roman" panose="02020603050405020304" pitchFamily="18" charset="0"/>
              </a:rPr>
              <a:t>Der </a:t>
            </a:r>
            <a:r>
              <a:rPr lang="pl-PL" b="1" dirty="0" err="1" smtClean="0">
                <a:cs typeface="Times New Roman" panose="02020603050405020304" pitchFamily="18" charset="0"/>
              </a:rPr>
              <a:t>Preis</a:t>
            </a:r>
            <a:endParaRPr lang="pl-PL" b="1" dirty="0" smtClean="0"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AutoNum type="arabicParenR"/>
            </a:pPr>
            <a:r>
              <a:rPr lang="pl-PL" b="1" dirty="0" err="1" smtClean="0">
                <a:cs typeface="Times New Roman" panose="02020603050405020304" pitchFamily="18" charset="0"/>
              </a:rPr>
              <a:t>Leute</a:t>
            </a:r>
            <a:endParaRPr lang="pl-PL" b="1" dirty="0" smtClean="0"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AutoNum type="arabicParenR"/>
            </a:pPr>
            <a:r>
              <a:rPr lang="pl-PL" b="1" dirty="0" err="1" smtClean="0">
                <a:cs typeface="Times New Roman" panose="02020603050405020304" pitchFamily="18" charset="0"/>
              </a:rPr>
              <a:t>Werbung</a:t>
            </a:r>
            <a:endParaRPr lang="pl-PL" b="1" dirty="0" smtClean="0"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AutoNum type="arabicParenR"/>
            </a:pPr>
            <a:r>
              <a:rPr lang="pl-PL" b="1" dirty="0" err="1"/>
              <a:t>Arten</a:t>
            </a:r>
            <a:r>
              <a:rPr lang="pl-PL" b="1" dirty="0"/>
              <a:t> von </a:t>
            </a:r>
            <a:r>
              <a:rPr lang="pl-PL" b="1" dirty="0" err="1" smtClean="0"/>
              <a:t>Werbung</a:t>
            </a:r>
            <a:endParaRPr lang="pl-PL" b="1" dirty="0" smtClean="0"/>
          </a:p>
          <a:p>
            <a:pPr marL="457200" indent="-457200">
              <a:buFont typeface="Arial" panose="020B0604020202020204" pitchFamily="34" charset="0"/>
              <a:buAutoNum type="arabicParenR"/>
            </a:pPr>
            <a:r>
              <a:rPr lang="pl-PL" b="1" dirty="0" err="1"/>
              <a:t>Werbemaßnahmen</a:t>
            </a:r>
            <a:endParaRPr lang="pl-PL" b="1" dirty="0"/>
          </a:p>
          <a:p>
            <a:pPr marL="457200" indent="-457200">
              <a:buFont typeface="Arial" panose="020B0604020202020204" pitchFamily="34" charset="0"/>
              <a:buAutoNum type="arabicParenR"/>
            </a:pPr>
            <a:r>
              <a:rPr lang="pl-PL" b="1" dirty="0" err="1" smtClean="0"/>
              <a:t>Quellen</a:t>
            </a:r>
            <a:endParaRPr lang="pl-PL" b="1" dirty="0" smtClean="0"/>
          </a:p>
        </p:txBody>
      </p:sp>
    </p:spTree>
    <p:extLst>
      <p:ext uri="{BB962C8B-B14F-4D97-AF65-F5344CB8AC3E}">
        <p14:creationId xmlns:p14="http://schemas.microsoft.com/office/powerpoint/2010/main" val="2867923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definition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51678" y="1874517"/>
            <a:ext cx="10178322" cy="418664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pl-PL" b="1" dirty="0" smtClean="0">
                <a:solidFill>
                  <a:schemeClr val="accent1">
                    <a:lumMod val="75000"/>
                  </a:schemeClr>
                </a:solidFill>
              </a:rPr>
              <a:t>Marketing</a:t>
            </a:r>
            <a:r>
              <a:rPr lang="pl-PL" dirty="0" smtClean="0"/>
              <a:t> </a:t>
            </a:r>
            <a:r>
              <a:rPr lang="pl-PL" dirty="0" err="1" smtClean="0"/>
              <a:t>umfaßt</a:t>
            </a:r>
            <a:r>
              <a:rPr lang="pl-PL" dirty="0" smtClean="0"/>
              <a:t> </a:t>
            </a:r>
            <a:r>
              <a:rPr lang="pl-PL" dirty="0" err="1" smtClean="0"/>
              <a:t>alle</a:t>
            </a:r>
            <a:r>
              <a:rPr lang="pl-PL" dirty="0" smtClean="0"/>
              <a:t> </a:t>
            </a:r>
            <a:r>
              <a:rPr lang="pl-PL" dirty="0" err="1" smtClean="0"/>
              <a:t>Maßnahmen</a:t>
            </a:r>
            <a:r>
              <a:rPr lang="pl-PL" dirty="0" smtClean="0"/>
              <a:t>, </a:t>
            </a:r>
            <a:r>
              <a:rPr lang="pl-PL" dirty="0" err="1" smtClean="0"/>
              <a:t>die</a:t>
            </a:r>
            <a:r>
              <a:rPr lang="pl-PL" dirty="0" smtClean="0"/>
              <a:t> </a:t>
            </a:r>
            <a:r>
              <a:rPr lang="pl-PL" dirty="0" err="1" smtClean="0"/>
              <a:t>ein</a:t>
            </a:r>
            <a:r>
              <a:rPr lang="pl-PL" dirty="0" smtClean="0"/>
              <a:t> </a:t>
            </a:r>
            <a:r>
              <a:rPr lang="pl-PL" dirty="0" err="1" smtClean="0"/>
              <a:t>Markt</a:t>
            </a:r>
            <a:r>
              <a:rPr lang="pl-PL" dirty="0" smtClean="0"/>
              <a:t> </a:t>
            </a:r>
            <a:r>
              <a:rPr lang="pl-PL" dirty="0" err="1" smtClean="0"/>
              <a:t>aufzusp</a:t>
            </a:r>
            <a:r>
              <a:rPr lang="pl-PL" dirty="0" err="1" smtClean="0">
                <a:cs typeface="Times New Roman" panose="02020603050405020304" pitchFamily="18" charset="0"/>
              </a:rPr>
              <a:t>üren</a:t>
            </a:r>
            <a:r>
              <a:rPr lang="pl-PL" dirty="0" smtClean="0">
                <a:cs typeface="Times New Roman" panose="02020603050405020304" pitchFamily="18" charset="0"/>
              </a:rPr>
              <a:t> </a:t>
            </a:r>
            <a:r>
              <a:rPr lang="pl-PL" dirty="0" err="1" smtClean="0">
                <a:cs typeface="Times New Roman" panose="02020603050405020304" pitchFamily="18" charset="0"/>
              </a:rPr>
              <a:t>oder</a:t>
            </a:r>
            <a:r>
              <a:rPr lang="pl-PL" dirty="0" smtClean="0">
                <a:cs typeface="Times New Roman" panose="02020603050405020304" pitchFamily="18" charset="0"/>
              </a:rPr>
              <a:t> </a:t>
            </a:r>
            <a:r>
              <a:rPr lang="pl-PL" dirty="0" err="1" smtClean="0">
                <a:cs typeface="Times New Roman" panose="02020603050405020304" pitchFamily="18" charset="0"/>
              </a:rPr>
              <a:t>zu</a:t>
            </a:r>
            <a:r>
              <a:rPr lang="pl-PL" dirty="0" smtClean="0">
                <a:cs typeface="Times New Roman" panose="02020603050405020304" pitchFamily="18" charset="0"/>
              </a:rPr>
              <a:t> </a:t>
            </a:r>
            <a:r>
              <a:rPr lang="pl-PL" dirty="0" err="1" smtClean="0">
                <a:cs typeface="Times New Roman" panose="02020603050405020304" pitchFamily="18" charset="0"/>
              </a:rPr>
              <a:t>schaffen</a:t>
            </a:r>
            <a:r>
              <a:rPr lang="pl-PL" dirty="0" smtClean="0">
                <a:cs typeface="Times New Roman" panose="02020603050405020304" pitchFamily="18" charset="0"/>
              </a:rPr>
              <a:t>, </a:t>
            </a:r>
            <a:r>
              <a:rPr lang="pl-PL" dirty="0" err="1" smtClean="0">
                <a:cs typeface="Times New Roman" panose="02020603050405020304" pitchFamily="18" charset="0"/>
              </a:rPr>
              <a:t>ihn</a:t>
            </a:r>
            <a:r>
              <a:rPr lang="pl-PL" dirty="0" smtClean="0">
                <a:cs typeface="Times New Roman" panose="02020603050405020304" pitchFamily="18" charset="0"/>
              </a:rPr>
              <a:t> </a:t>
            </a:r>
            <a:r>
              <a:rPr lang="pl-PL" dirty="0" err="1" smtClean="0">
                <a:cs typeface="Times New Roman" panose="02020603050405020304" pitchFamily="18" charset="0"/>
              </a:rPr>
              <a:t>zu</a:t>
            </a:r>
            <a:r>
              <a:rPr lang="pl-PL" dirty="0" smtClean="0">
                <a:cs typeface="Times New Roman" panose="02020603050405020304" pitchFamily="18" charset="0"/>
              </a:rPr>
              <a:t> </a:t>
            </a:r>
            <a:r>
              <a:rPr lang="pl-PL" dirty="0" err="1" smtClean="0">
                <a:cs typeface="Times New Roman" panose="02020603050405020304" pitchFamily="18" charset="0"/>
              </a:rPr>
              <a:t>erhalten</a:t>
            </a:r>
            <a:r>
              <a:rPr lang="pl-PL" dirty="0" smtClean="0">
                <a:cs typeface="Times New Roman" panose="02020603050405020304" pitchFamily="18" charset="0"/>
              </a:rPr>
              <a:t> </a:t>
            </a:r>
            <a:r>
              <a:rPr lang="pl-PL" dirty="0" err="1" smtClean="0">
                <a:cs typeface="Times New Roman" panose="02020603050405020304" pitchFamily="18" charset="0"/>
              </a:rPr>
              <a:t>und</a:t>
            </a:r>
            <a:r>
              <a:rPr lang="pl-PL" dirty="0" smtClean="0">
                <a:cs typeface="Times New Roman" panose="02020603050405020304" pitchFamily="18" charset="0"/>
              </a:rPr>
              <a:t> </a:t>
            </a:r>
            <a:r>
              <a:rPr lang="pl-PL" dirty="0" err="1" smtClean="0">
                <a:cs typeface="Times New Roman" panose="02020603050405020304" pitchFamily="18" charset="0"/>
              </a:rPr>
              <a:t>zu</a:t>
            </a:r>
            <a:r>
              <a:rPr lang="pl-PL" dirty="0" smtClean="0">
                <a:cs typeface="Times New Roman" panose="02020603050405020304" pitchFamily="18" charset="0"/>
              </a:rPr>
              <a:t> </a:t>
            </a:r>
            <a:r>
              <a:rPr lang="pl-PL" dirty="0" err="1" smtClean="0">
                <a:cs typeface="Times New Roman" panose="02020603050405020304" pitchFamily="18" charset="0"/>
              </a:rPr>
              <a:t>vergr</a:t>
            </a:r>
            <a:r>
              <a:rPr lang="de-DE" dirty="0" smtClean="0"/>
              <a:t>ö</a:t>
            </a:r>
            <a:r>
              <a:rPr lang="pl-PL" dirty="0" err="1" smtClean="0"/>
              <a:t>ßern</a:t>
            </a:r>
            <a:r>
              <a:rPr lang="pl-PL" dirty="0" smtClean="0"/>
              <a:t>.  </a:t>
            </a:r>
            <a:endParaRPr lang="de-DE" dirty="0" smtClean="0"/>
          </a:p>
          <a:p>
            <a:pPr>
              <a:lnSpc>
                <a:spcPct val="150000"/>
              </a:lnSpc>
            </a:pPr>
            <a:r>
              <a:rPr lang="pl-PL" dirty="0" err="1" smtClean="0"/>
              <a:t>Diese</a:t>
            </a:r>
            <a:r>
              <a:rPr lang="pl-PL" dirty="0" smtClean="0"/>
              <a:t> </a:t>
            </a:r>
            <a:r>
              <a:rPr lang="pl-PL" dirty="0" err="1" smtClean="0"/>
              <a:t>Maßnahmen</a:t>
            </a:r>
            <a:r>
              <a:rPr lang="pl-PL" dirty="0" smtClean="0"/>
              <a:t> m</a:t>
            </a:r>
            <a:r>
              <a:rPr lang="de-DE" dirty="0" smtClean="0"/>
              <a:t>ü</a:t>
            </a:r>
            <a:r>
              <a:rPr lang="pl-PL" dirty="0" err="1" smtClean="0"/>
              <a:t>nden</a:t>
            </a:r>
            <a:r>
              <a:rPr lang="pl-PL" dirty="0" smtClean="0"/>
              <a:t> im </a:t>
            </a:r>
            <a:r>
              <a:rPr lang="pl-PL" dirty="0" err="1" smtClean="0"/>
              <a:t>absatzpolitischen</a:t>
            </a:r>
            <a:r>
              <a:rPr lang="pl-PL" dirty="0" smtClean="0"/>
              <a:t> Instrumentarium. </a:t>
            </a:r>
            <a:endParaRPr lang="de-DE" dirty="0" smtClean="0"/>
          </a:p>
          <a:p>
            <a:pPr>
              <a:lnSpc>
                <a:spcPct val="150000"/>
              </a:lnSpc>
            </a:pPr>
            <a:r>
              <a:rPr lang="pl-PL" dirty="0" err="1" smtClean="0"/>
              <a:t>Die</a:t>
            </a:r>
            <a:r>
              <a:rPr lang="pl-PL" dirty="0" smtClean="0"/>
              <a:t> </a:t>
            </a:r>
            <a:r>
              <a:rPr lang="pl-PL" dirty="0" err="1" smtClean="0"/>
              <a:t>Kombination</a:t>
            </a:r>
            <a:r>
              <a:rPr lang="pl-PL" dirty="0" smtClean="0"/>
              <a:t> der </a:t>
            </a:r>
            <a:r>
              <a:rPr lang="pl-PL" dirty="0" err="1" smtClean="0"/>
              <a:t>absatzpolitischen</a:t>
            </a:r>
            <a:r>
              <a:rPr lang="pl-PL" dirty="0" smtClean="0"/>
              <a:t> </a:t>
            </a:r>
            <a:r>
              <a:rPr lang="de-DE" dirty="0" smtClean="0"/>
              <a:t>I</a:t>
            </a:r>
            <a:r>
              <a:rPr lang="pl-PL" dirty="0" err="1" smtClean="0"/>
              <a:t>nstrumente</a:t>
            </a:r>
            <a:r>
              <a:rPr lang="pl-PL" dirty="0" smtClean="0"/>
              <a:t> </a:t>
            </a:r>
            <a:r>
              <a:rPr lang="pl-PL" dirty="0" err="1" smtClean="0"/>
              <a:t>bezeichnet</a:t>
            </a:r>
            <a:r>
              <a:rPr lang="pl-PL" dirty="0" smtClean="0"/>
              <a:t> </a:t>
            </a:r>
            <a:r>
              <a:rPr lang="pl-PL" dirty="0" err="1" smtClean="0"/>
              <a:t>man</a:t>
            </a:r>
            <a:r>
              <a:rPr lang="pl-PL" dirty="0" smtClean="0"/>
              <a:t> </a:t>
            </a:r>
            <a:r>
              <a:rPr lang="pl-PL" dirty="0" err="1" smtClean="0"/>
              <a:t>als</a:t>
            </a:r>
            <a:r>
              <a:rPr lang="pl-PL" dirty="0" smtClean="0"/>
              <a:t> Marketing-Mix.  </a:t>
            </a:r>
            <a:endParaRPr lang="de-DE" dirty="0" smtClean="0"/>
          </a:p>
          <a:p>
            <a:pPr>
              <a:lnSpc>
                <a:spcPct val="150000"/>
              </a:lnSpc>
            </a:pPr>
            <a:r>
              <a:rPr lang="pl-PL" dirty="0" err="1" smtClean="0"/>
              <a:t>Darunter</a:t>
            </a:r>
            <a:r>
              <a:rPr lang="pl-PL" dirty="0" smtClean="0"/>
              <a:t> </a:t>
            </a:r>
            <a:r>
              <a:rPr lang="pl-PL" dirty="0" err="1" smtClean="0"/>
              <a:t>versteht</a:t>
            </a:r>
            <a:r>
              <a:rPr lang="pl-PL" dirty="0" smtClean="0"/>
              <a:t> </a:t>
            </a:r>
            <a:r>
              <a:rPr lang="pl-PL" dirty="0" err="1" smtClean="0"/>
              <a:t>man</a:t>
            </a:r>
            <a:r>
              <a:rPr lang="pl-PL" dirty="0" smtClean="0"/>
              <a:t> </a:t>
            </a:r>
            <a:r>
              <a:rPr lang="pl-PL" dirty="0" err="1" smtClean="0"/>
              <a:t>eine</a:t>
            </a:r>
            <a:r>
              <a:rPr lang="pl-PL" dirty="0" smtClean="0"/>
              <a:t> </a:t>
            </a:r>
            <a:r>
              <a:rPr lang="pl-PL" dirty="0" err="1" smtClean="0"/>
              <a:t>Kombination</a:t>
            </a:r>
            <a:r>
              <a:rPr lang="pl-PL" dirty="0" smtClean="0"/>
              <a:t> </a:t>
            </a:r>
            <a:r>
              <a:rPr lang="pl-PL" dirty="0" err="1" smtClean="0"/>
              <a:t>namens</a:t>
            </a:r>
            <a:r>
              <a:rPr lang="pl-PL" dirty="0"/>
              <a:t> </a:t>
            </a:r>
            <a:r>
              <a:rPr lang="pl-PL" dirty="0" smtClean="0"/>
              <a:t>„</a:t>
            </a:r>
            <a:r>
              <a:rPr lang="pl-PL" b="1" dirty="0" smtClean="0">
                <a:solidFill>
                  <a:schemeClr val="accent1">
                    <a:lumMod val="75000"/>
                  </a:schemeClr>
                </a:solidFill>
              </a:rPr>
              <a:t>5P</a:t>
            </a:r>
            <a:r>
              <a:rPr lang="pl-PL" dirty="0" smtClean="0"/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38116738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Marketing </a:t>
            </a:r>
            <a:r>
              <a:rPr lang="pl-PL" dirty="0" err="1" smtClean="0"/>
              <a:t>als</a:t>
            </a:r>
            <a:r>
              <a:rPr lang="pl-PL" dirty="0" smtClean="0"/>
              <a:t> </a:t>
            </a:r>
            <a:r>
              <a:rPr lang="pl-PL" dirty="0" err="1" smtClean="0"/>
              <a:t>unternehmensfunktion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51678" y="2129247"/>
            <a:ext cx="10178322" cy="4519748"/>
          </a:xfrm>
        </p:spPr>
        <p:txBody>
          <a:bodyPr>
            <a:normAutofit/>
          </a:bodyPr>
          <a:lstStyle/>
          <a:p>
            <a:r>
              <a:rPr lang="de-DE" b="1" dirty="0"/>
              <a:t>In der Betriebswirtschaftslehre</a:t>
            </a:r>
            <a:r>
              <a:rPr lang="de-DE" dirty="0"/>
              <a:t> </a:t>
            </a:r>
            <a:r>
              <a:rPr lang="de-DE" b="1" dirty="0"/>
              <a:t>ist das Marketing ein Teil </a:t>
            </a:r>
            <a:r>
              <a:rPr lang="de-DE" b="1" dirty="0" smtClean="0"/>
              <a:t>Gesamtprozesses</a:t>
            </a:r>
            <a:r>
              <a:rPr lang="de-DE" dirty="0"/>
              <a:t>. </a:t>
            </a:r>
            <a:endParaRPr lang="pl-PL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pl-PL" b="1" dirty="0">
                <a:solidFill>
                  <a:srgbClr val="FF0000"/>
                </a:solidFill>
              </a:rPr>
              <a:t> </a:t>
            </a:r>
            <a:r>
              <a:rPr lang="pl-PL" b="1" dirty="0" smtClean="0">
                <a:solidFill>
                  <a:srgbClr val="FF0000"/>
                </a:solidFill>
              </a:rPr>
              <a:t>   </a:t>
            </a:r>
            <a:r>
              <a:rPr lang="pl-PL" b="1" dirty="0" smtClean="0">
                <a:solidFill>
                  <a:schemeClr val="accent1">
                    <a:lumMod val="75000"/>
                  </a:schemeClr>
                </a:solidFill>
              </a:rPr>
              <a:t>1) </a:t>
            </a:r>
            <a:r>
              <a:rPr lang="de-DE" b="1" dirty="0" smtClean="0"/>
              <a:t>Planung </a:t>
            </a:r>
            <a:r>
              <a:rPr lang="de-DE" b="1" dirty="0"/>
              <a:t>eines </a:t>
            </a:r>
            <a:r>
              <a:rPr lang="de-DE" b="1" dirty="0" smtClean="0"/>
              <a:t>Konzeptes</a:t>
            </a:r>
            <a:endParaRPr lang="pl-PL" dirty="0"/>
          </a:p>
          <a:p>
            <a:pPr marL="0" indent="0">
              <a:buNone/>
            </a:pPr>
            <a:r>
              <a:rPr lang="pl-PL" b="1" dirty="0" smtClean="0"/>
              <a:t>    </a:t>
            </a:r>
            <a:r>
              <a:rPr lang="pl-PL" b="1" dirty="0" smtClean="0">
                <a:solidFill>
                  <a:schemeClr val="accent1">
                    <a:lumMod val="75000"/>
                  </a:schemeClr>
                </a:solidFill>
              </a:rPr>
              <a:t>2)</a:t>
            </a:r>
            <a:r>
              <a:rPr lang="pl-PL" b="1" dirty="0" smtClean="0"/>
              <a:t> </a:t>
            </a:r>
            <a:r>
              <a:rPr lang="de-DE" b="1" dirty="0" smtClean="0"/>
              <a:t>Produktion</a:t>
            </a:r>
            <a:r>
              <a:rPr lang="de-DE" b="1" dirty="0"/>
              <a:t> </a:t>
            </a:r>
            <a:endParaRPr lang="pl-PL" b="1" dirty="0" smtClean="0"/>
          </a:p>
          <a:p>
            <a:pPr marL="0" indent="0">
              <a:buNone/>
            </a:pPr>
            <a:r>
              <a:rPr lang="pl-PL" b="1" dirty="0"/>
              <a:t> </a:t>
            </a:r>
            <a:r>
              <a:rPr lang="pl-PL" b="1" dirty="0" smtClean="0"/>
              <a:t>   </a:t>
            </a:r>
            <a:r>
              <a:rPr lang="pl-PL" b="1" dirty="0" smtClean="0">
                <a:solidFill>
                  <a:schemeClr val="accent1">
                    <a:lumMod val="75000"/>
                  </a:schemeClr>
                </a:solidFill>
              </a:rPr>
              <a:t>3)</a:t>
            </a:r>
            <a:r>
              <a:rPr lang="pl-PL" b="1" dirty="0" smtClean="0"/>
              <a:t> </a:t>
            </a:r>
            <a:r>
              <a:rPr lang="de-DE" b="1" dirty="0" smtClean="0"/>
              <a:t>Vermarktung </a:t>
            </a:r>
          </a:p>
          <a:p>
            <a:r>
              <a:rPr lang="de-DE" dirty="0" smtClean="0"/>
              <a:t> Den</a:t>
            </a:r>
            <a:r>
              <a:rPr lang="de-DE" b="1" dirty="0" smtClean="0"/>
              <a:t> Marketingprozess </a:t>
            </a:r>
            <a:r>
              <a:rPr lang="de-DE" dirty="0" smtClean="0"/>
              <a:t>selbst kann man </a:t>
            </a:r>
            <a:r>
              <a:rPr lang="de-DE" b="1" dirty="0" smtClean="0"/>
              <a:t>als </a:t>
            </a:r>
            <a:r>
              <a:rPr lang="de-DE" b="1" dirty="0" smtClean="0">
                <a:solidFill>
                  <a:schemeClr val="accent1">
                    <a:lumMod val="75000"/>
                  </a:schemeClr>
                </a:solidFill>
              </a:rPr>
              <a:t>Marketingplan</a:t>
            </a:r>
            <a:r>
              <a:rPr lang="de-DE" b="1" dirty="0" smtClean="0"/>
              <a:t> </a:t>
            </a:r>
            <a:r>
              <a:rPr lang="de-DE" dirty="0" smtClean="0"/>
              <a:t>darstellen:</a:t>
            </a:r>
            <a:endParaRPr lang="pl-PL" dirty="0" smtClean="0"/>
          </a:p>
          <a:p>
            <a:pPr marL="0" indent="0">
              <a:buNone/>
            </a:pPr>
            <a:r>
              <a:rPr lang="pl-PL" dirty="0" smtClean="0"/>
              <a:t>    </a:t>
            </a:r>
            <a:r>
              <a:rPr lang="pl-PL" b="1" dirty="0" smtClean="0">
                <a:solidFill>
                  <a:schemeClr val="accent1">
                    <a:lumMod val="75000"/>
                  </a:schemeClr>
                </a:solidFill>
              </a:rPr>
              <a:t>1) </a:t>
            </a:r>
            <a:r>
              <a:rPr lang="de-DE" b="1" dirty="0" smtClean="0"/>
              <a:t>Erkennen von Chancen </a:t>
            </a:r>
            <a:endParaRPr lang="pl-PL" dirty="0"/>
          </a:p>
          <a:p>
            <a:pPr marL="0" indent="0">
              <a:buNone/>
            </a:pPr>
            <a:r>
              <a:rPr lang="pl-PL" dirty="0" smtClean="0"/>
              <a:t>    </a:t>
            </a:r>
            <a:r>
              <a:rPr lang="pl-PL" b="1" dirty="0" smtClean="0">
                <a:solidFill>
                  <a:schemeClr val="accent1">
                    <a:lumMod val="75000"/>
                  </a:schemeClr>
                </a:solidFill>
              </a:rPr>
              <a:t>2) </a:t>
            </a:r>
            <a:r>
              <a:rPr lang="de-DE" b="1" dirty="0" smtClean="0"/>
              <a:t>Festlegung von Zielen</a:t>
            </a:r>
            <a:endParaRPr lang="pl-PL" b="1" dirty="0" smtClean="0"/>
          </a:p>
          <a:p>
            <a:pPr marL="0" indent="0">
              <a:buNone/>
            </a:pPr>
            <a:r>
              <a:rPr lang="pl-PL" b="1" dirty="0"/>
              <a:t> </a:t>
            </a:r>
            <a:r>
              <a:rPr lang="pl-PL" b="1" dirty="0" smtClean="0"/>
              <a:t>  </a:t>
            </a:r>
            <a:r>
              <a:rPr lang="pl-PL" dirty="0" smtClean="0"/>
              <a:t> </a:t>
            </a:r>
            <a:r>
              <a:rPr lang="pl-PL" b="1" dirty="0" smtClean="0">
                <a:solidFill>
                  <a:schemeClr val="accent1">
                    <a:lumMod val="75000"/>
                  </a:schemeClr>
                </a:solidFill>
              </a:rPr>
              <a:t>3) </a:t>
            </a:r>
            <a:r>
              <a:rPr lang="de-DE" b="1" dirty="0" smtClean="0"/>
              <a:t>Auswahl </a:t>
            </a:r>
            <a:r>
              <a:rPr lang="de-DE" dirty="0" smtClean="0"/>
              <a:t>geeigneter </a:t>
            </a:r>
            <a:r>
              <a:rPr lang="de-DE" b="1" dirty="0" smtClean="0"/>
              <a:t>Strategien</a:t>
            </a:r>
            <a:r>
              <a:rPr lang="de-DE" dirty="0" smtClean="0"/>
              <a:t> zur Zielerreichung</a:t>
            </a:r>
            <a:endParaRPr lang="pl-PL" dirty="0" smtClean="0"/>
          </a:p>
          <a:p>
            <a:pPr marL="0" indent="0">
              <a:buNone/>
            </a:pPr>
            <a:r>
              <a:rPr lang="pl-PL" dirty="0" smtClean="0"/>
              <a:t>    </a:t>
            </a:r>
            <a:r>
              <a:rPr lang="pl-PL" b="1" dirty="0" smtClean="0">
                <a:solidFill>
                  <a:schemeClr val="accent1">
                    <a:lumMod val="75000"/>
                  </a:schemeClr>
                </a:solidFill>
              </a:rPr>
              <a:t>4) </a:t>
            </a:r>
            <a:r>
              <a:rPr lang="de-DE" b="1" dirty="0" smtClean="0"/>
              <a:t>Umsetzung der Strategie </a:t>
            </a:r>
            <a:endParaRPr lang="pl-PL" b="1" dirty="0" smtClean="0"/>
          </a:p>
          <a:p>
            <a:pPr marL="0" indent="0">
              <a:buNone/>
            </a:pPr>
            <a:r>
              <a:rPr lang="pl-PL" b="1" dirty="0"/>
              <a:t> </a:t>
            </a:r>
            <a:r>
              <a:rPr lang="pl-PL" b="1" dirty="0" smtClean="0"/>
              <a:t>   </a:t>
            </a:r>
            <a:r>
              <a:rPr lang="pl-PL" b="1" dirty="0" smtClean="0">
                <a:solidFill>
                  <a:schemeClr val="accent1">
                    <a:lumMod val="75000"/>
                  </a:schemeClr>
                </a:solidFill>
              </a:rPr>
              <a:t>5) </a:t>
            </a:r>
            <a:r>
              <a:rPr lang="de-DE" b="1" dirty="0" smtClean="0"/>
              <a:t>Erfolgskontrolle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8487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err="1" smtClean="0"/>
              <a:t>marketingziele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51678" y="2024743"/>
            <a:ext cx="10178322" cy="4349930"/>
          </a:xfrm>
        </p:spPr>
        <p:txBody>
          <a:bodyPr>
            <a:normAutofit/>
          </a:bodyPr>
          <a:lstStyle/>
          <a:p>
            <a:r>
              <a:rPr lang="de-DE" b="1" dirty="0" smtClean="0"/>
              <a:t>Ab</a:t>
            </a:r>
            <a:r>
              <a:rPr lang="pl-PL" b="1" dirty="0" smtClean="0"/>
              <a:t>s</a:t>
            </a:r>
            <a:r>
              <a:rPr lang="de-DE" b="1" dirty="0" smtClean="0"/>
              <a:t>atz</a:t>
            </a:r>
            <a:endParaRPr lang="de-DE" b="1" dirty="0"/>
          </a:p>
          <a:p>
            <a:r>
              <a:rPr lang="de-DE" b="1" dirty="0"/>
              <a:t>Umsatz</a:t>
            </a:r>
          </a:p>
          <a:p>
            <a:r>
              <a:rPr lang="de-DE" b="1" dirty="0"/>
              <a:t>Deckungsbeitrag</a:t>
            </a:r>
          </a:p>
          <a:p>
            <a:r>
              <a:rPr lang="de-DE" b="1" dirty="0"/>
              <a:t>Rentabilität</a:t>
            </a:r>
          </a:p>
          <a:p>
            <a:r>
              <a:rPr lang="de-DE" b="1" dirty="0"/>
              <a:t>Marktanteil</a:t>
            </a:r>
          </a:p>
          <a:p>
            <a:r>
              <a:rPr lang="de-DE" b="1" dirty="0"/>
              <a:t>Gewinn</a:t>
            </a:r>
          </a:p>
          <a:p>
            <a:r>
              <a:rPr lang="de-DE" b="1" dirty="0"/>
              <a:t>Preisniveau</a:t>
            </a:r>
          </a:p>
          <a:p>
            <a:r>
              <a:rPr lang="de-DE" b="1" dirty="0"/>
              <a:t>Distributionsgrad</a:t>
            </a:r>
          </a:p>
        </p:txBody>
      </p:sp>
    </p:spTree>
    <p:extLst>
      <p:ext uri="{BB962C8B-B14F-4D97-AF65-F5344CB8AC3E}">
        <p14:creationId xmlns:p14="http://schemas.microsoft.com/office/powerpoint/2010/main" val="27101558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pl-PL" dirty="0"/>
              <a:t>Das </a:t>
            </a:r>
            <a:r>
              <a:rPr lang="pl-PL" dirty="0" err="1"/>
              <a:t>Prinzip</a:t>
            </a:r>
            <a:r>
              <a:rPr lang="pl-PL" dirty="0"/>
              <a:t> der „5P”: </a:t>
            </a:r>
            <a:r>
              <a:rPr lang="pl-PL" dirty="0" smtClean="0"/>
              <a:t>…</a:t>
            </a:r>
            <a:endParaRPr lang="pl-PL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8261044"/>
              </p:ext>
            </p:extLst>
          </p:nvPr>
        </p:nvGraphicFramePr>
        <p:xfrm>
          <a:off x="999852" y="1502228"/>
          <a:ext cx="5149850" cy="45476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156425393"/>
              </p:ext>
            </p:extLst>
          </p:nvPr>
        </p:nvGraphicFramePr>
        <p:xfrm>
          <a:off x="6401528" y="1502227"/>
          <a:ext cx="5280298" cy="45476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678996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Das produkt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51678" y="1319349"/>
            <a:ext cx="10178322" cy="4560243"/>
          </a:xfrm>
        </p:spPr>
        <p:txBody>
          <a:bodyPr/>
          <a:lstStyle/>
          <a:p>
            <a:r>
              <a:rPr lang="de-DE" dirty="0" smtClean="0"/>
              <a:t>Ein </a:t>
            </a:r>
            <a:r>
              <a:rPr lang="de-DE" b="1" dirty="0">
                <a:solidFill>
                  <a:schemeClr val="accent1">
                    <a:lumMod val="75000"/>
                  </a:schemeClr>
                </a:solidFill>
              </a:rPr>
              <a:t>Produkt</a:t>
            </a:r>
            <a:r>
              <a:rPr lang="de-DE" dirty="0"/>
              <a:t> ist ein Gegenstand des Marktaustauschs und alles das, was auf dem Markt angeboten werden kann. </a:t>
            </a:r>
            <a:endParaRPr lang="pl-PL" dirty="0">
              <a:solidFill>
                <a:schemeClr val="tx1"/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678" y="2338252"/>
            <a:ext cx="2857500" cy="4127862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0333" y="2338252"/>
            <a:ext cx="3625758" cy="4127861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7268" y="2338252"/>
            <a:ext cx="4654731" cy="4127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8526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Die</a:t>
            </a:r>
            <a:r>
              <a:rPr lang="pl-PL" dirty="0" smtClean="0"/>
              <a:t> </a:t>
            </a:r>
            <a:r>
              <a:rPr lang="pl-PL" dirty="0" err="1" smtClean="0"/>
              <a:t>distribution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51678" y="1515291"/>
            <a:ext cx="10178322" cy="4364301"/>
          </a:xfrm>
        </p:spPr>
        <p:txBody>
          <a:bodyPr/>
          <a:lstStyle/>
          <a:p>
            <a:r>
              <a:rPr lang="de-DE" dirty="0"/>
              <a:t>Die </a:t>
            </a:r>
            <a:r>
              <a:rPr lang="de-DE" b="1" dirty="0">
                <a:solidFill>
                  <a:schemeClr val="accent1">
                    <a:lumMod val="75000"/>
                  </a:schemeClr>
                </a:solidFill>
              </a:rPr>
              <a:t>Distribution</a:t>
            </a:r>
            <a:r>
              <a:rPr lang="de-DE" dirty="0"/>
              <a:t> </a:t>
            </a:r>
            <a:r>
              <a:rPr lang="de-DE" dirty="0" smtClean="0"/>
              <a:t>ist </a:t>
            </a:r>
            <a:r>
              <a:rPr lang="de-DE" dirty="0"/>
              <a:t>ein </a:t>
            </a:r>
            <a:r>
              <a:rPr lang="de-DE" b="1" dirty="0">
                <a:solidFill>
                  <a:schemeClr val="accent1">
                    <a:lumMod val="75000"/>
                  </a:schemeClr>
                </a:solidFill>
              </a:rPr>
              <a:t>Marktdienstleistungsprozess</a:t>
            </a:r>
            <a:r>
              <a:rPr lang="de-DE" dirty="0"/>
              <a:t>, der alle Entscheidungen und Aktivitäten im Zusammenhang mit der Sicherstellung </a:t>
            </a:r>
            <a:r>
              <a:rPr lang="de-DE" dirty="0" smtClean="0"/>
              <a:t>der </a:t>
            </a:r>
            <a:r>
              <a:rPr lang="de-DE" dirty="0"/>
              <a:t>Verbindung des Herstellers mit den Endabnehmern </a:t>
            </a:r>
            <a:r>
              <a:rPr lang="de-DE" dirty="0" smtClean="0"/>
              <a:t>umfasst</a:t>
            </a:r>
            <a:r>
              <a:rPr lang="pl-PL" dirty="0" smtClean="0"/>
              <a:t>.</a:t>
            </a:r>
            <a:endParaRPr lang="pl-PL" dirty="0">
              <a:cs typeface="Times New Roman" panose="02020603050405020304" pitchFamily="18" charset="0"/>
            </a:endParaRPr>
          </a:p>
          <a:p>
            <a:endParaRPr lang="pl-PL" dirty="0">
              <a:solidFill>
                <a:schemeClr val="tx1"/>
              </a:solidFill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590" y="2873829"/>
            <a:ext cx="3430272" cy="3500845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862" y="2873829"/>
            <a:ext cx="3519166" cy="3500845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3028" y="2873829"/>
            <a:ext cx="4010297" cy="3500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9333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err="1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Absatzförderung</a:t>
            </a:r>
            <a:endParaRPr lang="pl-PL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51678" y="1606731"/>
            <a:ext cx="10178322" cy="4272862"/>
          </a:xfrm>
        </p:spPr>
        <p:txBody>
          <a:bodyPr/>
          <a:lstStyle/>
          <a:p>
            <a:r>
              <a:rPr lang="de-DE" dirty="0" smtClean="0"/>
              <a:t>Es </a:t>
            </a:r>
            <a:r>
              <a:rPr lang="de-DE" dirty="0"/>
              <a:t>beruht </a:t>
            </a:r>
            <a:r>
              <a:rPr lang="de-DE" dirty="0" smtClean="0"/>
              <a:t>darauf, </a:t>
            </a:r>
            <a:r>
              <a:rPr lang="de-DE" dirty="0"/>
              <a:t>die Kunden über die Eigenschaften des verkauften Produkts zu informieren (wobei der Schwerpunkt auf dessen Vorteilen liegt), um Sie zum Kauf zu ermutigen. </a:t>
            </a:r>
            <a:endParaRPr lang="pl-PL" dirty="0"/>
          </a:p>
          <a:p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0" y="2740276"/>
            <a:ext cx="8540015" cy="4117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271177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0B082E"/>
      </a:dk2>
      <a:lt2>
        <a:srgbClr val="F3F3F2"/>
      </a:lt2>
      <a:accent1>
        <a:srgbClr val="62B4C6"/>
      </a:accent1>
      <a:accent2>
        <a:srgbClr val="1B376E"/>
      </a:accent2>
      <a:accent3>
        <a:srgbClr val="9EBE55"/>
      </a:accent3>
      <a:accent4>
        <a:srgbClr val="C65E5E"/>
      </a:accent4>
      <a:accent5>
        <a:srgbClr val="D3BA55"/>
      </a:accent5>
      <a:accent6>
        <a:srgbClr val="96648A"/>
      </a:accent6>
      <a:hlink>
        <a:srgbClr val="62B4C6"/>
      </a:hlink>
      <a:folHlink>
        <a:srgbClr val="96648A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dge" id="{71A07785-5930-41D4-9A83-E23602B48E98}" vid="{D71F8F05-6246-47AF-9E68-E57F6C93F79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TM10001106[[fn=Znaczek]]</Template>
  <TotalTime>465</TotalTime>
  <Words>606</Words>
  <Application>Microsoft Office PowerPoint</Application>
  <PresentationFormat>Niestandardowy</PresentationFormat>
  <Paragraphs>133</Paragraphs>
  <Slides>17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18" baseType="lpstr">
      <vt:lpstr>Badge</vt:lpstr>
      <vt:lpstr>Marketing</vt:lpstr>
      <vt:lpstr>INHALTSÜBERSICHT</vt:lpstr>
      <vt:lpstr>definition</vt:lpstr>
      <vt:lpstr>Marketing als unternehmensfunktion</vt:lpstr>
      <vt:lpstr>marketingziele</vt:lpstr>
      <vt:lpstr>Das Prinzip der „5P”: …</vt:lpstr>
      <vt:lpstr>Das produkt</vt:lpstr>
      <vt:lpstr>Die distribution</vt:lpstr>
      <vt:lpstr>Absatzförderung</vt:lpstr>
      <vt:lpstr>Der preis</vt:lpstr>
      <vt:lpstr>leute</vt:lpstr>
      <vt:lpstr>werbung</vt:lpstr>
      <vt:lpstr>Arten von Werbung</vt:lpstr>
      <vt:lpstr>Werbemaßnahmen</vt:lpstr>
      <vt:lpstr>Quellen:</vt:lpstr>
      <vt:lpstr>Wörterbuch: </vt:lpstr>
      <vt:lpstr>Vielen Dank für Ihre Aufmerksamkeit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Marketing</dc:title>
  <dc:creator>Ana conda🐍</dc:creator>
  <cp:lastModifiedBy>Oem</cp:lastModifiedBy>
  <cp:revision>74</cp:revision>
  <dcterms:created xsi:type="dcterms:W3CDTF">2020-03-16T11:10:30Z</dcterms:created>
  <dcterms:modified xsi:type="dcterms:W3CDTF">2020-04-29T13:39:48Z</dcterms:modified>
</cp:coreProperties>
</file>