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7" r:id="rId8"/>
    <p:sldId id="266" r:id="rId9"/>
    <p:sldId id="263" r:id="rId10"/>
    <p:sldId id="268" r:id="rId11"/>
    <p:sldId id="264" r:id="rId12"/>
    <p:sldId id="265" r:id="rId13"/>
    <p:sldId id="275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003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oliniow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oliniow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oliniow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oliniow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oliniow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oliniow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oliniow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oliniow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oliniow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oliniow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oliniow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oliniow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oliniow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0" name="Łącznik prostoliniow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oliniow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oliniow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oliniow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oliniow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C4D2C5-2A34-44B9-B125-36D64B47606C}" type="datetimeFigureOut">
              <a:rPr lang="pl-PL" smtClean="0"/>
              <a:t>2020-05-04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3BF153-15E1-4530-9236-9811DB740F4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thinkaboutgeny.com/staatliche-preisbildun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339752" y="1988840"/>
            <a:ext cx="6172200" cy="1894362"/>
          </a:xfrm>
        </p:spPr>
        <p:txBody>
          <a:bodyPr>
            <a:normAutofit/>
          </a:bodyPr>
          <a:lstStyle/>
          <a:p>
            <a:r>
              <a:rPr lang="pl-PL" dirty="0" err="1" smtClean="0"/>
              <a:t>Ein</a:t>
            </a:r>
            <a:r>
              <a:rPr lang="pl-PL" dirty="0" smtClean="0"/>
              <a:t> Instrument der </a:t>
            </a:r>
            <a:r>
              <a:rPr lang="pl-PL" dirty="0" err="1" smtClean="0"/>
              <a:t>Wirtschaftspolitik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339752" y="4221088"/>
            <a:ext cx="6390456" cy="2369858"/>
          </a:xfrm>
        </p:spPr>
        <p:txBody>
          <a:bodyPr>
            <a:normAutofit fontScale="85000" lnSpcReduction="20000"/>
          </a:bodyPr>
          <a:lstStyle/>
          <a:p>
            <a:r>
              <a:rPr lang="pl-PL" sz="2600" dirty="0" err="1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Bearbeitet</a:t>
            </a:r>
            <a:r>
              <a:rPr lang="pl-PL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von:</a:t>
            </a:r>
          </a:p>
          <a:p>
            <a:r>
              <a:rPr lang="pl-PL" sz="2600" b="1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Katarzyna Kaczor</a:t>
            </a:r>
          </a:p>
          <a:p>
            <a:r>
              <a:rPr lang="de-DE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Studentin des 1.</a:t>
            </a:r>
            <a:r>
              <a:rPr lang="pl-PL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de-DE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Studienjahres (201</a:t>
            </a:r>
            <a:r>
              <a:rPr lang="pl-PL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de-DE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/20</a:t>
            </a:r>
            <a:r>
              <a:rPr lang="pl-PL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20</a:t>
            </a:r>
            <a:r>
              <a:rPr lang="de-DE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), Masterstudium</a:t>
            </a:r>
            <a:endParaRPr lang="pl-PL" sz="2600" dirty="0" smtClean="0">
              <a:solidFill>
                <a:schemeClr val="tx1"/>
              </a:solidFill>
              <a:latin typeface="Constantia" panose="0203060205030603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2600" dirty="0" err="1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Studienfach</a:t>
            </a:r>
            <a:r>
              <a:rPr lang="pl-PL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2600" dirty="0" err="1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Finanz</a:t>
            </a:r>
            <a:r>
              <a:rPr lang="pl-PL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pl-PL" sz="2600" dirty="0" err="1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und</a:t>
            </a:r>
            <a:r>
              <a:rPr lang="pl-PL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2600" dirty="0" err="1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Rechnungswesen</a:t>
            </a:r>
            <a:endParaRPr lang="pl-PL" sz="2600" dirty="0" smtClean="0">
              <a:solidFill>
                <a:schemeClr val="tx1"/>
              </a:solidFill>
              <a:latin typeface="Constantia" panose="0203060205030603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2600" dirty="0" err="1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Fakul</a:t>
            </a:r>
            <a:r>
              <a:rPr lang="de-DE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tät für Wirtschaftswissenschaften </a:t>
            </a:r>
            <a:r>
              <a:rPr lang="de-DE" sz="2600" dirty="0" err="1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Rzeszower</a:t>
            </a:r>
            <a:r>
              <a:rPr lang="de-DE" sz="2600" dirty="0" smtClean="0">
                <a:solidFill>
                  <a:schemeClr val="tx1"/>
                </a:solidFill>
                <a:latin typeface="Constantia" panose="0203060205030603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Universität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276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de-DE" sz="2700" b="1" dirty="0" smtClean="0"/>
              <a:t>Negative Effekte am Beispiel des Landwirtschaftssektors</a:t>
            </a:r>
            <a:r>
              <a:rPr lang="de-DE" dirty="0" smtClean="0"/>
              <a:t/>
            </a:r>
            <a:br>
              <a:rPr lang="de-DE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de-DE" sz="2200" dirty="0" smtClean="0"/>
              <a:t>längerfristig </a:t>
            </a:r>
            <a:r>
              <a:rPr lang="de-DE" sz="2200" dirty="0"/>
              <a:t>kann es zur Überversorgung kommen, da der Mindestpreis die Anbieter zur Mehrproduktion veranlasst, die mangels Nachfrage unverkäuflich bleibt</a:t>
            </a:r>
          </a:p>
          <a:p>
            <a:pPr fontAlgn="base"/>
            <a:r>
              <a:rPr lang="de-DE" sz="2200" dirty="0"/>
              <a:t>der ursprünglich beabsichtigte Effekt, die Anbieter zu schützen, wir von den Anbietern wiederum unterwandet/zunichte gemacht</a:t>
            </a:r>
          </a:p>
          <a:p>
            <a:pPr fontAlgn="base"/>
            <a:r>
              <a:rPr lang="de-DE" sz="2200" dirty="0"/>
              <a:t>der Staat muss neben der Mindestpreispolitik mit zusätzlichen Maßnahmen eingreifen, z.B. durch Abnahmegarantien, bei denen der Staat die nicht absetzbare Ware zum Mindestpreis aufkauft</a:t>
            </a:r>
          </a:p>
          <a:p>
            <a:pPr fontAlgn="base"/>
            <a:r>
              <a:rPr lang="de-DE" sz="2200" dirty="0"/>
              <a:t>dadurch entstehen Lagerkosten durch Einlagerung</a:t>
            </a:r>
          </a:p>
          <a:p>
            <a:pPr fontAlgn="base"/>
            <a:r>
              <a:rPr lang="de-DE" sz="2200" dirty="0"/>
              <a:t>Exportsubventionen (Verkäufe ins Ausland werden bezuschusst)</a:t>
            </a:r>
          </a:p>
          <a:p>
            <a:pPr fontAlgn="base"/>
            <a:r>
              <a:rPr lang="de-DE" sz="2200" dirty="0"/>
              <a:t>Vernichtung</a:t>
            </a:r>
          </a:p>
          <a:p>
            <a:pPr fontAlgn="base"/>
            <a:r>
              <a:rPr lang="de-DE" sz="2200" dirty="0"/>
              <a:t>zusätzliche staatliche Kosten entstehen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146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b="1" dirty="0" smtClean="0"/>
              <a:t>Preisobergrenze</a:t>
            </a:r>
            <a:r>
              <a:rPr lang="de-DE" sz="4000" dirty="0" smtClean="0"/>
              <a:t>: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4000" dirty="0" smtClean="0"/>
              <a:t>Gesetzlich </a:t>
            </a:r>
            <a:r>
              <a:rPr lang="de-DE" sz="4000" dirty="0"/>
              <a:t>festgelegter Höchstpreis, </a:t>
            </a:r>
            <a:endParaRPr lang="de-DE" sz="4000" dirty="0" smtClean="0"/>
          </a:p>
          <a:p>
            <a:pPr marL="0" indent="0">
              <a:buNone/>
            </a:pPr>
            <a:r>
              <a:rPr lang="de-DE" sz="4000" dirty="0" smtClean="0"/>
              <a:t>zu </a:t>
            </a:r>
            <a:r>
              <a:rPr lang="de-DE" sz="4000" dirty="0"/>
              <a:t>dem ein Gut angeboten werden darf.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36223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200" b="1" dirty="0" err="1" smtClean="0"/>
              <a:t>Ein</a:t>
            </a:r>
            <a:r>
              <a:rPr lang="pl-PL" sz="2200" b="1" dirty="0" smtClean="0"/>
              <a:t> </a:t>
            </a:r>
            <a:r>
              <a:rPr lang="pl-PL" sz="2200" b="1" dirty="0" err="1" smtClean="0"/>
              <a:t>Höchstpreis</a:t>
            </a:r>
            <a:r>
              <a:rPr lang="pl-PL" sz="2200" b="1" dirty="0" smtClean="0"/>
              <a:t> </a:t>
            </a:r>
            <a:r>
              <a:rPr lang="pl-PL" sz="2200" b="1" dirty="0" err="1" smtClean="0"/>
              <a:t>hat</a:t>
            </a:r>
            <a:r>
              <a:rPr lang="pl-PL" sz="2200" b="1" dirty="0" smtClean="0"/>
              <a:t> im </a:t>
            </a:r>
            <a:r>
              <a:rPr lang="pl-PL" sz="2200" b="1" dirty="0" err="1" smtClean="0"/>
              <a:t>Wesentlichen</a:t>
            </a:r>
            <a:r>
              <a:rPr lang="pl-PL" sz="2200" b="1" dirty="0" smtClean="0"/>
              <a:t> 4 </a:t>
            </a:r>
            <a:r>
              <a:rPr lang="pl-PL" sz="2200" b="1" dirty="0" err="1" smtClean="0"/>
              <a:t>negative</a:t>
            </a:r>
            <a:r>
              <a:rPr lang="pl-PL" sz="2200" b="1" dirty="0" smtClean="0"/>
              <a:t> </a:t>
            </a:r>
            <a:r>
              <a:rPr lang="pl-PL" sz="2200" b="1" dirty="0" err="1" smtClean="0"/>
              <a:t>Wirkungen</a:t>
            </a:r>
            <a:r>
              <a:rPr lang="pl-PL" sz="2200" b="1" dirty="0" smtClean="0"/>
              <a:t> </a:t>
            </a:r>
            <a:r>
              <a:rPr lang="pl-PL" sz="2200" b="1" dirty="0" err="1" smtClean="0"/>
              <a:t>am</a:t>
            </a:r>
            <a:r>
              <a:rPr lang="pl-PL" sz="2200" b="1" dirty="0" smtClean="0"/>
              <a:t> </a:t>
            </a:r>
            <a:r>
              <a:rPr lang="pl-PL" sz="2200" b="1" dirty="0" err="1" smtClean="0"/>
              <a:t>Beispiel</a:t>
            </a:r>
            <a:r>
              <a:rPr lang="pl-PL" sz="2200" b="1" dirty="0" smtClean="0"/>
              <a:t> des </a:t>
            </a:r>
            <a:r>
              <a:rPr lang="pl-PL" sz="2200" b="1" dirty="0" err="1" smtClean="0"/>
              <a:t>Wohnungsmarktes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25000" lnSpcReduction="20000"/>
          </a:bodyPr>
          <a:lstStyle/>
          <a:p>
            <a:r>
              <a:rPr lang="pl-PL" sz="6400" dirty="0" err="1" smtClean="0"/>
              <a:t>keine</a:t>
            </a:r>
            <a:r>
              <a:rPr lang="pl-PL" sz="6400" dirty="0" smtClean="0"/>
              <a:t> </a:t>
            </a:r>
            <a:r>
              <a:rPr lang="pl-PL" sz="6400" dirty="0" err="1"/>
              <a:t>Ausweitung</a:t>
            </a:r>
            <a:r>
              <a:rPr lang="pl-PL" sz="6400" dirty="0"/>
              <a:t> des </a:t>
            </a:r>
            <a:r>
              <a:rPr lang="pl-PL" sz="6400" dirty="0" err="1"/>
              <a:t>Angebots</a:t>
            </a:r>
            <a:endParaRPr lang="pl-PL" sz="6400" dirty="0"/>
          </a:p>
          <a:p>
            <a:pPr marL="0" indent="0">
              <a:buNone/>
            </a:pPr>
            <a:r>
              <a:rPr lang="pl-PL" sz="6400" dirty="0"/>
              <a:t> </a:t>
            </a:r>
          </a:p>
          <a:p>
            <a:pPr marL="0" indent="0">
              <a:buNone/>
            </a:pPr>
            <a:r>
              <a:rPr lang="pl-PL" sz="6400" dirty="0" err="1"/>
              <a:t>Obwohl</a:t>
            </a:r>
            <a:r>
              <a:rPr lang="pl-PL" sz="6400" dirty="0"/>
              <a:t> </a:t>
            </a:r>
            <a:r>
              <a:rPr lang="pl-PL" sz="6400" dirty="0" err="1"/>
              <a:t>ein</a:t>
            </a:r>
            <a:r>
              <a:rPr lang="pl-PL" sz="6400" dirty="0"/>
              <a:t> </a:t>
            </a:r>
            <a:r>
              <a:rPr lang="pl-PL" sz="6400" dirty="0" err="1"/>
              <a:t>Nachfrageüberschuss</a:t>
            </a:r>
            <a:r>
              <a:rPr lang="pl-PL" sz="6400" dirty="0"/>
              <a:t> </a:t>
            </a:r>
            <a:r>
              <a:rPr lang="pl-PL" sz="6400" dirty="0" err="1"/>
              <a:t>herrscht</a:t>
            </a:r>
            <a:r>
              <a:rPr lang="pl-PL" sz="6400" dirty="0"/>
              <a:t>, </a:t>
            </a:r>
            <a:r>
              <a:rPr lang="pl-PL" sz="6400" dirty="0" err="1"/>
              <a:t>kommt</a:t>
            </a:r>
            <a:r>
              <a:rPr lang="pl-PL" sz="6400" dirty="0"/>
              <a:t> es </a:t>
            </a:r>
            <a:r>
              <a:rPr lang="pl-PL" sz="6400" dirty="0" err="1"/>
              <a:t>aufgrund</a:t>
            </a:r>
            <a:r>
              <a:rPr lang="pl-PL" sz="6400" dirty="0"/>
              <a:t> des </a:t>
            </a:r>
            <a:r>
              <a:rPr lang="pl-PL" sz="6400" dirty="0" err="1"/>
              <a:t>festgesetzten</a:t>
            </a:r>
            <a:r>
              <a:rPr lang="pl-PL" sz="6400" dirty="0"/>
              <a:t> </a:t>
            </a:r>
            <a:r>
              <a:rPr lang="pl-PL" sz="6400" dirty="0" err="1"/>
              <a:t>Preises</a:t>
            </a:r>
            <a:r>
              <a:rPr lang="pl-PL" sz="6400" dirty="0"/>
              <a:t> </a:t>
            </a:r>
            <a:r>
              <a:rPr lang="pl-PL" sz="6400" dirty="0" err="1"/>
              <a:t>nicht</a:t>
            </a:r>
            <a:r>
              <a:rPr lang="pl-PL" sz="6400" dirty="0"/>
              <a:t> </a:t>
            </a:r>
            <a:r>
              <a:rPr lang="pl-PL" sz="6400" dirty="0" err="1"/>
              <a:t>zu</a:t>
            </a:r>
            <a:r>
              <a:rPr lang="pl-PL" sz="6400" dirty="0"/>
              <a:t> </a:t>
            </a:r>
            <a:r>
              <a:rPr lang="pl-PL" sz="6400" dirty="0" err="1"/>
              <a:t>einer</a:t>
            </a:r>
            <a:r>
              <a:rPr lang="pl-PL" sz="6400" dirty="0"/>
              <a:t> </a:t>
            </a:r>
            <a:r>
              <a:rPr lang="pl-PL" sz="6400" dirty="0" err="1"/>
              <a:t>Ausweitung</a:t>
            </a:r>
            <a:r>
              <a:rPr lang="pl-PL" sz="6400" dirty="0"/>
              <a:t> des </a:t>
            </a:r>
            <a:r>
              <a:rPr lang="pl-PL" sz="6400" dirty="0" err="1"/>
              <a:t>Angebots</a:t>
            </a:r>
            <a:r>
              <a:rPr lang="pl-PL" sz="6400" dirty="0"/>
              <a:t>. </a:t>
            </a:r>
            <a:r>
              <a:rPr lang="pl-PL" sz="6400" dirty="0" err="1"/>
              <a:t>Die</a:t>
            </a:r>
            <a:r>
              <a:rPr lang="pl-PL" sz="6400" dirty="0"/>
              <a:t> </a:t>
            </a:r>
            <a:r>
              <a:rPr lang="pl-PL" sz="6400" dirty="0" err="1"/>
              <a:t>geringen</a:t>
            </a:r>
            <a:r>
              <a:rPr lang="pl-PL" sz="6400" dirty="0"/>
              <a:t> </a:t>
            </a:r>
            <a:r>
              <a:rPr lang="pl-PL" sz="6400" dirty="0" err="1"/>
              <a:t>Mieten</a:t>
            </a:r>
            <a:r>
              <a:rPr lang="pl-PL" sz="6400" dirty="0"/>
              <a:t> </a:t>
            </a:r>
            <a:r>
              <a:rPr lang="pl-PL" sz="6400" dirty="0" err="1"/>
              <a:t>schaffen</a:t>
            </a:r>
            <a:r>
              <a:rPr lang="pl-PL" sz="6400" dirty="0"/>
              <a:t> </a:t>
            </a:r>
            <a:r>
              <a:rPr lang="pl-PL" sz="6400" dirty="0" err="1"/>
              <a:t>kaum</a:t>
            </a:r>
            <a:r>
              <a:rPr lang="pl-PL" sz="6400" dirty="0"/>
              <a:t> </a:t>
            </a:r>
            <a:r>
              <a:rPr lang="pl-PL" sz="6400" dirty="0" err="1"/>
              <a:t>Anreize</a:t>
            </a:r>
            <a:r>
              <a:rPr lang="pl-PL" sz="6400" dirty="0"/>
              <a:t> </a:t>
            </a:r>
            <a:r>
              <a:rPr lang="pl-PL" sz="6400" dirty="0" err="1"/>
              <a:t>für</a:t>
            </a:r>
            <a:r>
              <a:rPr lang="pl-PL" sz="6400" dirty="0"/>
              <a:t> </a:t>
            </a:r>
            <a:r>
              <a:rPr lang="pl-PL" sz="6400" dirty="0" err="1"/>
              <a:t>Investoren</a:t>
            </a:r>
            <a:r>
              <a:rPr lang="pl-PL" sz="6400" dirty="0"/>
              <a:t> </a:t>
            </a:r>
            <a:r>
              <a:rPr lang="pl-PL" sz="6400" dirty="0" err="1"/>
              <a:t>neue</a:t>
            </a:r>
            <a:r>
              <a:rPr lang="pl-PL" sz="6400" dirty="0"/>
              <a:t> </a:t>
            </a:r>
            <a:r>
              <a:rPr lang="pl-PL" sz="6400" dirty="0" err="1" smtClean="0"/>
              <a:t>Wohnungen</a:t>
            </a:r>
            <a:r>
              <a:rPr lang="pl-PL" sz="6400" dirty="0" smtClean="0"/>
              <a:t> </a:t>
            </a:r>
            <a:r>
              <a:rPr lang="pl-PL" sz="6400" dirty="0" err="1"/>
              <a:t>zu</a:t>
            </a:r>
            <a:r>
              <a:rPr lang="pl-PL" sz="6400" dirty="0"/>
              <a:t> </a:t>
            </a:r>
            <a:r>
              <a:rPr lang="pl-PL" sz="6400" dirty="0" err="1"/>
              <a:t>errichten</a:t>
            </a:r>
            <a:r>
              <a:rPr lang="pl-PL" sz="6400" dirty="0"/>
              <a:t>.</a:t>
            </a:r>
          </a:p>
          <a:p>
            <a:pPr marL="0" indent="0">
              <a:buNone/>
            </a:pPr>
            <a:endParaRPr lang="pl-PL" sz="6400" dirty="0"/>
          </a:p>
          <a:p>
            <a:r>
              <a:rPr lang="pl-PL" sz="6400" dirty="0" err="1"/>
              <a:t>verschärfte</a:t>
            </a:r>
            <a:r>
              <a:rPr lang="pl-PL" sz="6400" dirty="0"/>
              <a:t> </a:t>
            </a:r>
            <a:r>
              <a:rPr lang="pl-PL" sz="6400" dirty="0" err="1"/>
              <a:t>Bedingungen</a:t>
            </a:r>
            <a:r>
              <a:rPr lang="pl-PL" sz="6400" dirty="0"/>
              <a:t> </a:t>
            </a:r>
            <a:r>
              <a:rPr lang="pl-PL" sz="6400" dirty="0" err="1"/>
              <a:t>bei</a:t>
            </a:r>
            <a:r>
              <a:rPr lang="pl-PL" sz="6400" dirty="0"/>
              <a:t> der </a:t>
            </a:r>
            <a:r>
              <a:rPr lang="pl-PL" sz="6400" dirty="0" err="1"/>
              <a:t>Verteilung</a:t>
            </a:r>
            <a:endParaRPr lang="pl-PL" sz="6400" dirty="0"/>
          </a:p>
          <a:p>
            <a:pPr marL="0" indent="0">
              <a:buNone/>
            </a:pPr>
            <a:endParaRPr lang="pl-PL" sz="6400" dirty="0" smtClean="0"/>
          </a:p>
          <a:p>
            <a:pPr marL="0" indent="0">
              <a:buNone/>
            </a:pPr>
            <a:r>
              <a:rPr lang="pl-PL" sz="6400" dirty="0" err="1" smtClean="0"/>
              <a:t>Durch</a:t>
            </a:r>
            <a:r>
              <a:rPr lang="pl-PL" sz="6400" dirty="0" smtClean="0"/>
              <a:t> </a:t>
            </a:r>
            <a:r>
              <a:rPr lang="pl-PL" sz="6400" dirty="0"/>
              <a:t>den </a:t>
            </a:r>
            <a:r>
              <a:rPr lang="pl-PL" sz="6400" dirty="0" err="1"/>
              <a:t>Nachfrageüberschuss</a:t>
            </a:r>
            <a:r>
              <a:rPr lang="pl-PL" sz="6400" dirty="0"/>
              <a:t> </a:t>
            </a:r>
            <a:r>
              <a:rPr lang="pl-PL" sz="6400" dirty="0" err="1"/>
              <a:t>kommen</a:t>
            </a:r>
            <a:r>
              <a:rPr lang="pl-PL" sz="6400" dirty="0"/>
              <a:t> </a:t>
            </a:r>
            <a:r>
              <a:rPr lang="pl-PL" sz="6400" dirty="0" err="1"/>
              <a:t>die</a:t>
            </a:r>
            <a:r>
              <a:rPr lang="pl-PL" sz="6400" dirty="0"/>
              <a:t> </a:t>
            </a:r>
            <a:r>
              <a:rPr lang="pl-PL" sz="6400" dirty="0" err="1"/>
              <a:t>Anbieter</a:t>
            </a:r>
            <a:r>
              <a:rPr lang="pl-PL" sz="6400" dirty="0"/>
              <a:t> in </a:t>
            </a:r>
            <a:r>
              <a:rPr lang="pl-PL" sz="6400" dirty="0" err="1"/>
              <a:t>eine</a:t>
            </a:r>
            <a:r>
              <a:rPr lang="pl-PL" sz="6400" dirty="0"/>
              <a:t> </a:t>
            </a:r>
            <a:r>
              <a:rPr lang="pl-PL" sz="6400" dirty="0" err="1"/>
              <a:t>Machtposition</a:t>
            </a:r>
            <a:r>
              <a:rPr lang="pl-PL" sz="6400" dirty="0"/>
              <a:t>. </a:t>
            </a:r>
            <a:r>
              <a:rPr lang="pl-PL" sz="6400" dirty="0" err="1"/>
              <a:t>Die</a:t>
            </a:r>
            <a:r>
              <a:rPr lang="pl-PL" sz="6400" dirty="0"/>
              <a:t> </a:t>
            </a:r>
            <a:r>
              <a:rPr lang="pl-PL" sz="6400" dirty="0" err="1"/>
              <a:t>Vermieter</a:t>
            </a:r>
            <a:r>
              <a:rPr lang="pl-PL" sz="6400" dirty="0"/>
              <a:t> </a:t>
            </a:r>
            <a:r>
              <a:rPr lang="pl-PL" sz="6400" dirty="0" err="1"/>
              <a:t>können</a:t>
            </a:r>
            <a:r>
              <a:rPr lang="pl-PL" sz="6400" dirty="0"/>
              <a:t> </a:t>
            </a:r>
            <a:r>
              <a:rPr lang="pl-PL" sz="6400" dirty="0" err="1"/>
              <a:t>sich</a:t>
            </a:r>
            <a:r>
              <a:rPr lang="pl-PL" sz="6400" dirty="0"/>
              <a:t> </a:t>
            </a:r>
            <a:r>
              <a:rPr lang="pl-PL" sz="6400" dirty="0" err="1"/>
              <a:t>unter</a:t>
            </a:r>
            <a:r>
              <a:rPr lang="pl-PL" sz="6400" dirty="0"/>
              <a:t> den </a:t>
            </a:r>
            <a:r>
              <a:rPr lang="pl-PL" sz="6400" dirty="0" err="1"/>
              <a:t>zahlreichen</a:t>
            </a:r>
            <a:r>
              <a:rPr lang="pl-PL" sz="6400" dirty="0"/>
              <a:t> </a:t>
            </a:r>
            <a:r>
              <a:rPr lang="pl-PL" sz="6400" dirty="0" err="1"/>
              <a:t>Bewerbern</a:t>
            </a:r>
            <a:r>
              <a:rPr lang="pl-PL" sz="6400" dirty="0"/>
              <a:t> </a:t>
            </a:r>
            <a:r>
              <a:rPr lang="pl-PL" sz="6400" dirty="0" err="1"/>
              <a:t>die</a:t>
            </a:r>
            <a:r>
              <a:rPr lang="pl-PL" sz="6400" dirty="0"/>
              <a:t> </a:t>
            </a:r>
            <a:r>
              <a:rPr lang="pl-PL" sz="6400" dirty="0" err="1"/>
              <a:t>besten</a:t>
            </a:r>
            <a:r>
              <a:rPr lang="pl-PL" sz="6400" dirty="0"/>
              <a:t> </a:t>
            </a:r>
            <a:r>
              <a:rPr lang="pl-PL" sz="6400" dirty="0" err="1"/>
              <a:t>aussuchen</a:t>
            </a:r>
            <a:r>
              <a:rPr lang="pl-PL" sz="6400" dirty="0"/>
              <a:t> </a:t>
            </a:r>
            <a:r>
              <a:rPr lang="pl-PL" sz="6400" dirty="0" err="1"/>
              <a:t>und</a:t>
            </a:r>
            <a:r>
              <a:rPr lang="pl-PL" sz="6400" dirty="0"/>
              <a:t> zwar </a:t>
            </a:r>
            <a:r>
              <a:rPr lang="pl-PL" sz="6400" dirty="0" err="1"/>
              <a:t>auch</a:t>
            </a:r>
            <a:r>
              <a:rPr lang="pl-PL" sz="6400" dirty="0"/>
              <a:t> </a:t>
            </a:r>
            <a:r>
              <a:rPr lang="pl-PL" sz="6400" dirty="0" err="1"/>
              <a:t>nach</a:t>
            </a:r>
            <a:r>
              <a:rPr lang="pl-PL" sz="6400" dirty="0"/>
              <a:t> </a:t>
            </a:r>
            <a:r>
              <a:rPr lang="pl-PL" sz="6400" dirty="0" err="1"/>
              <a:t>nichtökonomischen</a:t>
            </a:r>
            <a:r>
              <a:rPr lang="pl-PL" sz="6400" dirty="0"/>
              <a:t> </a:t>
            </a:r>
            <a:r>
              <a:rPr lang="pl-PL" sz="6400" dirty="0" err="1"/>
              <a:t>Kriterien</a:t>
            </a:r>
            <a:r>
              <a:rPr lang="pl-PL" sz="6400" dirty="0"/>
              <a:t> (z. </a:t>
            </a:r>
            <a:r>
              <a:rPr lang="pl-PL" sz="6400" dirty="0" err="1"/>
              <a:t>Bsp</a:t>
            </a:r>
            <a:r>
              <a:rPr lang="pl-PL" sz="6400" dirty="0"/>
              <a:t>. Kinder, </a:t>
            </a:r>
            <a:r>
              <a:rPr lang="pl-PL" sz="6400" dirty="0" err="1"/>
              <a:t>Haustiere</a:t>
            </a:r>
            <a:r>
              <a:rPr lang="pl-PL" sz="6400" dirty="0"/>
              <a:t>, </a:t>
            </a:r>
            <a:r>
              <a:rPr lang="pl-PL" sz="6400" dirty="0" err="1"/>
              <a:t>Religion</a:t>
            </a:r>
            <a:r>
              <a:rPr lang="pl-PL" sz="6400" dirty="0"/>
              <a:t>), </a:t>
            </a:r>
            <a:r>
              <a:rPr lang="pl-PL" sz="6400" dirty="0" err="1"/>
              <a:t>die</a:t>
            </a:r>
            <a:r>
              <a:rPr lang="pl-PL" sz="6400" dirty="0"/>
              <a:t> </a:t>
            </a:r>
            <a:r>
              <a:rPr lang="pl-PL" sz="6400" dirty="0" err="1"/>
              <a:t>normalerweise</a:t>
            </a:r>
            <a:r>
              <a:rPr lang="pl-PL" sz="6400" dirty="0"/>
              <a:t> </a:t>
            </a:r>
            <a:r>
              <a:rPr lang="pl-PL" sz="6400" dirty="0" err="1"/>
              <a:t>keine</a:t>
            </a:r>
            <a:r>
              <a:rPr lang="pl-PL" sz="6400" dirty="0"/>
              <a:t> </a:t>
            </a:r>
            <a:r>
              <a:rPr lang="pl-PL" sz="6400" dirty="0" err="1"/>
              <a:t>Rolle</a:t>
            </a:r>
            <a:r>
              <a:rPr lang="pl-PL" sz="6400" dirty="0"/>
              <a:t> </a:t>
            </a:r>
            <a:r>
              <a:rPr lang="pl-PL" sz="6400" dirty="0" err="1"/>
              <a:t>spielen</a:t>
            </a:r>
            <a:r>
              <a:rPr lang="pl-PL" sz="6400" dirty="0"/>
              <a:t> </a:t>
            </a:r>
            <a:r>
              <a:rPr lang="pl-PL" sz="6400" dirty="0" err="1"/>
              <a:t>würden</a:t>
            </a:r>
            <a:r>
              <a:rPr lang="pl-PL" sz="6400" dirty="0"/>
              <a:t>.</a:t>
            </a:r>
          </a:p>
          <a:p>
            <a:r>
              <a:rPr lang="pl-PL" sz="6400" dirty="0"/>
              <a:t> </a:t>
            </a:r>
            <a:r>
              <a:rPr lang="pl-PL" sz="6400" dirty="0" err="1" smtClean="0"/>
              <a:t>Schwarzmarkt</a:t>
            </a:r>
            <a:endParaRPr lang="pl-PL" sz="6400" dirty="0" smtClean="0"/>
          </a:p>
          <a:p>
            <a:pPr marL="0" indent="0">
              <a:buNone/>
            </a:pPr>
            <a:r>
              <a:rPr lang="pl-PL" sz="6400" dirty="0" smtClean="0"/>
              <a:t> </a:t>
            </a:r>
          </a:p>
          <a:p>
            <a:pPr marL="0" indent="0">
              <a:buNone/>
            </a:pPr>
            <a:r>
              <a:rPr lang="pl-PL" sz="6400" dirty="0" err="1" smtClean="0"/>
              <a:t>Um</a:t>
            </a:r>
            <a:r>
              <a:rPr lang="pl-PL" sz="6400" dirty="0" smtClean="0"/>
              <a:t> </a:t>
            </a:r>
            <a:r>
              <a:rPr lang="pl-PL" sz="6400" dirty="0" err="1" smtClean="0"/>
              <a:t>diesen</a:t>
            </a:r>
            <a:r>
              <a:rPr lang="pl-PL" sz="6400" dirty="0" smtClean="0"/>
              <a:t> </a:t>
            </a:r>
            <a:r>
              <a:rPr lang="pl-PL" sz="6400" dirty="0" err="1" smtClean="0"/>
              <a:t>Bedingungen</a:t>
            </a:r>
            <a:r>
              <a:rPr lang="pl-PL" sz="6400" dirty="0" smtClean="0"/>
              <a:t> </a:t>
            </a:r>
            <a:r>
              <a:rPr lang="pl-PL" sz="6400" dirty="0" err="1" smtClean="0"/>
              <a:t>zu</a:t>
            </a:r>
            <a:r>
              <a:rPr lang="pl-PL" sz="6400" dirty="0" smtClean="0"/>
              <a:t> </a:t>
            </a:r>
            <a:r>
              <a:rPr lang="pl-PL" sz="6400" dirty="0" err="1" smtClean="0"/>
              <a:t>entgehen</a:t>
            </a:r>
            <a:r>
              <a:rPr lang="pl-PL" sz="6400" dirty="0" smtClean="0"/>
              <a:t>, </a:t>
            </a:r>
            <a:r>
              <a:rPr lang="pl-PL" sz="6400" dirty="0" err="1" smtClean="0"/>
              <a:t>weichen</a:t>
            </a:r>
            <a:r>
              <a:rPr lang="pl-PL" sz="6400" dirty="0" smtClean="0"/>
              <a:t> </a:t>
            </a:r>
            <a:r>
              <a:rPr lang="pl-PL" sz="6400" dirty="0" err="1" smtClean="0"/>
              <a:t>die</a:t>
            </a:r>
            <a:r>
              <a:rPr lang="pl-PL" sz="6400" dirty="0" smtClean="0"/>
              <a:t> </a:t>
            </a:r>
            <a:r>
              <a:rPr lang="pl-PL" sz="6400" dirty="0" err="1" smtClean="0"/>
              <a:t>Menschen</a:t>
            </a:r>
            <a:r>
              <a:rPr lang="pl-PL" sz="6400" dirty="0" smtClean="0"/>
              <a:t> </a:t>
            </a:r>
            <a:r>
              <a:rPr lang="pl-PL" sz="6400" dirty="0" err="1" smtClean="0"/>
              <a:t>auf</a:t>
            </a:r>
            <a:r>
              <a:rPr lang="pl-PL" sz="6400" dirty="0" smtClean="0"/>
              <a:t> </a:t>
            </a:r>
            <a:r>
              <a:rPr lang="pl-PL" sz="6400" dirty="0" err="1" smtClean="0"/>
              <a:t>schwarze</a:t>
            </a:r>
            <a:r>
              <a:rPr lang="pl-PL" sz="6400" dirty="0" smtClean="0"/>
              <a:t> </a:t>
            </a:r>
            <a:r>
              <a:rPr lang="pl-PL" sz="6400" dirty="0" err="1" smtClean="0"/>
              <a:t>Märkte</a:t>
            </a:r>
            <a:r>
              <a:rPr lang="pl-PL" sz="6400" dirty="0" smtClean="0"/>
              <a:t> </a:t>
            </a:r>
            <a:r>
              <a:rPr lang="pl-PL" sz="6400" dirty="0" err="1" smtClean="0"/>
              <a:t>aus</a:t>
            </a:r>
            <a:r>
              <a:rPr lang="pl-PL" sz="6400" dirty="0" smtClean="0"/>
              <a:t>, in </a:t>
            </a:r>
            <a:r>
              <a:rPr lang="pl-PL" sz="6400" dirty="0" err="1" smtClean="0"/>
              <a:t>denen</a:t>
            </a:r>
            <a:r>
              <a:rPr lang="pl-PL" sz="6400" dirty="0" smtClean="0"/>
              <a:t> </a:t>
            </a:r>
            <a:r>
              <a:rPr lang="pl-PL" sz="6400" dirty="0" err="1" smtClean="0"/>
              <a:t>sich</a:t>
            </a:r>
            <a:r>
              <a:rPr lang="pl-PL" sz="6400" dirty="0" smtClean="0"/>
              <a:t> der </a:t>
            </a:r>
            <a:r>
              <a:rPr lang="pl-PL" sz="6400" dirty="0" err="1" smtClean="0"/>
              <a:t>Preis</a:t>
            </a:r>
            <a:r>
              <a:rPr lang="pl-PL" sz="6400" dirty="0" smtClean="0"/>
              <a:t> </a:t>
            </a:r>
            <a:r>
              <a:rPr lang="pl-PL" sz="6400" dirty="0" err="1" smtClean="0"/>
              <a:t>frei</a:t>
            </a:r>
            <a:r>
              <a:rPr lang="pl-PL" sz="6400" dirty="0" smtClean="0"/>
              <a:t> </a:t>
            </a:r>
            <a:r>
              <a:rPr lang="pl-PL" sz="6400" dirty="0" err="1" smtClean="0"/>
              <a:t>gestalten</a:t>
            </a:r>
            <a:r>
              <a:rPr lang="pl-PL" sz="6400" dirty="0" smtClean="0"/>
              <a:t> kann.</a:t>
            </a:r>
          </a:p>
          <a:p>
            <a:pPr marL="0" indent="0">
              <a:buNone/>
            </a:pPr>
            <a:r>
              <a:rPr lang="pl-PL" sz="6400" dirty="0" smtClean="0"/>
              <a:t> </a:t>
            </a:r>
          </a:p>
          <a:p>
            <a:r>
              <a:rPr lang="pl-PL" sz="6400" dirty="0" err="1" smtClean="0"/>
              <a:t>Rationierungsmaßnahmen</a:t>
            </a:r>
            <a:endParaRPr lang="pl-PL" sz="6400" dirty="0" smtClean="0"/>
          </a:p>
          <a:p>
            <a:pPr marL="0" indent="0">
              <a:buNone/>
            </a:pPr>
            <a:r>
              <a:rPr lang="pl-PL" sz="6400" dirty="0" smtClean="0"/>
              <a:t> </a:t>
            </a:r>
          </a:p>
          <a:p>
            <a:pPr marL="0" indent="0">
              <a:buNone/>
            </a:pPr>
            <a:r>
              <a:rPr lang="pl-PL" sz="6400" dirty="0" smtClean="0"/>
              <a:t>Der </a:t>
            </a:r>
            <a:r>
              <a:rPr lang="pl-PL" sz="6400" dirty="0" err="1" smtClean="0"/>
              <a:t>Staat</a:t>
            </a:r>
            <a:r>
              <a:rPr lang="pl-PL" sz="6400" dirty="0" smtClean="0"/>
              <a:t> </a:t>
            </a:r>
            <a:r>
              <a:rPr lang="pl-PL" sz="6400" dirty="0" err="1" smtClean="0"/>
              <a:t>muss</a:t>
            </a:r>
            <a:r>
              <a:rPr lang="pl-PL" sz="6400" dirty="0" smtClean="0"/>
              <a:t> </a:t>
            </a:r>
            <a:r>
              <a:rPr lang="pl-PL" sz="6400" dirty="0" err="1" smtClean="0"/>
              <a:t>die</a:t>
            </a:r>
            <a:r>
              <a:rPr lang="pl-PL" sz="6400" dirty="0" smtClean="0"/>
              <a:t> </a:t>
            </a:r>
            <a:r>
              <a:rPr lang="pl-PL" sz="6400" dirty="0" err="1" smtClean="0"/>
              <a:t>Höchstpreise</a:t>
            </a:r>
            <a:r>
              <a:rPr lang="pl-PL" sz="6400" dirty="0" smtClean="0"/>
              <a:t> </a:t>
            </a:r>
            <a:r>
              <a:rPr lang="pl-PL" sz="6400" dirty="0" err="1" smtClean="0"/>
              <a:t>durch</a:t>
            </a:r>
            <a:r>
              <a:rPr lang="pl-PL" sz="6400" dirty="0" smtClean="0"/>
              <a:t> </a:t>
            </a:r>
            <a:r>
              <a:rPr lang="pl-PL" sz="6400" dirty="0" err="1" smtClean="0"/>
              <a:t>Rationierungsmaßnahmen</a:t>
            </a:r>
            <a:r>
              <a:rPr lang="pl-PL" sz="6400" dirty="0" smtClean="0"/>
              <a:t> </a:t>
            </a:r>
            <a:r>
              <a:rPr lang="pl-PL" sz="6400" dirty="0" err="1" smtClean="0"/>
              <a:t>absichern</a:t>
            </a:r>
            <a:r>
              <a:rPr lang="pl-PL" sz="6400" dirty="0" smtClean="0"/>
              <a:t> (z. </a:t>
            </a:r>
            <a:r>
              <a:rPr lang="pl-PL" sz="6400" dirty="0" err="1" smtClean="0"/>
              <a:t>Bsp</a:t>
            </a:r>
            <a:r>
              <a:rPr lang="pl-PL" sz="6400" dirty="0" smtClean="0"/>
              <a:t>. </a:t>
            </a:r>
            <a:r>
              <a:rPr lang="pl-PL" sz="6400" dirty="0" err="1" smtClean="0"/>
              <a:t>Bezugsscheine</a:t>
            </a:r>
            <a:r>
              <a:rPr lang="pl-PL" sz="6400" dirty="0" smtClean="0"/>
              <a:t>). </a:t>
            </a:r>
            <a:r>
              <a:rPr lang="pl-PL" sz="6400" dirty="0" err="1" smtClean="0"/>
              <a:t>Dadurch</a:t>
            </a:r>
            <a:r>
              <a:rPr lang="pl-PL" sz="6400" dirty="0" smtClean="0"/>
              <a:t> </a:t>
            </a:r>
            <a:r>
              <a:rPr lang="pl-PL" sz="6400" dirty="0" err="1" smtClean="0"/>
              <a:t>werden</a:t>
            </a:r>
            <a:r>
              <a:rPr lang="pl-PL" sz="6400" dirty="0" smtClean="0"/>
              <a:t> z. </a:t>
            </a:r>
            <a:r>
              <a:rPr lang="pl-PL" sz="6400" dirty="0" err="1" smtClean="0"/>
              <a:t>Bsp</a:t>
            </a:r>
            <a:r>
              <a:rPr lang="pl-PL" sz="6400" dirty="0" smtClean="0"/>
              <a:t>. </a:t>
            </a:r>
            <a:r>
              <a:rPr lang="pl-PL" sz="6400" dirty="0" err="1" smtClean="0"/>
              <a:t>Bestechung</a:t>
            </a:r>
            <a:r>
              <a:rPr lang="pl-PL" sz="6400" dirty="0" smtClean="0"/>
              <a:t> </a:t>
            </a:r>
            <a:r>
              <a:rPr lang="pl-PL" sz="6400" dirty="0" err="1" smtClean="0"/>
              <a:t>und</a:t>
            </a:r>
            <a:r>
              <a:rPr lang="pl-PL" sz="6400" dirty="0" smtClean="0"/>
              <a:t> </a:t>
            </a:r>
            <a:r>
              <a:rPr lang="pl-PL" sz="6400" dirty="0" err="1" smtClean="0"/>
              <a:t>Lobbyismus</a:t>
            </a:r>
            <a:r>
              <a:rPr lang="pl-PL" sz="6400" dirty="0" smtClean="0"/>
              <a:t> </a:t>
            </a:r>
            <a:r>
              <a:rPr lang="pl-PL" sz="6400" dirty="0" err="1" smtClean="0"/>
              <a:t>provoziert</a:t>
            </a:r>
            <a:endParaRPr lang="pl-PL" sz="6400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72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dirty="0" err="1" smtClean="0"/>
              <a:t>Zusammenfassung</a:t>
            </a:r>
            <a:r>
              <a:rPr lang="pl-PL" b="1" dirty="0"/>
              <a:t/>
            </a:r>
            <a:br>
              <a:rPr lang="pl-PL" b="1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base"/>
            <a:r>
              <a:rPr lang="de-DE" sz="2000" dirty="0"/>
              <a:t>Staatliche Preisbildung erfolgt durch marktkonforme oder nicht-konforme Eingriffe.</a:t>
            </a:r>
          </a:p>
          <a:p>
            <a:pPr fontAlgn="base"/>
            <a:r>
              <a:rPr lang="de-DE" sz="2000" dirty="0"/>
              <a:t>Staatliche Preiseingriffe sind Festpreise, Mindestpreise, Höchstpreise</a:t>
            </a:r>
          </a:p>
          <a:p>
            <a:pPr fontAlgn="base"/>
            <a:r>
              <a:rPr lang="de-DE" sz="2000" dirty="0"/>
              <a:t>Sie dienen dem Schutz der Anbieter oder der Nachfrager</a:t>
            </a:r>
          </a:p>
          <a:p>
            <a:pPr fontAlgn="base"/>
            <a:r>
              <a:rPr lang="de-DE" sz="2000" dirty="0"/>
              <a:t>Sie beeinflussen die Preissetzung. Je nach Eingriff führen sie zu einen Überschussangebot oder einer Überschussnachfrage.</a:t>
            </a:r>
          </a:p>
          <a:p>
            <a:pPr fontAlgn="base"/>
            <a:r>
              <a:rPr lang="de-DE" sz="2000" dirty="0"/>
              <a:t>Bekannte Beispiele sind der Wohnungsmarkt, der Agrarsektor oder auch Mindestlöhne.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793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>
                <a:latin typeface="Constantia" panose="02030602050306030303" pitchFamily="18" charset="0"/>
              </a:rPr>
              <a:t>Wortschatz</a:t>
            </a:r>
            <a:r>
              <a:rPr lang="pl-PL" dirty="0" smtClean="0">
                <a:latin typeface="Constantia" panose="02030602050306030303" pitchFamily="18" charset="0"/>
              </a:rPr>
              <a:t> </a:t>
            </a:r>
            <a:r>
              <a:rPr lang="pl-PL" dirty="0" err="1" smtClean="0">
                <a:latin typeface="Constantia" panose="02030602050306030303" pitchFamily="18" charset="0"/>
              </a:rPr>
              <a:t>zum</a:t>
            </a:r>
            <a:r>
              <a:rPr lang="pl-PL" dirty="0" smtClean="0">
                <a:latin typeface="Constantia" panose="02030602050306030303" pitchFamily="18" charset="0"/>
              </a:rPr>
              <a:t> </a:t>
            </a:r>
            <a:r>
              <a:rPr lang="pl-PL" dirty="0" err="1" smtClean="0">
                <a:latin typeface="Constantia" panose="02030602050306030303" pitchFamily="18" charset="0"/>
              </a:rPr>
              <a:t>Thema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sz="1600" dirty="0" err="1" smtClean="0"/>
              <a:t>Wirtschaftspolitik</a:t>
            </a:r>
            <a:r>
              <a:rPr lang="pl-PL" sz="1600" dirty="0" smtClean="0"/>
              <a:t>-Polityka gospodarcza,</a:t>
            </a:r>
          </a:p>
          <a:p>
            <a:r>
              <a:rPr lang="de-DE" sz="1600" dirty="0" smtClean="0"/>
              <a:t>Der Festpreis (Preisbindung)</a:t>
            </a:r>
            <a:r>
              <a:rPr lang="pl-PL" sz="1600" dirty="0" smtClean="0"/>
              <a:t>- cena stała,</a:t>
            </a:r>
            <a:endParaRPr lang="de-DE" sz="1600" dirty="0" smtClean="0"/>
          </a:p>
          <a:p>
            <a:r>
              <a:rPr lang="de-DE" sz="1600" dirty="0" smtClean="0"/>
              <a:t>Der Mindestpreis</a:t>
            </a:r>
            <a:r>
              <a:rPr lang="pl-PL" sz="1600" dirty="0" smtClean="0"/>
              <a:t>-cena minimalna,</a:t>
            </a:r>
            <a:endParaRPr lang="de-DE" sz="1600" dirty="0" smtClean="0"/>
          </a:p>
          <a:p>
            <a:r>
              <a:rPr lang="de-DE" sz="1600" dirty="0" smtClean="0"/>
              <a:t>Der Höchstpreis</a:t>
            </a:r>
            <a:r>
              <a:rPr lang="pl-PL" sz="1600" dirty="0" smtClean="0"/>
              <a:t>-cena maksymalna, </a:t>
            </a:r>
          </a:p>
          <a:p>
            <a:r>
              <a:rPr lang="pl-PL" sz="1600" dirty="0" err="1" smtClean="0"/>
              <a:t>Preispolitik</a:t>
            </a:r>
            <a:r>
              <a:rPr lang="pl-PL" sz="1600" dirty="0" smtClean="0"/>
              <a:t>-polityka cenowa,</a:t>
            </a:r>
          </a:p>
          <a:p>
            <a:r>
              <a:rPr lang="pl-PL" sz="1600" dirty="0" err="1" smtClean="0"/>
              <a:t>die</a:t>
            </a:r>
            <a:r>
              <a:rPr lang="pl-PL" sz="1600" dirty="0" smtClean="0"/>
              <a:t> </a:t>
            </a:r>
            <a:r>
              <a:rPr lang="pl-PL" sz="1600" dirty="0" err="1" smtClean="0"/>
              <a:t>Landwirtschaft</a:t>
            </a:r>
            <a:r>
              <a:rPr lang="pl-PL" sz="1600" dirty="0" smtClean="0"/>
              <a:t> –rolnictwo,</a:t>
            </a:r>
          </a:p>
          <a:p>
            <a:r>
              <a:rPr lang="pl-PL" sz="1600" dirty="0" err="1" smtClean="0"/>
              <a:t>Staatliche</a:t>
            </a:r>
            <a:r>
              <a:rPr lang="pl-PL" sz="1600" dirty="0" smtClean="0"/>
              <a:t> –państwowe,</a:t>
            </a:r>
          </a:p>
          <a:p>
            <a:r>
              <a:rPr lang="pl-PL" sz="1600" dirty="0" err="1" smtClean="0"/>
              <a:t>Staatseingriff</a:t>
            </a:r>
            <a:r>
              <a:rPr lang="pl-PL" sz="1600" dirty="0" smtClean="0"/>
              <a:t> –interwencja  państwa,</a:t>
            </a:r>
          </a:p>
          <a:p>
            <a:r>
              <a:rPr lang="pl-PL" sz="1600" dirty="0" smtClean="0"/>
              <a:t>Das </a:t>
            </a:r>
            <a:r>
              <a:rPr lang="pl-PL" sz="1600" dirty="0" err="1" smtClean="0"/>
              <a:t>Wettbewerbsrecht</a:t>
            </a:r>
            <a:r>
              <a:rPr lang="pl-PL" sz="1600" dirty="0" smtClean="0"/>
              <a:t>-prawo konkurencji,</a:t>
            </a:r>
          </a:p>
          <a:p>
            <a:r>
              <a:rPr lang="pl-PL" sz="1600" dirty="0" smtClean="0"/>
              <a:t> </a:t>
            </a:r>
            <a:r>
              <a:rPr lang="pl-PL" sz="1600" dirty="0" err="1" smtClean="0"/>
              <a:t>Branchen</a:t>
            </a:r>
            <a:r>
              <a:rPr lang="pl-PL" sz="1600" dirty="0" smtClean="0"/>
              <a:t> (</a:t>
            </a:r>
            <a:r>
              <a:rPr lang="pl-PL" sz="1600" dirty="0" err="1" smtClean="0"/>
              <a:t>die</a:t>
            </a:r>
            <a:r>
              <a:rPr lang="pl-PL" sz="1600" dirty="0" smtClean="0"/>
              <a:t> , Pl.)-branże,</a:t>
            </a:r>
          </a:p>
          <a:p>
            <a:r>
              <a:rPr lang="pl-PL" sz="1600" dirty="0" err="1" smtClean="0"/>
              <a:t>Die</a:t>
            </a:r>
            <a:r>
              <a:rPr lang="pl-PL" sz="1600" dirty="0" smtClean="0"/>
              <a:t> </a:t>
            </a:r>
            <a:r>
              <a:rPr lang="pl-PL" sz="1600" dirty="0" err="1" smtClean="0"/>
              <a:t>Ausnahme</a:t>
            </a:r>
            <a:r>
              <a:rPr lang="pl-PL" sz="1600" dirty="0" smtClean="0"/>
              <a:t>-wyjątek,</a:t>
            </a:r>
          </a:p>
          <a:p>
            <a:r>
              <a:rPr lang="pl-PL" sz="1600" dirty="0" smtClean="0"/>
              <a:t>Der </a:t>
            </a:r>
            <a:r>
              <a:rPr lang="pl-PL" sz="1600" dirty="0" err="1" smtClean="0"/>
              <a:t>Preiseingriff</a:t>
            </a:r>
            <a:r>
              <a:rPr lang="pl-PL" sz="1600" dirty="0" smtClean="0"/>
              <a:t>-interwencja cenowa,</a:t>
            </a:r>
          </a:p>
          <a:p>
            <a:r>
              <a:rPr lang="pl-PL" sz="1600" dirty="0" smtClean="0"/>
              <a:t>Der </a:t>
            </a:r>
            <a:r>
              <a:rPr lang="pl-PL" sz="1600" dirty="0" err="1" smtClean="0"/>
              <a:t>Preismechanismus</a:t>
            </a:r>
            <a:r>
              <a:rPr lang="pl-PL" sz="1600" dirty="0" smtClean="0"/>
              <a:t>-mechanizm cenowy,</a:t>
            </a:r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</p:txBody>
      </p:sp>
    </p:spTree>
    <p:extLst>
      <p:ext uri="{BB962C8B-B14F-4D97-AF65-F5344CB8AC3E}">
        <p14:creationId xmlns:p14="http://schemas.microsoft.com/office/powerpoint/2010/main" val="271338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000" dirty="0" err="1" smtClean="0"/>
              <a:t>Steuern</a:t>
            </a:r>
            <a:r>
              <a:rPr lang="pl-PL" sz="2000" dirty="0" smtClean="0"/>
              <a:t>(</a:t>
            </a:r>
            <a:r>
              <a:rPr lang="pl-PL" sz="2000" dirty="0" err="1" smtClean="0"/>
              <a:t>die</a:t>
            </a:r>
            <a:r>
              <a:rPr lang="pl-PL" sz="2000" dirty="0" smtClean="0"/>
              <a:t> Pl. </a:t>
            </a:r>
            <a:r>
              <a:rPr lang="pl-PL" sz="2000" dirty="0"/>
              <a:t>)</a:t>
            </a:r>
            <a:r>
              <a:rPr lang="pl-PL" sz="2000" dirty="0" smtClean="0"/>
              <a:t>-podatki,</a:t>
            </a:r>
            <a:endParaRPr lang="pl-PL" sz="2000" dirty="0"/>
          </a:p>
          <a:p>
            <a:pPr>
              <a:spcBef>
                <a:spcPts val="0"/>
              </a:spcBef>
            </a:pPr>
            <a:r>
              <a:rPr lang="pl-PL" sz="2000" dirty="0" err="1" smtClean="0"/>
              <a:t>Zölle</a:t>
            </a:r>
            <a:r>
              <a:rPr lang="pl-PL" sz="2000" dirty="0" smtClean="0"/>
              <a:t>( </a:t>
            </a:r>
            <a:r>
              <a:rPr lang="pl-PL" sz="2000" dirty="0" err="1" smtClean="0"/>
              <a:t>die</a:t>
            </a:r>
            <a:r>
              <a:rPr lang="pl-PL" sz="2000" dirty="0" smtClean="0"/>
              <a:t> , Pl.)-opłaty celne,</a:t>
            </a:r>
          </a:p>
          <a:p>
            <a:pPr>
              <a:spcBef>
                <a:spcPts val="0"/>
              </a:spcBef>
            </a:pPr>
            <a:r>
              <a:rPr lang="pl-PL" sz="2000" dirty="0" err="1" smtClean="0"/>
              <a:t>Subventionen</a:t>
            </a:r>
            <a:r>
              <a:rPr lang="pl-PL" sz="2000" dirty="0" smtClean="0"/>
              <a:t>(</a:t>
            </a:r>
            <a:r>
              <a:rPr lang="pl-PL" sz="2000" dirty="0" err="1" smtClean="0"/>
              <a:t>die</a:t>
            </a:r>
            <a:r>
              <a:rPr lang="pl-PL" sz="2000" dirty="0" smtClean="0"/>
              <a:t> , Pl.)-dotacje,</a:t>
            </a:r>
          </a:p>
          <a:p>
            <a:pPr>
              <a:spcBef>
                <a:spcPts val="0"/>
              </a:spcBef>
            </a:pPr>
            <a:r>
              <a:rPr lang="pl-PL" sz="2000" dirty="0" smtClean="0"/>
              <a:t>Der </a:t>
            </a:r>
            <a:r>
              <a:rPr lang="pl-PL" sz="2000" dirty="0" err="1" smtClean="0"/>
              <a:t>Gleichgewichtspreis</a:t>
            </a:r>
            <a:r>
              <a:rPr lang="pl-PL" sz="2000" dirty="0" smtClean="0"/>
              <a:t>-saldo cen,</a:t>
            </a:r>
          </a:p>
          <a:p>
            <a:pPr>
              <a:spcBef>
                <a:spcPts val="0"/>
              </a:spcBef>
            </a:pP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Abnahmegarantie</a:t>
            </a:r>
            <a:r>
              <a:rPr lang="pl-PL" sz="2000" dirty="0" smtClean="0"/>
              <a:t>-gwarancja akceptacji,</a:t>
            </a:r>
          </a:p>
          <a:p>
            <a:pPr>
              <a:spcBef>
                <a:spcPts val="0"/>
              </a:spcBef>
            </a:pPr>
            <a:r>
              <a:rPr lang="pl-PL" sz="2000" dirty="0" err="1" smtClean="0"/>
              <a:t>Lagerkosten</a:t>
            </a:r>
            <a:r>
              <a:rPr lang="pl-PL" sz="2000" dirty="0" smtClean="0"/>
              <a:t> (</a:t>
            </a:r>
            <a:r>
              <a:rPr lang="pl-PL" sz="2000" dirty="0" err="1" smtClean="0"/>
              <a:t>die</a:t>
            </a:r>
            <a:r>
              <a:rPr lang="pl-PL" sz="2000" dirty="0" smtClean="0"/>
              <a:t> , </a:t>
            </a:r>
            <a:r>
              <a:rPr lang="pl-PL" sz="2000" dirty="0" err="1" smtClean="0"/>
              <a:t>Pl</a:t>
            </a:r>
            <a:r>
              <a:rPr lang="pl-PL" sz="2000" dirty="0" smtClean="0"/>
              <a:t>)-Koszty przechowywania,</a:t>
            </a:r>
          </a:p>
          <a:p>
            <a:pPr>
              <a:spcBef>
                <a:spcPts val="0"/>
              </a:spcBef>
            </a:pP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Exportsubvention</a:t>
            </a:r>
            <a:r>
              <a:rPr lang="pl-PL" sz="2000" dirty="0" smtClean="0"/>
              <a:t>- dotacja eksportowa,</a:t>
            </a:r>
          </a:p>
          <a:p>
            <a:pPr>
              <a:spcBef>
                <a:spcPts val="0"/>
              </a:spcBef>
            </a:pPr>
            <a:r>
              <a:rPr lang="pl-PL" sz="2000" dirty="0" err="1" smtClean="0"/>
              <a:t>wesentlich</a:t>
            </a:r>
            <a:r>
              <a:rPr lang="pl-PL" sz="2000" dirty="0" smtClean="0"/>
              <a:t>-zasadniczo,</a:t>
            </a:r>
          </a:p>
          <a:p>
            <a:pPr>
              <a:spcBef>
                <a:spcPts val="0"/>
              </a:spcBef>
            </a:pPr>
            <a:r>
              <a:rPr lang="pl-PL" sz="2000" dirty="0" smtClean="0"/>
              <a:t>Der </a:t>
            </a:r>
            <a:r>
              <a:rPr lang="pl-PL" sz="2000" dirty="0" err="1" smtClean="0"/>
              <a:t>Wohnungsmarkt</a:t>
            </a:r>
            <a:r>
              <a:rPr lang="pl-PL" sz="2000" dirty="0" smtClean="0"/>
              <a:t>-rynek mieszkaniowy,</a:t>
            </a:r>
          </a:p>
          <a:p>
            <a:pPr>
              <a:spcBef>
                <a:spcPts val="0"/>
              </a:spcBef>
            </a:pPr>
            <a:r>
              <a:rPr lang="pl-PL" sz="2000" dirty="0" smtClean="0"/>
              <a:t>Der </a:t>
            </a:r>
            <a:r>
              <a:rPr lang="pl-PL" sz="2000" dirty="0" err="1" smtClean="0"/>
              <a:t>Nachfrageüberschuss</a:t>
            </a:r>
            <a:r>
              <a:rPr lang="pl-PL" sz="2000" dirty="0" smtClean="0"/>
              <a:t>-nadmiar popytu,</a:t>
            </a:r>
          </a:p>
          <a:p>
            <a:pPr>
              <a:spcBef>
                <a:spcPts val="0"/>
              </a:spcBef>
            </a:pPr>
            <a:r>
              <a:rPr lang="pl-PL" sz="2000" dirty="0" err="1"/>
              <a:t>v</a:t>
            </a:r>
            <a:r>
              <a:rPr lang="pl-PL" sz="2000" dirty="0" err="1" smtClean="0"/>
              <a:t>erschärft</a:t>
            </a:r>
            <a:r>
              <a:rPr lang="pl-PL" sz="2000" dirty="0" smtClean="0"/>
              <a:t>- zaostrzone/y/a,</a:t>
            </a:r>
          </a:p>
          <a:p>
            <a:pPr>
              <a:spcBef>
                <a:spcPts val="0"/>
              </a:spcBef>
            </a:pPr>
            <a:endParaRPr lang="pl-PL" sz="2000" dirty="0" smtClean="0"/>
          </a:p>
          <a:p>
            <a:pPr>
              <a:spcBef>
                <a:spcPts val="0"/>
              </a:spcBef>
            </a:pPr>
            <a:endParaRPr lang="pl-PL" sz="2000" dirty="0" smtClean="0"/>
          </a:p>
          <a:p>
            <a:pPr>
              <a:spcBef>
                <a:spcPts val="0"/>
              </a:spcBef>
            </a:pPr>
            <a:endParaRPr lang="pl-PL" sz="2000" dirty="0" smtClean="0"/>
          </a:p>
          <a:p>
            <a:pPr>
              <a:spcBef>
                <a:spcPts val="0"/>
              </a:spcBef>
            </a:pPr>
            <a:endParaRPr lang="pl-PL" sz="2000" dirty="0" smtClean="0"/>
          </a:p>
          <a:p>
            <a:pPr>
              <a:spcBef>
                <a:spcPts val="0"/>
              </a:spcBef>
            </a:pPr>
            <a:endParaRPr lang="pl-PL" sz="2000" dirty="0" smtClean="0"/>
          </a:p>
          <a:p>
            <a:pPr>
              <a:spcBef>
                <a:spcPts val="0"/>
              </a:spcBef>
            </a:pPr>
            <a:endParaRPr lang="pl-PL" sz="2000" dirty="0" smtClean="0"/>
          </a:p>
          <a:p>
            <a:pPr>
              <a:spcBef>
                <a:spcPts val="0"/>
              </a:spcBef>
            </a:pPr>
            <a:endParaRPr lang="pl-PL" sz="2000" dirty="0" smtClean="0"/>
          </a:p>
        </p:txBody>
      </p:sp>
    </p:spTree>
    <p:extLst>
      <p:ext uri="{BB962C8B-B14F-4D97-AF65-F5344CB8AC3E}">
        <p14:creationId xmlns:p14="http://schemas.microsoft.com/office/powerpoint/2010/main" val="197125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1043492" y="980728"/>
            <a:ext cx="6777317" cy="485190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Bedingung</a:t>
            </a:r>
            <a:r>
              <a:rPr lang="pl-PL" sz="2000" dirty="0" smtClean="0"/>
              <a:t>-warunek,</a:t>
            </a:r>
          </a:p>
          <a:p>
            <a:pPr>
              <a:spcBef>
                <a:spcPts val="0"/>
              </a:spcBef>
            </a:pPr>
            <a:r>
              <a:rPr lang="pl-PL" sz="2000" dirty="0" err="1"/>
              <a:t>D</a:t>
            </a:r>
            <a:r>
              <a:rPr lang="pl-PL" sz="2000" dirty="0" err="1" smtClean="0"/>
              <a:t>ie</a:t>
            </a:r>
            <a:r>
              <a:rPr lang="pl-PL" sz="2000" dirty="0" smtClean="0"/>
              <a:t> </a:t>
            </a:r>
            <a:r>
              <a:rPr lang="pl-PL" sz="2000" dirty="0" err="1" smtClean="0"/>
              <a:t>Verteilung</a:t>
            </a:r>
            <a:r>
              <a:rPr lang="pl-PL" sz="2000" dirty="0" smtClean="0"/>
              <a:t>-dystrybucja,</a:t>
            </a:r>
          </a:p>
          <a:p>
            <a:pPr>
              <a:spcBef>
                <a:spcPts val="0"/>
              </a:spcBef>
            </a:pPr>
            <a:r>
              <a:rPr lang="pl-PL" sz="2000" dirty="0" smtClean="0"/>
              <a:t>Der </a:t>
            </a:r>
            <a:r>
              <a:rPr lang="pl-PL" sz="2000" dirty="0" err="1" smtClean="0"/>
              <a:t>Vermieter</a:t>
            </a:r>
            <a:r>
              <a:rPr lang="pl-PL" sz="2000" dirty="0" smtClean="0"/>
              <a:t>-wynajmujący,</a:t>
            </a:r>
          </a:p>
          <a:p>
            <a:pPr>
              <a:spcBef>
                <a:spcPts val="0"/>
              </a:spcBef>
            </a:pPr>
            <a:r>
              <a:rPr lang="pl-PL" sz="2000" dirty="0" err="1" smtClean="0"/>
              <a:t>nichtökonomisch</a:t>
            </a:r>
            <a:r>
              <a:rPr lang="pl-PL" sz="2000" dirty="0" smtClean="0"/>
              <a:t>-niegospodarcze,</a:t>
            </a:r>
          </a:p>
          <a:p>
            <a:pPr>
              <a:spcBef>
                <a:spcPts val="0"/>
              </a:spcBef>
            </a:pP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Rationierungsmaßnahmen</a:t>
            </a:r>
            <a:r>
              <a:rPr lang="pl-PL" sz="2000" dirty="0" smtClean="0"/>
              <a:t>( Pl.)-Środki racjonujące,</a:t>
            </a:r>
            <a:endParaRPr lang="pl-PL" sz="2000" dirty="0"/>
          </a:p>
          <a:p>
            <a:pPr marL="0">
              <a:spcBef>
                <a:spcPts val="0"/>
              </a:spcBef>
            </a:pPr>
            <a:r>
              <a:rPr lang="pl-PL" sz="2000" dirty="0" smtClean="0"/>
              <a:t>z. </a:t>
            </a:r>
            <a:r>
              <a:rPr lang="pl-PL" sz="2000" dirty="0" err="1" smtClean="0"/>
              <a:t>Bsp</a:t>
            </a:r>
            <a:r>
              <a:rPr lang="pl-PL" sz="2000" dirty="0" smtClean="0"/>
              <a:t>. </a:t>
            </a:r>
            <a:r>
              <a:rPr lang="pl-PL" sz="2000" dirty="0" err="1" smtClean="0"/>
              <a:t>Bezugsscheine</a:t>
            </a:r>
            <a:r>
              <a:rPr lang="pl-PL" sz="2000" dirty="0" smtClean="0"/>
              <a:t> -  na </a:t>
            </a:r>
            <a:r>
              <a:rPr lang="pl-PL" sz="2000" dirty="0"/>
              <a:t>przykład certyfikaty </a:t>
            </a:r>
            <a:r>
              <a:rPr lang="pl-PL" sz="2000" dirty="0" smtClean="0"/>
              <a:t>subskrypcyjne,</a:t>
            </a:r>
          </a:p>
          <a:p>
            <a:pPr marL="0">
              <a:spcBef>
                <a:spcPts val="0"/>
              </a:spcBef>
            </a:pPr>
            <a:r>
              <a:rPr lang="pl-PL" sz="2000" dirty="0" smtClean="0"/>
              <a:t>z. </a:t>
            </a:r>
            <a:r>
              <a:rPr lang="pl-PL" sz="2000" dirty="0" err="1" smtClean="0"/>
              <a:t>Bsp</a:t>
            </a:r>
            <a:r>
              <a:rPr lang="pl-PL" sz="2000" dirty="0" smtClean="0"/>
              <a:t>. </a:t>
            </a:r>
            <a:r>
              <a:rPr lang="pl-PL" sz="2000" dirty="0" err="1" smtClean="0"/>
              <a:t>Bestechung</a:t>
            </a:r>
            <a:r>
              <a:rPr lang="pl-PL" sz="2000" dirty="0" smtClean="0"/>
              <a:t>-na przykład przekupstwo,</a:t>
            </a:r>
          </a:p>
          <a:p>
            <a:pPr marL="0">
              <a:spcBef>
                <a:spcPts val="0"/>
              </a:spcBef>
            </a:pPr>
            <a:r>
              <a:rPr lang="pl-PL" sz="2000" dirty="0" smtClean="0"/>
              <a:t>Der </a:t>
            </a:r>
            <a:r>
              <a:rPr lang="pl-PL" sz="2000" dirty="0" err="1" smtClean="0"/>
              <a:t>Lobbyismus</a:t>
            </a:r>
            <a:r>
              <a:rPr lang="pl-PL" sz="2000" dirty="0" smtClean="0"/>
              <a:t>-lobbing,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61786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Bibliografia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>
                <a:hlinkClick r:id="rId2"/>
              </a:rPr>
              <a:t>https://thinkaboutgeny.com/staatliche-preisbildung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385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" b="1" i="1" dirty="0" smtClean="0">
                <a:solidFill>
                  <a:srgbClr val="000066"/>
                </a:solidFill>
              </a:rPr>
              <a:t>Vielen Dank für ihre Aufmerksamkeit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559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Inhalt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970784" cy="4572000"/>
          </a:xfrm>
        </p:spPr>
        <p:txBody>
          <a:bodyPr/>
          <a:lstStyle/>
          <a:p>
            <a:pPr fontAlgn="base"/>
            <a:r>
              <a:rPr lang="de-DE" dirty="0" smtClean="0"/>
              <a:t>Definition</a:t>
            </a:r>
            <a:endParaRPr lang="de-DE" dirty="0"/>
          </a:p>
          <a:p>
            <a:pPr fontAlgn="base"/>
            <a:r>
              <a:rPr lang="de-DE" dirty="0" smtClean="0"/>
              <a:t>Der </a:t>
            </a:r>
            <a:r>
              <a:rPr lang="de-DE" dirty="0"/>
              <a:t>Festpreis (Preisbindung)</a:t>
            </a:r>
          </a:p>
          <a:p>
            <a:pPr fontAlgn="base"/>
            <a:r>
              <a:rPr lang="de-DE" dirty="0"/>
              <a:t>Der Mindestpreis</a:t>
            </a:r>
          </a:p>
          <a:p>
            <a:pPr fontAlgn="base"/>
            <a:r>
              <a:rPr lang="de-DE" dirty="0"/>
              <a:t>Der </a:t>
            </a:r>
            <a:r>
              <a:rPr lang="de-DE" dirty="0" smtClean="0"/>
              <a:t>Höchstpreis</a:t>
            </a:r>
            <a:endParaRPr lang="pl-PL" dirty="0" smtClean="0"/>
          </a:p>
          <a:p>
            <a:pPr fontAlgn="base"/>
            <a:r>
              <a:rPr lang="pl-PL" dirty="0" err="1" smtClean="0"/>
              <a:t>Zusammenfassung</a:t>
            </a:r>
            <a:endParaRPr lang="pl-PL" dirty="0" smtClean="0"/>
          </a:p>
          <a:p>
            <a:pPr fontAlgn="base"/>
            <a:r>
              <a:rPr lang="pl-PL" dirty="0" err="1" smtClean="0">
                <a:latin typeface="Constantia" panose="02030602050306030303" pitchFamily="18" charset="0"/>
              </a:rPr>
              <a:t>Wortschatz</a:t>
            </a:r>
            <a:r>
              <a:rPr lang="pl-PL" dirty="0" smtClean="0">
                <a:latin typeface="Constantia" panose="02030602050306030303" pitchFamily="18" charset="0"/>
              </a:rPr>
              <a:t> </a:t>
            </a:r>
            <a:r>
              <a:rPr lang="pl-PL" dirty="0" err="1">
                <a:latin typeface="Constantia" panose="02030602050306030303" pitchFamily="18" charset="0"/>
              </a:rPr>
              <a:t>zum</a:t>
            </a:r>
            <a:r>
              <a:rPr lang="pl-PL" dirty="0">
                <a:latin typeface="Constantia" panose="02030602050306030303" pitchFamily="18" charset="0"/>
              </a:rPr>
              <a:t> </a:t>
            </a:r>
            <a:endParaRPr lang="pl-PL" dirty="0" smtClean="0">
              <a:latin typeface="Constantia" panose="02030602050306030303" pitchFamily="18" charset="0"/>
            </a:endParaRPr>
          </a:p>
          <a:p>
            <a:pPr marL="0" indent="0" fontAlgn="base">
              <a:buNone/>
            </a:pPr>
            <a:r>
              <a:rPr lang="pl-PL" dirty="0" err="1" smtClean="0">
                <a:latin typeface="Constantia" panose="02030602050306030303" pitchFamily="18" charset="0"/>
              </a:rPr>
              <a:t>Thema</a:t>
            </a:r>
            <a:endParaRPr lang="pl-PL" dirty="0"/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908720"/>
            <a:ext cx="5089649" cy="5400600"/>
          </a:xfrm>
        </p:spPr>
      </p:pic>
    </p:spTree>
    <p:extLst>
      <p:ext uri="{BB962C8B-B14F-4D97-AF65-F5344CB8AC3E}">
        <p14:creationId xmlns:p14="http://schemas.microsoft.com/office/powerpoint/2010/main" val="1504587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931224" cy="614129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de-DE" sz="2000" dirty="0" smtClean="0"/>
              <a:t>EINFÜHRUNG</a:t>
            </a:r>
          </a:p>
          <a:p>
            <a:pPr marL="0" indent="0" fontAlgn="base">
              <a:buNone/>
            </a:pPr>
            <a:endParaRPr lang="de-DE" sz="2000" dirty="0"/>
          </a:p>
          <a:p>
            <a:pPr marL="0" indent="0" fontAlgn="base">
              <a:buNone/>
            </a:pPr>
            <a:endParaRPr lang="de-DE" sz="2000" dirty="0" smtClean="0"/>
          </a:p>
          <a:p>
            <a:pPr marL="0" indent="0" fontAlgn="base">
              <a:buNone/>
            </a:pPr>
            <a:r>
              <a:rPr lang="de-DE" sz="2000" dirty="0" smtClean="0"/>
              <a:t>Ein Instrument der Wirtschaftspolitik ist die Preispolitik. </a:t>
            </a:r>
          </a:p>
          <a:p>
            <a:pPr marL="0" indent="0" fontAlgn="base">
              <a:buNone/>
            </a:pPr>
            <a:r>
              <a:rPr lang="de-DE" sz="2000" dirty="0" smtClean="0"/>
              <a:t>Hiermit greift der Staat in die Preisbildung am Markt ein um Marktfehler zu korrigieren. Man spricht in diesem Fall von staatlicher bzw. politischer Preisbildung.</a:t>
            </a:r>
            <a:endParaRPr lang="pl-PL" sz="2000" dirty="0" smtClean="0"/>
          </a:p>
          <a:p>
            <a:pPr marL="0" indent="0" fontAlgn="base">
              <a:buNone/>
            </a:pP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staatliche</a:t>
            </a:r>
            <a:r>
              <a:rPr lang="pl-PL" sz="2000" dirty="0" smtClean="0"/>
              <a:t> </a:t>
            </a:r>
            <a:r>
              <a:rPr lang="pl-PL" sz="2000" dirty="0" err="1" smtClean="0"/>
              <a:t>Preisbildung</a:t>
            </a:r>
            <a:r>
              <a:rPr lang="pl-PL" sz="2000" dirty="0" smtClean="0"/>
              <a:t> </a:t>
            </a:r>
            <a:r>
              <a:rPr lang="pl-PL" sz="2000" dirty="0" err="1" smtClean="0"/>
              <a:t>hat</a:t>
            </a:r>
            <a:r>
              <a:rPr lang="pl-PL" sz="2000" dirty="0" smtClean="0"/>
              <a:t> </a:t>
            </a:r>
            <a:r>
              <a:rPr lang="pl-PL" sz="2000" dirty="0" err="1" smtClean="0"/>
              <a:t>zum</a:t>
            </a:r>
            <a:r>
              <a:rPr lang="pl-PL" sz="2000" dirty="0" smtClean="0"/>
              <a:t> </a:t>
            </a:r>
            <a:r>
              <a:rPr lang="pl-PL" sz="2000" dirty="0" err="1" smtClean="0"/>
              <a:t>Ziel</a:t>
            </a:r>
            <a:r>
              <a:rPr lang="pl-PL" sz="2000" dirty="0" smtClean="0"/>
              <a:t> </a:t>
            </a:r>
            <a:r>
              <a:rPr lang="pl-PL" sz="2000" dirty="0" err="1" smtClean="0"/>
              <a:t>bestimmte</a:t>
            </a:r>
            <a:r>
              <a:rPr lang="pl-PL" sz="2000" dirty="0" smtClean="0"/>
              <a:t> </a:t>
            </a:r>
            <a:r>
              <a:rPr lang="pl-PL" sz="2000" dirty="0" err="1" smtClean="0"/>
              <a:t>Anbieter</a:t>
            </a:r>
            <a:r>
              <a:rPr lang="pl-PL" sz="2000" dirty="0" smtClean="0"/>
              <a:t> </a:t>
            </a:r>
            <a:r>
              <a:rPr lang="pl-PL" sz="2000" dirty="0" err="1" smtClean="0"/>
              <a:t>oder</a:t>
            </a:r>
            <a:r>
              <a:rPr lang="pl-PL" sz="2000" dirty="0" smtClean="0"/>
              <a:t> </a:t>
            </a:r>
            <a:r>
              <a:rPr lang="pl-PL" sz="2000" dirty="0" err="1" smtClean="0"/>
              <a:t>bestimmte</a:t>
            </a:r>
            <a:r>
              <a:rPr lang="pl-PL" sz="2000" dirty="0" smtClean="0"/>
              <a:t> </a:t>
            </a:r>
            <a:r>
              <a:rPr lang="pl-PL" sz="2000" dirty="0" err="1" smtClean="0"/>
              <a:t>Nachfrager</a:t>
            </a:r>
            <a:r>
              <a:rPr lang="pl-PL" sz="2000" dirty="0" smtClean="0"/>
              <a:t> </a:t>
            </a:r>
            <a:r>
              <a:rPr lang="pl-PL" sz="2000" dirty="0" err="1" smtClean="0"/>
              <a:t>besserzustellen</a:t>
            </a:r>
            <a:r>
              <a:rPr lang="pl-PL" sz="2000" dirty="0" smtClean="0"/>
              <a:t> </a:t>
            </a:r>
            <a:r>
              <a:rPr lang="pl-PL" sz="2000" dirty="0" err="1" smtClean="0"/>
              <a:t>als</a:t>
            </a:r>
            <a:r>
              <a:rPr lang="pl-PL" sz="2000" dirty="0" smtClean="0"/>
              <a:t> </a:t>
            </a:r>
            <a:r>
              <a:rPr lang="pl-PL" sz="2000" dirty="0" err="1" smtClean="0"/>
              <a:t>bei</a:t>
            </a:r>
            <a:r>
              <a:rPr lang="pl-PL" sz="2000" dirty="0" smtClean="0"/>
              <a:t> </a:t>
            </a:r>
            <a:r>
              <a:rPr lang="pl-PL" sz="2000" dirty="0" err="1" smtClean="0"/>
              <a:t>freier</a:t>
            </a:r>
            <a:r>
              <a:rPr lang="pl-PL" sz="2000" dirty="0" smtClean="0"/>
              <a:t> </a:t>
            </a:r>
            <a:r>
              <a:rPr lang="pl-PL" sz="2000" dirty="0" err="1" smtClean="0"/>
              <a:t>Marktpreisbildung</a:t>
            </a:r>
            <a:r>
              <a:rPr lang="pl-PL" sz="2000" dirty="0" smtClean="0"/>
              <a:t>. </a:t>
            </a:r>
            <a:endParaRPr lang="de-DE" sz="2000" dirty="0" smtClean="0"/>
          </a:p>
          <a:p>
            <a:pPr marL="0" indent="0" fontAlgn="base">
              <a:buNone/>
            </a:pPr>
            <a:r>
              <a:rPr lang="pl-PL" sz="2000" dirty="0" err="1" smtClean="0"/>
              <a:t>Beispiele</a:t>
            </a:r>
            <a:r>
              <a:rPr lang="pl-PL" sz="2000" dirty="0" smtClean="0"/>
              <a:t> </a:t>
            </a:r>
            <a:r>
              <a:rPr lang="pl-PL" sz="2000" dirty="0" err="1" smtClean="0"/>
              <a:t>für</a:t>
            </a:r>
            <a:r>
              <a:rPr lang="pl-PL" sz="2000" dirty="0" smtClean="0"/>
              <a:t> </a:t>
            </a: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Anbieter</a:t>
            </a:r>
            <a:r>
              <a:rPr lang="pl-PL" sz="2000" dirty="0" smtClean="0"/>
              <a:t> </a:t>
            </a:r>
            <a:r>
              <a:rPr lang="pl-PL" sz="2000" dirty="0" err="1" smtClean="0"/>
              <a:t>sind</a:t>
            </a:r>
            <a:r>
              <a:rPr lang="pl-PL" sz="2000" dirty="0" smtClean="0"/>
              <a:t> </a:t>
            </a:r>
            <a:r>
              <a:rPr lang="pl-PL" sz="2000" dirty="0" err="1" smtClean="0"/>
              <a:t>z.B</a:t>
            </a:r>
            <a:r>
              <a:rPr lang="pl-PL" sz="2000" dirty="0" smtClean="0"/>
              <a:t>. </a:t>
            </a: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Landwirtschaft</a:t>
            </a:r>
            <a:r>
              <a:rPr lang="pl-PL" sz="2000" dirty="0" smtClean="0"/>
              <a:t> </a:t>
            </a:r>
            <a:r>
              <a:rPr lang="pl-PL" sz="2000" dirty="0" err="1" smtClean="0"/>
              <a:t>oder</a:t>
            </a:r>
            <a:r>
              <a:rPr lang="pl-PL" sz="2000" dirty="0" smtClean="0"/>
              <a:t> </a:t>
            </a:r>
            <a:r>
              <a:rPr lang="pl-PL" sz="2000" dirty="0" err="1" smtClean="0"/>
              <a:t>Stahlproduzenten</a:t>
            </a:r>
            <a:r>
              <a:rPr lang="pl-PL" sz="2000" dirty="0" smtClean="0"/>
              <a:t>. </a:t>
            </a:r>
            <a:endParaRPr lang="de-DE" sz="2000" dirty="0" smtClean="0"/>
          </a:p>
          <a:p>
            <a:pPr marL="0" indent="0" fontAlgn="base">
              <a:buNone/>
            </a:pPr>
            <a:r>
              <a:rPr lang="pl-PL" sz="2000" dirty="0" err="1" smtClean="0"/>
              <a:t>Für</a:t>
            </a:r>
            <a:r>
              <a:rPr lang="pl-PL" sz="2000" dirty="0" smtClean="0"/>
              <a:t> </a:t>
            </a: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Nachfrager</a:t>
            </a:r>
            <a:r>
              <a:rPr lang="pl-PL" sz="2000" dirty="0" smtClean="0"/>
              <a:t> </a:t>
            </a:r>
            <a:r>
              <a:rPr lang="pl-PL" sz="2000" dirty="0" err="1" smtClean="0"/>
              <a:t>bedürfte</a:t>
            </a:r>
            <a:r>
              <a:rPr lang="pl-PL" sz="2000" dirty="0" smtClean="0"/>
              <a:t> </a:t>
            </a:r>
            <a:r>
              <a:rPr lang="pl-PL" sz="2000" dirty="0" err="1" smtClean="0"/>
              <a:t>Haushalte</a:t>
            </a:r>
            <a:r>
              <a:rPr lang="pl-PL" sz="2000" dirty="0" smtClean="0"/>
              <a:t> </a:t>
            </a:r>
            <a:r>
              <a:rPr lang="pl-PL" sz="2000" dirty="0" err="1" smtClean="0"/>
              <a:t>oder</a:t>
            </a:r>
            <a:r>
              <a:rPr lang="pl-PL" sz="2000" dirty="0" smtClean="0"/>
              <a:t> </a:t>
            </a:r>
            <a:r>
              <a:rPr lang="pl-PL" sz="2000" dirty="0" err="1" smtClean="0"/>
              <a:t>Personengruppen</a:t>
            </a:r>
            <a:r>
              <a:rPr lang="pl-PL" sz="2000" dirty="0" smtClean="0"/>
              <a:t>. </a:t>
            </a:r>
            <a:r>
              <a:rPr lang="pl-PL" sz="2000" dirty="0" err="1" smtClean="0"/>
              <a:t>Staatliche</a:t>
            </a:r>
            <a:r>
              <a:rPr lang="pl-PL" sz="2000" dirty="0" smtClean="0"/>
              <a:t> </a:t>
            </a:r>
            <a:r>
              <a:rPr lang="pl-PL" sz="2000" dirty="0" err="1" smtClean="0"/>
              <a:t>Preisbildung</a:t>
            </a:r>
            <a:r>
              <a:rPr lang="pl-PL" sz="2000" dirty="0" smtClean="0"/>
              <a:t> </a:t>
            </a:r>
            <a:r>
              <a:rPr lang="pl-PL" sz="2000" dirty="0" err="1" smtClean="0"/>
              <a:t>hat</a:t>
            </a:r>
            <a:r>
              <a:rPr lang="pl-PL" sz="2000" dirty="0" smtClean="0"/>
              <a:t> </a:t>
            </a:r>
            <a:r>
              <a:rPr lang="pl-PL" sz="2000" dirty="0" err="1" smtClean="0"/>
              <a:t>damit</a:t>
            </a:r>
            <a:r>
              <a:rPr lang="pl-PL" sz="2000" dirty="0" smtClean="0"/>
              <a:t> </a:t>
            </a:r>
            <a:r>
              <a:rPr lang="pl-PL" sz="2000" dirty="0" err="1" smtClean="0"/>
              <a:t>auch</a:t>
            </a:r>
            <a:r>
              <a:rPr lang="pl-PL" sz="2000" dirty="0" smtClean="0"/>
              <a:t> </a:t>
            </a:r>
            <a:r>
              <a:rPr lang="pl-PL" sz="2000" dirty="0" err="1" smtClean="0"/>
              <a:t>immer</a:t>
            </a:r>
            <a:r>
              <a:rPr lang="pl-PL" sz="2000" dirty="0" smtClean="0"/>
              <a:t> </a:t>
            </a:r>
            <a:r>
              <a:rPr lang="pl-PL" sz="2000" dirty="0" err="1" smtClean="0"/>
              <a:t>eine</a:t>
            </a:r>
            <a:r>
              <a:rPr lang="pl-PL" sz="2000" dirty="0" smtClean="0"/>
              <a:t> </a:t>
            </a:r>
            <a:r>
              <a:rPr lang="pl-PL" sz="2000" dirty="0" err="1" smtClean="0"/>
              <a:t>soziale</a:t>
            </a:r>
            <a:r>
              <a:rPr lang="pl-PL" sz="2000" dirty="0" smtClean="0"/>
              <a:t> </a:t>
            </a:r>
            <a:r>
              <a:rPr lang="pl-PL" sz="2000" dirty="0" err="1" smtClean="0"/>
              <a:t>und</a:t>
            </a:r>
            <a:r>
              <a:rPr lang="pl-PL" sz="2000" dirty="0" smtClean="0"/>
              <a:t> </a:t>
            </a:r>
            <a:r>
              <a:rPr lang="pl-PL" sz="2000" dirty="0" err="1" smtClean="0"/>
              <a:t>verteilungspolitische</a:t>
            </a:r>
            <a:r>
              <a:rPr lang="pl-PL" sz="2000" dirty="0" smtClean="0"/>
              <a:t> </a:t>
            </a:r>
            <a:r>
              <a:rPr lang="pl-PL" sz="2000" dirty="0" err="1" smtClean="0"/>
              <a:t>Komponente</a:t>
            </a:r>
            <a:r>
              <a:rPr lang="pl-PL" sz="2000" dirty="0" smtClean="0"/>
              <a:t>. </a:t>
            </a:r>
            <a:endParaRPr lang="de-DE" sz="2000" dirty="0" smtClean="0"/>
          </a:p>
          <a:p>
            <a:pPr marL="0" indent="0" fontAlgn="base">
              <a:buNone/>
            </a:pPr>
            <a:r>
              <a:rPr lang="pl-PL" sz="2000" dirty="0" smtClean="0"/>
              <a:t>Es </a:t>
            </a:r>
            <a:r>
              <a:rPr lang="pl-PL" sz="2000" dirty="0" err="1" smtClean="0"/>
              <a:t>besteht</a:t>
            </a:r>
            <a:r>
              <a:rPr lang="pl-PL" sz="2000" dirty="0" smtClean="0"/>
              <a:t> </a:t>
            </a:r>
            <a:r>
              <a:rPr lang="pl-PL" sz="2000" dirty="0" err="1" smtClean="0"/>
              <a:t>daher</a:t>
            </a:r>
            <a:r>
              <a:rPr lang="pl-PL" sz="2000" dirty="0" smtClean="0"/>
              <a:t> </a:t>
            </a:r>
            <a:r>
              <a:rPr lang="pl-PL" sz="2000" dirty="0" err="1" smtClean="0"/>
              <a:t>immer</a:t>
            </a:r>
            <a:r>
              <a:rPr lang="pl-PL" sz="2000" dirty="0" smtClean="0"/>
              <a:t> </a:t>
            </a: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Gefahr</a:t>
            </a:r>
            <a:r>
              <a:rPr lang="pl-PL" sz="2000" dirty="0" smtClean="0"/>
              <a:t>, </a:t>
            </a:r>
            <a:r>
              <a:rPr lang="pl-PL" sz="2000" dirty="0" err="1" smtClean="0"/>
              <a:t>dass</a:t>
            </a:r>
            <a:r>
              <a:rPr lang="pl-PL" sz="2000" dirty="0" smtClean="0"/>
              <a:t> </a:t>
            </a:r>
            <a:r>
              <a:rPr lang="pl-PL" sz="2000" dirty="0" err="1" smtClean="0"/>
              <a:t>dieser</a:t>
            </a:r>
            <a:r>
              <a:rPr lang="pl-PL" sz="2000" dirty="0" smtClean="0"/>
              <a:t> </a:t>
            </a:r>
            <a:r>
              <a:rPr lang="pl-PL" sz="2000" dirty="0" err="1" smtClean="0"/>
              <a:t>Staatseingriff</a:t>
            </a:r>
            <a:r>
              <a:rPr lang="pl-PL" sz="2000" dirty="0" smtClean="0"/>
              <a:t> in </a:t>
            </a:r>
            <a:r>
              <a:rPr lang="pl-PL" sz="2000" dirty="0" err="1" smtClean="0"/>
              <a:t>die</a:t>
            </a:r>
            <a:r>
              <a:rPr lang="pl-PL" sz="2000" dirty="0" smtClean="0"/>
              <a:t> </a:t>
            </a:r>
            <a:r>
              <a:rPr lang="pl-PL" sz="2000" dirty="0" err="1" smtClean="0"/>
              <a:t>Preisbildung</a:t>
            </a:r>
            <a:r>
              <a:rPr lang="pl-PL" sz="2000" dirty="0" smtClean="0"/>
              <a:t> </a:t>
            </a:r>
            <a:r>
              <a:rPr lang="pl-PL" sz="2000" dirty="0" err="1" smtClean="0"/>
              <a:t>verzerrend</a:t>
            </a:r>
            <a:r>
              <a:rPr lang="pl-PL" sz="2000" dirty="0" smtClean="0"/>
              <a:t> </a:t>
            </a:r>
            <a:r>
              <a:rPr lang="pl-PL" sz="2000" dirty="0" err="1" smtClean="0"/>
              <a:t>wirkt</a:t>
            </a:r>
            <a:r>
              <a:rPr lang="pl-PL" sz="2000" dirty="0" smtClean="0"/>
              <a:t> </a:t>
            </a:r>
            <a:r>
              <a:rPr lang="pl-PL" sz="2000" dirty="0" err="1" smtClean="0"/>
              <a:t>oder</a:t>
            </a:r>
            <a:r>
              <a:rPr lang="pl-PL" sz="2000" dirty="0" smtClean="0"/>
              <a:t> </a:t>
            </a:r>
            <a:r>
              <a:rPr lang="pl-PL" sz="2000" dirty="0" err="1" smtClean="0"/>
              <a:t>zumindest</a:t>
            </a:r>
            <a:r>
              <a:rPr lang="pl-PL" sz="2000" dirty="0" smtClean="0"/>
              <a:t> </a:t>
            </a:r>
            <a:r>
              <a:rPr lang="pl-PL" sz="2000" dirty="0" err="1" smtClean="0"/>
              <a:t>nicht</a:t>
            </a:r>
            <a:r>
              <a:rPr lang="pl-PL" sz="2000" dirty="0" smtClean="0"/>
              <a:t> </a:t>
            </a:r>
            <a:r>
              <a:rPr lang="pl-PL" sz="2000" dirty="0" err="1" smtClean="0"/>
              <a:t>effizient</a:t>
            </a:r>
            <a:r>
              <a:rPr lang="pl-PL" sz="2000" dirty="0" smtClean="0"/>
              <a:t> </a:t>
            </a:r>
            <a:r>
              <a:rPr lang="pl-PL" sz="2000" dirty="0" err="1" smtClean="0"/>
              <a:t>ist</a:t>
            </a:r>
            <a:r>
              <a:rPr lang="pl-PL" sz="2000" dirty="0" smtClean="0"/>
              <a:t>.</a:t>
            </a:r>
          </a:p>
          <a:p>
            <a:pPr marL="0" indent="0" fontAlgn="base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21454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3154362"/>
          </a:xfrm>
        </p:spPr>
        <p:txBody>
          <a:bodyPr>
            <a:normAutofit/>
          </a:bodyPr>
          <a:lstStyle/>
          <a:p>
            <a:pPr algn="ctr"/>
            <a:r>
              <a:rPr lang="pl-PL" dirty="0" err="1"/>
              <a:t>Staatliche</a:t>
            </a:r>
            <a:r>
              <a:rPr lang="pl-PL" dirty="0"/>
              <a:t> </a:t>
            </a:r>
            <a:r>
              <a:rPr lang="pl-PL" dirty="0" err="1"/>
              <a:t>Preisbildung</a:t>
            </a:r>
            <a:r>
              <a:rPr lang="pl-PL" dirty="0"/>
              <a:t> </a:t>
            </a:r>
            <a:r>
              <a:rPr lang="pl-PL" dirty="0" err="1"/>
              <a:t>erfolgt</a:t>
            </a:r>
            <a:r>
              <a:rPr lang="pl-PL" dirty="0"/>
              <a:t> </a:t>
            </a:r>
            <a:r>
              <a:rPr lang="pl-PL" dirty="0" err="1"/>
              <a:t>durch</a:t>
            </a:r>
            <a:r>
              <a:rPr lang="pl-PL" dirty="0"/>
              <a:t> </a:t>
            </a:r>
            <a:r>
              <a:rPr lang="pl-PL" dirty="0" err="1"/>
              <a:t>zwei</a:t>
            </a:r>
            <a:r>
              <a:rPr lang="pl-PL" dirty="0"/>
              <a:t> </a:t>
            </a:r>
            <a:r>
              <a:rPr lang="pl-PL" dirty="0" err="1"/>
              <a:t>Arten</a:t>
            </a:r>
            <a:r>
              <a:rPr lang="pl-PL" dirty="0"/>
              <a:t> von </a:t>
            </a:r>
            <a:r>
              <a:rPr lang="pl-PL" dirty="0" err="1"/>
              <a:t>Maßnahmen</a:t>
            </a:r>
            <a:r>
              <a:rPr lang="pl-PL" dirty="0"/>
              <a:t>: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1504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87016"/>
          </a:xfrm>
        </p:spPr>
        <p:txBody>
          <a:bodyPr>
            <a:normAutofit fontScale="90000"/>
          </a:bodyPr>
          <a:lstStyle/>
          <a:p>
            <a:pPr lvl="0"/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>1. </a:t>
            </a:r>
            <a:r>
              <a:rPr lang="pl-PL" sz="3600" dirty="0" err="1" smtClean="0"/>
              <a:t>Direkt</a:t>
            </a:r>
            <a:r>
              <a:rPr lang="pl-PL" sz="3600" dirty="0" smtClean="0"/>
              <a:t> </a:t>
            </a: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pl-PL" sz="3600" dirty="0" err="1" smtClean="0"/>
              <a:t>durch</a:t>
            </a:r>
            <a:r>
              <a:rPr lang="pl-PL" sz="3600" dirty="0" smtClean="0"/>
              <a:t> </a:t>
            </a:r>
            <a:r>
              <a:rPr lang="pl-PL" sz="3600" dirty="0" err="1" smtClean="0"/>
              <a:t>nicht</a:t>
            </a:r>
            <a:r>
              <a:rPr lang="pl-PL" sz="3600" dirty="0" smtClean="0"/>
              <a:t> </a:t>
            </a:r>
            <a:r>
              <a:rPr lang="pl-PL" sz="3600" dirty="0" err="1" smtClean="0"/>
              <a:t>marktkonforme</a:t>
            </a:r>
            <a:r>
              <a:rPr lang="pl-PL" sz="3600" dirty="0" smtClean="0"/>
              <a:t> </a:t>
            </a:r>
            <a:r>
              <a:rPr lang="pl-PL" sz="3600" dirty="0" err="1" smtClean="0"/>
              <a:t>Maßnahmen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pl-PL" sz="2000" dirty="0" err="1" smtClean="0"/>
              <a:t>Festpreise</a:t>
            </a:r>
            <a:endParaRPr lang="pl-PL" sz="2000" dirty="0"/>
          </a:p>
          <a:p>
            <a:pPr lvl="0"/>
            <a:r>
              <a:rPr lang="pl-PL" sz="2000" dirty="0" err="1"/>
              <a:t>Höchstprese</a:t>
            </a:r>
            <a:endParaRPr lang="pl-PL" sz="2000" dirty="0"/>
          </a:p>
          <a:p>
            <a:pPr lvl="0"/>
            <a:r>
              <a:rPr lang="pl-PL" sz="2000" dirty="0" err="1"/>
              <a:t>Mindestpreise</a:t>
            </a:r>
            <a:endParaRPr lang="pl-PL" sz="2000" dirty="0"/>
          </a:p>
          <a:p>
            <a:pPr marL="0" indent="0">
              <a:buNone/>
            </a:pPr>
            <a:r>
              <a:rPr lang="pl-PL" sz="2000" dirty="0"/>
              <a:t> </a:t>
            </a:r>
            <a:endParaRPr lang="pl-PL" sz="2000" dirty="0" smtClean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dirty="0" err="1"/>
              <a:t>Direkte</a:t>
            </a:r>
            <a:r>
              <a:rPr lang="pl-PL" sz="2000" dirty="0"/>
              <a:t> </a:t>
            </a:r>
            <a:r>
              <a:rPr lang="pl-PL" sz="2000" dirty="0" err="1"/>
              <a:t>Preiseingriffe</a:t>
            </a:r>
            <a:r>
              <a:rPr lang="pl-PL" sz="2000" dirty="0"/>
              <a:t> </a:t>
            </a:r>
            <a:r>
              <a:rPr lang="pl-PL" sz="2000" dirty="0" err="1"/>
              <a:t>sind</a:t>
            </a:r>
            <a:r>
              <a:rPr lang="pl-PL" sz="2000" dirty="0"/>
              <a:t> </a:t>
            </a:r>
            <a:r>
              <a:rPr lang="pl-PL" sz="2000" dirty="0" err="1"/>
              <a:t>nicht</a:t>
            </a:r>
            <a:r>
              <a:rPr lang="pl-PL" sz="2000" dirty="0"/>
              <a:t> </a:t>
            </a:r>
            <a:r>
              <a:rPr lang="pl-PL" sz="2000" dirty="0" err="1"/>
              <a:t>marktkonform</a:t>
            </a:r>
            <a:r>
              <a:rPr lang="pl-PL" sz="2000" dirty="0"/>
              <a:t>. </a:t>
            </a:r>
            <a:endParaRPr lang="de-DE" sz="2000" dirty="0" smtClean="0"/>
          </a:p>
          <a:p>
            <a:pPr marL="0" indent="0">
              <a:buNone/>
            </a:pPr>
            <a:r>
              <a:rPr lang="pl-PL" sz="2000" dirty="0" err="1" smtClean="0"/>
              <a:t>Durch</a:t>
            </a:r>
            <a:r>
              <a:rPr lang="pl-PL" sz="2000" dirty="0" smtClean="0"/>
              <a:t> </a:t>
            </a:r>
            <a:r>
              <a:rPr lang="pl-PL" sz="2000" dirty="0" err="1"/>
              <a:t>die</a:t>
            </a:r>
            <a:r>
              <a:rPr lang="pl-PL" sz="2000" dirty="0"/>
              <a:t> </a:t>
            </a:r>
            <a:r>
              <a:rPr lang="pl-PL" sz="2000" dirty="0" err="1"/>
              <a:t>sogenannte</a:t>
            </a:r>
            <a:r>
              <a:rPr lang="pl-PL" sz="2000" dirty="0"/>
              <a:t> </a:t>
            </a:r>
            <a:r>
              <a:rPr lang="pl-PL" sz="2000" dirty="0" err="1"/>
              <a:t>Preisbindung</a:t>
            </a:r>
            <a:r>
              <a:rPr lang="pl-PL" sz="2000" dirty="0"/>
              <a:t> </a:t>
            </a:r>
            <a:r>
              <a:rPr lang="pl-PL" sz="2000" dirty="0" err="1"/>
              <a:t>greift</a:t>
            </a:r>
            <a:r>
              <a:rPr lang="pl-PL" sz="2000" dirty="0"/>
              <a:t> der </a:t>
            </a:r>
            <a:r>
              <a:rPr lang="pl-PL" sz="2000" dirty="0" err="1"/>
              <a:t>Staat</a:t>
            </a:r>
            <a:r>
              <a:rPr lang="pl-PL" sz="2000" dirty="0"/>
              <a:t> </a:t>
            </a:r>
            <a:r>
              <a:rPr lang="pl-PL" sz="2000" dirty="0" err="1"/>
              <a:t>direkt</a:t>
            </a:r>
            <a:r>
              <a:rPr lang="pl-PL" sz="2000" dirty="0"/>
              <a:t> in den </a:t>
            </a:r>
            <a:r>
              <a:rPr lang="pl-PL" sz="2000" dirty="0" err="1"/>
              <a:t>Preismechanismus</a:t>
            </a:r>
            <a:r>
              <a:rPr lang="pl-PL" sz="2000" dirty="0"/>
              <a:t> </a:t>
            </a:r>
            <a:r>
              <a:rPr lang="pl-PL" sz="2000" dirty="0" err="1"/>
              <a:t>ein</a:t>
            </a:r>
            <a:r>
              <a:rPr lang="pl-PL" sz="2000" dirty="0"/>
              <a:t>. </a:t>
            </a:r>
            <a:endParaRPr lang="de-DE" sz="2000" dirty="0" smtClean="0"/>
          </a:p>
          <a:p>
            <a:pPr marL="0" indent="0">
              <a:buNone/>
            </a:pPr>
            <a:r>
              <a:rPr lang="pl-PL" sz="2000" dirty="0" smtClean="0"/>
              <a:t>Man </a:t>
            </a:r>
            <a:r>
              <a:rPr lang="pl-PL" sz="2000" dirty="0" err="1"/>
              <a:t>unterscheidet</a:t>
            </a:r>
            <a:r>
              <a:rPr lang="pl-PL" sz="2000" dirty="0"/>
              <a:t> </a:t>
            </a:r>
            <a:r>
              <a:rPr lang="pl-PL" sz="2000" dirty="0" err="1"/>
              <a:t>zwischen</a:t>
            </a:r>
            <a:r>
              <a:rPr lang="pl-PL" sz="2000" dirty="0"/>
              <a:t> den </a:t>
            </a:r>
            <a:r>
              <a:rPr lang="pl-PL" sz="2000" dirty="0" err="1"/>
              <a:t>drei</a:t>
            </a:r>
            <a:r>
              <a:rPr lang="pl-PL" sz="2000" dirty="0"/>
              <a:t> </a:t>
            </a:r>
            <a:r>
              <a:rPr lang="pl-PL" sz="2000" dirty="0" err="1"/>
              <a:t>oben</a:t>
            </a:r>
            <a:r>
              <a:rPr lang="pl-PL" sz="2000" dirty="0"/>
              <a:t> </a:t>
            </a:r>
            <a:r>
              <a:rPr lang="pl-PL" sz="2000" dirty="0" err="1"/>
              <a:t>genannten</a:t>
            </a:r>
            <a:r>
              <a:rPr lang="pl-PL" sz="2000" dirty="0"/>
              <a:t> </a:t>
            </a:r>
            <a:r>
              <a:rPr lang="pl-PL" sz="2000" dirty="0" err="1"/>
              <a:t>Maßnahmen</a:t>
            </a:r>
            <a:r>
              <a:rPr lang="pl-PL" sz="2000" dirty="0"/>
              <a:t>. </a:t>
            </a:r>
            <a:endParaRPr lang="de-DE" sz="2000" dirty="0" smtClean="0"/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32093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pl-PL" sz="3600" dirty="0" smtClean="0"/>
              <a:t>2. </a:t>
            </a:r>
            <a:r>
              <a:rPr lang="pl-PL" sz="3600" dirty="0" err="1" smtClean="0"/>
              <a:t>Indirekt</a:t>
            </a:r>
            <a:r>
              <a:rPr lang="pl-PL" sz="3600" dirty="0" smtClean="0"/>
              <a:t> </a:t>
            </a: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pl-PL" sz="3600" dirty="0" err="1" smtClean="0"/>
              <a:t>durch</a:t>
            </a:r>
            <a:r>
              <a:rPr lang="pl-PL" sz="3600" dirty="0" smtClean="0"/>
              <a:t> </a:t>
            </a:r>
            <a:r>
              <a:rPr lang="pl-PL" sz="3600" dirty="0" err="1"/>
              <a:t>marktkonforme</a:t>
            </a:r>
            <a:r>
              <a:rPr lang="pl-PL" sz="3600" dirty="0"/>
              <a:t> </a:t>
            </a:r>
            <a:r>
              <a:rPr lang="pl-PL" sz="3600" dirty="0" err="1"/>
              <a:t>Maßnahmen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pl-PL" sz="2800" dirty="0" err="1"/>
              <a:t>Steuern</a:t>
            </a:r>
            <a:endParaRPr lang="pl-PL" sz="2800" dirty="0"/>
          </a:p>
          <a:p>
            <a:pPr lvl="0"/>
            <a:r>
              <a:rPr lang="pl-PL" sz="2800" dirty="0" err="1"/>
              <a:t>Zölle</a:t>
            </a:r>
            <a:endParaRPr lang="pl-PL" sz="2800" dirty="0"/>
          </a:p>
          <a:p>
            <a:pPr lvl="0"/>
            <a:r>
              <a:rPr lang="pl-PL" sz="2800" dirty="0" err="1"/>
              <a:t>Subventionen</a:t>
            </a:r>
            <a:endParaRPr lang="pl-PL" sz="2800" dirty="0"/>
          </a:p>
          <a:p>
            <a:pPr lvl="0"/>
            <a:r>
              <a:rPr lang="pl-PL" sz="2800" dirty="0" smtClean="0"/>
              <a:t>der </a:t>
            </a:r>
            <a:r>
              <a:rPr lang="pl-PL" sz="2800" dirty="0" err="1"/>
              <a:t>Staat</a:t>
            </a:r>
            <a:r>
              <a:rPr lang="pl-PL" sz="2800" dirty="0"/>
              <a:t> </a:t>
            </a:r>
            <a:r>
              <a:rPr lang="pl-PL" sz="2800" dirty="0" err="1"/>
              <a:t>tritt</a:t>
            </a:r>
            <a:r>
              <a:rPr lang="pl-PL" sz="2800" dirty="0"/>
              <a:t> </a:t>
            </a:r>
            <a:r>
              <a:rPr lang="pl-PL" sz="2800" dirty="0" err="1"/>
              <a:t>selber</a:t>
            </a:r>
            <a:r>
              <a:rPr lang="pl-PL" sz="2800" dirty="0"/>
              <a:t> </a:t>
            </a:r>
            <a:r>
              <a:rPr lang="pl-PL" sz="2800" dirty="0" err="1"/>
              <a:t>als</a:t>
            </a:r>
            <a:r>
              <a:rPr lang="pl-PL" sz="2800" dirty="0"/>
              <a:t> </a:t>
            </a:r>
            <a:r>
              <a:rPr lang="pl-PL" sz="2800" dirty="0" err="1"/>
              <a:t>Anbieter</a:t>
            </a:r>
            <a:r>
              <a:rPr lang="pl-PL" sz="2800" dirty="0"/>
              <a:t> </a:t>
            </a:r>
            <a:r>
              <a:rPr lang="pl-PL" sz="2800" dirty="0" err="1"/>
              <a:t>oder</a:t>
            </a:r>
            <a:r>
              <a:rPr lang="pl-PL" sz="2800" dirty="0"/>
              <a:t> </a:t>
            </a:r>
            <a:r>
              <a:rPr lang="pl-PL" sz="2800" dirty="0" err="1"/>
              <a:t>Nachfrager</a:t>
            </a:r>
            <a:r>
              <a:rPr lang="pl-PL" sz="2800" dirty="0"/>
              <a:t> </a:t>
            </a:r>
            <a:r>
              <a:rPr lang="pl-PL" sz="2800" dirty="0" err="1" smtClean="0"/>
              <a:t>auf</a:t>
            </a:r>
            <a:endParaRPr lang="pl-PL" sz="2800" dirty="0" smtClean="0"/>
          </a:p>
          <a:p>
            <a:pPr marL="0" lvl="0" indent="0">
              <a:buNone/>
            </a:pPr>
            <a:endParaRPr lang="pl-PL" sz="2800" dirty="0"/>
          </a:p>
          <a:p>
            <a:pPr marL="0" indent="0">
              <a:buNone/>
            </a:pPr>
            <a:r>
              <a:rPr lang="pl-PL" sz="2800" dirty="0"/>
              <a:t>Im </a:t>
            </a:r>
            <a:r>
              <a:rPr lang="pl-PL" sz="2800" dirty="0" err="1"/>
              <a:t>Gegensatz</a:t>
            </a:r>
            <a:r>
              <a:rPr lang="pl-PL" sz="2800" dirty="0"/>
              <a:t> </a:t>
            </a:r>
            <a:r>
              <a:rPr lang="pl-PL" sz="2800" dirty="0" err="1"/>
              <a:t>zu</a:t>
            </a:r>
            <a:r>
              <a:rPr lang="pl-PL" sz="2800" dirty="0"/>
              <a:t> </a:t>
            </a:r>
            <a:r>
              <a:rPr lang="pl-PL" sz="2800" dirty="0" err="1"/>
              <a:t>direkten</a:t>
            </a:r>
            <a:r>
              <a:rPr lang="pl-PL" sz="2800" dirty="0"/>
              <a:t> </a:t>
            </a:r>
            <a:r>
              <a:rPr lang="pl-PL" sz="2800" dirty="0" err="1"/>
              <a:t>Preiseingriffen</a:t>
            </a:r>
            <a:r>
              <a:rPr lang="pl-PL" sz="2800" dirty="0"/>
              <a:t> </a:t>
            </a:r>
            <a:r>
              <a:rPr lang="pl-PL" sz="2800" dirty="0" err="1"/>
              <a:t>sind</a:t>
            </a:r>
            <a:r>
              <a:rPr lang="pl-PL" sz="2800" dirty="0"/>
              <a:t> </a:t>
            </a:r>
            <a:r>
              <a:rPr lang="pl-PL" sz="2800" dirty="0" err="1"/>
              <a:t>indirekte</a:t>
            </a:r>
            <a:r>
              <a:rPr lang="pl-PL" sz="2800" dirty="0"/>
              <a:t> </a:t>
            </a:r>
            <a:r>
              <a:rPr lang="pl-PL" sz="2800" dirty="0" err="1"/>
              <a:t>Maßnahmen</a:t>
            </a:r>
            <a:r>
              <a:rPr lang="pl-PL" sz="2800" dirty="0"/>
              <a:t> </a:t>
            </a:r>
            <a:r>
              <a:rPr lang="pl-PL" sz="2800" dirty="0" err="1"/>
              <a:t>marktkonform</a:t>
            </a:r>
            <a:r>
              <a:rPr lang="pl-PL" sz="2800" dirty="0"/>
              <a:t>. </a:t>
            </a:r>
            <a:endParaRPr lang="de-DE" sz="2800" dirty="0" smtClean="0"/>
          </a:p>
          <a:p>
            <a:pPr marL="0" indent="0">
              <a:buNone/>
            </a:pPr>
            <a:r>
              <a:rPr lang="pl-PL" sz="2800" dirty="0" err="1" smtClean="0"/>
              <a:t>Denn</a:t>
            </a:r>
            <a:r>
              <a:rPr lang="pl-PL" sz="2800" dirty="0" smtClean="0"/>
              <a:t> </a:t>
            </a:r>
            <a:r>
              <a:rPr lang="pl-PL" sz="2800" dirty="0" err="1"/>
              <a:t>sie</a:t>
            </a:r>
            <a:r>
              <a:rPr lang="pl-PL" sz="2800" dirty="0"/>
              <a:t> </a:t>
            </a:r>
            <a:r>
              <a:rPr lang="pl-PL" sz="2800" dirty="0" err="1"/>
              <a:t>lenken</a:t>
            </a:r>
            <a:r>
              <a:rPr lang="pl-PL" sz="2800" dirty="0"/>
              <a:t> nur </a:t>
            </a:r>
            <a:r>
              <a:rPr lang="pl-PL" sz="2800" dirty="0" err="1"/>
              <a:t>die</a:t>
            </a:r>
            <a:r>
              <a:rPr lang="pl-PL" sz="2800" dirty="0"/>
              <a:t> </a:t>
            </a:r>
            <a:r>
              <a:rPr lang="pl-PL" sz="2800" dirty="0" err="1"/>
              <a:t>Preise</a:t>
            </a:r>
            <a:r>
              <a:rPr lang="pl-PL" sz="2800" dirty="0"/>
              <a:t>, indem </a:t>
            </a:r>
            <a:r>
              <a:rPr lang="pl-PL" sz="2800" dirty="0" err="1"/>
              <a:t>sie</a:t>
            </a:r>
            <a:r>
              <a:rPr lang="pl-PL" sz="2800" dirty="0"/>
              <a:t> </a:t>
            </a:r>
            <a:r>
              <a:rPr lang="pl-PL" sz="2800" dirty="0" err="1"/>
              <a:t>die</a:t>
            </a:r>
            <a:r>
              <a:rPr lang="pl-PL" sz="2800" dirty="0"/>
              <a:t> </a:t>
            </a:r>
            <a:r>
              <a:rPr lang="pl-PL" sz="2800" dirty="0" err="1"/>
              <a:t>Nachfrage</a:t>
            </a:r>
            <a:r>
              <a:rPr lang="pl-PL" sz="2800" dirty="0"/>
              <a:t> </a:t>
            </a:r>
            <a:r>
              <a:rPr lang="pl-PL" sz="2800" dirty="0" err="1"/>
              <a:t>oder</a:t>
            </a:r>
            <a:r>
              <a:rPr lang="pl-PL" sz="2800" dirty="0"/>
              <a:t> </a:t>
            </a:r>
            <a:r>
              <a:rPr lang="pl-PL" sz="2800" dirty="0" err="1"/>
              <a:t>das</a:t>
            </a:r>
            <a:r>
              <a:rPr lang="pl-PL" sz="2800" dirty="0"/>
              <a:t> </a:t>
            </a:r>
            <a:r>
              <a:rPr lang="pl-PL" sz="2800" dirty="0" err="1"/>
              <a:t>Angebot</a:t>
            </a:r>
            <a:r>
              <a:rPr lang="pl-PL" sz="2800" dirty="0"/>
              <a:t> </a:t>
            </a:r>
            <a:r>
              <a:rPr lang="pl-PL" sz="2800" dirty="0" err="1"/>
              <a:t>beeinflussen</a:t>
            </a:r>
            <a:r>
              <a:rPr lang="pl-PL" sz="2800" dirty="0"/>
              <a:t>. </a:t>
            </a:r>
            <a:endParaRPr lang="de-DE" sz="2800" dirty="0" smtClean="0"/>
          </a:p>
          <a:p>
            <a:pPr marL="0" indent="0">
              <a:buNone/>
            </a:pPr>
            <a:r>
              <a:rPr lang="pl-PL" sz="2800" dirty="0" err="1" smtClean="0"/>
              <a:t>Durch</a:t>
            </a:r>
            <a:r>
              <a:rPr lang="pl-PL" sz="2800" dirty="0" smtClean="0"/>
              <a:t> </a:t>
            </a:r>
            <a:r>
              <a:rPr lang="pl-PL" sz="2800" dirty="0" err="1"/>
              <a:t>diese</a:t>
            </a:r>
            <a:r>
              <a:rPr lang="pl-PL" sz="2800" dirty="0"/>
              <a:t> </a:t>
            </a:r>
            <a:r>
              <a:rPr lang="pl-PL" sz="2800" dirty="0" err="1"/>
              <a:t>Maßnahmen</a:t>
            </a:r>
            <a:r>
              <a:rPr lang="pl-PL" sz="2800" dirty="0"/>
              <a:t> kann </a:t>
            </a:r>
            <a:r>
              <a:rPr lang="pl-PL" sz="2800" dirty="0" err="1"/>
              <a:t>sich</a:t>
            </a:r>
            <a:r>
              <a:rPr lang="pl-PL" sz="2800" dirty="0"/>
              <a:t> </a:t>
            </a:r>
            <a:r>
              <a:rPr lang="pl-PL" sz="2800" dirty="0" err="1"/>
              <a:t>immer</a:t>
            </a:r>
            <a:r>
              <a:rPr lang="pl-PL" sz="2800" dirty="0"/>
              <a:t> </a:t>
            </a:r>
            <a:r>
              <a:rPr lang="pl-PL" sz="2800" dirty="0" err="1"/>
              <a:t>ein</a:t>
            </a:r>
            <a:r>
              <a:rPr lang="pl-PL" sz="2800" dirty="0"/>
              <a:t> </a:t>
            </a:r>
            <a:r>
              <a:rPr lang="pl-PL" sz="2800" dirty="0" err="1"/>
              <a:t>neuer</a:t>
            </a:r>
            <a:r>
              <a:rPr lang="pl-PL" sz="2800" dirty="0"/>
              <a:t> </a:t>
            </a:r>
            <a:r>
              <a:rPr lang="pl-PL" sz="2800" dirty="0" err="1"/>
              <a:t>Gleichgewichtspreis</a:t>
            </a:r>
            <a:r>
              <a:rPr lang="pl-PL" sz="2800" dirty="0"/>
              <a:t> </a:t>
            </a:r>
            <a:r>
              <a:rPr lang="pl-PL" sz="2800" dirty="0" err="1"/>
              <a:t>bilden</a:t>
            </a:r>
            <a:r>
              <a:rPr lang="pl-PL" sz="2800" dirty="0"/>
              <a:t>. </a:t>
            </a:r>
            <a:endParaRPr lang="de-DE" sz="2800" dirty="0" smtClean="0"/>
          </a:p>
          <a:p>
            <a:pPr marL="0" indent="0">
              <a:buNone/>
            </a:pPr>
            <a:r>
              <a:rPr lang="pl-PL" sz="2800" dirty="0" err="1" smtClean="0"/>
              <a:t>D.h</a:t>
            </a:r>
            <a:r>
              <a:rPr lang="pl-PL" sz="2800" dirty="0"/>
              <a:t>. </a:t>
            </a:r>
            <a:r>
              <a:rPr lang="pl-PL" sz="2800" dirty="0" err="1"/>
              <a:t>sie</a:t>
            </a:r>
            <a:r>
              <a:rPr lang="pl-PL" sz="2800" dirty="0"/>
              <a:t> </a:t>
            </a:r>
            <a:r>
              <a:rPr lang="pl-PL" sz="2800" dirty="0" err="1"/>
              <a:t>beeinträchtigen</a:t>
            </a:r>
            <a:r>
              <a:rPr lang="pl-PL" sz="2800" dirty="0"/>
              <a:t> </a:t>
            </a:r>
            <a:r>
              <a:rPr lang="pl-PL" sz="2800" dirty="0" err="1"/>
              <a:t>nicht</a:t>
            </a:r>
            <a:r>
              <a:rPr lang="pl-PL" sz="2800" dirty="0"/>
              <a:t> </a:t>
            </a:r>
            <a:r>
              <a:rPr lang="pl-PL" sz="2800" dirty="0" err="1"/>
              <a:t>die</a:t>
            </a:r>
            <a:r>
              <a:rPr lang="pl-PL" sz="2800" dirty="0"/>
              <a:t> </a:t>
            </a:r>
            <a:r>
              <a:rPr lang="pl-PL" sz="2800" dirty="0" err="1"/>
              <a:t>Preisbildung</a:t>
            </a:r>
            <a:r>
              <a:rPr lang="pl-PL" sz="2800" dirty="0"/>
              <a:t> </a:t>
            </a:r>
            <a:r>
              <a:rPr lang="pl-PL" sz="2800" dirty="0" err="1"/>
              <a:t>am</a:t>
            </a:r>
            <a:r>
              <a:rPr lang="pl-PL" sz="2800" dirty="0"/>
              <a:t> </a:t>
            </a:r>
            <a:r>
              <a:rPr lang="pl-PL" sz="2800" dirty="0" err="1"/>
              <a:t>Markt</a:t>
            </a:r>
            <a:r>
              <a:rPr lang="pl-PL" sz="2800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536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b="1" dirty="0" smtClean="0"/>
              <a:t>Festpreis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 dirty="0" smtClean="0"/>
              <a:t>Maßnahme </a:t>
            </a:r>
            <a:r>
              <a:rPr lang="de-DE" sz="3200" dirty="0"/>
              <a:t>des Staates, </a:t>
            </a:r>
            <a:endParaRPr lang="de-DE" sz="3200" dirty="0" smtClean="0"/>
          </a:p>
          <a:p>
            <a:pPr marL="0" indent="0">
              <a:buNone/>
            </a:pPr>
            <a:r>
              <a:rPr lang="de-DE" sz="3200" dirty="0" smtClean="0"/>
              <a:t>bei </a:t>
            </a:r>
            <a:r>
              <a:rPr lang="de-DE" sz="3200" dirty="0"/>
              <a:t>der die Preise für bestimmte Güter festgelegt werden und </a:t>
            </a:r>
            <a:endParaRPr lang="de-DE" sz="3200" dirty="0" smtClean="0"/>
          </a:p>
          <a:p>
            <a:pPr marL="0" indent="0">
              <a:buNone/>
            </a:pPr>
            <a:r>
              <a:rPr lang="de-DE" sz="3200" dirty="0" smtClean="0"/>
              <a:t>für </a:t>
            </a:r>
            <a:r>
              <a:rPr lang="de-DE" sz="3200" dirty="0"/>
              <a:t>einen bestimmten Zeitraum nicht verändert werden dürfen.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74205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000" b="1" dirty="0"/>
              <a:t>Generell </a:t>
            </a:r>
            <a:r>
              <a:rPr lang="de-DE" sz="2000" b="1" dirty="0" smtClean="0"/>
              <a:t> ist </a:t>
            </a:r>
            <a:r>
              <a:rPr lang="de-DE" sz="2000" b="1" dirty="0"/>
              <a:t>in Deutschland die Preisbindung über das Wettbewerbsrecht verboten. </a:t>
            </a:r>
            <a:r>
              <a:rPr lang="de-DE" sz="2000" b="1" dirty="0" smtClean="0"/>
              <a:t/>
            </a:r>
            <a:br>
              <a:rPr lang="de-DE" sz="2000" b="1" dirty="0" smtClean="0"/>
            </a:br>
            <a:r>
              <a:rPr lang="de-DE" sz="2000" b="1" dirty="0" smtClean="0"/>
              <a:t>Es </a:t>
            </a:r>
            <a:r>
              <a:rPr lang="de-DE" sz="2000" b="1" dirty="0"/>
              <a:t>existieren für einige Branchen allerdings Ausnahmen:</a:t>
            </a:r>
            <a:endParaRPr lang="pl-PL" sz="2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de-DE" sz="2200" dirty="0"/>
              <a:t>Preisbindung bei Büchern</a:t>
            </a:r>
          </a:p>
          <a:p>
            <a:pPr fontAlgn="base"/>
            <a:r>
              <a:rPr lang="de-DE" sz="2200" dirty="0"/>
              <a:t>Preisbindung bei Tabakwaren</a:t>
            </a:r>
          </a:p>
          <a:p>
            <a:pPr fontAlgn="base"/>
            <a:r>
              <a:rPr lang="de-DE" sz="2200" dirty="0"/>
              <a:t>Gesetzlich geregelte Preise für bestimmte freie Berufe:</a:t>
            </a:r>
          </a:p>
          <a:p>
            <a:pPr marL="0" indent="0" fontAlgn="base">
              <a:buNone/>
            </a:pPr>
            <a:r>
              <a:rPr lang="de-DE" sz="2200" i="1" dirty="0"/>
              <a:t>- Ärzte</a:t>
            </a:r>
          </a:p>
          <a:p>
            <a:pPr marL="0" indent="0" fontAlgn="base">
              <a:buNone/>
            </a:pPr>
            <a:r>
              <a:rPr lang="de-DE" sz="2200" i="1" dirty="0"/>
              <a:t>- Psychologische Psychotherapeuten</a:t>
            </a:r>
            <a:endParaRPr lang="de-DE" sz="2200" dirty="0"/>
          </a:p>
          <a:p>
            <a:pPr marL="0" indent="0" fontAlgn="base">
              <a:buNone/>
            </a:pPr>
            <a:r>
              <a:rPr lang="de-DE" sz="2200" i="1" dirty="0"/>
              <a:t>- Tierärzte</a:t>
            </a:r>
          </a:p>
          <a:p>
            <a:pPr marL="0" indent="0" fontAlgn="base">
              <a:buNone/>
            </a:pPr>
            <a:r>
              <a:rPr lang="de-DE" sz="2200" i="1" dirty="0" smtClean="0"/>
              <a:t>- </a:t>
            </a:r>
            <a:r>
              <a:rPr lang="de-DE" sz="2200" i="1" dirty="0"/>
              <a:t>Zahnärzte</a:t>
            </a:r>
          </a:p>
          <a:p>
            <a:pPr marL="0" indent="0" fontAlgn="base">
              <a:buNone/>
            </a:pPr>
            <a:r>
              <a:rPr lang="de-DE" sz="2200" i="1" dirty="0"/>
              <a:t>- Architekten und Ingenieure</a:t>
            </a:r>
          </a:p>
          <a:p>
            <a:pPr marL="0" indent="0" fontAlgn="base">
              <a:buNone/>
            </a:pPr>
            <a:r>
              <a:rPr lang="de-DE" sz="2200" i="1" dirty="0"/>
              <a:t>- Rechtsanwälte</a:t>
            </a:r>
          </a:p>
          <a:p>
            <a:pPr marL="0" indent="0" fontAlgn="base">
              <a:buNone/>
            </a:pPr>
            <a:r>
              <a:rPr lang="de-DE" sz="2200" i="1" dirty="0"/>
              <a:t>- Steuerberater</a:t>
            </a:r>
          </a:p>
          <a:p>
            <a:pPr marL="0" indent="0" fontAlgn="base">
              <a:buNone/>
            </a:pPr>
            <a:r>
              <a:rPr lang="de-DE" sz="2200" i="1" dirty="0"/>
              <a:t>- Preise für Taxisfahren in einer Gemeinde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689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 b="1" dirty="0" smtClean="0"/>
              <a:t>Preisuntergrenze: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Gesetzlich festgelegter Mindestpreis, zu dem ein Gut angeboten werden darf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4186139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Wykusz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</TotalTime>
  <Words>661</Words>
  <Application>Microsoft Office PowerPoint</Application>
  <PresentationFormat>Pokaz na ekranie (4:3)</PresentationFormat>
  <Paragraphs>138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Wykusz</vt:lpstr>
      <vt:lpstr>Ein Instrument der Wirtschaftspolitik</vt:lpstr>
      <vt:lpstr>Inhalt:</vt:lpstr>
      <vt:lpstr>Prezentacja programu PowerPoint</vt:lpstr>
      <vt:lpstr>Staatliche Preisbildung erfolgt durch zwei Arten von Maßnahmen: </vt:lpstr>
      <vt:lpstr> 1. Direkt  durch nicht marktkonforme Maßnahmen </vt:lpstr>
      <vt:lpstr>2. Indirekt  durch marktkonforme Maßnahmen </vt:lpstr>
      <vt:lpstr>Festpreis</vt:lpstr>
      <vt:lpstr>Generell  ist in Deutschland die Preisbindung über das Wettbewerbsrecht verboten.  Es existieren für einige Branchen allerdings Ausnahmen:</vt:lpstr>
      <vt:lpstr>Preisuntergrenze:</vt:lpstr>
      <vt:lpstr>Negative Effekte am Beispiel des Landwirtschaftssektors </vt:lpstr>
      <vt:lpstr>Preisobergrenze:</vt:lpstr>
      <vt:lpstr>Ein Höchstpreis hat im Wesentlichen 4 negative Wirkungen am Beispiel des Wohnungsmarktes </vt:lpstr>
      <vt:lpstr>Zusammenfassung </vt:lpstr>
      <vt:lpstr>Wortschatz zum Thema</vt:lpstr>
      <vt:lpstr>Prezentacja programu PowerPoint</vt:lpstr>
      <vt:lpstr>Prezentacja programu PowerPoint</vt:lpstr>
      <vt:lpstr>Bibliografia:</vt:lpstr>
      <vt:lpstr>Vielen Dank für ihre Aufmerksamkeit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Katarzynka</dc:creator>
  <cp:lastModifiedBy>Oem</cp:lastModifiedBy>
  <cp:revision>14</cp:revision>
  <dcterms:created xsi:type="dcterms:W3CDTF">2020-04-06T09:35:00Z</dcterms:created>
  <dcterms:modified xsi:type="dcterms:W3CDTF">2020-05-04T12:02:19Z</dcterms:modified>
</cp:coreProperties>
</file>