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99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0" r:id="rId14"/>
    <p:sldId id="271" r:id="rId15"/>
    <p:sldId id="272" r:id="rId16"/>
    <p:sldId id="269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369C5E6-84F6-417A-942A-68FB5E355832}" v="851" dt="2020-03-19T12:45:32.79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Styl jasny 2 — Ak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9D7B26C5-4107-4FEC-AEDC-1716B250A1EF}" styleName="Styl jasny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4" autoAdjust="0"/>
    <p:restoredTop sz="94660"/>
  </p:normalViewPr>
  <p:slideViewPr>
    <p:cSldViewPr snapToGrid="0">
      <p:cViewPr>
        <p:scale>
          <a:sx n="61" d="100"/>
          <a:sy n="61" d="100"/>
        </p:scale>
        <p:origin x="-230" y="13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E188767-5704-44F4-A1F2-AF8301CF1FFB}" type="doc">
      <dgm:prSet loTypeId="urn:microsoft.com/office/officeart/2005/8/layout/vList2" loCatId="list" qsTypeId="urn:microsoft.com/office/officeart/2005/8/quickstyle/simple4" qsCatId="simple" csTypeId="urn:microsoft.com/office/officeart/2005/8/colors/accent1_2" csCatId="accent1"/>
      <dgm:spPr/>
      <dgm:t>
        <a:bodyPr/>
        <a:lstStyle/>
        <a:p>
          <a:endParaRPr lang="pl-PL"/>
        </a:p>
      </dgm:t>
    </dgm:pt>
    <dgm:pt modelId="{37BBC679-08DC-4D8F-AC60-5CA7C0AA8B5F}">
      <dgm:prSet/>
      <dgm:spPr/>
      <dgm:t>
        <a:bodyPr/>
        <a:lstStyle/>
        <a:p>
          <a:r>
            <a:rPr lang="pl-PL"/>
            <a:t>Die Erkennbarkeit der Preissteigerung:</a:t>
          </a:r>
        </a:p>
      </dgm:t>
    </dgm:pt>
    <dgm:pt modelId="{426C542A-85B2-472B-BD51-D7F9BFBD5C03}" type="parTrans" cxnId="{87F581FE-D2A2-4CE5-9BBA-59C438C9B53A}">
      <dgm:prSet/>
      <dgm:spPr/>
      <dgm:t>
        <a:bodyPr/>
        <a:lstStyle/>
        <a:p>
          <a:endParaRPr lang="pl-PL"/>
        </a:p>
      </dgm:t>
    </dgm:pt>
    <dgm:pt modelId="{5492D741-3317-40AF-BF4D-CAA2AF6922AF}" type="sibTrans" cxnId="{87F581FE-D2A2-4CE5-9BBA-59C438C9B53A}">
      <dgm:prSet/>
      <dgm:spPr/>
      <dgm:t>
        <a:bodyPr/>
        <a:lstStyle/>
        <a:p>
          <a:endParaRPr lang="pl-PL"/>
        </a:p>
      </dgm:t>
    </dgm:pt>
    <dgm:pt modelId="{1F9AF6BF-5185-4568-B687-C6F1A046DB24}">
      <dgm:prSet/>
      <dgm:spPr/>
      <dgm:t>
        <a:bodyPr/>
        <a:lstStyle/>
        <a:p>
          <a:r>
            <a:rPr lang="de-DE" b="1"/>
            <a:t>Offene Inflation</a:t>
          </a:r>
          <a:endParaRPr lang="pl-PL"/>
        </a:p>
      </dgm:t>
    </dgm:pt>
    <dgm:pt modelId="{61D1F780-6EFF-4640-A24A-0405EE353640}" type="parTrans" cxnId="{922B0F98-4367-46CF-9B79-B034FF2B0629}">
      <dgm:prSet/>
      <dgm:spPr/>
      <dgm:t>
        <a:bodyPr/>
        <a:lstStyle/>
        <a:p>
          <a:endParaRPr lang="pl-PL"/>
        </a:p>
      </dgm:t>
    </dgm:pt>
    <dgm:pt modelId="{7624BA63-CC8E-4362-960B-3860E89D3297}" type="sibTrans" cxnId="{922B0F98-4367-46CF-9B79-B034FF2B0629}">
      <dgm:prSet/>
      <dgm:spPr/>
      <dgm:t>
        <a:bodyPr/>
        <a:lstStyle/>
        <a:p>
          <a:endParaRPr lang="pl-PL"/>
        </a:p>
      </dgm:t>
    </dgm:pt>
    <dgm:pt modelId="{2DA084C1-2B41-4F36-868B-C1413FC9CBE0}">
      <dgm:prSet/>
      <dgm:spPr/>
      <dgm:t>
        <a:bodyPr/>
        <a:lstStyle/>
        <a:p>
          <a:r>
            <a:rPr lang="de-DE" b="1"/>
            <a:t>Verdeckte Inflation</a:t>
          </a:r>
          <a:endParaRPr lang="pl-PL"/>
        </a:p>
      </dgm:t>
    </dgm:pt>
    <dgm:pt modelId="{183C646A-C2BD-4E67-8D0B-89431FF2E548}" type="parTrans" cxnId="{A40E345A-8A09-4028-B65E-B0BD4557DE3B}">
      <dgm:prSet/>
      <dgm:spPr/>
      <dgm:t>
        <a:bodyPr/>
        <a:lstStyle/>
        <a:p>
          <a:endParaRPr lang="pl-PL"/>
        </a:p>
      </dgm:t>
    </dgm:pt>
    <dgm:pt modelId="{68350E9B-7F60-4C8F-B44D-455353CE88B1}" type="sibTrans" cxnId="{A40E345A-8A09-4028-B65E-B0BD4557DE3B}">
      <dgm:prSet/>
      <dgm:spPr/>
      <dgm:t>
        <a:bodyPr/>
        <a:lstStyle/>
        <a:p>
          <a:endParaRPr lang="pl-PL"/>
        </a:p>
      </dgm:t>
    </dgm:pt>
    <dgm:pt modelId="{B606F52F-8770-4053-BCEF-CA69C6C56171}">
      <dgm:prSet/>
      <dgm:spPr/>
      <dgm:t>
        <a:bodyPr/>
        <a:lstStyle/>
        <a:p>
          <a:r>
            <a:rPr lang="de-DE" b="1"/>
            <a:t>Zurückgestaute Inflation</a:t>
          </a:r>
          <a:endParaRPr lang="pl-PL"/>
        </a:p>
      </dgm:t>
    </dgm:pt>
    <dgm:pt modelId="{72987F1E-913B-43B7-B622-8998CE90D6C7}" type="parTrans" cxnId="{51BCD114-BEC3-44DE-AD04-C8833A263D6B}">
      <dgm:prSet/>
      <dgm:spPr/>
      <dgm:t>
        <a:bodyPr/>
        <a:lstStyle/>
        <a:p>
          <a:endParaRPr lang="pl-PL"/>
        </a:p>
      </dgm:t>
    </dgm:pt>
    <dgm:pt modelId="{D7EAC427-4A1D-4243-91DC-3B40A50F7E9B}" type="sibTrans" cxnId="{51BCD114-BEC3-44DE-AD04-C8833A263D6B}">
      <dgm:prSet/>
      <dgm:spPr/>
      <dgm:t>
        <a:bodyPr/>
        <a:lstStyle/>
        <a:p>
          <a:endParaRPr lang="pl-PL"/>
        </a:p>
      </dgm:t>
    </dgm:pt>
    <dgm:pt modelId="{EB7DD599-0073-4E40-880A-CCAF23600019}">
      <dgm:prSet/>
      <dgm:spPr/>
      <dgm:t>
        <a:bodyPr/>
        <a:lstStyle/>
        <a:p>
          <a:r>
            <a:rPr lang="de-DE"/>
            <a:t>Die Geschwindigkeit der Inflation:</a:t>
          </a:r>
          <a:endParaRPr lang="pl-PL"/>
        </a:p>
      </dgm:t>
    </dgm:pt>
    <dgm:pt modelId="{4E2A70D3-53EC-4B69-85BD-877E4BE299D4}" type="parTrans" cxnId="{691CF41F-92CF-4129-8FE0-D38989597C33}">
      <dgm:prSet/>
      <dgm:spPr/>
      <dgm:t>
        <a:bodyPr/>
        <a:lstStyle/>
        <a:p>
          <a:endParaRPr lang="pl-PL"/>
        </a:p>
      </dgm:t>
    </dgm:pt>
    <dgm:pt modelId="{D1215173-887E-4EFD-A1E9-0579953C1A0C}" type="sibTrans" cxnId="{691CF41F-92CF-4129-8FE0-D38989597C33}">
      <dgm:prSet/>
      <dgm:spPr/>
      <dgm:t>
        <a:bodyPr/>
        <a:lstStyle/>
        <a:p>
          <a:endParaRPr lang="pl-PL"/>
        </a:p>
      </dgm:t>
    </dgm:pt>
    <dgm:pt modelId="{3C4D5BF0-3058-4C28-9EA0-AF7FB4D874D2}">
      <dgm:prSet/>
      <dgm:spPr/>
      <dgm:t>
        <a:bodyPr/>
        <a:lstStyle/>
        <a:p>
          <a:r>
            <a:rPr lang="de-DE" b="1"/>
            <a:t>Schleichende Inflation</a:t>
          </a:r>
          <a:endParaRPr lang="pl-PL"/>
        </a:p>
      </dgm:t>
    </dgm:pt>
    <dgm:pt modelId="{40B5FC55-9DC5-4049-B646-347149EE5B8F}" type="parTrans" cxnId="{371F262B-E6EF-4ADE-8566-40B7BFD768E1}">
      <dgm:prSet/>
      <dgm:spPr/>
      <dgm:t>
        <a:bodyPr/>
        <a:lstStyle/>
        <a:p>
          <a:endParaRPr lang="pl-PL"/>
        </a:p>
      </dgm:t>
    </dgm:pt>
    <dgm:pt modelId="{A9D8633E-A7CC-402D-BFEF-77CDB12A6A48}" type="sibTrans" cxnId="{371F262B-E6EF-4ADE-8566-40B7BFD768E1}">
      <dgm:prSet/>
      <dgm:spPr/>
      <dgm:t>
        <a:bodyPr/>
        <a:lstStyle/>
        <a:p>
          <a:endParaRPr lang="pl-PL"/>
        </a:p>
      </dgm:t>
    </dgm:pt>
    <dgm:pt modelId="{480470AF-00CD-4CC9-A714-C9969F02B17E}">
      <dgm:prSet/>
      <dgm:spPr/>
      <dgm:t>
        <a:bodyPr/>
        <a:lstStyle/>
        <a:p>
          <a:r>
            <a:rPr lang="de-DE" b="1"/>
            <a:t>Trabende Inflation</a:t>
          </a:r>
          <a:r>
            <a:rPr lang="de-DE"/>
            <a:t>:</a:t>
          </a:r>
          <a:endParaRPr lang="pl-PL"/>
        </a:p>
      </dgm:t>
    </dgm:pt>
    <dgm:pt modelId="{7D907D47-D9CD-4F9D-AD8F-D0A95843A873}" type="parTrans" cxnId="{871D2EE2-9AA0-4C5E-9A8D-E42CACBA8864}">
      <dgm:prSet/>
      <dgm:spPr/>
      <dgm:t>
        <a:bodyPr/>
        <a:lstStyle/>
        <a:p>
          <a:endParaRPr lang="pl-PL"/>
        </a:p>
      </dgm:t>
    </dgm:pt>
    <dgm:pt modelId="{5ECF65B4-1369-425F-9540-41F1E11CE31A}" type="sibTrans" cxnId="{871D2EE2-9AA0-4C5E-9A8D-E42CACBA8864}">
      <dgm:prSet/>
      <dgm:spPr/>
      <dgm:t>
        <a:bodyPr/>
        <a:lstStyle/>
        <a:p>
          <a:endParaRPr lang="pl-PL"/>
        </a:p>
      </dgm:t>
    </dgm:pt>
    <dgm:pt modelId="{6E94FE97-05E2-4C66-B5B9-61D631DB4CE4}">
      <dgm:prSet/>
      <dgm:spPr/>
      <dgm:t>
        <a:bodyPr/>
        <a:lstStyle/>
        <a:p>
          <a:r>
            <a:rPr lang="de-DE" b="1"/>
            <a:t>Galoppierende Inflation</a:t>
          </a:r>
          <a:endParaRPr lang="pl-PL"/>
        </a:p>
      </dgm:t>
    </dgm:pt>
    <dgm:pt modelId="{CE8608A6-86A2-4645-AC49-EBA640AB5322}" type="parTrans" cxnId="{99D136E1-C972-41BA-A7D0-3EE31C477DAA}">
      <dgm:prSet/>
      <dgm:spPr/>
      <dgm:t>
        <a:bodyPr/>
        <a:lstStyle/>
        <a:p>
          <a:endParaRPr lang="pl-PL"/>
        </a:p>
      </dgm:t>
    </dgm:pt>
    <dgm:pt modelId="{F0D38A52-AEC7-4E64-B297-019B844D55E1}" type="sibTrans" cxnId="{99D136E1-C972-41BA-A7D0-3EE31C477DAA}">
      <dgm:prSet/>
      <dgm:spPr/>
      <dgm:t>
        <a:bodyPr/>
        <a:lstStyle/>
        <a:p>
          <a:endParaRPr lang="pl-PL"/>
        </a:p>
      </dgm:t>
    </dgm:pt>
    <dgm:pt modelId="{9D159A52-9BB7-4DED-B09D-8E66A780E480}">
      <dgm:prSet/>
      <dgm:spPr/>
      <dgm:t>
        <a:bodyPr/>
        <a:lstStyle/>
        <a:p>
          <a:r>
            <a:rPr lang="de-DE" b="1"/>
            <a:t>Hyperinflation</a:t>
          </a:r>
          <a:endParaRPr lang="pl-PL"/>
        </a:p>
      </dgm:t>
    </dgm:pt>
    <dgm:pt modelId="{0D0446D6-452E-4A77-9284-59360D4441C1}" type="parTrans" cxnId="{F37A5998-C95B-48D2-AC1D-346E00A3DD95}">
      <dgm:prSet/>
      <dgm:spPr/>
      <dgm:t>
        <a:bodyPr/>
        <a:lstStyle/>
        <a:p>
          <a:endParaRPr lang="pl-PL"/>
        </a:p>
      </dgm:t>
    </dgm:pt>
    <dgm:pt modelId="{14067057-F646-434E-ABAE-C09CD330EB38}" type="sibTrans" cxnId="{F37A5998-C95B-48D2-AC1D-346E00A3DD95}">
      <dgm:prSet/>
      <dgm:spPr/>
      <dgm:t>
        <a:bodyPr/>
        <a:lstStyle/>
        <a:p>
          <a:endParaRPr lang="pl-PL"/>
        </a:p>
      </dgm:t>
    </dgm:pt>
    <dgm:pt modelId="{02F36027-28E1-4E26-B02A-4F5F3D1DE1A1}" type="pres">
      <dgm:prSet presAssocID="{6E188767-5704-44F4-A1F2-AF8301CF1FF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D0F72CC4-458C-42B4-8092-FBCC34CB78FC}" type="pres">
      <dgm:prSet presAssocID="{37BBC679-08DC-4D8F-AC60-5CA7C0AA8B5F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DE2CE1E6-BFE6-4D02-BDC5-5A1C6F24C352}" type="pres">
      <dgm:prSet presAssocID="{37BBC679-08DC-4D8F-AC60-5CA7C0AA8B5F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1308F874-DAB0-4E2A-ABC0-3121D947C09A}" type="pres">
      <dgm:prSet presAssocID="{EB7DD599-0073-4E40-880A-CCAF23600019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F5EE256D-F131-4548-B971-3FA442E0BEA5}" type="pres">
      <dgm:prSet presAssocID="{EB7DD599-0073-4E40-880A-CCAF23600019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2E3ADF17-1A32-4070-BE13-6B80CDE483F8}" type="presOf" srcId="{1F9AF6BF-5185-4568-B687-C6F1A046DB24}" destId="{DE2CE1E6-BFE6-4D02-BDC5-5A1C6F24C352}" srcOrd="0" destOrd="0" presId="urn:microsoft.com/office/officeart/2005/8/layout/vList2"/>
    <dgm:cxn modelId="{5C4338C8-7BE0-4D27-803A-A454C26A06A8}" type="presOf" srcId="{EB7DD599-0073-4E40-880A-CCAF23600019}" destId="{1308F874-DAB0-4E2A-ABC0-3121D947C09A}" srcOrd="0" destOrd="0" presId="urn:microsoft.com/office/officeart/2005/8/layout/vList2"/>
    <dgm:cxn modelId="{51BCD114-BEC3-44DE-AD04-C8833A263D6B}" srcId="{37BBC679-08DC-4D8F-AC60-5CA7C0AA8B5F}" destId="{B606F52F-8770-4053-BCEF-CA69C6C56171}" srcOrd="2" destOrd="0" parTransId="{72987F1E-913B-43B7-B622-8998CE90D6C7}" sibTransId="{D7EAC427-4A1D-4243-91DC-3B40A50F7E9B}"/>
    <dgm:cxn modelId="{5F4B12A1-F450-49CF-8C12-04F168836961}" type="presOf" srcId="{37BBC679-08DC-4D8F-AC60-5CA7C0AA8B5F}" destId="{D0F72CC4-458C-42B4-8092-FBCC34CB78FC}" srcOrd="0" destOrd="0" presId="urn:microsoft.com/office/officeart/2005/8/layout/vList2"/>
    <dgm:cxn modelId="{691CF41F-92CF-4129-8FE0-D38989597C33}" srcId="{6E188767-5704-44F4-A1F2-AF8301CF1FFB}" destId="{EB7DD599-0073-4E40-880A-CCAF23600019}" srcOrd="1" destOrd="0" parTransId="{4E2A70D3-53EC-4B69-85BD-877E4BE299D4}" sibTransId="{D1215173-887E-4EFD-A1E9-0579953C1A0C}"/>
    <dgm:cxn modelId="{A40E345A-8A09-4028-B65E-B0BD4557DE3B}" srcId="{37BBC679-08DC-4D8F-AC60-5CA7C0AA8B5F}" destId="{2DA084C1-2B41-4F36-868B-C1413FC9CBE0}" srcOrd="1" destOrd="0" parTransId="{183C646A-C2BD-4E67-8D0B-89431FF2E548}" sibTransId="{68350E9B-7F60-4C8F-B44D-455353CE88B1}"/>
    <dgm:cxn modelId="{279A6F6F-60CF-4B63-838B-9E94AE768BAF}" type="presOf" srcId="{9D159A52-9BB7-4DED-B09D-8E66A780E480}" destId="{F5EE256D-F131-4548-B971-3FA442E0BEA5}" srcOrd="0" destOrd="3" presId="urn:microsoft.com/office/officeart/2005/8/layout/vList2"/>
    <dgm:cxn modelId="{2AB2B8E5-6C24-4719-AC4C-FFABA28F3A81}" type="presOf" srcId="{6E94FE97-05E2-4C66-B5B9-61D631DB4CE4}" destId="{F5EE256D-F131-4548-B971-3FA442E0BEA5}" srcOrd="0" destOrd="2" presId="urn:microsoft.com/office/officeart/2005/8/layout/vList2"/>
    <dgm:cxn modelId="{D0343729-1565-445D-A78E-628BD61EFE95}" type="presOf" srcId="{3C4D5BF0-3058-4C28-9EA0-AF7FB4D874D2}" destId="{F5EE256D-F131-4548-B971-3FA442E0BEA5}" srcOrd="0" destOrd="0" presId="urn:microsoft.com/office/officeart/2005/8/layout/vList2"/>
    <dgm:cxn modelId="{F37A5998-C95B-48D2-AC1D-346E00A3DD95}" srcId="{EB7DD599-0073-4E40-880A-CCAF23600019}" destId="{9D159A52-9BB7-4DED-B09D-8E66A780E480}" srcOrd="3" destOrd="0" parTransId="{0D0446D6-452E-4A77-9284-59360D4441C1}" sibTransId="{14067057-F646-434E-ABAE-C09CD330EB38}"/>
    <dgm:cxn modelId="{87F581FE-D2A2-4CE5-9BBA-59C438C9B53A}" srcId="{6E188767-5704-44F4-A1F2-AF8301CF1FFB}" destId="{37BBC679-08DC-4D8F-AC60-5CA7C0AA8B5F}" srcOrd="0" destOrd="0" parTransId="{426C542A-85B2-472B-BD51-D7F9BFBD5C03}" sibTransId="{5492D741-3317-40AF-BF4D-CAA2AF6922AF}"/>
    <dgm:cxn modelId="{922B0F98-4367-46CF-9B79-B034FF2B0629}" srcId="{37BBC679-08DC-4D8F-AC60-5CA7C0AA8B5F}" destId="{1F9AF6BF-5185-4568-B687-C6F1A046DB24}" srcOrd="0" destOrd="0" parTransId="{61D1F780-6EFF-4640-A24A-0405EE353640}" sibTransId="{7624BA63-CC8E-4362-960B-3860E89D3297}"/>
    <dgm:cxn modelId="{99D136E1-C972-41BA-A7D0-3EE31C477DAA}" srcId="{EB7DD599-0073-4E40-880A-CCAF23600019}" destId="{6E94FE97-05E2-4C66-B5B9-61D631DB4CE4}" srcOrd="2" destOrd="0" parTransId="{CE8608A6-86A2-4645-AC49-EBA640AB5322}" sibTransId="{F0D38A52-AEC7-4E64-B297-019B844D55E1}"/>
    <dgm:cxn modelId="{871D2EE2-9AA0-4C5E-9A8D-E42CACBA8864}" srcId="{EB7DD599-0073-4E40-880A-CCAF23600019}" destId="{480470AF-00CD-4CC9-A714-C9969F02B17E}" srcOrd="1" destOrd="0" parTransId="{7D907D47-D9CD-4F9D-AD8F-D0A95843A873}" sibTransId="{5ECF65B4-1369-425F-9540-41F1E11CE31A}"/>
    <dgm:cxn modelId="{B3A32445-3C50-4B69-B95C-37202FCA49E5}" type="presOf" srcId="{6E188767-5704-44F4-A1F2-AF8301CF1FFB}" destId="{02F36027-28E1-4E26-B02A-4F5F3D1DE1A1}" srcOrd="0" destOrd="0" presId="urn:microsoft.com/office/officeart/2005/8/layout/vList2"/>
    <dgm:cxn modelId="{734600A1-356E-4F3A-9021-40D44C1379CB}" type="presOf" srcId="{2DA084C1-2B41-4F36-868B-C1413FC9CBE0}" destId="{DE2CE1E6-BFE6-4D02-BDC5-5A1C6F24C352}" srcOrd="0" destOrd="1" presId="urn:microsoft.com/office/officeart/2005/8/layout/vList2"/>
    <dgm:cxn modelId="{371F262B-E6EF-4ADE-8566-40B7BFD768E1}" srcId="{EB7DD599-0073-4E40-880A-CCAF23600019}" destId="{3C4D5BF0-3058-4C28-9EA0-AF7FB4D874D2}" srcOrd="0" destOrd="0" parTransId="{40B5FC55-9DC5-4049-B646-347149EE5B8F}" sibTransId="{A9D8633E-A7CC-402D-BFEF-77CDB12A6A48}"/>
    <dgm:cxn modelId="{E0CE36FF-DDFE-4F20-B90C-6E62590A7E5B}" type="presOf" srcId="{B606F52F-8770-4053-BCEF-CA69C6C56171}" destId="{DE2CE1E6-BFE6-4D02-BDC5-5A1C6F24C352}" srcOrd="0" destOrd="2" presId="urn:microsoft.com/office/officeart/2005/8/layout/vList2"/>
    <dgm:cxn modelId="{0049AE8B-182A-4F70-9F52-1B10FF6CED16}" type="presOf" srcId="{480470AF-00CD-4CC9-A714-C9969F02B17E}" destId="{F5EE256D-F131-4548-B971-3FA442E0BEA5}" srcOrd="0" destOrd="1" presId="urn:microsoft.com/office/officeart/2005/8/layout/vList2"/>
    <dgm:cxn modelId="{4B2B2FFE-6FAF-4192-BAE9-06DF1C3E9D4C}" type="presParOf" srcId="{02F36027-28E1-4E26-B02A-4F5F3D1DE1A1}" destId="{D0F72CC4-458C-42B4-8092-FBCC34CB78FC}" srcOrd="0" destOrd="0" presId="urn:microsoft.com/office/officeart/2005/8/layout/vList2"/>
    <dgm:cxn modelId="{4B0F362E-E206-4758-B1EB-39D1AB1CAEFE}" type="presParOf" srcId="{02F36027-28E1-4E26-B02A-4F5F3D1DE1A1}" destId="{DE2CE1E6-BFE6-4D02-BDC5-5A1C6F24C352}" srcOrd="1" destOrd="0" presId="urn:microsoft.com/office/officeart/2005/8/layout/vList2"/>
    <dgm:cxn modelId="{09D3D5E0-11F1-4A57-8B6A-EC6FD944EC43}" type="presParOf" srcId="{02F36027-28E1-4E26-B02A-4F5F3D1DE1A1}" destId="{1308F874-DAB0-4E2A-ABC0-3121D947C09A}" srcOrd="2" destOrd="0" presId="urn:microsoft.com/office/officeart/2005/8/layout/vList2"/>
    <dgm:cxn modelId="{53EB0C9F-B467-4EDA-8AAC-96618AAD4541}" type="presParOf" srcId="{02F36027-28E1-4E26-B02A-4F5F3D1DE1A1}" destId="{F5EE256D-F131-4548-B971-3FA442E0BEA5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F72CC4-458C-42B4-8092-FBCC34CB78FC}">
      <dsp:nvSpPr>
        <dsp:cNvPr id="0" name=""/>
        <dsp:cNvSpPr/>
      </dsp:nvSpPr>
      <dsp:spPr>
        <a:xfrm>
          <a:off x="0" y="74939"/>
          <a:ext cx="9285129" cy="7675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reflection blurRad="12700" stA="26000" endPos="32000" dist="12700" dir="5400000" sy="-100000" rotWithShape="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3200" kern="1200"/>
            <a:t>Die Erkennbarkeit der Preissteigerung:</a:t>
          </a:r>
        </a:p>
      </dsp:txBody>
      <dsp:txXfrm>
        <a:off x="37467" y="112406"/>
        <a:ext cx="9210195" cy="692586"/>
      </dsp:txXfrm>
    </dsp:sp>
    <dsp:sp modelId="{DE2CE1E6-BFE6-4D02-BDC5-5A1C6F24C352}">
      <dsp:nvSpPr>
        <dsp:cNvPr id="0" name=""/>
        <dsp:cNvSpPr/>
      </dsp:nvSpPr>
      <dsp:spPr>
        <a:xfrm>
          <a:off x="0" y="842459"/>
          <a:ext cx="9285129" cy="12916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4803" tIns="40640" rIns="227584" bIns="40640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de-DE" sz="2500" b="1" kern="1200"/>
            <a:t>Offene Inflation</a:t>
          </a:r>
          <a:endParaRPr lang="pl-PL" sz="2500" kern="120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de-DE" sz="2500" b="1" kern="1200"/>
            <a:t>Verdeckte Inflation</a:t>
          </a:r>
          <a:endParaRPr lang="pl-PL" sz="2500" kern="120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de-DE" sz="2500" b="1" kern="1200"/>
            <a:t>Zurückgestaute Inflation</a:t>
          </a:r>
          <a:endParaRPr lang="pl-PL" sz="2500" kern="1200"/>
        </a:p>
      </dsp:txBody>
      <dsp:txXfrm>
        <a:off x="0" y="842459"/>
        <a:ext cx="9285129" cy="1291680"/>
      </dsp:txXfrm>
    </dsp:sp>
    <dsp:sp modelId="{1308F874-DAB0-4E2A-ABC0-3121D947C09A}">
      <dsp:nvSpPr>
        <dsp:cNvPr id="0" name=""/>
        <dsp:cNvSpPr/>
      </dsp:nvSpPr>
      <dsp:spPr>
        <a:xfrm>
          <a:off x="0" y="2134139"/>
          <a:ext cx="9285129" cy="7675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reflection blurRad="12700" stA="26000" endPos="32000" dist="12700" dir="5400000" sy="-100000" rotWithShape="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3200" kern="1200"/>
            <a:t>Die Geschwindigkeit der Inflation:</a:t>
          </a:r>
          <a:endParaRPr lang="pl-PL" sz="3200" kern="1200"/>
        </a:p>
      </dsp:txBody>
      <dsp:txXfrm>
        <a:off x="37467" y="2171606"/>
        <a:ext cx="9210195" cy="692586"/>
      </dsp:txXfrm>
    </dsp:sp>
    <dsp:sp modelId="{F5EE256D-F131-4548-B971-3FA442E0BEA5}">
      <dsp:nvSpPr>
        <dsp:cNvPr id="0" name=""/>
        <dsp:cNvSpPr/>
      </dsp:nvSpPr>
      <dsp:spPr>
        <a:xfrm>
          <a:off x="0" y="2901659"/>
          <a:ext cx="9285129" cy="17222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4803" tIns="40640" rIns="227584" bIns="40640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de-DE" sz="2500" b="1" kern="1200"/>
            <a:t>Schleichende Inflation</a:t>
          </a:r>
          <a:endParaRPr lang="pl-PL" sz="2500" kern="120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de-DE" sz="2500" b="1" kern="1200"/>
            <a:t>Trabende Inflation</a:t>
          </a:r>
          <a:r>
            <a:rPr lang="de-DE" sz="2500" kern="1200"/>
            <a:t>:</a:t>
          </a:r>
          <a:endParaRPr lang="pl-PL" sz="2500" kern="120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de-DE" sz="2500" b="1" kern="1200"/>
            <a:t>Galoppierende Inflation</a:t>
          </a:r>
          <a:endParaRPr lang="pl-PL" sz="2500" kern="120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de-DE" sz="2500" b="1" kern="1200"/>
            <a:t>Hyperinflation</a:t>
          </a:r>
          <a:endParaRPr lang="pl-PL" sz="2500" kern="1200"/>
        </a:p>
      </dsp:txBody>
      <dsp:txXfrm>
        <a:off x="0" y="2901659"/>
        <a:ext cx="9285129" cy="17222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5153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268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77355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99676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8806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37261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dirty="0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02790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27938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6031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5665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190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17280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3076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8363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8858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8832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50117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5/6/2020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069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99" r:id="rId1"/>
    <p:sldLayoutId id="2147484000" r:id="rId2"/>
    <p:sldLayoutId id="2147484001" r:id="rId3"/>
    <p:sldLayoutId id="2147484002" r:id="rId4"/>
    <p:sldLayoutId id="2147484003" r:id="rId5"/>
    <p:sldLayoutId id="2147484004" r:id="rId6"/>
    <p:sldLayoutId id="2147484005" r:id="rId7"/>
    <p:sldLayoutId id="2147484006" r:id="rId8"/>
    <p:sldLayoutId id="2147484007" r:id="rId9"/>
    <p:sldLayoutId id="2147484008" r:id="rId10"/>
    <p:sldLayoutId id="2147484009" r:id="rId11"/>
    <p:sldLayoutId id="2147484010" r:id="rId12"/>
    <p:sldLayoutId id="2147484011" r:id="rId13"/>
    <p:sldLayoutId id="2147484012" r:id="rId14"/>
    <p:sldLayoutId id="2147484013" r:id="rId15"/>
    <p:sldLayoutId id="2147484014" r:id="rId16"/>
    <p:sldLayoutId id="2147484015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svg"/><Relationship Id="rId5" Type="http://schemas.openxmlformats.org/officeDocument/2006/relationships/image" Target="../media/image4.png"/><Relationship Id="rId4" Type="http://schemas.openxmlformats.org/officeDocument/2006/relationships/image" Target="../media/image4.sv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powerpoint.officeapps.live.com/h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8F11A6AE-8F53-4A5C-A513-836A1C9E084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pl-PL" dirty="0" err="1"/>
              <a:t>Die</a:t>
            </a:r>
            <a:r>
              <a:rPr lang="pl-PL" dirty="0"/>
              <a:t> </a:t>
            </a:r>
            <a:r>
              <a:rPr lang="pl-PL" dirty="0" err="1"/>
              <a:t>Inflation</a:t>
            </a:r>
            <a:endParaRPr lang="pl-PL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xmlns="" id="{4168535F-9E30-47C8-9F77-66AF67FFE1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7160173" cy="1906118"/>
          </a:xfrm>
        </p:spPr>
        <p:txBody>
          <a:bodyPr>
            <a:normAutofit/>
          </a:bodyPr>
          <a:lstStyle/>
          <a:p>
            <a:pPr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lang="de-DE" b="1" dirty="0">
                <a:latin typeface="Arial"/>
                <a:cs typeface="Arial"/>
              </a:rPr>
              <a:t>Bearbeitet von:</a:t>
            </a:r>
            <a:endParaRPr lang="pl-PL" dirty="0">
              <a:ea typeface="+mn-lt"/>
              <a:cs typeface="+mn-lt"/>
            </a:endParaRPr>
          </a:p>
          <a:p>
            <a:pPr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lang="de-DE" b="1" dirty="0">
                <a:latin typeface="Arial"/>
                <a:cs typeface="Arial"/>
              </a:rPr>
              <a:t>Karina </a:t>
            </a:r>
            <a:r>
              <a:rPr lang="de-DE" b="1" dirty="0" err="1">
                <a:latin typeface="Arial"/>
                <a:cs typeface="Arial"/>
              </a:rPr>
              <a:t>Kułak</a:t>
            </a:r>
            <a:r>
              <a:rPr lang="de-DE" b="1" dirty="0">
                <a:latin typeface="Arial"/>
                <a:cs typeface="Arial"/>
              </a:rPr>
              <a:t/>
            </a:r>
            <a:br>
              <a:rPr lang="de-DE" b="1" dirty="0">
                <a:latin typeface="Arial"/>
                <a:cs typeface="Arial"/>
              </a:rPr>
            </a:br>
            <a:r>
              <a:rPr lang="de-DE" b="1" dirty="0">
                <a:latin typeface="Arial"/>
                <a:cs typeface="Arial"/>
              </a:rPr>
              <a:t>2. </a:t>
            </a:r>
            <a:r>
              <a:rPr lang="de-DE" b="1" dirty="0" err="1">
                <a:latin typeface="Arial"/>
                <a:cs typeface="Arial"/>
              </a:rPr>
              <a:t>Stj</a:t>
            </a:r>
            <a:r>
              <a:rPr lang="de-DE" b="1" dirty="0">
                <a:latin typeface="Arial"/>
                <a:cs typeface="Arial"/>
              </a:rPr>
              <a:t>. Finanz – und </a:t>
            </a:r>
            <a:r>
              <a:rPr lang="de-DE" b="1" dirty="0" err="1">
                <a:latin typeface="Arial"/>
                <a:cs typeface="Arial"/>
              </a:rPr>
              <a:t>Rechnungwesen</a:t>
            </a:r>
            <a:r>
              <a:rPr lang="de-DE" b="1" dirty="0">
                <a:latin typeface="Arial"/>
                <a:cs typeface="Arial"/>
              </a:rPr>
              <a:t> </a:t>
            </a:r>
            <a:endParaRPr lang="pl-PL" dirty="0">
              <a:ea typeface="+mn-lt"/>
              <a:cs typeface="+mn-lt"/>
            </a:endParaRPr>
          </a:p>
          <a:p>
            <a:pPr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lang="de-DE" b="1" dirty="0" smtClean="0">
                <a:latin typeface="Arial"/>
                <a:cs typeface="Arial"/>
              </a:rPr>
              <a:t>2019/2020</a:t>
            </a:r>
            <a:endParaRPr lang="en-US" dirty="0">
              <a:ea typeface="+mn-lt"/>
              <a:cs typeface="+mn-lt"/>
            </a:endParaRPr>
          </a:p>
          <a:p>
            <a:pPr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endParaRPr lang="en-US" dirty="0">
              <a:ea typeface="+mn-lt"/>
              <a:cs typeface="+mn-lt"/>
            </a:endParaRPr>
          </a:p>
          <a:p>
            <a:endParaRPr lang="pl-PL" dirty="0"/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xmlns="" id="{E07D6F35-F6D6-419B-A278-7CB172B591D7}"/>
              </a:ext>
            </a:extLst>
          </p:cNvPr>
          <p:cNvSpPr txBox="1"/>
          <p:nvPr/>
        </p:nvSpPr>
        <p:spPr>
          <a:xfrm>
            <a:off x="7010401" y="813759"/>
            <a:ext cx="5072331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de-DE" b="1" dirty="0">
                <a:latin typeface="Arial"/>
                <a:cs typeface="Arial"/>
              </a:rPr>
              <a:t>Universität Rzeszów</a:t>
            </a:r>
            <a:endParaRPr lang="pl-PL" dirty="0">
              <a:ea typeface="+mn-lt"/>
              <a:cs typeface="+mn-lt"/>
            </a:endParaRPr>
          </a:p>
          <a:p>
            <a:r>
              <a:rPr lang="de-DE" b="1" dirty="0">
                <a:latin typeface="Arial"/>
                <a:cs typeface="Arial"/>
              </a:rPr>
              <a:t>Fakultät für </a:t>
            </a:r>
            <a:r>
              <a:rPr lang="de-DE" b="1" dirty="0" smtClean="0">
                <a:latin typeface="Arial"/>
                <a:cs typeface="Arial"/>
              </a:rPr>
              <a:t>Wirtschaft</a:t>
            </a:r>
            <a:r>
              <a:rPr lang="pl-PL" b="1" smtClean="0">
                <a:latin typeface="Arial"/>
                <a:cs typeface="Arial"/>
              </a:rPr>
              <a:t>s</a:t>
            </a:r>
            <a:r>
              <a:rPr lang="de-DE" b="1" smtClean="0">
                <a:latin typeface="Arial"/>
                <a:cs typeface="Arial"/>
              </a:rPr>
              <a:t>wissenschaften</a:t>
            </a:r>
            <a:endParaRPr lang="de-DE" dirty="0">
              <a:ea typeface="+mn-lt"/>
              <a:cs typeface="+mn-lt"/>
            </a:endParaRPr>
          </a:p>
          <a:p>
            <a:endParaRPr lang="de-DE" dirty="0">
              <a:ea typeface="+mn-lt"/>
              <a:cs typeface="+mn-lt"/>
            </a:endParaRPr>
          </a:p>
        </p:txBody>
      </p:sp>
      <p:pic>
        <p:nvPicPr>
          <p:cNvPr id="5" name="Obraz 5" descr="Obraz zawierający rysunek&#10;&#10;Opis wygenerowany przy bardzo wysokim poziomie pewności">
            <a:extLst>
              <a:ext uri="{FF2B5EF4-FFF2-40B4-BE49-F238E27FC236}">
                <a16:creationId xmlns:a16="http://schemas.microsoft.com/office/drawing/2014/main" xmlns="" id="{CC93715E-0E2B-4D38-B64A-F56614531A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751" y="-64435"/>
            <a:ext cx="3562709" cy="3579436"/>
          </a:xfrm>
          <a:prstGeom prst="rect">
            <a:avLst/>
          </a:prstGeom>
        </p:spPr>
      </p:pic>
      <p:pic>
        <p:nvPicPr>
          <p:cNvPr id="6" name="Grafika 6" descr="Trend wzrostowy">
            <a:extLst>
              <a:ext uri="{FF2B5EF4-FFF2-40B4-BE49-F238E27FC236}">
                <a16:creationId xmlns:a16="http://schemas.microsoft.com/office/drawing/2014/main" xmlns="" id="{E1DD97B8-4282-4914-8712-2153835851B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-3692106" y="4208253"/>
            <a:ext cx="914400" cy="914400"/>
          </a:xfrm>
          <a:prstGeom prst="rect">
            <a:avLst/>
          </a:prstGeom>
        </p:spPr>
      </p:pic>
      <p:pic>
        <p:nvPicPr>
          <p:cNvPr id="8" name="Grafika 8" descr="Tendencja spadkowa">
            <a:extLst>
              <a:ext uri="{FF2B5EF4-FFF2-40B4-BE49-F238E27FC236}">
                <a16:creationId xmlns:a16="http://schemas.microsoft.com/office/drawing/2014/main" xmlns="" id="{B07F31CD-64B5-407F-B8D6-CD459806121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-3549231" y="4351128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6170038"/>
      </p:ext>
    </p:extLst>
  </p:cSld>
  <p:clrMapOvr>
    <a:masterClrMapping/>
  </p:clrMapOvr>
  <p:transition spd="slow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5A0E47E2-B9E9-40F7-AEF5-1A0CB7C45F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>
                <a:latin typeface="Times New Roman"/>
                <a:cs typeface="Times New Roman"/>
              </a:rPr>
              <a:t>Schulden – Wer von einer Inflation profitiert</a:t>
            </a:r>
            <a:endParaRPr lang="pl-PL" dirty="0"/>
          </a:p>
          <a:p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4DBAB805-C8AA-415C-B3A0-B5786681A0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>
                <a:latin typeface="Times New Roman"/>
                <a:cs typeface="Times New Roman"/>
              </a:rPr>
              <a:t>Die Inflation kommt vor allem Schuldnern entgegen. </a:t>
            </a:r>
            <a:endParaRPr lang="pl-PL">
              <a:latin typeface="Corbel" panose="020B0503020204020204"/>
              <a:cs typeface="Times New Roman"/>
            </a:endParaRPr>
          </a:p>
          <a:p>
            <a:r>
              <a:rPr lang="de-DE" b="1" dirty="0">
                <a:latin typeface="Times New Roman"/>
                <a:cs typeface="Times New Roman"/>
              </a:rPr>
              <a:t>Verbraucher, Unternehmen</a:t>
            </a:r>
            <a:r>
              <a:rPr lang="de-DE" dirty="0">
                <a:latin typeface="Times New Roman"/>
                <a:cs typeface="Times New Roman"/>
              </a:rPr>
              <a:t> oder auch </a:t>
            </a:r>
            <a:r>
              <a:rPr lang="de-DE" b="1" dirty="0">
                <a:latin typeface="Times New Roman"/>
                <a:cs typeface="Times New Roman"/>
              </a:rPr>
              <a:t>der Staat</a:t>
            </a:r>
            <a:r>
              <a:rPr lang="de-DE" dirty="0">
                <a:latin typeface="Times New Roman"/>
                <a:cs typeface="Times New Roman"/>
              </a:rPr>
              <a:t> können sich leichter entschulden.</a:t>
            </a:r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281270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30610302-FBF6-4E18-9CED-7AD04C83C5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>
                <a:latin typeface="Times New Roman"/>
                <a:cs typeface="Times New Roman"/>
              </a:rPr>
              <a:t>Ist die Inflation gefährlich?</a:t>
            </a:r>
            <a:endParaRPr lang="pl-PL"/>
          </a:p>
          <a:p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E7538CA2-A95A-4EA3-BA2A-B49CEFA1A5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>
                <a:latin typeface="Times New Roman"/>
                <a:cs typeface="Times New Roman"/>
              </a:rPr>
              <a:t>Für eine stabile Währung ist die Preisstabilität wichtig</a:t>
            </a:r>
            <a:endParaRPr lang="pl-PL" dirty="0"/>
          </a:p>
          <a:p>
            <a:r>
              <a:rPr lang="de-DE" dirty="0">
                <a:latin typeface="Times New Roman"/>
                <a:cs typeface="Times New Roman"/>
              </a:rPr>
              <a:t>Eine Inflationsrate von bis zu </a:t>
            </a:r>
            <a:r>
              <a:rPr lang="de-DE" b="1" dirty="0">
                <a:latin typeface="Times New Roman"/>
                <a:cs typeface="Times New Roman"/>
              </a:rPr>
              <a:t>fünf Prozent</a:t>
            </a:r>
            <a:r>
              <a:rPr lang="de-DE" dirty="0">
                <a:latin typeface="Times New Roman"/>
                <a:cs typeface="Times New Roman"/>
              </a:rPr>
              <a:t> pro Jahr ist normal und nicht bedrohlich für die Wirtschaft. </a:t>
            </a:r>
            <a:endParaRPr lang="pl-PL" dirty="0">
              <a:latin typeface="Corbel" panose="020B0503020204020204"/>
              <a:cs typeface="Times New Roman"/>
            </a:endParaRPr>
          </a:p>
          <a:p>
            <a:r>
              <a:rPr lang="de-DE" dirty="0">
                <a:latin typeface="Times New Roman"/>
                <a:cs typeface="Times New Roman"/>
              </a:rPr>
              <a:t>Man nennt diese Inflationsrate “gesunde” Inflation.</a:t>
            </a:r>
            <a:endParaRPr lang="pl-PL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615040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2BA3F795-585F-41C1-938E-CFC7279B15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>
                <a:latin typeface="Times New Roman"/>
                <a:cs typeface="Times New Roman"/>
              </a:rPr>
              <a:t>Steuerung der Inflation durch Notenbanken und Politik</a:t>
            </a:r>
            <a:endParaRPr lang="pl-PL" dirty="0"/>
          </a:p>
          <a:p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4E0CFC90-6605-4622-8F9A-68CED0F969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>
                <a:latin typeface="Times New Roman"/>
                <a:cs typeface="Times New Roman"/>
              </a:rPr>
              <a:t>Politik und Notenbanken - Beeinflussung und Steuerung der Inflation</a:t>
            </a:r>
            <a:endParaRPr lang="pl-PL" dirty="0">
              <a:latin typeface="Corbel" panose="020B0503020204020204"/>
              <a:cs typeface="Times New Roman"/>
            </a:endParaRPr>
          </a:p>
          <a:p>
            <a:r>
              <a:rPr lang="de-DE" dirty="0">
                <a:latin typeface="Times New Roman"/>
                <a:cs typeface="Times New Roman"/>
              </a:rPr>
              <a:t>Durch Preis- oder Gehaltsbindungen dazu beitragen, die Inflation zu bekämpfen </a:t>
            </a:r>
          </a:p>
          <a:p>
            <a:r>
              <a:rPr lang="de-DE" dirty="0">
                <a:latin typeface="Times New Roman"/>
                <a:cs typeface="Times New Roman"/>
              </a:rPr>
              <a:t>kann darüber hinaus Angebot und Nachfrage von Waren durch Steuern und Investitionen beeinflussen</a:t>
            </a:r>
            <a:endParaRPr lang="de-DE"/>
          </a:p>
          <a:p>
            <a:endParaRPr lang="de-DE" dirty="0">
              <a:latin typeface="Times New Roman"/>
              <a:cs typeface="Times New Roman"/>
            </a:endParaRPr>
          </a:p>
          <a:p>
            <a:endParaRPr lang="de-DE" dirty="0">
              <a:latin typeface="Times New Roman"/>
              <a:cs typeface="Times New Roman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624237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9AA8EBAB-1820-415F-9D8D-2CDECA2DDA1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7736306" y="1"/>
            <a:ext cx="445569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xmlns="" id="{CEE5440E-B5E2-46BE-9B16-2E48195F87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27619" y="1074392"/>
            <a:ext cx="2874753" cy="4377961"/>
          </a:xfrm>
        </p:spPr>
        <p:txBody>
          <a:bodyPr>
            <a:normAutofit/>
          </a:bodyPr>
          <a:lstStyle/>
          <a:p>
            <a:r>
              <a:rPr lang="pl-PL" dirty="0" err="1">
                <a:solidFill>
                  <a:srgbClr val="000000"/>
                </a:solidFill>
              </a:rPr>
              <a:t>Minilexikon</a:t>
            </a:r>
          </a:p>
        </p:txBody>
      </p:sp>
      <p:sp useBgFill="1">
        <p:nvSpPr>
          <p:cNvPr id="15" name="Freeform: Shape 14">
            <a:extLst>
              <a:ext uri="{FF2B5EF4-FFF2-40B4-BE49-F238E27FC236}">
                <a16:creationId xmlns:a16="http://schemas.microsoft.com/office/drawing/2014/main" xmlns="" id="{6DB832FE-CF50-494F-BC92-5AF92524602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V="1">
            <a:off x="0" y="0"/>
            <a:ext cx="9032100" cy="6858000"/>
          </a:xfrm>
          <a:custGeom>
            <a:avLst/>
            <a:gdLst>
              <a:gd name="connsiteX0" fmla="*/ 7891921 w 9032100"/>
              <a:gd name="connsiteY0" fmla="*/ 1602751 h 6858000"/>
              <a:gd name="connsiteX1" fmla="*/ 9032100 w 9032100"/>
              <a:gd name="connsiteY1" fmla="*/ 0 h 6858000"/>
              <a:gd name="connsiteX2" fmla="*/ 7880182 w 9032100"/>
              <a:gd name="connsiteY2" fmla="*/ 0 h 6858000"/>
              <a:gd name="connsiteX3" fmla="*/ 7880182 w 9032100"/>
              <a:gd name="connsiteY3" fmla="*/ 1528762 h 6858000"/>
              <a:gd name="connsiteX4" fmla="*/ 7880182 w 9032100"/>
              <a:gd name="connsiteY4" fmla="*/ 6858000 h 6858000"/>
              <a:gd name="connsiteX5" fmla="*/ 8725712 w 9032100"/>
              <a:gd name="connsiteY5" fmla="*/ 6858000 h 6858000"/>
              <a:gd name="connsiteX6" fmla="*/ 7891921 w 9032100"/>
              <a:gd name="connsiteY6" fmla="*/ 1602751 h 6858000"/>
              <a:gd name="connsiteX7" fmla="*/ 7880182 w 9032100"/>
              <a:gd name="connsiteY7" fmla="*/ 1619252 h 6858000"/>
              <a:gd name="connsiteX8" fmla="*/ 0 w 9032100"/>
              <a:gd name="connsiteY8" fmla="*/ 6858000 h 6858000"/>
              <a:gd name="connsiteX9" fmla="*/ 7880181 w 9032100"/>
              <a:gd name="connsiteY9" fmla="*/ 6858000 h 6858000"/>
              <a:gd name="connsiteX10" fmla="*/ 7880181 w 9032100"/>
              <a:gd name="connsiteY10" fmla="*/ 0 h 6858000"/>
              <a:gd name="connsiteX11" fmla="*/ 0 w 9032100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9032100" h="6858000">
                <a:moveTo>
                  <a:pt x="7891921" y="1602751"/>
                </a:moveTo>
                <a:lnTo>
                  <a:pt x="9032100" y="0"/>
                </a:lnTo>
                <a:lnTo>
                  <a:pt x="7880182" y="0"/>
                </a:lnTo>
                <a:lnTo>
                  <a:pt x="7880182" y="1528762"/>
                </a:lnTo>
                <a:close/>
                <a:moveTo>
                  <a:pt x="7880182" y="6858000"/>
                </a:moveTo>
                <a:lnTo>
                  <a:pt x="8725712" y="6858000"/>
                </a:lnTo>
                <a:lnTo>
                  <a:pt x="7891921" y="1602751"/>
                </a:lnTo>
                <a:lnTo>
                  <a:pt x="7880182" y="1619252"/>
                </a:lnTo>
                <a:close/>
                <a:moveTo>
                  <a:pt x="0" y="6858000"/>
                </a:moveTo>
                <a:lnTo>
                  <a:pt x="7880181" y="6858000"/>
                </a:lnTo>
                <a:lnTo>
                  <a:pt x="7880181" y="0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xmlns="" id="{E89BB28F-9765-4059-8E5F-E3A9965D470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7942667" y="0"/>
            <a:ext cx="2436813" cy="6858001"/>
            <a:chOff x="1320800" y="0"/>
            <a:chExt cx="2436813" cy="6858001"/>
          </a:xfrm>
        </p:grpSpPr>
        <p:sp>
          <p:nvSpPr>
            <p:cNvPr id="18" name="Freeform 6">
              <a:extLst>
                <a:ext uri="{FF2B5EF4-FFF2-40B4-BE49-F238E27FC236}">
                  <a16:creationId xmlns:a16="http://schemas.microsoft.com/office/drawing/2014/main" xmlns="" id="{CDC2B730-2D9C-4A18-AFDB-0E81AB11BAA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9" name="Freeform 7">
              <a:extLst>
                <a:ext uri="{FF2B5EF4-FFF2-40B4-BE49-F238E27FC236}">
                  <a16:creationId xmlns:a16="http://schemas.microsoft.com/office/drawing/2014/main" xmlns="" id="{BBE53A8C-4D41-4E78-B2F0-1277993C271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0" name="Freeform 8">
              <a:extLst>
                <a:ext uri="{FF2B5EF4-FFF2-40B4-BE49-F238E27FC236}">
                  <a16:creationId xmlns:a16="http://schemas.microsoft.com/office/drawing/2014/main" xmlns="" id="{EA9E0B8A-E893-4657-A6EE-65DD6D5CE0E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1" name="Freeform 9">
              <a:extLst>
                <a:ext uri="{FF2B5EF4-FFF2-40B4-BE49-F238E27FC236}">
                  <a16:creationId xmlns:a16="http://schemas.microsoft.com/office/drawing/2014/main" xmlns="" id="{9310052A-A033-4FAB-957F-499C17B7C6D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2" name="Freeform 10">
              <a:extLst>
                <a:ext uri="{FF2B5EF4-FFF2-40B4-BE49-F238E27FC236}">
                  <a16:creationId xmlns:a16="http://schemas.microsoft.com/office/drawing/2014/main" xmlns="" id="{3B043786-1DFA-4506-B362-73960ED6E17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3" name="Freeform 11">
              <a:extLst>
                <a:ext uri="{FF2B5EF4-FFF2-40B4-BE49-F238E27FC236}">
                  <a16:creationId xmlns:a16="http://schemas.microsoft.com/office/drawing/2014/main" xmlns="" id="{91714DAA-0F00-4E7A-A096-03879E69B84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graphicFrame>
        <p:nvGraphicFramePr>
          <p:cNvPr id="8" name="Tabela 8">
            <a:extLst>
              <a:ext uri="{FF2B5EF4-FFF2-40B4-BE49-F238E27FC236}">
                <a16:creationId xmlns:a16="http://schemas.microsoft.com/office/drawing/2014/main" xmlns="" id="{43E89C1A-0929-49B6-80D9-235F3587DA9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03200754"/>
              </p:ext>
            </p:extLst>
          </p:nvPr>
        </p:nvGraphicFramePr>
        <p:xfrm>
          <a:off x="-28754" y="43132"/>
          <a:ext cx="8050841" cy="69437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58106">
                  <a:extLst>
                    <a:ext uri="{9D8B030D-6E8A-4147-A177-3AD203B41FA5}">
                      <a16:colId xmlns:a16="http://schemas.microsoft.com/office/drawing/2014/main" xmlns="" val="772960479"/>
                    </a:ext>
                  </a:extLst>
                </a:gridCol>
                <a:gridCol w="4092735">
                  <a:extLst>
                    <a:ext uri="{9D8B030D-6E8A-4147-A177-3AD203B41FA5}">
                      <a16:colId xmlns:a16="http://schemas.microsoft.com/office/drawing/2014/main" xmlns="" val="1211071947"/>
                    </a:ext>
                  </a:extLst>
                </a:gridCol>
              </a:tblGrid>
              <a:tr h="277090">
                <a:tc>
                  <a:txBody>
                    <a:bodyPr/>
                    <a:lstStyle/>
                    <a:p>
                      <a:endParaRPr lang="pl-PL" sz="1300"/>
                    </a:p>
                  </a:txBody>
                  <a:tcPr marL="67721" marR="67721" marT="33860" marB="33860"/>
                </a:tc>
                <a:tc>
                  <a:txBody>
                    <a:bodyPr/>
                    <a:lstStyle/>
                    <a:p>
                      <a:endParaRPr lang="pl-PL" sz="1300"/>
                    </a:p>
                  </a:txBody>
                  <a:tcPr marL="67721" marR="67721" marT="33860" marB="33860"/>
                </a:tc>
                <a:extLst>
                  <a:ext uri="{0D108BD9-81ED-4DB2-BD59-A6C34878D82A}">
                    <a16:rowId xmlns:a16="http://schemas.microsoft.com/office/drawing/2014/main" xmlns="" val="1287634948"/>
                  </a:ext>
                </a:extLst>
              </a:tr>
              <a:tr h="6364466">
                <a:tc>
                  <a:txBody>
                    <a:bodyPr/>
                    <a:lstStyle/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pl-PL" sz="2000" b="0" i="0" u="none" strike="noStrike" noProof="0" dirty="0" err="1">
                          <a:latin typeface="Times New Roman"/>
                        </a:rPr>
                        <a:t>Inflation</a:t>
                      </a:r>
                      <a:r>
                        <a:rPr lang="pl-PL" sz="2000" b="0" i="0" u="none" strike="noStrike" noProof="0" dirty="0">
                          <a:latin typeface="Times New Roman"/>
                        </a:rPr>
                        <a:t>, </a:t>
                      </a:r>
                      <a:r>
                        <a:rPr lang="pl-PL" sz="2000" b="0" i="0" u="none" strike="noStrike" noProof="0" dirty="0" err="1">
                          <a:latin typeface="Times New Roman"/>
                        </a:rPr>
                        <a:t>die</a:t>
                      </a:r>
                      <a:r>
                        <a:rPr lang="pl-PL" sz="2000" b="0" i="0" u="none" strike="noStrike" noProof="0" dirty="0">
                          <a:latin typeface="Times New Roman"/>
                        </a:rPr>
                        <a:t> – inflacja</a:t>
                      </a:r>
                      <a:endParaRPr lang="pl-PL" sz="2000"/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pl-PL" sz="2000" b="0" i="0" u="none" strike="noStrike" noProof="0" dirty="0" err="1">
                          <a:latin typeface="Times New Roman"/>
                        </a:rPr>
                        <a:t>Preisniveau</a:t>
                      </a:r>
                      <a:r>
                        <a:rPr lang="pl-PL" sz="2000" b="0" i="0" u="none" strike="noStrike" noProof="0" dirty="0">
                          <a:latin typeface="Times New Roman"/>
                        </a:rPr>
                        <a:t>, </a:t>
                      </a:r>
                      <a:r>
                        <a:rPr lang="pl-PL" sz="2000" b="0" i="0" u="none" strike="noStrike" noProof="0" dirty="0" err="1">
                          <a:latin typeface="Times New Roman"/>
                        </a:rPr>
                        <a:t>das</a:t>
                      </a:r>
                      <a:r>
                        <a:rPr lang="pl-PL" sz="2000" b="0" i="0" u="none" strike="noStrike" noProof="0" dirty="0">
                          <a:latin typeface="Times New Roman"/>
                        </a:rPr>
                        <a:t> – poziomy cen</a:t>
                      </a:r>
                      <a:endParaRPr lang="pl-PL" sz="2000"/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pl-PL" sz="2000" b="0" i="0" u="none" strike="noStrike" noProof="0" dirty="0" err="1">
                          <a:latin typeface="Times New Roman"/>
                        </a:rPr>
                        <a:t>gleichbedeutend</a:t>
                      </a:r>
                      <a:r>
                        <a:rPr lang="pl-PL" sz="2000" b="0" i="0" u="none" strike="noStrike" noProof="0" dirty="0">
                          <a:latin typeface="Times New Roman"/>
                        </a:rPr>
                        <a:t> - równoznacznie, co oznacza, co odpowiada</a:t>
                      </a:r>
                      <a:endParaRPr lang="pl-PL" sz="2000"/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pl-PL" sz="2000" b="0" i="0" u="none" strike="noStrike" noProof="0" dirty="0" err="1">
                          <a:latin typeface="Times New Roman"/>
                        </a:rPr>
                        <a:t>Minderung</a:t>
                      </a:r>
                      <a:r>
                        <a:rPr lang="pl-PL" sz="2000" b="0" i="0" u="none" strike="noStrike" noProof="0" dirty="0">
                          <a:latin typeface="Times New Roman"/>
                        </a:rPr>
                        <a:t>, </a:t>
                      </a:r>
                      <a:r>
                        <a:rPr lang="pl-PL" sz="2000" b="0" i="0" u="none" strike="noStrike" noProof="0" dirty="0" err="1">
                          <a:latin typeface="Times New Roman"/>
                        </a:rPr>
                        <a:t>die</a:t>
                      </a:r>
                      <a:r>
                        <a:rPr lang="pl-PL" sz="2000" b="0" i="0" u="none" strike="noStrike" noProof="0" dirty="0">
                          <a:latin typeface="Times New Roman"/>
                        </a:rPr>
                        <a:t> - zmniejszenie</a:t>
                      </a:r>
                      <a:endParaRPr lang="pl-PL" sz="2000"/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pl-PL" sz="2000" b="0" i="0" u="none" strike="noStrike" noProof="0" dirty="0" err="1">
                          <a:latin typeface="Times New Roman"/>
                        </a:rPr>
                        <a:t>Kaufkraft</a:t>
                      </a:r>
                      <a:r>
                        <a:rPr lang="pl-PL" sz="2000" b="0" i="0" u="none" strike="noStrike" noProof="0" dirty="0">
                          <a:latin typeface="Times New Roman"/>
                        </a:rPr>
                        <a:t>, </a:t>
                      </a:r>
                      <a:r>
                        <a:rPr lang="pl-PL" sz="2000" b="0" i="0" u="none" strike="noStrike" noProof="0" dirty="0" err="1">
                          <a:latin typeface="Times New Roman"/>
                        </a:rPr>
                        <a:t>die</a:t>
                      </a:r>
                      <a:r>
                        <a:rPr lang="pl-PL" sz="2000" b="0" i="0" u="none" strike="noStrike" noProof="0" dirty="0">
                          <a:latin typeface="Times New Roman"/>
                        </a:rPr>
                        <a:t> -siła nabywcza</a:t>
                      </a:r>
                      <a:endParaRPr lang="pl-PL" sz="2000"/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pl-PL" sz="2000" b="0" i="0" u="none" strike="noStrike" noProof="0" dirty="0">
                          <a:latin typeface="Times New Roman"/>
                        </a:rPr>
                        <a:t>von </a:t>
                      </a:r>
                      <a:r>
                        <a:rPr lang="pl-PL" sz="2000" b="0" i="0" u="none" strike="noStrike" noProof="0" dirty="0" err="1">
                          <a:latin typeface="Times New Roman"/>
                        </a:rPr>
                        <a:t>lateinischen</a:t>
                      </a:r>
                      <a:r>
                        <a:rPr lang="pl-PL" sz="2000" b="0" i="0" u="none" strike="noStrike" noProof="0" dirty="0">
                          <a:latin typeface="Times New Roman"/>
                        </a:rPr>
                        <a:t> – z łacińskiego</a:t>
                      </a:r>
                      <a:endParaRPr lang="pl-PL" sz="2000"/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pl-PL" sz="2000" b="0" i="0" u="none" strike="noStrike" noProof="0" dirty="0" err="1">
                          <a:latin typeface="Times New Roman"/>
                        </a:rPr>
                        <a:t>aufblähen</a:t>
                      </a:r>
                      <a:r>
                        <a:rPr lang="pl-PL" sz="2000" b="0" i="0" u="none" strike="noStrike" noProof="0" dirty="0">
                          <a:latin typeface="Times New Roman"/>
                        </a:rPr>
                        <a:t> - nadymać</a:t>
                      </a:r>
                      <a:endParaRPr lang="pl-PL" sz="2000"/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pl-PL" sz="2000" b="0" i="0" u="none" strike="noStrike" noProof="0" dirty="0" err="1">
                          <a:latin typeface="Times New Roman"/>
                        </a:rPr>
                        <a:t>Teuerung</a:t>
                      </a:r>
                      <a:r>
                        <a:rPr lang="pl-PL" sz="2000" b="0" i="0" u="none" strike="noStrike" noProof="0" dirty="0">
                          <a:latin typeface="Times New Roman"/>
                        </a:rPr>
                        <a:t>, </a:t>
                      </a:r>
                      <a:r>
                        <a:rPr lang="pl-PL" sz="2000" b="0" i="0" u="none" strike="noStrike" noProof="0" dirty="0" err="1">
                          <a:latin typeface="Times New Roman"/>
                        </a:rPr>
                        <a:t>die</a:t>
                      </a:r>
                      <a:r>
                        <a:rPr lang="pl-PL" sz="2000" b="0" i="0" u="none" strike="noStrike" noProof="0" dirty="0">
                          <a:latin typeface="Times New Roman"/>
                        </a:rPr>
                        <a:t> – wzrost, zwyżka</a:t>
                      </a:r>
                      <a:endParaRPr lang="pl-PL" sz="2000"/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pl-PL" sz="2000" b="0" i="0" u="none" strike="noStrike" noProof="0" dirty="0" err="1">
                          <a:latin typeface="Times New Roman"/>
                        </a:rPr>
                        <a:t>Geldentwertung</a:t>
                      </a:r>
                      <a:r>
                        <a:rPr lang="pl-PL" sz="2000" b="0" i="0" u="none" strike="noStrike" noProof="0" dirty="0">
                          <a:latin typeface="Times New Roman"/>
                        </a:rPr>
                        <a:t>, </a:t>
                      </a:r>
                      <a:r>
                        <a:rPr lang="pl-PL" sz="2000" b="0" i="0" u="none" strike="noStrike" noProof="0" dirty="0" err="1">
                          <a:latin typeface="Times New Roman"/>
                        </a:rPr>
                        <a:t>die</a:t>
                      </a:r>
                      <a:r>
                        <a:rPr lang="pl-PL" sz="2000" b="0" i="0" u="none" strike="noStrike" noProof="0" dirty="0">
                          <a:latin typeface="Times New Roman"/>
                        </a:rPr>
                        <a:t> - dewaluacja</a:t>
                      </a:r>
                      <a:endParaRPr lang="pl-PL" sz="2000"/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pl-PL" sz="2000" b="0" i="0" u="none" strike="noStrike" noProof="0" dirty="0" err="1">
                          <a:latin typeface="Times New Roman"/>
                        </a:rPr>
                        <a:t>hingegen</a:t>
                      </a:r>
                      <a:r>
                        <a:rPr lang="pl-PL" sz="2000" b="0" i="0" u="none" strike="noStrike" noProof="0" dirty="0">
                          <a:latin typeface="Times New Roman"/>
                        </a:rPr>
                        <a:t> - jednak, natomiast</a:t>
                      </a:r>
                      <a:endParaRPr lang="pl-PL" sz="2000"/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pl-PL" sz="2000" b="0" i="0" u="none" strike="noStrike" noProof="0" err="1">
                          <a:latin typeface="Times New Roman"/>
                        </a:rPr>
                        <a:t>volkswirtschaftlich</a:t>
                      </a:r>
                      <a:r>
                        <a:rPr lang="pl-PL" sz="2000" b="0" i="0" u="none" strike="noStrike" noProof="0" dirty="0">
                          <a:latin typeface="Times New Roman"/>
                        </a:rPr>
                        <a:t> – ekonomiczny</a:t>
                      </a:r>
                      <a:endParaRPr lang="pl-PL" sz="2000"/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pl-PL" sz="2000" b="0" i="0" u="none" strike="noStrike" noProof="0" err="1">
                          <a:latin typeface="Times New Roman"/>
                        </a:rPr>
                        <a:t>Geldbeutel</a:t>
                      </a:r>
                      <a:r>
                        <a:rPr lang="pl-PL" sz="2000" b="0" i="0" u="none" strike="noStrike" noProof="0" dirty="0">
                          <a:latin typeface="Times New Roman"/>
                        </a:rPr>
                        <a:t>, der - portfel</a:t>
                      </a:r>
                      <a:endParaRPr lang="pl-PL" sz="2000"/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pl-PL" sz="2000" b="0" i="0" u="none" strike="noStrike" noProof="0" err="1">
                          <a:latin typeface="Times New Roman"/>
                        </a:rPr>
                        <a:t>feststellen</a:t>
                      </a:r>
                      <a:r>
                        <a:rPr lang="pl-PL" sz="2000" b="0" i="0" u="none" strike="noStrike" noProof="0" dirty="0">
                          <a:latin typeface="Times New Roman"/>
                        </a:rPr>
                        <a:t> - określić, ustalić</a:t>
                      </a:r>
                      <a:endParaRPr lang="pl-PL" sz="2000"/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pl-PL" sz="2000" b="0" i="0" u="none" strike="noStrike" noProof="0" err="1">
                          <a:latin typeface="Times New Roman"/>
                        </a:rPr>
                        <a:t>entgegen</a:t>
                      </a:r>
                      <a:r>
                        <a:rPr lang="pl-PL" sz="2000" b="0" i="0" u="none" strike="noStrike" noProof="0" dirty="0">
                          <a:latin typeface="Times New Roman"/>
                        </a:rPr>
                        <a:t> – w przeciwieństwie, przeciwnie</a:t>
                      </a:r>
                      <a:endParaRPr lang="pl-PL" sz="2000"/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pl-PL" sz="2000" b="0" i="0" u="none" strike="noStrike" noProof="0" err="1">
                          <a:latin typeface="Times New Roman"/>
                        </a:rPr>
                        <a:t>gefühlt</a:t>
                      </a:r>
                      <a:r>
                        <a:rPr lang="pl-PL" sz="2000" b="0" i="0" u="none" strike="noStrike" noProof="0" dirty="0">
                          <a:latin typeface="Times New Roman"/>
                        </a:rPr>
                        <a:t> – postrzegany/a</a:t>
                      </a:r>
                      <a:endParaRPr lang="pl-PL" sz="2000"/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pl-PL" sz="2000" b="0" i="0" u="none" strike="noStrike" noProof="0" err="1">
                          <a:latin typeface="Times New Roman"/>
                        </a:rPr>
                        <a:t>teurer</a:t>
                      </a:r>
                      <a:r>
                        <a:rPr lang="pl-PL" sz="2000" b="0" i="0" u="none" strike="noStrike" noProof="0" dirty="0">
                          <a:latin typeface="Times New Roman"/>
                        </a:rPr>
                        <a:t> - droższe</a:t>
                      </a:r>
                      <a:endParaRPr lang="pl-PL" sz="2000"/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pl-PL" sz="2000" b="0" i="0" u="none" strike="noStrike" noProof="0" err="1">
                          <a:latin typeface="Times New Roman"/>
                        </a:rPr>
                        <a:t>Preissteigerung</a:t>
                      </a:r>
                      <a:r>
                        <a:rPr lang="pl-PL" sz="2000" b="0" i="0" u="none" strike="noStrike" noProof="0" dirty="0">
                          <a:latin typeface="Times New Roman"/>
                        </a:rPr>
                        <a:t>, </a:t>
                      </a:r>
                      <a:r>
                        <a:rPr lang="pl-PL" sz="2000" b="0" i="0" u="none" strike="noStrike" noProof="0" err="1">
                          <a:latin typeface="Times New Roman"/>
                        </a:rPr>
                        <a:t>die</a:t>
                      </a:r>
                      <a:r>
                        <a:rPr lang="pl-PL" sz="2000" b="0" i="0" u="none" strike="noStrike" noProof="0" dirty="0">
                          <a:latin typeface="Times New Roman"/>
                        </a:rPr>
                        <a:t> – wzrost cen</a:t>
                      </a:r>
                      <a:endParaRPr lang="pl-PL" sz="2000"/>
                    </a:p>
                    <a:p>
                      <a:pPr lvl="0">
                        <a:buNone/>
                      </a:pPr>
                      <a:endParaRPr lang="pl-PL" sz="1300"/>
                    </a:p>
                  </a:txBody>
                  <a:tcPr marL="67721" marR="67721" marT="33860" marB="33860"/>
                </a:tc>
                <a:tc>
                  <a:txBody>
                    <a:bodyPr/>
                    <a:lstStyle/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pl-PL" sz="2000" b="0" i="0" u="none" strike="noStrike" noProof="0" dirty="0" err="1">
                          <a:latin typeface="Times New Roman"/>
                        </a:rPr>
                        <a:t>Ebene</a:t>
                      </a:r>
                      <a:r>
                        <a:rPr lang="pl-PL" sz="2000" b="0" i="0" u="none" strike="noStrike" noProof="0" dirty="0">
                          <a:latin typeface="Times New Roman"/>
                        </a:rPr>
                        <a:t>, </a:t>
                      </a:r>
                      <a:r>
                        <a:rPr lang="pl-PL" sz="2000" b="0" i="0" u="none" strike="noStrike" noProof="0" dirty="0" err="1">
                          <a:latin typeface="Times New Roman"/>
                        </a:rPr>
                        <a:t>die</a:t>
                      </a:r>
                      <a:r>
                        <a:rPr lang="pl-PL" sz="2000" b="0" i="0" u="none" strike="noStrike" noProof="0" dirty="0">
                          <a:latin typeface="Times New Roman"/>
                        </a:rPr>
                        <a:t> - poziom</a:t>
                      </a:r>
                      <a:endParaRPr lang="pl-PL" sz="2000"/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pl-PL" sz="2000" b="0" i="0" u="none" strike="noStrike" noProof="0" err="1">
                          <a:latin typeface="Times New Roman"/>
                        </a:rPr>
                        <a:t>Verfügung</a:t>
                      </a:r>
                      <a:r>
                        <a:rPr lang="pl-PL" sz="2000" b="0" i="0" u="none" strike="noStrike" noProof="0" dirty="0">
                          <a:latin typeface="Times New Roman"/>
                        </a:rPr>
                        <a:t>, </a:t>
                      </a:r>
                      <a:r>
                        <a:rPr lang="pl-PL" sz="2000" b="0" i="0" u="none" strike="noStrike" noProof="0" err="1">
                          <a:latin typeface="Times New Roman"/>
                        </a:rPr>
                        <a:t>die</a:t>
                      </a:r>
                      <a:r>
                        <a:rPr lang="pl-PL" sz="2000" b="0" i="0" u="none" strike="noStrike" noProof="0" dirty="0">
                          <a:latin typeface="Times New Roman"/>
                        </a:rPr>
                        <a:t> – dyspozycja, dostępność</a:t>
                      </a:r>
                      <a:endParaRPr lang="pl-PL" sz="2000"/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pl-PL" sz="2000" b="0" i="0" u="none" strike="noStrike" noProof="0" dirty="0" err="1">
                          <a:latin typeface="Times New Roman"/>
                        </a:rPr>
                        <a:t>Inflationsrate</a:t>
                      </a:r>
                      <a:r>
                        <a:rPr lang="pl-PL" sz="2000" b="0" i="0" u="none" strike="noStrike" noProof="0" dirty="0">
                          <a:latin typeface="Times New Roman"/>
                        </a:rPr>
                        <a:t>, </a:t>
                      </a:r>
                      <a:r>
                        <a:rPr lang="pl-PL" sz="2000" b="0" i="0" u="none" strike="noStrike" noProof="0" dirty="0" err="1">
                          <a:latin typeface="Times New Roman"/>
                        </a:rPr>
                        <a:t>die</a:t>
                      </a:r>
                      <a:r>
                        <a:rPr lang="pl-PL" sz="2000" b="0" i="0" u="none" strike="noStrike" noProof="0" dirty="0">
                          <a:latin typeface="Times New Roman"/>
                        </a:rPr>
                        <a:t> – stopa inflacji</a:t>
                      </a:r>
                      <a:endParaRPr lang="pl-PL" sz="2000"/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pl-PL" sz="2000" b="0" i="0" u="none" strike="noStrike" noProof="0" dirty="0" err="1">
                          <a:latin typeface="Times New Roman"/>
                        </a:rPr>
                        <a:t>Gradmesser</a:t>
                      </a:r>
                      <a:r>
                        <a:rPr lang="pl-PL" sz="2000" b="0" i="0" u="none" strike="noStrike" noProof="0" dirty="0">
                          <a:latin typeface="Times New Roman"/>
                        </a:rPr>
                        <a:t>, der - wskaźnik</a:t>
                      </a:r>
                      <a:endParaRPr lang="pl-PL" sz="2000"/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pl-PL" sz="2000" b="0" i="0" u="none" strike="noStrike" noProof="0" dirty="0" err="1">
                          <a:latin typeface="Times New Roman"/>
                        </a:rPr>
                        <a:t>Warenkorb</a:t>
                      </a:r>
                      <a:r>
                        <a:rPr lang="pl-PL" sz="2000" b="0" i="0" u="none" strike="noStrike" noProof="0" dirty="0">
                          <a:latin typeface="Times New Roman"/>
                        </a:rPr>
                        <a:t>, der – koszyk dóbr</a:t>
                      </a:r>
                      <a:endParaRPr lang="pl-PL" sz="2000"/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pl-PL" sz="2000" b="0" i="0" u="none" strike="noStrike" noProof="0" dirty="0">
                          <a:latin typeface="Times New Roman"/>
                        </a:rPr>
                        <a:t>In </a:t>
                      </a:r>
                      <a:r>
                        <a:rPr lang="pl-PL" sz="2000" b="0" i="0" u="none" strike="noStrike" noProof="0" err="1">
                          <a:latin typeface="Times New Roman"/>
                        </a:rPr>
                        <a:t>Anspruch</a:t>
                      </a:r>
                      <a:r>
                        <a:rPr lang="pl-PL" sz="2000" b="0" i="0" u="none" strike="noStrike" noProof="0" dirty="0">
                          <a:latin typeface="Times New Roman"/>
                        </a:rPr>
                        <a:t> </a:t>
                      </a:r>
                      <a:r>
                        <a:rPr lang="pl-PL" sz="2000" b="0" i="0" u="none" strike="noStrike" noProof="0" err="1">
                          <a:latin typeface="Times New Roman"/>
                        </a:rPr>
                        <a:t>nehmen</a:t>
                      </a:r>
                      <a:r>
                        <a:rPr lang="pl-PL" sz="2000" b="0" i="0" u="none" strike="noStrike" noProof="0" dirty="0">
                          <a:latin typeface="Times New Roman"/>
                        </a:rPr>
                        <a:t> – uwzględniać, wykorzystywać</a:t>
                      </a:r>
                      <a:endParaRPr lang="pl-PL" sz="2000"/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pl-PL" sz="2000" b="0" i="0" u="none" strike="noStrike" noProof="0" err="1">
                          <a:latin typeface="Times New Roman"/>
                        </a:rPr>
                        <a:t>Alltagsprodukt</a:t>
                      </a:r>
                      <a:r>
                        <a:rPr lang="pl-PL" sz="2000" b="0" i="0" u="none" strike="noStrike" noProof="0" dirty="0">
                          <a:latin typeface="Times New Roman"/>
                        </a:rPr>
                        <a:t>, </a:t>
                      </a:r>
                      <a:r>
                        <a:rPr lang="pl-PL" sz="2000" b="0" i="0" u="none" strike="noStrike" noProof="0" err="1">
                          <a:latin typeface="Times New Roman"/>
                        </a:rPr>
                        <a:t>das</a:t>
                      </a:r>
                      <a:r>
                        <a:rPr lang="pl-PL" sz="2000" b="0" i="0" u="none" strike="noStrike" noProof="0" dirty="0">
                          <a:latin typeface="Times New Roman"/>
                        </a:rPr>
                        <a:t>- produkt codziennego użytku</a:t>
                      </a:r>
                      <a:endParaRPr lang="pl-PL" sz="2000"/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pl-PL" sz="2000" b="0" i="0" u="none" strike="noStrike" noProof="0" dirty="0" err="1">
                          <a:latin typeface="Times New Roman"/>
                        </a:rPr>
                        <a:t>langlebig</a:t>
                      </a:r>
                      <a:r>
                        <a:rPr lang="pl-PL" sz="2000" b="0" i="0" u="none" strike="noStrike" noProof="0" dirty="0">
                          <a:latin typeface="Times New Roman"/>
                        </a:rPr>
                        <a:t> – trwały/a/e </a:t>
                      </a:r>
                      <a:endParaRPr lang="pl-PL" sz="2000"/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de-DE" sz="2000" b="0" i="0" u="none" strike="noStrike" noProof="0" dirty="0">
                          <a:latin typeface="Times New Roman"/>
                        </a:rPr>
                        <a:t>Gebrauchsgüter, die (Pl.; das Gut) – </a:t>
                      </a:r>
                      <a:r>
                        <a:rPr lang="de-DE" sz="2000" b="0" i="0" u="none" strike="noStrike" noProof="0" err="1">
                          <a:latin typeface="Times New Roman"/>
                        </a:rPr>
                        <a:t>towary</a:t>
                      </a:r>
                      <a:r>
                        <a:rPr lang="de-DE" sz="2000" b="0" i="0" u="none" strike="noStrike" noProof="0" dirty="0">
                          <a:latin typeface="Times New Roman"/>
                        </a:rPr>
                        <a:t> </a:t>
                      </a:r>
                      <a:r>
                        <a:rPr lang="de-DE" sz="2000" b="0" i="0" u="none" strike="noStrike" noProof="0" err="1">
                          <a:latin typeface="Times New Roman"/>
                        </a:rPr>
                        <a:t>konsumpcyjne</a:t>
                      </a:r>
                      <a:endParaRPr lang="pl-PL" sz="2000"/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de-DE" sz="2000" b="0" i="0" u="none" strike="noStrike" noProof="0" dirty="0">
                          <a:latin typeface="Times New Roman"/>
                        </a:rPr>
                        <a:t>Veränderung, die - </a:t>
                      </a:r>
                      <a:r>
                        <a:rPr lang="de-DE" sz="2000" b="0" i="0" u="none" strike="noStrike" noProof="0" err="1">
                          <a:latin typeface="Times New Roman"/>
                        </a:rPr>
                        <a:t>zmiana</a:t>
                      </a:r>
                      <a:endParaRPr lang="pl-PL" sz="2000"/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de-DE" sz="2000" b="0" i="0" u="none" strike="noStrike" noProof="0" dirty="0">
                          <a:latin typeface="Times New Roman"/>
                        </a:rPr>
                        <a:t>Lebenshaltungskosten, die – </a:t>
                      </a:r>
                      <a:r>
                        <a:rPr lang="de-DE" sz="2000" b="0" i="0" u="none" strike="noStrike" noProof="0" err="1">
                          <a:latin typeface="Times New Roman"/>
                        </a:rPr>
                        <a:t>koszty</a:t>
                      </a:r>
                      <a:r>
                        <a:rPr lang="de-DE" sz="2000" b="0" i="0" u="none" strike="noStrike" noProof="0" dirty="0">
                          <a:latin typeface="Times New Roman"/>
                        </a:rPr>
                        <a:t> </a:t>
                      </a:r>
                      <a:r>
                        <a:rPr lang="de-DE" sz="2000" b="0" i="0" u="none" strike="noStrike" noProof="0" err="1">
                          <a:latin typeface="Times New Roman"/>
                        </a:rPr>
                        <a:t>utrzymania</a:t>
                      </a:r>
                      <a:endParaRPr lang="pl-PL" sz="2000"/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de-DE" sz="2000" b="0" i="0" u="none" strike="noStrike" noProof="0" dirty="0">
                          <a:latin typeface="Times New Roman"/>
                        </a:rPr>
                        <a:t>Verbraucherpreis, der – </a:t>
                      </a:r>
                      <a:r>
                        <a:rPr lang="de-DE" sz="2000" b="0" i="0" u="none" strike="noStrike" noProof="0" err="1">
                          <a:latin typeface="Times New Roman"/>
                        </a:rPr>
                        <a:t>cena</a:t>
                      </a:r>
                      <a:r>
                        <a:rPr lang="de-DE" sz="2000" b="0" i="0" u="none" strike="noStrike" noProof="0" dirty="0">
                          <a:latin typeface="Times New Roman"/>
                        </a:rPr>
                        <a:t> </a:t>
                      </a:r>
                      <a:r>
                        <a:rPr lang="de-DE" sz="2000" b="0" i="0" u="none" strike="noStrike" noProof="0" err="1">
                          <a:latin typeface="Times New Roman"/>
                        </a:rPr>
                        <a:t>konsumpcyjna</a:t>
                      </a:r>
                      <a:endParaRPr lang="pl-PL" sz="2000"/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de-DE" sz="2000" b="0" i="0" u="none" strike="noStrike" noProof="0" dirty="0">
                          <a:latin typeface="Times New Roman"/>
                        </a:rPr>
                        <a:t>Erhöhung</a:t>
                      </a:r>
                      <a:r>
                        <a:rPr lang="pl-PL" sz="2000" b="0" i="0" u="none" strike="noStrike" noProof="0" dirty="0">
                          <a:latin typeface="Times New Roman"/>
                        </a:rPr>
                        <a:t>, </a:t>
                      </a:r>
                      <a:r>
                        <a:rPr lang="pl-PL" sz="2000" b="0" i="0" u="none" strike="noStrike" noProof="0" err="1">
                          <a:latin typeface="Times New Roman"/>
                        </a:rPr>
                        <a:t>die</a:t>
                      </a:r>
                      <a:r>
                        <a:rPr lang="pl-PL" sz="2000" b="0" i="0" u="none" strike="noStrike" noProof="0" dirty="0">
                          <a:latin typeface="Times New Roman"/>
                        </a:rPr>
                        <a:t> - wzrost</a:t>
                      </a:r>
                      <a:endParaRPr lang="pl-PL" sz="2000"/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pl-PL" sz="2000" b="0" i="0" u="none" strike="noStrike" noProof="0" dirty="0" err="1">
                          <a:latin typeface="Times New Roman"/>
                        </a:rPr>
                        <a:t>schleichend</a:t>
                      </a:r>
                      <a:r>
                        <a:rPr lang="pl-PL" sz="2000" b="0" i="0" u="none" strike="noStrike" noProof="0" dirty="0">
                          <a:latin typeface="Times New Roman"/>
                        </a:rPr>
                        <a:t> – pełzający/a </a:t>
                      </a:r>
                      <a:endParaRPr lang="pl-PL" sz="2000"/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pl-PL" sz="2000" b="0" i="0" u="none" strike="noStrike" noProof="0" dirty="0" err="1">
                          <a:latin typeface="Times New Roman"/>
                        </a:rPr>
                        <a:t>forcieren</a:t>
                      </a:r>
                      <a:r>
                        <a:rPr lang="pl-PL" sz="2000" b="0" i="0" u="none" strike="noStrike" noProof="0">
                          <a:latin typeface="Times New Roman"/>
                        </a:rPr>
                        <a:t> - forsować, naciskać</a:t>
                      </a:r>
                      <a:endParaRPr lang="pl-PL" sz="2000"/>
                    </a:p>
                    <a:p>
                      <a:pPr lvl="0">
                        <a:buNone/>
                      </a:pPr>
                      <a:endParaRPr lang="pl-PL" sz="1300"/>
                    </a:p>
                  </a:txBody>
                  <a:tcPr marL="67721" marR="67721" marT="33860" marB="33860"/>
                </a:tc>
                <a:extLst>
                  <a:ext uri="{0D108BD9-81ED-4DB2-BD59-A6C34878D82A}">
                    <a16:rowId xmlns:a16="http://schemas.microsoft.com/office/drawing/2014/main" xmlns="" val="20211957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863309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9AA8EBAB-1820-415F-9D8D-2CDECA2DDA1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7736306" y="1"/>
            <a:ext cx="445569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xmlns="" id="{324A3A2E-ECFD-4D16-9ADC-1B3B3D001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71392" y="1074392"/>
            <a:ext cx="2730980" cy="4377961"/>
          </a:xfrm>
        </p:spPr>
        <p:txBody>
          <a:bodyPr>
            <a:normAutofit/>
          </a:bodyPr>
          <a:lstStyle/>
          <a:p>
            <a:r>
              <a:rPr lang="pl-PL" dirty="0" err="1">
                <a:solidFill>
                  <a:srgbClr val="000000"/>
                </a:solidFill>
              </a:rPr>
              <a:t>Minilexikon</a:t>
            </a:r>
          </a:p>
        </p:txBody>
      </p:sp>
      <p:sp useBgFill="1">
        <p:nvSpPr>
          <p:cNvPr id="13" name="Freeform: Shape 12">
            <a:extLst>
              <a:ext uri="{FF2B5EF4-FFF2-40B4-BE49-F238E27FC236}">
                <a16:creationId xmlns:a16="http://schemas.microsoft.com/office/drawing/2014/main" xmlns="" id="{6DB832FE-CF50-494F-BC92-5AF92524602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V="1">
            <a:off x="0" y="0"/>
            <a:ext cx="9032100" cy="6858000"/>
          </a:xfrm>
          <a:custGeom>
            <a:avLst/>
            <a:gdLst>
              <a:gd name="connsiteX0" fmla="*/ 7891921 w 9032100"/>
              <a:gd name="connsiteY0" fmla="*/ 1602751 h 6858000"/>
              <a:gd name="connsiteX1" fmla="*/ 9032100 w 9032100"/>
              <a:gd name="connsiteY1" fmla="*/ 0 h 6858000"/>
              <a:gd name="connsiteX2" fmla="*/ 7880182 w 9032100"/>
              <a:gd name="connsiteY2" fmla="*/ 0 h 6858000"/>
              <a:gd name="connsiteX3" fmla="*/ 7880182 w 9032100"/>
              <a:gd name="connsiteY3" fmla="*/ 1528762 h 6858000"/>
              <a:gd name="connsiteX4" fmla="*/ 7880182 w 9032100"/>
              <a:gd name="connsiteY4" fmla="*/ 6858000 h 6858000"/>
              <a:gd name="connsiteX5" fmla="*/ 8725712 w 9032100"/>
              <a:gd name="connsiteY5" fmla="*/ 6858000 h 6858000"/>
              <a:gd name="connsiteX6" fmla="*/ 7891921 w 9032100"/>
              <a:gd name="connsiteY6" fmla="*/ 1602751 h 6858000"/>
              <a:gd name="connsiteX7" fmla="*/ 7880182 w 9032100"/>
              <a:gd name="connsiteY7" fmla="*/ 1619252 h 6858000"/>
              <a:gd name="connsiteX8" fmla="*/ 0 w 9032100"/>
              <a:gd name="connsiteY8" fmla="*/ 6858000 h 6858000"/>
              <a:gd name="connsiteX9" fmla="*/ 7880181 w 9032100"/>
              <a:gd name="connsiteY9" fmla="*/ 6858000 h 6858000"/>
              <a:gd name="connsiteX10" fmla="*/ 7880181 w 9032100"/>
              <a:gd name="connsiteY10" fmla="*/ 0 h 6858000"/>
              <a:gd name="connsiteX11" fmla="*/ 0 w 9032100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9032100" h="6858000">
                <a:moveTo>
                  <a:pt x="7891921" y="1602751"/>
                </a:moveTo>
                <a:lnTo>
                  <a:pt x="9032100" y="0"/>
                </a:lnTo>
                <a:lnTo>
                  <a:pt x="7880182" y="0"/>
                </a:lnTo>
                <a:lnTo>
                  <a:pt x="7880182" y="1528762"/>
                </a:lnTo>
                <a:close/>
                <a:moveTo>
                  <a:pt x="7880182" y="6858000"/>
                </a:moveTo>
                <a:lnTo>
                  <a:pt x="8725712" y="6858000"/>
                </a:lnTo>
                <a:lnTo>
                  <a:pt x="7891921" y="1602751"/>
                </a:lnTo>
                <a:lnTo>
                  <a:pt x="7880182" y="1619252"/>
                </a:lnTo>
                <a:close/>
                <a:moveTo>
                  <a:pt x="0" y="6858000"/>
                </a:moveTo>
                <a:lnTo>
                  <a:pt x="7880181" y="6858000"/>
                </a:lnTo>
                <a:lnTo>
                  <a:pt x="7880181" y="0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xmlns="" id="{E89BB28F-9765-4059-8E5F-E3A9965D470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7942667" y="0"/>
            <a:ext cx="2436813" cy="6858001"/>
            <a:chOff x="1320800" y="0"/>
            <a:chExt cx="2436813" cy="6858001"/>
          </a:xfrm>
        </p:grpSpPr>
        <p:sp>
          <p:nvSpPr>
            <p:cNvPr id="16" name="Freeform 6">
              <a:extLst>
                <a:ext uri="{FF2B5EF4-FFF2-40B4-BE49-F238E27FC236}">
                  <a16:creationId xmlns:a16="http://schemas.microsoft.com/office/drawing/2014/main" xmlns="" id="{CDC2B730-2D9C-4A18-AFDB-0E81AB11BAA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7" name="Freeform 7">
              <a:extLst>
                <a:ext uri="{FF2B5EF4-FFF2-40B4-BE49-F238E27FC236}">
                  <a16:creationId xmlns:a16="http://schemas.microsoft.com/office/drawing/2014/main" xmlns="" id="{BBE53A8C-4D41-4E78-B2F0-1277993C271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8" name="Freeform 8">
              <a:extLst>
                <a:ext uri="{FF2B5EF4-FFF2-40B4-BE49-F238E27FC236}">
                  <a16:creationId xmlns:a16="http://schemas.microsoft.com/office/drawing/2014/main" xmlns="" id="{EA9E0B8A-E893-4657-A6EE-65DD6D5CE0E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9" name="Freeform 9">
              <a:extLst>
                <a:ext uri="{FF2B5EF4-FFF2-40B4-BE49-F238E27FC236}">
                  <a16:creationId xmlns:a16="http://schemas.microsoft.com/office/drawing/2014/main" xmlns="" id="{9310052A-A033-4FAB-957F-499C17B7C6D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0" name="Freeform 10">
              <a:extLst>
                <a:ext uri="{FF2B5EF4-FFF2-40B4-BE49-F238E27FC236}">
                  <a16:creationId xmlns:a16="http://schemas.microsoft.com/office/drawing/2014/main" xmlns="" id="{3B043786-1DFA-4506-B362-73960ED6E17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1" name="Freeform 11">
              <a:extLst>
                <a:ext uri="{FF2B5EF4-FFF2-40B4-BE49-F238E27FC236}">
                  <a16:creationId xmlns:a16="http://schemas.microsoft.com/office/drawing/2014/main" xmlns="" id="{91714DAA-0F00-4E7A-A096-03879E69B84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graphicFrame>
        <p:nvGraphicFramePr>
          <p:cNvPr id="8" name="Tabela 8">
            <a:extLst>
              <a:ext uri="{FF2B5EF4-FFF2-40B4-BE49-F238E27FC236}">
                <a16:creationId xmlns:a16="http://schemas.microsoft.com/office/drawing/2014/main" xmlns="" id="{E16C8E06-DE4D-47D6-A89B-4455A26AA3C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91644573"/>
              </p:ext>
            </p:extLst>
          </p:nvPr>
        </p:nvGraphicFramePr>
        <p:xfrm>
          <a:off x="0" y="-71887"/>
          <a:ext cx="8068619" cy="75606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73088">
                  <a:extLst>
                    <a:ext uri="{9D8B030D-6E8A-4147-A177-3AD203B41FA5}">
                      <a16:colId xmlns:a16="http://schemas.microsoft.com/office/drawing/2014/main" xmlns="" val="772960479"/>
                    </a:ext>
                  </a:extLst>
                </a:gridCol>
                <a:gridCol w="3995531">
                  <a:extLst>
                    <a:ext uri="{9D8B030D-6E8A-4147-A177-3AD203B41FA5}">
                      <a16:colId xmlns:a16="http://schemas.microsoft.com/office/drawing/2014/main" xmlns="" val="1211071947"/>
                    </a:ext>
                  </a:extLst>
                </a:gridCol>
              </a:tblGrid>
              <a:tr h="199004"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pl-PL" sz="900"/>
                    </a:p>
                  </a:txBody>
                  <a:tcPr marL="46417" marR="46417" marT="23208" marB="23208"/>
                </a:tc>
                <a:tc>
                  <a:txBody>
                    <a:bodyPr/>
                    <a:lstStyle/>
                    <a:p>
                      <a:endParaRPr lang="pl-PL" sz="900"/>
                    </a:p>
                  </a:txBody>
                  <a:tcPr marL="46417" marR="46417" marT="23208" marB="23208"/>
                </a:tc>
                <a:extLst>
                  <a:ext uri="{0D108BD9-81ED-4DB2-BD59-A6C34878D82A}">
                    <a16:rowId xmlns:a16="http://schemas.microsoft.com/office/drawing/2014/main" xmlns="" val="1287634948"/>
                  </a:ext>
                </a:extLst>
              </a:tr>
              <a:tr h="6658996">
                <a:tc>
                  <a:txBody>
                    <a:bodyPr/>
                    <a:lstStyle/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pl-PL" sz="2000" b="0" i="0" u="none" strike="noStrike" noProof="0" dirty="0" err="1">
                          <a:latin typeface="Times New Roman"/>
                        </a:rPr>
                        <a:t>weitergeben</a:t>
                      </a:r>
                      <a:r>
                        <a:rPr lang="pl-PL" sz="2000" b="0" i="0" u="none" strike="noStrike" noProof="0" dirty="0">
                          <a:latin typeface="Times New Roman"/>
                        </a:rPr>
                        <a:t> - przekazać</a:t>
                      </a:r>
                      <a:endParaRPr lang="pl-PL" sz="2000" dirty="0"/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pl-PL" sz="2000" b="0" i="0" u="none" strike="noStrike" noProof="0" dirty="0" err="1">
                          <a:latin typeface="Times New Roman"/>
                        </a:rPr>
                        <a:t>befürchten</a:t>
                      </a:r>
                      <a:r>
                        <a:rPr lang="pl-PL" sz="2000" b="0" i="0" u="none" strike="noStrike" noProof="0" dirty="0">
                          <a:latin typeface="Times New Roman"/>
                        </a:rPr>
                        <a:t> - obawiać się</a:t>
                      </a:r>
                      <a:endParaRPr lang="pl-PL" sz="2000" dirty="0"/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pl-PL" sz="2000" b="0" i="0" u="none" strike="noStrike" noProof="0" dirty="0" err="1">
                          <a:latin typeface="Times New Roman"/>
                        </a:rPr>
                        <a:t>bald</a:t>
                      </a:r>
                      <a:r>
                        <a:rPr lang="pl-PL" sz="2000" b="0" i="0" u="none" strike="noStrike" noProof="0" dirty="0">
                          <a:latin typeface="Times New Roman"/>
                        </a:rPr>
                        <a:t> - wkrótce</a:t>
                      </a:r>
                      <a:endParaRPr lang="pl-PL" sz="2000" dirty="0"/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pl-PL" sz="2000" b="0" i="0" u="none" strike="noStrike" noProof="0" dirty="0" err="1">
                          <a:latin typeface="Times New Roman"/>
                        </a:rPr>
                        <a:t>zuschlagen</a:t>
                      </a:r>
                      <a:r>
                        <a:rPr lang="pl-PL" sz="2000" b="0" i="0" u="none" strike="noStrike" noProof="0" dirty="0">
                          <a:latin typeface="Times New Roman"/>
                        </a:rPr>
                        <a:t> - korzystać z okazji</a:t>
                      </a:r>
                      <a:endParaRPr lang="pl-PL" sz="2000" dirty="0"/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pl-PL" sz="2000" b="0" i="0" u="none" strike="noStrike" noProof="0" dirty="0" err="1">
                          <a:latin typeface="Times New Roman"/>
                        </a:rPr>
                        <a:t>verstärkend</a:t>
                      </a:r>
                      <a:r>
                        <a:rPr lang="pl-PL" sz="2000" b="0" i="0" u="none" strike="noStrike" noProof="0" dirty="0">
                          <a:latin typeface="Times New Roman"/>
                        </a:rPr>
                        <a:t> – wzmacniający/a</a:t>
                      </a:r>
                      <a:endParaRPr lang="pl-PL" sz="2000" dirty="0"/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pl-PL" sz="2000" b="0" i="0" u="none" strike="noStrike" noProof="0" dirty="0" err="1">
                          <a:latin typeface="Times New Roman"/>
                        </a:rPr>
                        <a:t>Lohn</a:t>
                      </a:r>
                      <a:r>
                        <a:rPr lang="pl-PL" sz="2000" b="0" i="0" u="none" strike="noStrike" noProof="0" dirty="0">
                          <a:latin typeface="Times New Roman"/>
                        </a:rPr>
                        <a:t>-</a:t>
                      </a:r>
                      <a:r>
                        <a:rPr lang="pl-PL" sz="2000" b="0" i="0" u="none" strike="noStrike" noProof="0" dirty="0" err="1">
                          <a:latin typeface="Times New Roman"/>
                        </a:rPr>
                        <a:t>Preis</a:t>
                      </a:r>
                      <a:r>
                        <a:rPr lang="pl-PL" sz="2000" b="0" i="0" u="none" strike="noStrike" noProof="0" dirty="0">
                          <a:latin typeface="Times New Roman"/>
                        </a:rPr>
                        <a:t>-Spirale, </a:t>
                      </a:r>
                      <a:r>
                        <a:rPr lang="pl-PL" sz="2000" b="0" i="0" u="none" strike="noStrike" noProof="0" dirty="0" err="1">
                          <a:latin typeface="Times New Roman"/>
                        </a:rPr>
                        <a:t>die</a:t>
                      </a:r>
                      <a:r>
                        <a:rPr lang="pl-PL" sz="2000" b="0" i="0" u="none" strike="noStrike" noProof="0" dirty="0">
                          <a:latin typeface="Times New Roman"/>
                        </a:rPr>
                        <a:t> – spirala płacowo - cenowa</a:t>
                      </a:r>
                      <a:endParaRPr lang="pl-PL" sz="2000" dirty="0"/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pl-PL" sz="2000" b="0" i="0" u="none" strike="noStrike" noProof="0" dirty="0" err="1">
                          <a:latin typeface="Times New Roman"/>
                        </a:rPr>
                        <a:t>Erkennbarkeit</a:t>
                      </a:r>
                      <a:r>
                        <a:rPr lang="pl-PL" sz="2000" b="0" i="0" u="none" strike="noStrike" noProof="0" dirty="0">
                          <a:latin typeface="Times New Roman"/>
                        </a:rPr>
                        <a:t>, </a:t>
                      </a:r>
                      <a:r>
                        <a:rPr lang="pl-PL" sz="2000" b="0" i="0" u="none" strike="noStrike" noProof="0" dirty="0" err="1">
                          <a:latin typeface="Times New Roman"/>
                        </a:rPr>
                        <a:t>die</a:t>
                      </a:r>
                      <a:r>
                        <a:rPr lang="pl-PL" sz="2000" b="0" i="0" u="none" strike="noStrike" noProof="0" dirty="0">
                          <a:latin typeface="Times New Roman"/>
                        </a:rPr>
                        <a:t> - rozpoznawalność</a:t>
                      </a:r>
                      <a:endParaRPr lang="pl-PL" sz="2000" dirty="0"/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pl-PL" sz="2000" b="0" i="0" u="none" strike="noStrike" noProof="0" dirty="0" err="1">
                          <a:latin typeface="Times New Roman"/>
                        </a:rPr>
                        <a:t>offene</a:t>
                      </a:r>
                      <a:r>
                        <a:rPr lang="pl-PL" sz="2000" b="0" i="0" u="none" strike="noStrike" noProof="0" dirty="0">
                          <a:latin typeface="Times New Roman"/>
                        </a:rPr>
                        <a:t> – otwarty/a</a:t>
                      </a:r>
                      <a:endParaRPr lang="pl-PL" sz="2000" dirty="0"/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pl-PL" sz="2000" b="0" i="0" u="none" strike="noStrike" noProof="0" dirty="0" err="1">
                          <a:latin typeface="Times New Roman"/>
                        </a:rPr>
                        <a:t>Preisanstieg</a:t>
                      </a:r>
                      <a:r>
                        <a:rPr lang="pl-PL" sz="2000" b="0" i="0" u="none" strike="noStrike" noProof="0" dirty="0">
                          <a:latin typeface="Times New Roman"/>
                        </a:rPr>
                        <a:t>, der – wzrost cen </a:t>
                      </a:r>
                      <a:endParaRPr lang="pl-PL" sz="2000" dirty="0"/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pl-PL" sz="2000" b="0" i="0" u="none" strike="noStrike" noProof="0" dirty="0" err="1">
                          <a:latin typeface="Times New Roman"/>
                        </a:rPr>
                        <a:t>erkennbar</a:t>
                      </a:r>
                      <a:r>
                        <a:rPr lang="pl-PL" sz="2000" b="0" i="0" u="none" strike="noStrike" noProof="0" dirty="0">
                          <a:latin typeface="Times New Roman"/>
                        </a:rPr>
                        <a:t> – rozpoznawalny/a</a:t>
                      </a:r>
                      <a:endParaRPr lang="pl-PL" sz="2000" dirty="0"/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pl-PL" sz="2000" b="0" i="0" u="none" strike="noStrike" noProof="0" dirty="0" err="1">
                          <a:latin typeface="Times New Roman"/>
                        </a:rPr>
                        <a:t>verdeckt</a:t>
                      </a:r>
                      <a:r>
                        <a:rPr lang="pl-PL" sz="2000" b="0" i="0" u="none" strike="noStrike" noProof="0" dirty="0">
                          <a:latin typeface="Times New Roman"/>
                        </a:rPr>
                        <a:t> – ukryty/a</a:t>
                      </a:r>
                      <a:endParaRPr lang="pl-PL" sz="2000" dirty="0"/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pl-PL" sz="2000" b="0" i="0" u="none" strike="noStrike" noProof="0" dirty="0" err="1">
                          <a:latin typeface="Times New Roman"/>
                        </a:rPr>
                        <a:t>zurückgestaute</a:t>
                      </a:r>
                      <a:r>
                        <a:rPr lang="pl-PL" sz="2000" b="0" i="0" u="none" strike="noStrike" noProof="0" dirty="0">
                          <a:latin typeface="Times New Roman"/>
                        </a:rPr>
                        <a:t> – skumulowany/a</a:t>
                      </a:r>
                      <a:endParaRPr lang="pl-PL" sz="2000" dirty="0"/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pl-PL" sz="2000" b="0" i="0" u="none" strike="noStrike" noProof="0" dirty="0" err="1">
                          <a:latin typeface="Times New Roman"/>
                        </a:rPr>
                        <a:t>Preisniveau</a:t>
                      </a:r>
                      <a:r>
                        <a:rPr lang="pl-PL" sz="2000" b="0" i="0" u="none" strike="noStrike" noProof="0" dirty="0">
                          <a:latin typeface="Times New Roman"/>
                        </a:rPr>
                        <a:t>, </a:t>
                      </a:r>
                      <a:r>
                        <a:rPr lang="pl-PL" sz="2000" b="0" i="0" u="none" strike="noStrike" noProof="0" dirty="0" err="1">
                          <a:latin typeface="Times New Roman"/>
                        </a:rPr>
                        <a:t>das</a:t>
                      </a:r>
                      <a:r>
                        <a:rPr lang="pl-PL" sz="2000" b="0" i="0" u="none" strike="noStrike" noProof="0" dirty="0">
                          <a:latin typeface="Times New Roman"/>
                        </a:rPr>
                        <a:t> – poziom cen</a:t>
                      </a:r>
                      <a:endParaRPr lang="pl-PL" sz="2000" dirty="0"/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pl-PL" sz="2000" b="0" i="0" u="none" strike="noStrike" noProof="0" dirty="0" err="1">
                          <a:latin typeface="Times New Roman"/>
                        </a:rPr>
                        <a:t>Geschwindigkeit</a:t>
                      </a:r>
                      <a:r>
                        <a:rPr lang="pl-PL" sz="2000" b="0" i="0" u="none" strike="noStrike" noProof="0" dirty="0">
                          <a:latin typeface="Times New Roman"/>
                        </a:rPr>
                        <a:t>, </a:t>
                      </a:r>
                      <a:r>
                        <a:rPr lang="pl-PL" sz="2000" b="0" i="0" u="none" strike="noStrike" noProof="0" dirty="0" err="1">
                          <a:latin typeface="Times New Roman"/>
                        </a:rPr>
                        <a:t>die</a:t>
                      </a:r>
                      <a:r>
                        <a:rPr lang="pl-PL" sz="2000" b="0" i="0" u="none" strike="noStrike" noProof="0" dirty="0">
                          <a:latin typeface="Times New Roman"/>
                        </a:rPr>
                        <a:t> - prędkość</a:t>
                      </a:r>
                      <a:endParaRPr lang="pl-PL" sz="2000" dirty="0"/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pl-PL" sz="2000" b="0" i="0" u="none" strike="noStrike" noProof="0" dirty="0" err="1">
                          <a:latin typeface="Times New Roman"/>
                        </a:rPr>
                        <a:t>schleichend</a:t>
                      </a:r>
                      <a:r>
                        <a:rPr lang="pl-PL" sz="2000" b="0" i="0" u="none" strike="noStrike" noProof="0" dirty="0">
                          <a:latin typeface="Times New Roman"/>
                        </a:rPr>
                        <a:t> - pełzająca</a:t>
                      </a:r>
                      <a:endParaRPr lang="pl-PL" sz="2000" dirty="0"/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pl-PL" sz="2000" b="0" i="0" u="none" strike="noStrike" noProof="0" dirty="0" err="1">
                          <a:latin typeface="Times New Roman"/>
                        </a:rPr>
                        <a:t>Preissteigerung</a:t>
                      </a:r>
                      <a:r>
                        <a:rPr lang="pl-PL" sz="2000" b="0" i="0" u="none" strike="noStrike" noProof="0" dirty="0">
                          <a:latin typeface="Times New Roman"/>
                        </a:rPr>
                        <a:t> , </a:t>
                      </a:r>
                      <a:r>
                        <a:rPr lang="pl-PL" sz="2000" b="0" i="0" u="none" strike="noStrike" noProof="0" dirty="0" err="1">
                          <a:latin typeface="Times New Roman"/>
                        </a:rPr>
                        <a:t>die</a:t>
                      </a:r>
                      <a:r>
                        <a:rPr lang="pl-PL" sz="2000" b="0" i="0" u="none" strike="noStrike" noProof="0" dirty="0">
                          <a:latin typeface="Times New Roman"/>
                        </a:rPr>
                        <a:t> – wzrost cen</a:t>
                      </a:r>
                      <a:endParaRPr lang="pl-PL" sz="2000" dirty="0"/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pl-PL" sz="2000" b="0" i="0" u="none" strike="noStrike" noProof="0" dirty="0" err="1">
                          <a:latin typeface="Times New Roman"/>
                        </a:rPr>
                        <a:t>gering</a:t>
                      </a:r>
                      <a:r>
                        <a:rPr lang="pl-PL" sz="2000" b="0" i="0" u="none" strike="noStrike" noProof="0" dirty="0">
                          <a:latin typeface="Times New Roman"/>
                        </a:rPr>
                        <a:t> – niewielki, niski</a:t>
                      </a:r>
                      <a:endParaRPr lang="pl-PL" sz="2000" dirty="0"/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pl-PL" sz="2000" b="0" i="0" u="none" strike="noStrike" noProof="0" dirty="0" err="1">
                          <a:latin typeface="Times New Roman"/>
                        </a:rPr>
                        <a:t>trabend</a:t>
                      </a:r>
                      <a:r>
                        <a:rPr lang="pl-PL" sz="2000" b="0" i="0" u="none" strike="noStrike" noProof="0" dirty="0">
                          <a:latin typeface="Times New Roman"/>
                        </a:rPr>
                        <a:t> – kłusujący/a</a:t>
                      </a:r>
                      <a:endParaRPr lang="pl-PL" sz="2000" dirty="0"/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pl-PL" sz="2000" b="0" i="0" u="none" strike="noStrike" noProof="0" dirty="0" err="1">
                          <a:latin typeface="Times New Roman"/>
                        </a:rPr>
                        <a:t>galoppierend</a:t>
                      </a:r>
                      <a:r>
                        <a:rPr lang="pl-PL" sz="2000" b="0" i="0" u="none" strike="noStrike" noProof="0" dirty="0">
                          <a:latin typeface="Times New Roman"/>
                        </a:rPr>
                        <a:t> – galopujący/a</a:t>
                      </a:r>
                      <a:endParaRPr lang="pl-PL" sz="2000" dirty="0"/>
                    </a:p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pl-PL" sz="2000" b="0" i="0" u="none" strike="noStrike" noProof="0" dirty="0">
                        <a:latin typeface="Times New Roman"/>
                      </a:endParaRPr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endParaRPr lang="pl-PL" sz="2000" b="0" i="0" u="none" strike="noStrike" noProof="0" dirty="0">
                        <a:latin typeface="Times New Roman"/>
                      </a:endParaRPr>
                    </a:p>
                    <a:p>
                      <a:pPr lvl="0">
                        <a:buNone/>
                      </a:pPr>
                      <a:endParaRPr lang="pl-PL" sz="2000" dirty="0"/>
                    </a:p>
                  </a:txBody>
                  <a:tcPr marL="46417" marR="46417" marT="23208" marB="23208"/>
                </a:tc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pl-PL" sz="2000" b="0" i="0" u="none" strike="noStrike" noProof="0">
                          <a:latin typeface="Times New Roman"/>
                        </a:rPr>
                        <a:t>gering – niewielki, niski</a:t>
                      </a:r>
                      <a:endParaRPr lang="pl-PL" sz="2000" b="0" i="0" u="none" strike="noStrike" noProof="0"/>
                    </a:p>
                    <a:p>
                      <a:pPr marL="342900" lvl="0" indent="-34290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pl-PL" sz="2000" b="0" i="0" u="none" strike="noStrike" noProof="0">
                          <a:latin typeface="Times New Roman"/>
                        </a:rPr>
                        <a:t>trabend – kłusujący/a</a:t>
                      </a:r>
                      <a:endParaRPr lang="pl-PL" sz="2000" b="0" i="0" u="none" strike="noStrike" noProof="0"/>
                    </a:p>
                    <a:p>
                      <a:pPr marL="342900" lvl="0" indent="-34290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pl-PL" sz="2000" b="0" i="0" u="none" strike="noStrike" noProof="0">
                          <a:latin typeface="Times New Roman"/>
                        </a:rPr>
                        <a:t>galoppierend – galopujący/a</a:t>
                      </a:r>
                      <a:endParaRPr lang="pl-PL" sz="2000" b="0" i="0" u="none" strike="noStrike" noProof="0"/>
                    </a:p>
                    <a:p>
                      <a:pPr marL="342900" lvl="0" indent="-34290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pl-PL" sz="2000" b="0" i="0" u="none" strike="noStrike" noProof="0">
                          <a:latin typeface="Times New Roman"/>
                        </a:rPr>
                        <a:t>Geringverdiener, die – osoby </a:t>
                      </a:r>
                      <a:r>
                        <a:rPr lang="pl-PL" sz="2000" b="0" i="0" u="none" strike="noStrike" noProof="0" dirty="0">
                          <a:latin typeface="Times New Roman"/>
                        </a:rPr>
                        <a:t>o niskich zarobkach</a:t>
                      </a:r>
                      <a:endParaRPr lang="pl-PL" sz="2000" b="0" i="0" u="none" strike="noStrike" noProof="0"/>
                    </a:p>
                    <a:p>
                      <a:pPr marL="342900" lvl="0" indent="-34290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pl-PL" sz="2000" b="0" i="0" u="none" strike="noStrike" noProof="0" err="1">
                          <a:latin typeface="Times New Roman"/>
                        </a:rPr>
                        <a:t>Strom</a:t>
                      </a:r>
                      <a:r>
                        <a:rPr lang="pl-PL" sz="2000" b="0" i="0" u="none" strike="noStrike" noProof="0" dirty="0">
                          <a:latin typeface="Times New Roman"/>
                        </a:rPr>
                        <a:t>, der - elektryczność</a:t>
                      </a:r>
                      <a:endParaRPr lang="pl-PL" sz="2000" b="0" i="0" u="none" strike="noStrike" noProof="0" dirty="0"/>
                    </a:p>
                    <a:p>
                      <a:pPr marL="342900" lvl="0" indent="-34290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pl-PL" sz="2000" b="0" i="0" u="none" strike="noStrike" noProof="0" err="1">
                          <a:latin typeface="Times New Roman"/>
                        </a:rPr>
                        <a:t>Heizöl</a:t>
                      </a:r>
                      <a:r>
                        <a:rPr lang="pl-PL" sz="2000" b="0" i="0" u="none" strike="noStrike" noProof="0" dirty="0">
                          <a:latin typeface="Times New Roman"/>
                        </a:rPr>
                        <a:t>, </a:t>
                      </a:r>
                      <a:r>
                        <a:rPr lang="pl-PL" sz="2000" b="0" i="0" u="none" strike="noStrike" noProof="0" err="1">
                          <a:latin typeface="Times New Roman"/>
                        </a:rPr>
                        <a:t>das</a:t>
                      </a:r>
                      <a:r>
                        <a:rPr lang="pl-PL" sz="2000" b="0" i="0" u="none" strike="noStrike" noProof="0" dirty="0">
                          <a:latin typeface="Times New Roman"/>
                        </a:rPr>
                        <a:t> - olej opałowy</a:t>
                      </a:r>
                      <a:endParaRPr lang="pl-PL" sz="2000" b="0" i="0" u="none" strike="noStrike" noProof="0" dirty="0"/>
                    </a:p>
                    <a:p>
                      <a:pPr marL="342900" lvl="0" indent="-34290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pl-PL" sz="2000" b="0" i="0" u="none" strike="noStrike" noProof="0" err="1">
                          <a:latin typeface="Times New Roman"/>
                        </a:rPr>
                        <a:t>Sprit</a:t>
                      </a:r>
                      <a:r>
                        <a:rPr lang="pl-PL" sz="2000" b="0" i="0" u="none" strike="noStrike" noProof="0" dirty="0">
                          <a:latin typeface="Times New Roman"/>
                        </a:rPr>
                        <a:t>, </a:t>
                      </a:r>
                      <a:r>
                        <a:rPr lang="pl-PL" sz="2000" b="0" i="0" u="none" strike="noStrike" noProof="0" err="1">
                          <a:latin typeface="Times New Roman"/>
                        </a:rPr>
                        <a:t>das</a:t>
                      </a:r>
                      <a:r>
                        <a:rPr lang="pl-PL" sz="2000" b="0" i="0" u="none" strike="noStrike" noProof="0" dirty="0">
                          <a:latin typeface="Times New Roman"/>
                        </a:rPr>
                        <a:t> - paliwo</a:t>
                      </a:r>
                    </a:p>
                    <a:p>
                      <a:pPr marL="342900" lvl="0" indent="-34290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pl-PL" sz="2000" b="0" i="0" u="none" strike="noStrike" noProof="0" err="1">
                          <a:latin typeface="Times New Roman"/>
                        </a:rPr>
                        <a:t>deutlich</a:t>
                      </a:r>
                      <a:r>
                        <a:rPr lang="pl-PL" sz="2000" b="0" i="0" u="none" strike="noStrike" noProof="0" dirty="0">
                          <a:latin typeface="Times New Roman"/>
                        </a:rPr>
                        <a:t> - wyraźnie</a:t>
                      </a:r>
                      <a:endParaRPr lang="pl-PL" sz="2000" dirty="0"/>
                    </a:p>
                    <a:p>
                      <a:pPr marL="342900" lvl="0" indent="-34290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pl-PL" sz="2000" b="0" i="0" u="none" strike="noStrike" noProof="0" err="1">
                          <a:latin typeface="Times New Roman"/>
                        </a:rPr>
                        <a:t>vergleichsweise</a:t>
                      </a:r>
                      <a:r>
                        <a:rPr lang="pl-PL" sz="2000" b="0" i="0" u="none" strike="noStrike" noProof="0" dirty="0">
                          <a:latin typeface="Times New Roman"/>
                        </a:rPr>
                        <a:t> - porównując</a:t>
                      </a:r>
                      <a:endParaRPr lang="pl-PL" sz="2000" dirty="0"/>
                    </a:p>
                    <a:p>
                      <a:pPr marL="342900" lvl="0" indent="-34290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pl-PL" sz="2000" b="0" i="0" u="none" strike="noStrike" noProof="0" err="1">
                          <a:latin typeface="Times New Roman"/>
                        </a:rPr>
                        <a:t>beträchtlich</a:t>
                      </a:r>
                      <a:r>
                        <a:rPr lang="pl-PL" sz="2000" b="0" i="0" u="none" strike="noStrike" noProof="0" dirty="0">
                          <a:latin typeface="Times New Roman"/>
                        </a:rPr>
                        <a:t> - znacznie</a:t>
                      </a:r>
                      <a:endParaRPr lang="pl-PL" sz="2000" dirty="0"/>
                    </a:p>
                    <a:p>
                      <a:pPr marL="342900" lvl="0" indent="-34290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pl-PL" sz="2000" b="0" i="0" u="none" strike="noStrike" noProof="0" err="1">
                          <a:latin typeface="Times New Roman"/>
                        </a:rPr>
                        <a:t>Anschaffung</a:t>
                      </a:r>
                      <a:r>
                        <a:rPr lang="pl-PL" sz="2000" b="0" i="0" u="none" strike="noStrike" noProof="0" dirty="0">
                          <a:latin typeface="Times New Roman"/>
                        </a:rPr>
                        <a:t>, </a:t>
                      </a:r>
                      <a:r>
                        <a:rPr lang="pl-PL" sz="2000" b="0" i="0" u="none" strike="noStrike" noProof="0" err="1">
                          <a:latin typeface="Times New Roman"/>
                        </a:rPr>
                        <a:t>die</a:t>
                      </a:r>
                      <a:r>
                        <a:rPr lang="pl-PL" sz="2000" b="0" i="0" u="none" strike="noStrike" noProof="0" dirty="0">
                          <a:latin typeface="Times New Roman"/>
                        </a:rPr>
                        <a:t> – zakupy, nabycie</a:t>
                      </a:r>
                      <a:endParaRPr lang="pl-PL" sz="2000" dirty="0"/>
                    </a:p>
                    <a:p>
                      <a:pPr marL="342900" lvl="0" indent="-34290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pl-PL" sz="2000" b="0" i="0" u="none" strike="noStrike" noProof="0" err="1">
                          <a:latin typeface="Times New Roman"/>
                        </a:rPr>
                        <a:t>Sozialhilfeempfänger</a:t>
                      </a:r>
                      <a:r>
                        <a:rPr lang="pl-PL" sz="2000" b="0" i="0" u="none" strike="noStrike" noProof="0" dirty="0">
                          <a:latin typeface="Times New Roman"/>
                        </a:rPr>
                        <a:t>, der – osoba korzystająca z pomocy społecznej</a:t>
                      </a:r>
                      <a:endParaRPr lang="pl-PL" sz="2000" dirty="0"/>
                    </a:p>
                    <a:p>
                      <a:pPr marL="342900" lvl="0" indent="-34290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pl-PL" sz="2000" b="0" i="0" u="none" strike="noStrike" noProof="0" dirty="0">
                          <a:latin typeface="Times New Roman"/>
                        </a:rPr>
                        <a:t>Maß, der - stopień, wymiar</a:t>
                      </a:r>
                      <a:endParaRPr lang="pl-PL" sz="2000" dirty="0"/>
                    </a:p>
                    <a:p>
                      <a:pPr marL="342900" lvl="0" indent="-34290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pl-PL" sz="2000" b="0" i="0" u="none" strike="noStrike" noProof="0" err="1">
                          <a:latin typeface="Times New Roman"/>
                        </a:rPr>
                        <a:t>auffangen</a:t>
                      </a:r>
                      <a:r>
                        <a:rPr lang="pl-PL" sz="2000" b="0" i="0" u="none" strike="noStrike" noProof="0" dirty="0">
                          <a:latin typeface="Times New Roman"/>
                        </a:rPr>
                        <a:t> - wchłonąć</a:t>
                      </a:r>
                      <a:endParaRPr lang="pl-PL" sz="2000" dirty="0"/>
                    </a:p>
                    <a:p>
                      <a:pPr marL="342900" lvl="0" indent="-34290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pl-PL" sz="2000" b="0" i="0" u="none" strike="noStrike" noProof="0" err="1">
                          <a:latin typeface="Times New Roman"/>
                        </a:rPr>
                        <a:t>Vermögen</a:t>
                      </a:r>
                      <a:r>
                        <a:rPr lang="pl-PL" sz="2000" b="0" i="0" u="none" strike="noStrike" noProof="0" dirty="0">
                          <a:latin typeface="Times New Roman"/>
                        </a:rPr>
                        <a:t>, </a:t>
                      </a:r>
                      <a:r>
                        <a:rPr lang="pl-PL" sz="2000" b="0" i="0" u="none" strike="noStrike" noProof="0" err="1">
                          <a:latin typeface="Times New Roman"/>
                        </a:rPr>
                        <a:t>das</a:t>
                      </a:r>
                      <a:r>
                        <a:rPr lang="pl-PL" sz="2000" b="0" i="0" u="none" strike="noStrike" noProof="0" dirty="0">
                          <a:latin typeface="Times New Roman"/>
                        </a:rPr>
                        <a:t> - majątek </a:t>
                      </a:r>
                      <a:endParaRPr lang="pl-PL" sz="2000" dirty="0"/>
                    </a:p>
                    <a:p>
                      <a:pPr marL="342900" lvl="0" indent="-34290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pl-PL" sz="2000" b="0" i="0" u="none" strike="noStrike" noProof="0" err="1">
                          <a:latin typeface="Times New Roman"/>
                        </a:rPr>
                        <a:t>Schulden</a:t>
                      </a:r>
                      <a:r>
                        <a:rPr lang="pl-PL" sz="2000" b="0" i="0" u="none" strike="noStrike" noProof="0" dirty="0">
                          <a:latin typeface="Times New Roman"/>
                        </a:rPr>
                        <a:t>, </a:t>
                      </a:r>
                      <a:r>
                        <a:rPr lang="pl-PL" sz="2000" b="0" i="0" u="none" strike="noStrike" noProof="0" err="1">
                          <a:latin typeface="Times New Roman"/>
                        </a:rPr>
                        <a:t>die</a:t>
                      </a:r>
                      <a:r>
                        <a:rPr lang="pl-PL" sz="2000" b="0" i="0" u="none" strike="noStrike" noProof="0" dirty="0">
                          <a:latin typeface="Times New Roman"/>
                        </a:rPr>
                        <a:t> - długi</a:t>
                      </a:r>
                      <a:endParaRPr lang="pl-PL" sz="2000" dirty="0"/>
                    </a:p>
                    <a:p>
                      <a:pPr marL="342900" lvl="0" indent="-34290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pl-PL" sz="2000" b="0" i="0" u="none" strike="noStrike" noProof="0" err="1">
                          <a:latin typeface="Times New Roman"/>
                        </a:rPr>
                        <a:t>Ausgleich</a:t>
                      </a:r>
                      <a:r>
                        <a:rPr lang="pl-PL" sz="2000" b="0" i="0" u="none" strike="noStrike" noProof="0" dirty="0">
                          <a:latin typeface="Times New Roman"/>
                        </a:rPr>
                        <a:t>, der - wyrównanie, rekompensata</a:t>
                      </a:r>
                      <a:endParaRPr lang="pl-PL" sz="2000" dirty="0"/>
                    </a:p>
                    <a:p>
                      <a:pPr marL="342900" lvl="0" indent="-34290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pl-PL" sz="2000" b="0" i="0" u="none" strike="noStrike" noProof="0" err="1">
                          <a:latin typeface="Times New Roman"/>
                        </a:rPr>
                        <a:t>gefährlich</a:t>
                      </a:r>
                      <a:r>
                        <a:rPr lang="pl-PL" sz="2000" b="0" i="0" u="none" strike="noStrike" noProof="0">
                          <a:latin typeface="Times New Roman"/>
                        </a:rPr>
                        <a:t> - niebezpieczna</a:t>
                      </a:r>
                      <a:endParaRPr lang="pl-PL" sz="2000"/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endParaRPr lang="pl-PL" sz="2000" b="0" i="0" u="none" strike="noStrike" noProof="0" dirty="0">
                        <a:latin typeface="Times New Roman"/>
                      </a:endParaRPr>
                    </a:p>
                    <a:p>
                      <a:pPr lvl="0">
                        <a:buNone/>
                      </a:pPr>
                      <a:endParaRPr lang="pl-PL" sz="2000" dirty="0"/>
                    </a:p>
                  </a:txBody>
                  <a:tcPr marL="46417" marR="46417" marT="23208" marB="23208"/>
                </a:tc>
                <a:extLst>
                  <a:ext uri="{0D108BD9-81ED-4DB2-BD59-A6C34878D82A}">
                    <a16:rowId xmlns:a16="http://schemas.microsoft.com/office/drawing/2014/main" xmlns="" val="20211957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522870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9AA8EBAB-1820-415F-9D8D-2CDECA2DDA1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7736306" y="1"/>
            <a:ext cx="445569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xmlns="" id="{1F5A6DE5-8D1B-4896-946F-326EFF8AC4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71392" y="1074392"/>
            <a:ext cx="2774112" cy="4377961"/>
          </a:xfrm>
        </p:spPr>
        <p:txBody>
          <a:bodyPr>
            <a:normAutofit/>
          </a:bodyPr>
          <a:lstStyle/>
          <a:p>
            <a:r>
              <a:rPr lang="pl-PL">
                <a:solidFill>
                  <a:srgbClr val="000000"/>
                </a:solidFill>
              </a:rPr>
              <a:t>Minilexikon</a:t>
            </a:r>
          </a:p>
        </p:txBody>
      </p:sp>
      <p:sp useBgFill="1">
        <p:nvSpPr>
          <p:cNvPr id="13" name="Freeform: Shape 12">
            <a:extLst>
              <a:ext uri="{FF2B5EF4-FFF2-40B4-BE49-F238E27FC236}">
                <a16:creationId xmlns:a16="http://schemas.microsoft.com/office/drawing/2014/main" xmlns="" id="{6DB832FE-CF50-494F-BC92-5AF92524602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V="1">
            <a:off x="0" y="0"/>
            <a:ext cx="9032100" cy="6858000"/>
          </a:xfrm>
          <a:custGeom>
            <a:avLst/>
            <a:gdLst>
              <a:gd name="connsiteX0" fmla="*/ 7891921 w 9032100"/>
              <a:gd name="connsiteY0" fmla="*/ 1602751 h 6858000"/>
              <a:gd name="connsiteX1" fmla="*/ 9032100 w 9032100"/>
              <a:gd name="connsiteY1" fmla="*/ 0 h 6858000"/>
              <a:gd name="connsiteX2" fmla="*/ 7880182 w 9032100"/>
              <a:gd name="connsiteY2" fmla="*/ 0 h 6858000"/>
              <a:gd name="connsiteX3" fmla="*/ 7880182 w 9032100"/>
              <a:gd name="connsiteY3" fmla="*/ 1528762 h 6858000"/>
              <a:gd name="connsiteX4" fmla="*/ 7880182 w 9032100"/>
              <a:gd name="connsiteY4" fmla="*/ 6858000 h 6858000"/>
              <a:gd name="connsiteX5" fmla="*/ 8725712 w 9032100"/>
              <a:gd name="connsiteY5" fmla="*/ 6858000 h 6858000"/>
              <a:gd name="connsiteX6" fmla="*/ 7891921 w 9032100"/>
              <a:gd name="connsiteY6" fmla="*/ 1602751 h 6858000"/>
              <a:gd name="connsiteX7" fmla="*/ 7880182 w 9032100"/>
              <a:gd name="connsiteY7" fmla="*/ 1619252 h 6858000"/>
              <a:gd name="connsiteX8" fmla="*/ 0 w 9032100"/>
              <a:gd name="connsiteY8" fmla="*/ 6858000 h 6858000"/>
              <a:gd name="connsiteX9" fmla="*/ 7880181 w 9032100"/>
              <a:gd name="connsiteY9" fmla="*/ 6858000 h 6858000"/>
              <a:gd name="connsiteX10" fmla="*/ 7880181 w 9032100"/>
              <a:gd name="connsiteY10" fmla="*/ 0 h 6858000"/>
              <a:gd name="connsiteX11" fmla="*/ 0 w 9032100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9032100" h="6858000">
                <a:moveTo>
                  <a:pt x="7891921" y="1602751"/>
                </a:moveTo>
                <a:lnTo>
                  <a:pt x="9032100" y="0"/>
                </a:lnTo>
                <a:lnTo>
                  <a:pt x="7880182" y="0"/>
                </a:lnTo>
                <a:lnTo>
                  <a:pt x="7880182" y="1528762"/>
                </a:lnTo>
                <a:close/>
                <a:moveTo>
                  <a:pt x="7880182" y="6858000"/>
                </a:moveTo>
                <a:lnTo>
                  <a:pt x="8725712" y="6858000"/>
                </a:lnTo>
                <a:lnTo>
                  <a:pt x="7891921" y="1602751"/>
                </a:lnTo>
                <a:lnTo>
                  <a:pt x="7880182" y="1619252"/>
                </a:lnTo>
                <a:close/>
                <a:moveTo>
                  <a:pt x="0" y="6858000"/>
                </a:moveTo>
                <a:lnTo>
                  <a:pt x="7880181" y="6858000"/>
                </a:lnTo>
                <a:lnTo>
                  <a:pt x="7880181" y="0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xmlns="" id="{E89BB28F-9765-4059-8E5F-E3A9965D470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7942667" y="0"/>
            <a:ext cx="2436813" cy="6858001"/>
            <a:chOff x="1320800" y="0"/>
            <a:chExt cx="2436813" cy="6858001"/>
          </a:xfrm>
        </p:grpSpPr>
        <p:sp>
          <p:nvSpPr>
            <p:cNvPr id="16" name="Freeform 6">
              <a:extLst>
                <a:ext uri="{FF2B5EF4-FFF2-40B4-BE49-F238E27FC236}">
                  <a16:creationId xmlns:a16="http://schemas.microsoft.com/office/drawing/2014/main" xmlns="" id="{CDC2B730-2D9C-4A18-AFDB-0E81AB11BAA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7" name="Freeform 7">
              <a:extLst>
                <a:ext uri="{FF2B5EF4-FFF2-40B4-BE49-F238E27FC236}">
                  <a16:creationId xmlns:a16="http://schemas.microsoft.com/office/drawing/2014/main" xmlns="" id="{BBE53A8C-4D41-4E78-B2F0-1277993C271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8" name="Freeform 8">
              <a:extLst>
                <a:ext uri="{FF2B5EF4-FFF2-40B4-BE49-F238E27FC236}">
                  <a16:creationId xmlns:a16="http://schemas.microsoft.com/office/drawing/2014/main" xmlns="" id="{EA9E0B8A-E893-4657-A6EE-65DD6D5CE0E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9" name="Freeform 9">
              <a:extLst>
                <a:ext uri="{FF2B5EF4-FFF2-40B4-BE49-F238E27FC236}">
                  <a16:creationId xmlns:a16="http://schemas.microsoft.com/office/drawing/2014/main" xmlns="" id="{9310052A-A033-4FAB-957F-499C17B7C6D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0" name="Freeform 10">
              <a:extLst>
                <a:ext uri="{FF2B5EF4-FFF2-40B4-BE49-F238E27FC236}">
                  <a16:creationId xmlns:a16="http://schemas.microsoft.com/office/drawing/2014/main" xmlns="" id="{3B043786-1DFA-4506-B362-73960ED6E17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1" name="Freeform 11">
              <a:extLst>
                <a:ext uri="{FF2B5EF4-FFF2-40B4-BE49-F238E27FC236}">
                  <a16:creationId xmlns:a16="http://schemas.microsoft.com/office/drawing/2014/main" xmlns="" id="{91714DAA-0F00-4E7A-A096-03879E69B84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graphicFrame>
        <p:nvGraphicFramePr>
          <p:cNvPr id="8" name="Tabela 8">
            <a:extLst>
              <a:ext uri="{FF2B5EF4-FFF2-40B4-BE49-F238E27FC236}">
                <a16:creationId xmlns:a16="http://schemas.microsoft.com/office/drawing/2014/main" xmlns="" id="{996F838C-3C14-49A0-83C5-50ABD804611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52326453"/>
              </p:ext>
            </p:extLst>
          </p:nvPr>
        </p:nvGraphicFramePr>
        <p:xfrm>
          <a:off x="-28754" y="57509"/>
          <a:ext cx="7970413" cy="67186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39378">
                  <a:extLst>
                    <a:ext uri="{9D8B030D-6E8A-4147-A177-3AD203B41FA5}">
                      <a16:colId xmlns:a16="http://schemas.microsoft.com/office/drawing/2014/main" xmlns="" val="772960479"/>
                    </a:ext>
                  </a:extLst>
                </a:gridCol>
                <a:gridCol w="3831035">
                  <a:extLst>
                    <a:ext uri="{9D8B030D-6E8A-4147-A177-3AD203B41FA5}">
                      <a16:colId xmlns:a16="http://schemas.microsoft.com/office/drawing/2014/main" xmlns="" val="1211071947"/>
                    </a:ext>
                  </a:extLst>
                </a:gridCol>
              </a:tblGrid>
              <a:tr h="259772">
                <a:tc>
                  <a:txBody>
                    <a:bodyPr/>
                    <a:lstStyle/>
                    <a:p>
                      <a:endParaRPr lang="pl-PL" sz="1100"/>
                    </a:p>
                  </a:txBody>
                  <a:tcPr marL="55225" marR="55225" marT="27612" marB="27612"/>
                </a:tc>
                <a:tc>
                  <a:txBody>
                    <a:bodyPr/>
                    <a:lstStyle/>
                    <a:p>
                      <a:endParaRPr lang="pl-PL" sz="1100"/>
                    </a:p>
                  </a:txBody>
                  <a:tcPr marL="55225" marR="55225" marT="27612" marB="27612"/>
                </a:tc>
                <a:extLst>
                  <a:ext uri="{0D108BD9-81ED-4DB2-BD59-A6C34878D82A}">
                    <a16:rowId xmlns:a16="http://schemas.microsoft.com/office/drawing/2014/main" xmlns="" val="1287634948"/>
                  </a:ext>
                </a:extLst>
              </a:tr>
              <a:tr h="6458902">
                <a:tc>
                  <a:txBody>
                    <a:bodyPr/>
                    <a:lstStyle/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endParaRPr lang="pl-PL" sz="1600" b="0" i="0" u="none" strike="noStrike" noProof="0">
                        <a:latin typeface="Times New Roman"/>
                      </a:endParaRPr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pl-PL" sz="2000" b="0" i="0" u="none" strike="noStrike" noProof="0">
                          <a:latin typeface="Times New Roman"/>
                        </a:rPr>
                        <a:t>Vertrauen, das - zaufanie</a:t>
                      </a:r>
                      <a:endParaRPr lang="pl-PL" sz="2000" b="0" i="0" u="none" strike="noStrike" noProof="0"/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pl-PL" sz="2000" b="0" i="0" u="none" strike="noStrike" noProof="0">
                          <a:latin typeface="Times New Roman"/>
                        </a:rPr>
                        <a:t>Sachwerte, die – aktywa rzeczowe</a:t>
                      </a:r>
                      <a:endParaRPr lang="pl-PL" sz="2000" b="0" i="0" u="none" strike="noStrike" noProof="0"/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pl-PL" sz="2000" b="0" i="0" u="none" strike="noStrike" noProof="0">
                          <a:latin typeface="Times New Roman"/>
                        </a:rPr>
                        <a:t>Preisschwankung, die – wahanie cen</a:t>
                      </a:r>
                      <a:endParaRPr lang="pl-PL" sz="2000" b="0" i="0" u="none" strike="noStrike" noProof="0"/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pl-PL" sz="2000" b="0" i="0" u="none" strike="noStrike" noProof="0">
                          <a:latin typeface="Times New Roman"/>
                        </a:rPr>
                        <a:t>bedrohlich – groźny/a</a:t>
                      </a:r>
                      <a:endParaRPr lang="pl-PL" sz="2000" b="0" i="0" u="none" strike="noStrike" noProof="0"/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pl-PL" sz="2000" b="0" i="0" u="none" strike="noStrike" noProof="0">
                          <a:latin typeface="Times New Roman"/>
                        </a:rPr>
                        <a:t>Preisstabilität, die - stabilność cen</a:t>
                      </a:r>
                      <a:endParaRPr lang="pl-PL" sz="2000"/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pl-PL" sz="2000" b="0" i="0" u="none" strike="noStrike" noProof="0">
                          <a:latin typeface="Times New Roman"/>
                        </a:rPr>
                        <a:t>beziehungsweise - odpowiednio</a:t>
                      </a:r>
                      <a:endParaRPr lang="pl-PL" sz="2000"/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pl-PL" sz="2000" b="0" i="0" u="none" strike="noStrike" noProof="0">
                          <a:latin typeface="Times New Roman"/>
                        </a:rPr>
                        <a:t>Tauschmittel, das – środek wymiany</a:t>
                      </a:r>
                      <a:endParaRPr lang="pl-PL" sz="2000"/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pl-PL" sz="2000" b="0" i="0" u="none" strike="noStrike" noProof="0">
                          <a:latin typeface="Times New Roman"/>
                        </a:rPr>
                        <a:t>Sparneigung, die - skłonność do oszczędzania</a:t>
                      </a:r>
                      <a:endParaRPr lang="pl-PL" sz="2000"/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pl-PL" sz="2000" b="0" i="0" u="none" strike="noStrike" noProof="0">
                          <a:latin typeface="Times New Roman"/>
                        </a:rPr>
                        <a:t>Bevölkerung, die - ludność</a:t>
                      </a:r>
                      <a:endParaRPr lang="pl-PL" sz="2000"/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pl-PL" sz="2000" b="0" i="0" u="none" strike="noStrike" noProof="0">
                          <a:latin typeface="Times New Roman"/>
                        </a:rPr>
                        <a:t>umgeschichtet – zamieniane</a:t>
                      </a:r>
                      <a:endParaRPr lang="pl-PL" sz="2000"/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pl-PL" sz="2000" b="0" i="0" u="none" strike="noStrike" noProof="0">
                          <a:latin typeface="Times New Roman"/>
                        </a:rPr>
                        <a:t>Beeinflussung, die – wywieranie wpływu</a:t>
                      </a:r>
                      <a:endParaRPr lang="pl-PL" sz="2000"/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pl-PL" sz="2000" b="0" i="0" u="none" strike="noStrike" noProof="0">
                          <a:latin typeface="Times New Roman"/>
                        </a:rPr>
                        <a:t>Leitzins, der – stopa procentowa</a:t>
                      </a:r>
                      <a:endParaRPr lang="pl-PL" sz="2000"/>
                    </a:p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pl-PL" sz="1600" b="0" i="0" u="none" strike="noStrike" noProof="0">
                        <a:latin typeface="Times New Roman"/>
                      </a:endParaRPr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endParaRPr lang="pl-PL" sz="1600" b="0" i="0" u="none" strike="noStrike" noProof="0">
                        <a:latin typeface="Times New Roman"/>
                      </a:endParaRPr>
                    </a:p>
                    <a:p>
                      <a:pPr lvl="0">
                        <a:buNone/>
                      </a:pPr>
                      <a:endParaRPr lang="pl-PL" sz="1100"/>
                    </a:p>
                  </a:txBody>
                  <a:tcPr marL="55225" marR="55225" marT="27612" marB="27612"/>
                </a:tc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pl-PL" sz="1600" b="0" i="0" u="none" strike="noStrike" noProof="0">
                        <a:latin typeface="Times New Roman"/>
                      </a:endParaRPr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,Sans-Serif"/>
                        <a:buChar char="•"/>
                      </a:pPr>
                      <a:r>
                        <a:rPr lang="pl-PL" sz="2000" b="0" i="0" u="none" strike="noStrike" noProof="0">
                          <a:latin typeface="Times New Roman"/>
                        </a:rPr>
                        <a:t>Knappheit, die - niedobór, deficyt</a:t>
                      </a:r>
                      <a:endParaRPr lang="pl-PL" sz="2000" b="0" i="0" u="none" strike="noStrike" noProof="0"/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,Sans-Serif"/>
                        <a:buChar char="•"/>
                      </a:pPr>
                      <a:r>
                        <a:rPr lang="pl-PL" sz="2000" b="0" i="0" u="none" strike="noStrike" noProof="0">
                          <a:latin typeface="Times New Roman"/>
                        </a:rPr>
                        <a:t>steigendem - rosnąca</a:t>
                      </a:r>
                      <a:endParaRPr lang="pl-PL" sz="2000" b="0" i="0" u="none" strike="noStrike" noProof="0"/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,Sans-Serif"/>
                        <a:buChar char="•"/>
                      </a:pPr>
                      <a:r>
                        <a:rPr lang="pl-PL" sz="2000" b="0" i="0" u="none" strike="noStrike" noProof="0">
                          <a:latin typeface="Times New Roman"/>
                        </a:rPr>
                        <a:t>Geldwert, der - wartość pieniężna</a:t>
                      </a:r>
                      <a:endParaRPr lang="pl-PL" sz="2000" b="0" i="0" u="none" strike="noStrike" noProof="0"/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,Sans-Serif"/>
                        <a:buChar char="•"/>
                      </a:pPr>
                      <a:r>
                        <a:rPr lang="pl-PL" sz="2000" b="0" i="0" u="none" strike="noStrike" noProof="0">
                          <a:latin typeface="Times New Roman"/>
                        </a:rPr>
                        <a:t>Gehaltsbindungen, die – powiązanie z płacami, zarobkami, pensjami</a:t>
                      </a:r>
                      <a:endParaRPr lang="pl-PL" sz="2000"/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pl-PL" sz="2000" b="0" i="0" u="none" strike="noStrike" noProof="0">
                          <a:latin typeface="Times New Roman"/>
                        </a:rPr>
                        <a:t>bekämpfen - walczyć, zwalczać</a:t>
                      </a:r>
                      <a:endParaRPr lang="pl-PL" sz="2000"/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pl-PL" sz="2000" b="0" i="0" u="none" strike="noStrike" noProof="0">
                          <a:latin typeface="Times New Roman"/>
                        </a:rPr>
                        <a:t>Nebenwirkungen, die (Pl.) – skutki uboczne, działanie uboczne </a:t>
                      </a:r>
                      <a:endParaRPr lang="pl-PL" sz="2000"/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pl-PL" sz="2000" b="0" i="0" u="none" strike="noStrike" noProof="0">
                          <a:latin typeface="Times New Roman"/>
                        </a:rPr>
                        <a:t>begleiten - towarzyszyć</a:t>
                      </a:r>
                      <a:endParaRPr lang="pl-PL" sz="2000"/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pl-PL" sz="2000" b="0" i="0" u="none" strike="noStrike" noProof="0">
                          <a:latin typeface="Times New Roman"/>
                        </a:rPr>
                        <a:t>gezielt – ukierunkowany/a</a:t>
                      </a:r>
                      <a:endParaRPr lang="pl-PL" sz="2000"/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pl-PL" sz="2000" b="0" i="0" u="none" strike="noStrike" noProof="0">
                          <a:latin typeface="Times New Roman"/>
                        </a:rPr>
                        <a:t>Wirksamkeit, die - skuteczność</a:t>
                      </a:r>
                      <a:endParaRPr lang="pl-PL" sz="2000"/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pl-PL" sz="2000" b="0" i="0" u="none" strike="noStrike" noProof="0">
                          <a:latin typeface="Times New Roman"/>
                        </a:rPr>
                        <a:t>Fachleute, die - eksperci, specjaliści </a:t>
                      </a:r>
                      <a:endParaRPr lang="pl-PL" sz="2000"/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pl-PL" sz="2000" b="0" i="0" u="none" strike="noStrike" noProof="0">
                          <a:latin typeface="Times New Roman"/>
                        </a:rPr>
                        <a:t>umstritten – kontrowersyjny</a:t>
                      </a:r>
                      <a:endParaRPr lang="pl-PL" sz="2000"/>
                    </a:p>
                    <a:p>
                      <a:pPr lvl="0">
                        <a:buNone/>
                      </a:pPr>
                      <a:endParaRPr lang="pl-PL" sz="1100"/>
                    </a:p>
                  </a:txBody>
                  <a:tcPr marL="55225" marR="55225" marT="27612" marB="27612"/>
                </a:tc>
                <a:extLst>
                  <a:ext uri="{0D108BD9-81ED-4DB2-BD59-A6C34878D82A}">
                    <a16:rowId xmlns:a16="http://schemas.microsoft.com/office/drawing/2014/main" xmlns="" val="20211957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24591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19756344-D14C-408A-BFF5-F13C64EB97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Quellen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BD745B3F-4955-4BDD-B236-BE89E295BB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e-DE" dirty="0">
                <a:latin typeface="Times New Roman"/>
                <a:cs typeface="Times New Roman"/>
                <a:hlinkClick r:id="rId2"/>
              </a:rPr>
              <a:t>https://de.wikipedia.org/wiki/Inflation</a:t>
            </a:r>
            <a:endParaRPr lang="pl-PL"/>
          </a:p>
          <a:p>
            <a:r>
              <a:rPr lang="de-DE" dirty="0">
                <a:latin typeface="Times New Roman"/>
                <a:cs typeface="Times New Roman"/>
                <a:hlinkClick r:id="rId2"/>
              </a:rPr>
              <a:t>https://wirtschaftslexikon.gabler.de/definition/inflation-39320</a:t>
            </a:r>
            <a:endParaRPr lang="pl-PL"/>
          </a:p>
          <a:p>
            <a:r>
              <a:rPr lang="de-DE" dirty="0">
                <a:latin typeface="Times New Roman"/>
                <a:cs typeface="Times New Roman"/>
                <a:hlinkClick r:id="rId2"/>
              </a:rPr>
              <a:t>https://www.microtech.de/erp-wiki/inflation-deflation</a:t>
            </a:r>
            <a:endParaRPr lang="pl-PL"/>
          </a:p>
          <a:p>
            <a:r>
              <a:rPr lang="de-DE" dirty="0">
                <a:latin typeface="Times New Roman"/>
                <a:cs typeface="Times New Roman"/>
                <a:hlinkClick r:id="rId2"/>
              </a:rPr>
              <a:t>https://exporo.de/wiki/inflation/</a:t>
            </a:r>
            <a:endParaRPr lang="pl-PL"/>
          </a:p>
          <a:p>
            <a:r>
              <a:rPr lang="de-DE" dirty="0">
                <a:latin typeface="Times New Roman"/>
                <a:cs typeface="Times New Roman"/>
                <a:hlinkClick r:id="rId2"/>
              </a:rPr>
              <a:t>https://www.t-online.de/finanzen/geldanlage/id_76253762/inflation-schnell-erklaert-die-definition-und-der-einfluss-auf-verbraucher.html</a:t>
            </a:r>
            <a:endParaRPr lang="pl-PL"/>
          </a:p>
          <a:p>
            <a:r>
              <a:rPr lang="de-DE" dirty="0">
                <a:latin typeface="Times New Roman"/>
                <a:cs typeface="Times New Roman"/>
                <a:hlinkClick r:id="rId2"/>
              </a:rPr>
              <a:t>https://pl.pons.com/t%C5%82umaczenie</a:t>
            </a:r>
            <a:endParaRPr lang="pl-PL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3631699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76000"/>
                <a:satMod val="180000"/>
              </a:schemeClr>
              <a:schemeClr val="bg2">
                <a:tint val="80000"/>
                <a:satMod val="120000"/>
                <a:lumMod val="180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C8643778-7F6C-4E8D-84D1-D5CDB992819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xmlns="" id="{1D22F88D-6907-48AF-B024-346E855E0D9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V="1">
            <a:off x="-1" y="-1"/>
            <a:ext cx="4403709" cy="6858001"/>
          </a:xfrm>
          <a:custGeom>
            <a:avLst/>
            <a:gdLst>
              <a:gd name="connsiteX0" fmla="*/ 3223890 w 4403709"/>
              <a:gd name="connsiteY0" fmla="*/ 6858001 h 6858001"/>
              <a:gd name="connsiteX1" fmla="*/ 4101908 w 4403709"/>
              <a:gd name="connsiteY1" fmla="*/ 6858001 h 6858001"/>
              <a:gd name="connsiteX2" fmla="*/ 3254950 w 4403709"/>
              <a:gd name="connsiteY2" fmla="*/ 1599356 h 6858001"/>
              <a:gd name="connsiteX3" fmla="*/ 3254950 w 4403709"/>
              <a:gd name="connsiteY3" fmla="*/ 1594062 h 6858001"/>
              <a:gd name="connsiteX4" fmla="*/ 4403709 w 4403709"/>
              <a:gd name="connsiteY4" fmla="*/ 0 h 6858001"/>
              <a:gd name="connsiteX5" fmla="*/ 3254950 w 4403709"/>
              <a:gd name="connsiteY5" fmla="*/ 0 h 6858001"/>
              <a:gd name="connsiteX6" fmla="*/ 2903520 w 4403709"/>
              <a:gd name="connsiteY6" fmla="*/ 0 h 6858001"/>
              <a:gd name="connsiteX7" fmla="*/ 0 w 4403709"/>
              <a:gd name="connsiteY7" fmla="*/ 0 h 6858001"/>
              <a:gd name="connsiteX8" fmla="*/ 0 w 4403709"/>
              <a:gd name="connsiteY8" fmla="*/ 6858000 h 6858001"/>
              <a:gd name="connsiteX9" fmla="*/ 3223890 w 4403709"/>
              <a:gd name="connsiteY9" fmla="*/ 6858000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403709" h="6858001">
                <a:moveTo>
                  <a:pt x="3223890" y="6858001"/>
                </a:moveTo>
                <a:lnTo>
                  <a:pt x="4101908" y="6858001"/>
                </a:lnTo>
                <a:lnTo>
                  <a:pt x="3254950" y="1599356"/>
                </a:lnTo>
                <a:lnTo>
                  <a:pt x="3254950" y="1594062"/>
                </a:lnTo>
                <a:lnTo>
                  <a:pt x="4403709" y="0"/>
                </a:lnTo>
                <a:lnTo>
                  <a:pt x="3254950" y="0"/>
                </a:lnTo>
                <a:lnTo>
                  <a:pt x="2903520" y="0"/>
                </a:lnTo>
                <a:lnTo>
                  <a:pt x="0" y="0"/>
                </a:lnTo>
                <a:lnTo>
                  <a:pt x="0" y="6858000"/>
                </a:lnTo>
                <a:lnTo>
                  <a:pt x="3223890" y="6858000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xmlns="" id="{14F87B1F-FA79-4375-8412-73676C144D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112" y="685801"/>
            <a:ext cx="2743200" cy="5105400"/>
          </a:xfrm>
        </p:spPr>
        <p:txBody>
          <a:bodyPr>
            <a:normAutofit/>
          </a:bodyPr>
          <a:lstStyle/>
          <a:p>
            <a:pPr algn="l"/>
            <a:r>
              <a:rPr lang="pl-PL" sz="3200">
                <a:solidFill>
                  <a:srgbClr val="FFFFFF"/>
                </a:solidFill>
              </a:rPr>
              <a:t>Agenda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xmlns="" id="{F3842748-48B5-4DD0-A06A-A31C74024A9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3315292" y="0"/>
            <a:ext cx="2436813" cy="6858001"/>
            <a:chOff x="1320800" y="0"/>
            <a:chExt cx="2436813" cy="6858001"/>
          </a:xfrm>
        </p:grpSpPr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xmlns="" id="{548E99BE-1071-4690-9B9C-07926CEE555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xmlns="" id="{9301F039-B467-413A-B25C-770E51069D4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xmlns="" id="{9F06AEC1-5558-49E8-8CAC-FEBD00DF003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xmlns="" id="{D10B76B9-BA68-471E-B58C-ED91198A9FA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xmlns="" id="{FEB3913B-54A3-490E-BA4B-5D0330990FC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xmlns="" id="{F75DC961-08A4-46F8-8A80-2E1FB977E1F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1BD0A7A4-F463-4AF1-B5EC-C7D4D4349C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7106" y="685801"/>
            <a:ext cx="6385918" cy="5105400"/>
          </a:xfrm>
        </p:spPr>
        <p:txBody>
          <a:bodyPr>
            <a:normAutofit/>
          </a:bodyPr>
          <a:lstStyle/>
          <a:p>
            <a:pPr marL="457200" indent="-457200">
              <a:lnSpc>
                <a:spcPct val="90000"/>
              </a:lnSpc>
              <a:buAutoNum type="arabicPeriod"/>
            </a:pPr>
            <a:r>
              <a:rPr lang="pl-PL" sz="2000" dirty="0">
                <a:latin typeface="Times New Roman"/>
                <a:cs typeface="Times New Roman"/>
              </a:rPr>
              <a:t> Was </a:t>
            </a:r>
            <a:r>
              <a:rPr lang="pl-PL" sz="2000" dirty="0" err="1">
                <a:latin typeface="Times New Roman"/>
                <a:cs typeface="Times New Roman"/>
              </a:rPr>
              <a:t>ist</a:t>
            </a:r>
            <a:r>
              <a:rPr lang="pl-PL" sz="2000" dirty="0">
                <a:latin typeface="Times New Roman"/>
                <a:cs typeface="Times New Roman"/>
              </a:rPr>
              <a:t> </a:t>
            </a:r>
            <a:r>
              <a:rPr lang="pl-PL" sz="2000" dirty="0" err="1">
                <a:latin typeface="Times New Roman"/>
                <a:cs typeface="Times New Roman"/>
              </a:rPr>
              <a:t>Inflation</a:t>
            </a:r>
            <a:r>
              <a:rPr lang="pl-PL" sz="2000" dirty="0">
                <a:latin typeface="Times New Roman"/>
                <a:cs typeface="Times New Roman"/>
              </a:rPr>
              <a:t>?</a:t>
            </a:r>
            <a:endParaRPr lang="pl-PL" sz="2000" dirty="0"/>
          </a:p>
          <a:p>
            <a:pPr marL="457200" indent="-457200">
              <a:lnSpc>
                <a:spcPct val="90000"/>
              </a:lnSpc>
              <a:buAutoNum type="arabicPeriod"/>
            </a:pPr>
            <a:r>
              <a:rPr lang="pl-PL" sz="2000" dirty="0" err="1">
                <a:latin typeface="Times New Roman"/>
                <a:cs typeface="Times New Roman"/>
              </a:rPr>
              <a:t>Die</a:t>
            </a:r>
            <a:r>
              <a:rPr lang="pl-PL" sz="2000" dirty="0">
                <a:latin typeface="Times New Roman"/>
                <a:cs typeface="Times New Roman"/>
              </a:rPr>
              <a:t> </a:t>
            </a:r>
            <a:r>
              <a:rPr lang="pl-PL" sz="2000" dirty="0" err="1">
                <a:latin typeface="Times New Roman"/>
                <a:cs typeface="Times New Roman"/>
              </a:rPr>
              <a:t>Inflationsrate</a:t>
            </a:r>
            <a:r>
              <a:rPr lang="pl-PL" sz="2000" dirty="0">
                <a:latin typeface="Times New Roman"/>
                <a:cs typeface="Times New Roman"/>
              </a:rPr>
              <a:t> – </a:t>
            </a:r>
            <a:r>
              <a:rPr lang="pl-PL" sz="2000" dirty="0" err="1">
                <a:latin typeface="Times New Roman"/>
                <a:cs typeface="Times New Roman"/>
              </a:rPr>
              <a:t>Gradmesser</a:t>
            </a:r>
            <a:r>
              <a:rPr lang="pl-PL" sz="2000" dirty="0">
                <a:latin typeface="Times New Roman"/>
                <a:cs typeface="Times New Roman"/>
              </a:rPr>
              <a:t> der </a:t>
            </a:r>
            <a:r>
              <a:rPr lang="pl-PL" sz="2000" dirty="0" err="1">
                <a:latin typeface="Times New Roman"/>
                <a:cs typeface="Times New Roman"/>
              </a:rPr>
              <a:t>Inflation</a:t>
            </a:r>
            <a:endParaRPr lang="pl-PL" sz="2000" dirty="0" err="1"/>
          </a:p>
          <a:p>
            <a:pPr marL="457200" indent="-457200">
              <a:lnSpc>
                <a:spcPct val="90000"/>
              </a:lnSpc>
              <a:buAutoNum type="arabicPeriod"/>
            </a:pPr>
            <a:r>
              <a:rPr lang="pl-PL" sz="2000" dirty="0" err="1">
                <a:latin typeface="Times New Roman"/>
                <a:cs typeface="Times New Roman"/>
              </a:rPr>
              <a:t>Verbraucherpreisindex</a:t>
            </a:r>
            <a:r>
              <a:rPr lang="pl-PL" sz="2000" dirty="0">
                <a:latin typeface="Times New Roman"/>
                <a:cs typeface="Times New Roman"/>
              </a:rPr>
              <a:t> 2019 in </a:t>
            </a:r>
            <a:r>
              <a:rPr lang="pl-PL" sz="2000" dirty="0" err="1">
                <a:latin typeface="Times New Roman"/>
                <a:cs typeface="Times New Roman"/>
              </a:rPr>
              <a:t>Deutschland</a:t>
            </a:r>
            <a:r>
              <a:rPr lang="pl-PL" sz="2000" dirty="0">
                <a:latin typeface="Times New Roman"/>
                <a:cs typeface="Times New Roman"/>
              </a:rPr>
              <a:t> – </a:t>
            </a:r>
            <a:r>
              <a:rPr lang="pl-PL" sz="2000" dirty="0" err="1">
                <a:latin typeface="Times New Roman"/>
                <a:cs typeface="Times New Roman"/>
              </a:rPr>
              <a:t>das</a:t>
            </a:r>
            <a:r>
              <a:rPr lang="pl-PL" sz="2000" dirty="0">
                <a:latin typeface="Times New Roman"/>
                <a:cs typeface="Times New Roman"/>
              </a:rPr>
              <a:t> </a:t>
            </a:r>
            <a:r>
              <a:rPr lang="pl-PL" sz="2000" dirty="0" err="1">
                <a:latin typeface="Times New Roman"/>
                <a:cs typeface="Times New Roman"/>
              </a:rPr>
              <a:t>Diagramm</a:t>
            </a:r>
            <a:endParaRPr lang="pl-PL" sz="2000" dirty="0" err="1"/>
          </a:p>
          <a:p>
            <a:pPr marL="457200" indent="-457200">
              <a:lnSpc>
                <a:spcPct val="90000"/>
              </a:lnSpc>
              <a:buAutoNum type="arabicPeriod"/>
            </a:pPr>
            <a:r>
              <a:rPr lang="pl-PL" sz="2000" dirty="0">
                <a:latin typeface="Times New Roman"/>
                <a:cs typeface="Times New Roman"/>
              </a:rPr>
              <a:t>Wie </a:t>
            </a:r>
            <a:r>
              <a:rPr lang="pl-PL" sz="2000" dirty="0" err="1">
                <a:latin typeface="Times New Roman"/>
                <a:cs typeface="Times New Roman"/>
              </a:rPr>
              <a:t>entsteht</a:t>
            </a:r>
            <a:r>
              <a:rPr lang="pl-PL" sz="2000" dirty="0">
                <a:latin typeface="Times New Roman"/>
                <a:cs typeface="Times New Roman"/>
              </a:rPr>
              <a:t> </a:t>
            </a:r>
            <a:r>
              <a:rPr lang="pl-PL" sz="2000" dirty="0" err="1">
                <a:latin typeface="Times New Roman"/>
                <a:cs typeface="Times New Roman"/>
              </a:rPr>
              <a:t>Inflation</a:t>
            </a:r>
            <a:r>
              <a:rPr lang="pl-PL" sz="2000" dirty="0">
                <a:latin typeface="Times New Roman"/>
                <a:cs typeface="Times New Roman"/>
              </a:rPr>
              <a:t>? - </a:t>
            </a:r>
            <a:r>
              <a:rPr lang="pl-PL" sz="2000" dirty="0" err="1">
                <a:latin typeface="Times New Roman"/>
                <a:cs typeface="Times New Roman"/>
              </a:rPr>
              <a:t>Ursachen</a:t>
            </a:r>
            <a:endParaRPr lang="pl-PL" sz="2000" dirty="0" err="1"/>
          </a:p>
          <a:p>
            <a:pPr marL="457200" indent="-457200">
              <a:lnSpc>
                <a:spcPct val="90000"/>
              </a:lnSpc>
              <a:buAutoNum type="arabicPeriod"/>
            </a:pPr>
            <a:r>
              <a:rPr lang="pl-PL" sz="2000" dirty="0" err="1">
                <a:latin typeface="Times New Roman"/>
                <a:cs typeface="Times New Roman"/>
              </a:rPr>
              <a:t>Inflationsarten</a:t>
            </a:r>
            <a:endParaRPr lang="pl-PL" sz="2000" dirty="0" err="1"/>
          </a:p>
          <a:p>
            <a:pPr marL="457200" indent="-457200">
              <a:lnSpc>
                <a:spcPct val="90000"/>
              </a:lnSpc>
              <a:buAutoNum type="arabicPeriod"/>
            </a:pPr>
            <a:r>
              <a:rPr lang="de-DE" sz="2000" dirty="0">
                <a:latin typeface="Times New Roman"/>
                <a:cs typeface="Times New Roman"/>
              </a:rPr>
              <a:t>Geldentwertung – Wen die Inflation besonders trifft</a:t>
            </a:r>
            <a:endParaRPr lang="pl-PL" sz="2000" dirty="0"/>
          </a:p>
          <a:p>
            <a:pPr marL="457200" indent="-457200">
              <a:lnSpc>
                <a:spcPct val="90000"/>
              </a:lnSpc>
              <a:buAutoNum type="arabicPeriod"/>
            </a:pPr>
            <a:r>
              <a:rPr lang="de-DE" sz="2000" dirty="0">
                <a:latin typeface="Times New Roman"/>
                <a:cs typeface="Times New Roman"/>
              </a:rPr>
              <a:t>Schulden – Wer von einer Inflation profitiert</a:t>
            </a:r>
            <a:endParaRPr lang="pl-PL" sz="2000" dirty="0"/>
          </a:p>
          <a:p>
            <a:pPr marL="457200" indent="-457200">
              <a:lnSpc>
                <a:spcPct val="90000"/>
              </a:lnSpc>
              <a:buAutoNum type="arabicPeriod"/>
            </a:pPr>
            <a:r>
              <a:rPr lang="pl-PL" sz="2000" dirty="0" err="1">
                <a:latin typeface="Times New Roman"/>
                <a:cs typeface="Times New Roman"/>
              </a:rPr>
              <a:t>Ist</a:t>
            </a:r>
            <a:r>
              <a:rPr lang="pl-PL" sz="2000" dirty="0">
                <a:latin typeface="Times New Roman"/>
                <a:cs typeface="Times New Roman"/>
              </a:rPr>
              <a:t> </a:t>
            </a:r>
            <a:r>
              <a:rPr lang="pl-PL" sz="2000" dirty="0" err="1">
                <a:latin typeface="Times New Roman"/>
                <a:cs typeface="Times New Roman"/>
              </a:rPr>
              <a:t>die</a:t>
            </a:r>
            <a:r>
              <a:rPr lang="pl-PL" sz="2000" dirty="0">
                <a:latin typeface="Times New Roman"/>
                <a:cs typeface="Times New Roman"/>
              </a:rPr>
              <a:t> </a:t>
            </a:r>
            <a:r>
              <a:rPr lang="pl-PL" sz="2000" dirty="0" err="1">
                <a:latin typeface="Times New Roman"/>
                <a:cs typeface="Times New Roman"/>
              </a:rPr>
              <a:t>Inflation</a:t>
            </a:r>
            <a:r>
              <a:rPr lang="pl-PL" sz="2000" dirty="0">
                <a:latin typeface="Times New Roman"/>
                <a:cs typeface="Times New Roman"/>
              </a:rPr>
              <a:t> </a:t>
            </a:r>
            <a:r>
              <a:rPr lang="pl-PL" sz="2000" dirty="0" err="1">
                <a:latin typeface="Times New Roman"/>
                <a:cs typeface="Times New Roman"/>
              </a:rPr>
              <a:t>gefährlich</a:t>
            </a:r>
            <a:r>
              <a:rPr lang="pl-PL" sz="2000" dirty="0">
                <a:latin typeface="Times New Roman"/>
                <a:cs typeface="Times New Roman"/>
              </a:rPr>
              <a:t>?</a:t>
            </a:r>
            <a:endParaRPr lang="pl-PL" sz="2000" dirty="0"/>
          </a:p>
          <a:p>
            <a:pPr marL="457200" indent="-457200">
              <a:lnSpc>
                <a:spcPct val="90000"/>
              </a:lnSpc>
              <a:buAutoNum type="arabicPeriod"/>
            </a:pPr>
            <a:r>
              <a:rPr lang="de-DE" sz="2000" dirty="0">
                <a:latin typeface="Times New Roman"/>
                <a:cs typeface="Times New Roman"/>
              </a:rPr>
              <a:t>Steuerung der Inflation durch Notenbanken und Politik</a:t>
            </a:r>
            <a:endParaRPr lang="pl-PL" sz="2000" dirty="0"/>
          </a:p>
          <a:p>
            <a:pPr marL="457200" indent="-457200">
              <a:lnSpc>
                <a:spcPct val="90000"/>
              </a:lnSpc>
              <a:buAutoNum type="arabicPeriod"/>
            </a:pPr>
            <a:r>
              <a:rPr lang="pl-PL" sz="2000">
                <a:latin typeface="Times New Roman"/>
                <a:cs typeface="Times New Roman"/>
              </a:rPr>
              <a:t> Minilexikon</a:t>
            </a:r>
            <a:endParaRPr lang="pl-PL" sz="2000"/>
          </a:p>
          <a:p>
            <a:pPr marL="457200" indent="-457200">
              <a:lnSpc>
                <a:spcPct val="90000"/>
              </a:lnSpc>
              <a:buAutoNum type="arabicPeriod"/>
            </a:pPr>
            <a:r>
              <a:rPr lang="pl-PL" sz="2000">
                <a:latin typeface="Times New Roman"/>
                <a:cs typeface="Times New Roman"/>
              </a:rPr>
              <a:t> Quellen</a:t>
            </a:r>
            <a:endParaRPr lang="pl-PL" sz="2000"/>
          </a:p>
          <a:p>
            <a:pPr>
              <a:lnSpc>
                <a:spcPct val="90000"/>
              </a:lnSpc>
            </a:pPr>
            <a:endParaRPr lang="pl-PL" sz="2000"/>
          </a:p>
        </p:txBody>
      </p:sp>
    </p:spTree>
    <p:extLst>
      <p:ext uri="{BB962C8B-B14F-4D97-AF65-F5344CB8AC3E}">
        <p14:creationId xmlns:p14="http://schemas.microsoft.com/office/powerpoint/2010/main" val="33952335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978D9CBB-483E-45C1-9244-F8E9310450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>
                <a:latin typeface="Times New Roman"/>
                <a:cs typeface="Times New Roman"/>
              </a:rPr>
              <a:t>Was </a:t>
            </a:r>
            <a:r>
              <a:rPr lang="pl-PL" b="1" err="1">
                <a:latin typeface="Times New Roman"/>
                <a:cs typeface="Times New Roman"/>
              </a:rPr>
              <a:t>ist</a:t>
            </a:r>
            <a:r>
              <a:rPr lang="pl-PL" b="1" dirty="0">
                <a:latin typeface="Times New Roman"/>
                <a:cs typeface="Times New Roman"/>
              </a:rPr>
              <a:t> </a:t>
            </a:r>
            <a:r>
              <a:rPr lang="pl-PL" b="1" err="1">
                <a:latin typeface="Times New Roman"/>
                <a:cs typeface="Times New Roman"/>
              </a:rPr>
              <a:t>Inflation</a:t>
            </a:r>
            <a:r>
              <a:rPr lang="pl-PL" b="1" dirty="0">
                <a:latin typeface="Times New Roman"/>
                <a:cs typeface="Times New Roman"/>
              </a:rPr>
              <a:t>?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87901972-A894-4ADE-889E-876BEF8FCA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>
                <a:latin typeface="Times New Roman"/>
                <a:cs typeface="Times New Roman"/>
              </a:rPr>
              <a:t>(von lat. </a:t>
            </a:r>
            <a:r>
              <a:rPr lang="de-DE" dirty="0" err="1">
                <a:latin typeface="Times New Roman"/>
                <a:cs typeface="Times New Roman"/>
              </a:rPr>
              <a:t>inflatio</a:t>
            </a:r>
            <a:r>
              <a:rPr lang="de-DE" dirty="0">
                <a:latin typeface="Times New Roman"/>
                <a:cs typeface="Times New Roman"/>
              </a:rPr>
              <a:t> „Aufblähen“, „Anschwellen“) </a:t>
            </a:r>
            <a:endParaRPr lang="pl-PL" dirty="0">
              <a:latin typeface="Corbel" panose="020B0503020204020204"/>
              <a:cs typeface="Times New Roman"/>
            </a:endParaRPr>
          </a:p>
          <a:p>
            <a:r>
              <a:rPr lang="de-DE" dirty="0">
                <a:latin typeface="Times New Roman"/>
                <a:cs typeface="Times New Roman"/>
              </a:rPr>
              <a:t> in der Volkswirtschaftslehre eine allgemeine und anhaltende Erhöhung des Preisniveaus von Gütern und Dienstleistungen (</a:t>
            </a:r>
            <a:r>
              <a:rPr lang="de-DE" b="1" dirty="0">
                <a:latin typeface="Times New Roman"/>
                <a:cs typeface="Times New Roman"/>
              </a:rPr>
              <a:t>Teuerung</a:t>
            </a:r>
            <a:r>
              <a:rPr lang="de-DE" dirty="0">
                <a:latin typeface="Times New Roman"/>
                <a:cs typeface="Times New Roman"/>
              </a:rPr>
              <a:t>), </a:t>
            </a:r>
            <a:endParaRPr lang="pl-PL">
              <a:latin typeface="Corbel" panose="020B0503020204020204"/>
              <a:cs typeface="Times New Roman"/>
            </a:endParaRPr>
          </a:p>
          <a:p>
            <a:r>
              <a:rPr lang="de-DE" dirty="0">
                <a:latin typeface="Times New Roman"/>
                <a:cs typeface="Times New Roman"/>
              </a:rPr>
              <a:t>gleichbedeutend mit einer Minderung der Kaufkraft des Geldes.</a:t>
            </a:r>
            <a:endParaRPr lang="pl-PL"/>
          </a:p>
          <a:p>
            <a:endParaRPr lang="pl-PL" dirty="0"/>
          </a:p>
        </p:txBody>
      </p:sp>
      <p:pic>
        <p:nvPicPr>
          <p:cNvPr id="8" name="Grafika 8" descr="Trend wzrostowy">
            <a:extLst>
              <a:ext uri="{FF2B5EF4-FFF2-40B4-BE49-F238E27FC236}">
                <a16:creationId xmlns:a16="http://schemas.microsoft.com/office/drawing/2014/main" xmlns="" id="{CCA6FF2C-7863-4EA3-91DB-512E0F04E9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10354574" y="5042140"/>
            <a:ext cx="1834550" cy="1820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2691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86C3F587-CF36-48B7-B28C-B1C801B53E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err="1">
                <a:latin typeface="Times New Roman"/>
                <a:cs typeface="Times New Roman"/>
              </a:rPr>
              <a:t>Die</a:t>
            </a:r>
            <a:r>
              <a:rPr lang="pl-PL" b="1" dirty="0">
                <a:latin typeface="Times New Roman"/>
                <a:cs typeface="Times New Roman"/>
              </a:rPr>
              <a:t> </a:t>
            </a:r>
            <a:r>
              <a:rPr lang="pl-PL" b="1" dirty="0" err="1">
                <a:latin typeface="Times New Roman"/>
                <a:cs typeface="Times New Roman"/>
              </a:rPr>
              <a:t>Inflationsrate</a:t>
            </a:r>
            <a:r>
              <a:rPr lang="pl-PL" b="1" dirty="0">
                <a:latin typeface="Times New Roman"/>
                <a:cs typeface="Times New Roman"/>
              </a:rPr>
              <a:t> – </a:t>
            </a:r>
            <a:r>
              <a:rPr lang="pl-PL" b="1" dirty="0" err="1">
                <a:latin typeface="Times New Roman"/>
                <a:cs typeface="Times New Roman"/>
              </a:rPr>
              <a:t>Gradmesser</a:t>
            </a:r>
            <a:r>
              <a:rPr lang="pl-PL" b="1" dirty="0">
                <a:latin typeface="Times New Roman"/>
                <a:cs typeface="Times New Roman"/>
              </a:rPr>
              <a:t> der </a:t>
            </a:r>
            <a:r>
              <a:rPr lang="pl-PL" b="1" dirty="0" err="1">
                <a:latin typeface="Times New Roman"/>
                <a:cs typeface="Times New Roman"/>
              </a:rPr>
              <a:t>Inflation</a:t>
            </a:r>
            <a:endParaRPr lang="pl-PL" dirty="0" err="1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0E4ED691-59BA-4C05-AF8E-5AEEC4A095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>
                <a:latin typeface="Times New Roman"/>
                <a:cs typeface="Times New Roman"/>
              </a:rPr>
              <a:t>Preisindex - Gradmesser der Inflation</a:t>
            </a:r>
            <a:endParaRPr lang="pl-PL" dirty="0">
              <a:latin typeface="Corbel" panose="020B0503020204020204"/>
              <a:cs typeface="Times New Roman"/>
            </a:endParaRPr>
          </a:p>
          <a:p>
            <a:r>
              <a:rPr lang="de-DE" dirty="0">
                <a:latin typeface="Times New Roman"/>
                <a:cs typeface="Times New Roman"/>
              </a:rPr>
              <a:t>Der bekannteste im Euroraum ist der </a:t>
            </a:r>
            <a:r>
              <a:rPr lang="de-DE" b="1" dirty="0">
                <a:latin typeface="Times New Roman"/>
                <a:cs typeface="Times New Roman"/>
              </a:rPr>
              <a:t>Harmonisierte Verbraucherpreisindex</a:t>
            </a:r>
            <a:r>
              <a:rPr lang="de-DE" dirty="0">
                <a:latin typeface="Times New Roman"/>
                <a:cs typeface="Times New Roman"/>
              </a:rPr>
              <a:t> (HVPI). </a:t>
            </a:r>
            <a:endParaRPr lang="pl-PL" dirty="0">
              <a:latin typeface="Corbel" panose="020B0503020204020204"/>
              <a:cs typeface="Times New Roman"/>
            </a:endParaRPr>
          </a:p>
          <a:p>
            <a:r>
              <a:rPr lang="de-DE">
                <a:latin typeface="Times New Roman"/>
                <a:cs typeface="Times New Roman"/>
              </a:rPr>
              <a:t>Dieser umfasst einen imaginären </a:t>
            </a:r>
            <a:r>
              <a:rPr lang="de-DE" b="1">
                <a:latin typeface="Times New Roman"/>
                <a:cs typeface="Times New Roman"/>
              </a:rPr>
              <a:t>Warenkorb</a:t>
            </a:r>
            <a:r>
              <a:rPr lang="de-DE">
                <a:latin typeface="Times New Roman"/>
                <a:cs typeface="Times New Roman"/>
              </a:rPr>
              <a:t> mit rund </a:t>
            </a:r>
            <a:r>
              <a:rPr lang="de-DE" b="1" dirty="0">
                <a:latin typeface="Times New Roman"/>
                <a:cs typeface="Times New Roman"/>
              </a:rPr>
              <a:t>700 Waren und Dienstleistungen</a:t>
            </a:r>
            <a:r>
              <a:rPr lang="de-DE" dirty="0">
                <a:latin typeface="Times New Roman"/>
                <a:cs typeface="Times New Roman"/>
              </a:rPr>
              <a:t>, die ein privater Haushalt konsumiert oder in Anspruch nimmt, unterteilt in: Alltagsprodukte, langlebige Gebrauchsgüter und Dienstleistungen.</a:t>
            </a:r>
            <a:endParaRPr lang="pl-PL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070902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328961A0-D378-4E22-9125-3C2FEE29D4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6839" y="-277483"/>
            <a:ext cx="10018713" cy="1752599"/>
          </a:xfrm>
        </p:spPr>
        <p:txBody>
          <a:bodyPr/>
          <a:lstStyle/>
          <a:p>
            <a:r>
              <a:rPr lang="pl-PL" dirty="0" err="1">
                <a:latin typeface="Times New Roman"/>
                <a:cs typeface="Times New Roman"/>
              </a:rPr>
              <a:t>Verbraucherpreisindex</a:t>
            </a:r>
            <a:r>
              <a:rPr lang="pl-PL" dirty="0">
                <a:latin typeface="Times New Roman"/>
                <a:cs typeface="Times New Roman"/>
              </a:rPr>
              <a:t> 2019 in </a:t>
            </a:r>
            <a:r>
              <a:rPr lang="pl-PL" dirty="0" err="1">
                <a:latin typeface="Times New Roman"/>
                <a:cs typeface="Times New Roman"/>
              </a:rPr>
              <a:t>Deutschland</a:t>
            </a:r>
            <a:r>
              <a:rPr lang="pl-PL" dirty="0">
                <a:latin typeface="Times New Roman"/>
                <a:cs typeface="Times New Roman"/>
              </a:rPr>
              <a:t> – </a:t>
            </a:r>
            <a:r>
              <a:rPr lang="pl-PL" dirty="0" err="1">
                <a:latin typeface="Times New Roman"/>
                <a:cs typeface="Times New Roman"/>
              </a:rPr>
              <a:t>das</a:t>
            </a:r>
            <a:r>
              <a:rPr lang="pl-PL" dirty="0">
                <a:latin typeface="Times New Roman"/>
                <a:cs typeface="Times New Roman"/>
              </a:rPr>
              <a:t> </a:t>
            </a:r>
            <a:r>
              <a:rPr lang="pl-PL" dirty="0" err="1">
                <a:latin typeface="Times New Roman"/>
                <a:cs typeface="Times New Roman"/>
              </a:rPr>
              <a:t>Diagramm</a:t>
            </a:r>
            <a:endParaRPr lang="pl-PL" dirty="0" err="1"/>
          </a:p>
        </p:txBody>
      </p:sp>
      <p:pic>
        <p:nvPicPr>
          <p:cNvPr id="4" name="Obraz 4" descr="Obraz zawierający zrzut ekranu&#10;&#10;Opis wygenerowany przy bardzo wysokim poziomie pewności">
            <a:extLst>
              <a:ext uri="{FF2B5EF4-FFF2-40B4-BE49-F238E27FC236}">
                <a16:creationId xmlns:a16="http://schemas.microsoft.com/office/drawing/2014/main" xmlns="" id="{51EA8D50-CA0F-4721-8763-4FC440B3BE5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7136" y="1214886"/>
            <a:ext cx="12196473" cy="5640238"/>
          </a:xfrm>
        </p:spPr>
      </p:pic>
    </p:spTree>
    <p:extLst>
      <p:ext uri="{BB962C8B-B14F-4D97-AF65-F5344CB8AC3E}">
        <p14:creationId xmlns:p14="http://schemas.microsoft.com/office/powerpoint/2010/main" val="6840368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C4EA4F4D-A550-4D2C-957E-8351FDA0DB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>
                <a:latin typeface="Times New Roman"/>
                <a:cs typeface="Times New Roman"/>
              </a:rPr>
              <a:t>Wie </a:t>
            </a:r>
            <a:r>
              <a:rPr lang="pl-PL" b="1" dirty="0" err="1">
                <a:latin typeface="Times New Roman"/>
                <a:cs typeface="Times New Roman"/>
              </a:rPr>
              <a:t>entsteht</a:t>
            </a:r>
            <a:r>
              <a:rPr lang="pl-PL" b="1" dirty="0">
                <a:latin typeface="Times New Roman"/>
                <a:cs typeface="Times New Roman"/>
              </a:rPr>
              <a:t> </a:t>
            </a:r>
            <a:r>
              <a:rPr lang="pl-PL" b="1" dirty="0" err="1">
                <a:latin typeface="Times New Roman"/>
                <a:cs typeface="Times New Roman"/>
              </a:rPr>
              <a:t>Inflation</a:t>
            </a:r>
            <a:r>
              <a:rPr lang="pl-PL" b="1" dirty="0">
                <a:latin typeface="Times New Roman"/>
                <a:cs typeface="Times New Roman"/>
              </a:rPr>
              <a:t>? - </a:t>
            </a:r>
            <a:r>
              <a:rPr lang="pl-PL" b="1" dirty="0" err="1">
                <a:latin typeface="Times New Roman"/>
                <a:cs typeface="Times New Roman"/>
              </a:rPr>
              <a:t>Ursachen</a:t>
            </a:r>
            <a:endParaRPr lang="pl-PL" dirty="0" err="1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EC1C8F6D-B1AF-45D4-8231-A1198DD88A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>
                <a:latin typeface="Times New Roman"/>
                <a:cs typeface="Times New Roman"/>
              </a:rPr>
              <a:t>steigende Verbraucherpreise oder auch durch die Erhöhung der Geldmenge</a:t>
            </a:r>
            <a:endParaRPr lang="pl-PL" dirty="0"/>
          </a:p>
          <a:p>
            <a:r>
              <a:rPr lang="de-DE" dirty="0">
                <a:latin typeface="Times New Roman"/>
                <a:cs typeface="Times New Roman"/>
              </a:rPr>
              <a:t>die schleichende Geldentwertung</a:t>
            </a: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970803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D0D6BD13-160B-4902-863F-115FF47728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 smtClean="0">
                <a:latin typeface="Times New Roman"/>
                <a:cs typeface="Times New Roman"/>
              </a:rPr>
              <a:t>Angebotsinflation</a:t>
            </a:r>
            <a:r>
              <a:rPr lang="pl-PL" b="1" dirty="0" smtClean="0">
                <a:latin typeface="Times New Roman"/>
                <a:cs typeface="Times New Roman"/>
              </a:rPr>
              <a:t> </a:t>
            </a:r>
            <a:r>
              <a:rPr lang="pl-PL" b="1" dirty="0" err="1" smtClean="0">
                <a:latin typeface="Times New Roman"/>
                <a:cs typeface="Times New Roman"/>
              </a:rPr>
              <a:t>und</a:t>
            </a:r>
            <a:r>
              <a:rPr lang="pl-PL" b="1" dirty="0" smtClean="0">
                <a:latin typeface="Times New Roman"/>
                <a:cs typeface="Times New Roman"/>
              </a:rPr>
              <a:t> </a:t>
            </a:r>
            <a:r>
              <a:rPr lang="de-DE" b="1" dirty="0">
                <a:latin typeface="Times New Roman"/>
                <a:cs typeface="Times New Roman"/>
              </a:rPr>
              <a:t>Nachfrageinflation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396D53FB-8649-4BB6-9CD0-904C99F5F6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b="1" dirty="0">
                <a:latin typeface="Times New Roman"/>
                <a:cs typeface="Times New Roman"/>
              </a:rPr>
              <a:t>Angebotsinflation: </a:t>
            </a:r>
            <a:r>
              <a:rPr lang="de-DE" dirty="0">
                <a:latin typeface="Times New Roman"/>
                <a:cs typeface="Times New Roman"/>
              </a:rPr>
              <a:t>Unternehmen können eine Inflation forcieren, wenn sie ihre Preise erhöhen</a:t>
            </a:r>
            <a:endParaRPr lang="pl-PL" dirty="0"/>
          </a:p>
          <a:p>
            <a:r>
              <a:rPr lang="de-DE" b="1" dirty="0">
                <a:latin typeface="Times New Roman"/>
                <a:cs typeface="Times New Roman"/>
              </a:rPr>
              <a:t>Nachfrageinflation: </a:t>
            </a:r>
            <a:r>
              <a:rPr lang="de-DE" dirty="0">
                <a:latin typeface="Times New Roman"/>
                <a:cs typeface="Times New Roman"/>
              </a:rPr>
              <a:t>Die steigende Nachfrage treibt die Preise. Die Nachfrage steigt weiter und mit ihr die Preise. Ziehen mit den Preisen auch die Löhne an, kann sich eine selbst verstärkende Lohn-Preis-Spirale in Gang setzen, die die Inflation weiter befeuert.</a:t>
            </a:r>
            <a:endParaRPr lang="pl-PL" dirty="0">
              <a:latin typeface="Corbel" panose="020B0503020204020204"/>
              <a:cs typeface="Times New Roman"/>
            </a:endParaRPr>
          </a:p>
          <a:p>
            <a:endParaRPr lang="de-DE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113100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76000"/>
                <a:satMod val="180000"/>
              </a:schemeClr>
              <a:schemeClr val="bg2">
                <a:tint val="80000"/>
                <a:satMod val="120000"/>
                <a:lumMod val="180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809BFC82-9CD4-4C05-AFFC-E62B014BEE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185333"/>
          </a:xfrm>
        </p:spPr>
        <p:txBody>
          <a:bodyPr>
            <a:normAutofit/>
          </a:bodyPr>
          <a:lstStyle/>
          <a:p>
            <a:r>
              <a:rPr lang="pl-PL" b="1">
                <a:latin typeface="Times New Roman"/>
                <a:cs typeface="Times New Roman"/>
              </a:rPr>
              <a:t>Inflationsarten</a:t>
            </a:r>
            <a:endParaRPr lang="pl-PL"/>
          </a:p>
        </p:txBody>
      </p:sp>
      <p:graphicFrame>
        <p:nvGraphicFramePr>
          <p:cNvPr id="8" name="Diagram 8">
            <a:extLst>
              <a:ext uri="{FF2B5EF4-FFF2-40B4-BE49-F238E27FC236}">
                <a16:creationId xmlns:a16="http://schemas.microsoft.com/office/drawing/2014/main" xmlns="" id="{D22AAE06-270E-4A1A-B179-D0BB320F56B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48193864"/>
              </p:ext>
            </p:extLst>
          </p:nvPr>
        </p:nvGraphicFramePr>
        <p:xfrm>
          <a:off x="1901254" y="1926246"/>
          <a:ext cx="9285129" cy="46988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2519730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1F04099D-0EF2-4ECD-BC3D-DEC91A1CF2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>
                <a:latin typeface="Times New Roman"/>
                <a:cs typeface="Times New Roman"/>
              </a:rPr>
              <a:t>Geldentwertung – Wen die Inflation besonders trifft</a:t>
            </a:r>
            <a:endParaRPr lang="pl-PL" dirty="0"/>
          </a:p>
          <a:p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67152246-5736-4162-A3BE-549FF5F98D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b="1" dirty="0">
                <a:latin typeface="Times New Roman"/>
                <a:cs typeface="Times New Roman"/>
              </a:rPr>
              <a:t>Geringverdiener</a:t>
            </a:r>
            <a:r>
              <a:rPr lang="de-DE" dirty="0">
                <a:latin typeface="Times New Roman"/>
                <a:cs typeface="Times New Roman"/>
              </a:rPr>
              <a:t>, die einen Großteil ihres Einkommens für Lebensmittel und Energie wie Strom, Heizöl oder Sprit aufwenden müssen, spüren die Inflation besonders deutlich.</a:t>
            </a:r>
            <a:endParaRPr lang="pl-PL" dirty="0"/>
          </a:p>
          <a:p>
            <a:r>
              <a:rPr lang="de-DE" dirty="0">
                <a:latin typeface="Times New Roman"/>
                <a:cs typeface="Times New Roman"/>
              </a:rPr>
              <a:t>Zu den Verlierern einer Inflation zählen auch </a:t>
            </a:r>
            <a:r>
              <a:rPr lang="de-DE" b="1" dirty="0">
                <a:latin typeface="Times New Roman"/>
                <a:cs typeface="Times New Roman"/>
              </a:rPr>
              <a:t>Arbeitslose, Sozialhilfeempfänger und Rentner</a:t>
            </a:r>
            <a:endParaRPr lang="pl-PL" b="1" dirty="0"/>
          </a:p>
          <a:p>
            <a:r>
              <a:rPr lang="de-DE" dirty="0">
                <a:latin typeface="Times New Roman"/>
                <a:cs typeface="Times New Roman"/>
              </a:rPr>
              <a:t>Auch </a:t>
            </a:r>
            <a:r>
              <a:rPr lang="de-DE" b="1" dirty="0">
                <a:latin typeface="Times New Roman"/>
                <a:cs typeface="Times New Roman"/>
              </a:rPr>
              <a:t>Sparer</a:t>
            </a:r>
            <a:r>
              <a:rPr lang="de-DE" dirty="0">
                <a:latin typeface="Times New Roman"/>
                <a:cs typeface="Times New Roman"/>
              </a:rPr>
              <a:t> verlieren einen Teil ihres Vermögens</a:t>
            </a:r>
            <a:endParaRPr lang="de-DE" b="1" dirty="0">
              <a:latin typeface="Times New Roman"/>
              <a:cs typeface="Times New Roman"/>
            </a:endParaRPr>
          </a:p>
          <a:p>
            <a:endParaRPr lang="de-DE" b="1" dirty="0">
              <a:latin typeface="Times New Roman"/>
              <a:cs typeface="Times New Roman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769543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BC1C1C"/>
      </a:accent1>
      <a:accent2>
        <a:srgbClr val="F67534"/>
      </a:accent2>
      <a:accent3>
        <a:srgbClr val="EAAC35"/>
      </a:accent3>
      <a:accent4>
        <a:srgbClr val="9BAF68"/>
      </a:accent4>
      <a:accent5>
        <a:srgbClr val="68B9A6"/>
      </a:accent5>
      <a:accent6>
        <a:srgbClr val="50B1D4"/>
      </a:accent6>
      <a:hlink>
        <a:srgbClr val="E46416"/>
      </a:hlink>
      <a:folHlink>
        <a:srgbClr val="EE9340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arallax" id="{3388167B-A2EB-4685-9635-1831D9AEF8C4}" vid="{93B4CCAC-FD5A-4D59-B1AC-EAF45910B5A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19</TotalTime>
  <Words>494</Words>
  <Application>Microsoft Office PowerPoint</Application>
  <PresentationFormat>Niestandardowy</PresentationFormat>
  <Paragraphs>165</Paragraphs>
  <Slides>16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16</vt:i4>
      </vt:variant>
    </vt:vector>
  </HeadingPairs>
  <TitlesOfParts>
    <vt:vector size="17" baseType="lpstr">
      <vt:lpstr>Parallax</vt:lpstr>
      <vt:lpstr>Die Inflation</vt:lpstr>
      <vt:lpstr>Agenda</vt:lpstr>
      <vt:lpstr>Was ist Inflation?</vt:lpstr>
      <vt:lpstr>Die Inflationsrate – Gradmesser der Inflation</vt:lpstr>
      <vt:lpstr>Verbraucherpreisindex 2019 in Deutschland – das Diagramm</vt:lpstr>
      <vt:lpstr>Wie entsteht Inflation? - Ursachen</vt:lpstr>
      <vt:lpstr>Angebotsinflation und Nachfrageinflation</vt:lpstr>
      <vt:lpstr>Inflationsarten</vt:lpstr>
      <vt:lpstr>Geldentwertung – Wen die Inflation besonders trifft </vt:lpstr>
      <vt:lpstr>Schulden – Wer von einer Inflation profitiert </vt:lpstr>
      <vt:lpstr>Ist die Inflation gefährlich? </vt:lpstr>
      <vt:lpstr>Steuerung der Inflation durch Notenbanken und Politik </vt:lpstr>
      <vt:lpstr>Minilexikon</vt:lpstr>
      <vt:lpstr>Minilexikon</vt:lpstr>
      <vt:lpstr>Minilexikon</vt:lpstr>
      <vt:lpstr>Quellen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/>
  <cp:lastModifiedBy>Oem</cp:lastModifiedBy>
  <cp:revision>417</cp:revision>
  <dcterms:created xsi:type="dcterms:W3CDTF">2020-03-19T09:52:50Z</dcterms:created>
  <dcterms:modified xsi:type="dcterms:W3CDTF">2020-05-06T09:00:58Z</dcterms:modified>
</cp:coreProperties>
</file>