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63" d="100"/>
          <a:sy n="63" d="100"/>
        </p:scale>
        <p:origin x="-298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9.svg"/><Relationship Id="rId1" Type="http://schemas.openxmlformats.org/officeDocument/2006/relationships/image" Target="../media/image6.png"/><Relationship Id="rId6" Type="http://schemas.openxmlformats.org/officeDocument/2006/relationships/image" Target="../media/image13.svg"/><Relationship Id="rId5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9.svg"/><Relationship Id="rId1" Type="http://schemas.openxmlformats.org/officeDocument/2006/relationships/image" Target="../media/image6.png"/><Relationship Id="rId6" Type="http://schemas.openxmlformats.org/officeDocument/2006/relationships/image" Target="../media/image13.svg"/><Relationship Id="rId5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FD1044-33F2-40A9-8697-08434AFBF983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13B1B40-9B5D-4E34-A042-32FEF7DEFBDB}">
      <dgm:prSet custT="1"/>
      <dgm:spPr/>
      <dgm:t>
        <a:bodyPr/>
        <a:lstStyle/>
        <a:p>
          <a:r>
            <a:rPr lang="pl-PL" sz="2000" dirty="0">
              <a:solidFill>
                <a:schemeClr val="tx2"/>
              </a:solidFill>
            </a:rPr>
            <a:t>-</a:t>
          </a:r>
          <a:r>
            <a:rPr lang="de-DE" sz="2000" dirty="0">
              <a:solidFill>
                <a:schemeClr val="tx2"/>
              </a:solidFill>
            </a:rPr>
            <a:t>Nordische Bankenkrise (1990er Jahre)</a:t>
          </a:r>
          <a:endParaRPr lang="en-US" sz="2000" dirty="0">
            <a:solidFill>
              <a:schemeClr val="tx2"/>
            </a:solidFill>
          </a:endParaRPr>
        </a:p>
      </dgm:t>
    </dgm:pt>
    <dgm:pt modelId="{EF7132AF-0CA7-4261-A95A-FF3F66A92250}" type="parTrans" cxnId="{4790AEE2-402C-4E1A-A7DA-F1987A9EBFB0}">
      <dgm:prSet/>
      <dgm:spPr/>
      <dgm:t>
        <a:bodyPr/>
        <a:lstStyle/>
        <a:p>
          <a:endParaRPr lang="en-US"/>
        </a:p>
      </dgm:t>
    </dgm:pt>
    <dgm:pt modelId="{47A8E0ED-3F9E-430E-BD20-BAE9F5237B89}" type="sibTrans" cxnId="{4790AEE2-402C-4E1A-A7DA-F1987A9EBFB0}">
      <dgm:prSet/>
      <dgm:spPr/>
      <dgm:t>
        <a:bodyPr/>
        <a:lstStyle/>
        <a:p>
          <a:endParaRPr lang="en-US"/>
        </a:p>
      </dgm:t>
    </dgm:pt>
    <dgm:pt modelId="{99A35DB0-5738-4CED-91C4-69A306EF1BF6}">
      <dgm:prSet custT="1"/>
      <dgm:spPr/>
      <dgm:t>
        <a:bodyPr/>
        <a:lstStyle/>
        <a:p>
          <a:r>
            <a:rPr lang="pl-PL" sz="2000" dirty="0">
              <a:solidFill>
                <a:schemeClr val="tx2"/>
              </a:solidFill>
            </a:rPr>
            <a:t>-</a:t>
          </a:r>
          <a:r>
            <a:rPr lang="de-DE" sz="2000" dirty="0">
              <a:solidFill>
                <a:schemeClr val="tx2"/>
              </a:solidFill>
            </a:rPr>
            <a:t>Asienkrise (1997/1998)</a:t>
          </a:r>
          <a:endParaRPr lang="en-US" sz="2000" dirty="0">
            <a:solidFill>
              <a:schemeClr val="tx2"/>
            </a:solidFill>
          </a:endParaRPr>
        </a:p>
      </dgm:t>
    </dgm:pt>
    <dgm:pt modelId="{08A83EC2-0A32-474E-907F-E964D131B0B1}" type="parTrans" cxnId="{3EBC4311-259B-4FB7-86BB-88E059E6C7A3}">
      <dgm:prSet/>
      <dgm:spPr/>
      <dgm:t>
        <a:bodyPr/>
        <a:lstStyle/>
        <a:p>
          <a:endParaRPr lang="en-US"/>
        </a:p>
      </dgm:t>
    </dgm:pt>
    <dgm:pt modelId="{237998B7-8610-4EDC-B2F3-10E33A5A3F7C}" type="sibTrans" cxnId="{3EBC4311-259B-4FB7-86BB-88E059E6C7A3}">
      <dgm:prSet/>
      <dgm:spPr/>
      <dgm:t>
        <a:bodyPr/>
        <a:lstStyle/>
        <a:p>
          <a:endParaRPr lang="en-US"/>
        </a:p>
      </dgm:t>
    </dgm:pt>
    <dgm:pt modelId="{EEA75DDD-973C-4FC6-8E04-58F317E6C111}">
      <dgm:prSet custT="1"/>
      <dgm:spPr/>
      <dgm:t>
        <a:bodyPr/>
        <a:lstStyle/>
        <a:p>
          <a:r>
            <a:rPr lang="pl-PL" sz="2000" dirty="0">
              <a:solidFill>
                <a:schemeClr val="tx2"/>
              </a:solidFill>
            </a:rPr>
            <a:t>-</a:t>
          </a:r>
          <a:r>
            <a:rPr lang="de-DE" sz="2000" dirty="0">
              <a:solidFill>
                <a:schemeClr val="tx2"/>
              </a:solidFill>
            </a:rPr>
            <a:t>Dotcom-Blase (2000)</a:t>
          </a:r>
          <a:endParaRPr lang="en-US" sz="2000" dirty="0">
            <a:solidFill>
              <a:schemeClr val="tx2"/>
            </a:solidFill>
          </a:endParaRPr>
        </a:p>
      </dgm:t>
    </dgm:pt>
    <dgm:pt modelId="{FD33B21D-9D85-4FA4-B366-59560387F5D4}" type="parTrans" cxnId="{76DB070A-5219-4061-85F9-E4054EC4635A}">
      <dgm:prSet/>
      <dgm:spPr/>
      <dgm:t>
        <a:bodyPr/>
        <a:lstStyle/>
        <a:p>
          <a:endParaRPr lang="en-US"/>
        </a:p>
      </dgm:t>
    </dgm:pt>
    <dgm:pt modelId="{B6282D41-4135-4D89-8EE1-558CA319E6B5}" type="sibTrans" cxnId="{76DB070A-5219-4061-85F9-E4054EC4635A}">
      <dgm:prSet/>
      <dgm:spPr/>
      <dgm:t>
        <a:bodyPr/>
        <a:lstStyle/>
        <a:p>
          <a:endParaRPr lang="en-US"/>
        </a:p>
      </dgm:t>
    </dgm:pt>
    <dgm:pt modelId="{9E33284C-FF5E-4ACA-99CA-32836F99298D}">
      <dgm:prSet custT="1"/>
      <dgm:spPr/>
      <dgm:t>
        <a:bodyPr/>
        <a:lstStyle/>
        <a:p>
          <a:r>
            <a:rPr lang="pl-PL" sz="2000" dirty="0">
              <a:solidFill>
                <a:schemeClr val="tx2"/>
              </a:solidFill>
            </a:rPr>
            <a:t>-</a:t>
          </a:r>
          <a:r>
            <a:rPr lang="de-DE" sz="2000" dirty="0">
              <a:solidFill>
                <a:schemeClr val="tx2"/>
              </a:solidFill>
            </a:rPr>
            <a:t>Deutsche Geldkrise</a:t>
          </a:r>
          <a:endParaRPr lang="en-US" sz="2000" dirty="0">
            <a:solidFill>
              <a:schemeClr val="tx2"/>
            </a:solidFill>
          </a:endParaRPr>
        </a:p>
      </dgm:t>
    </dgm:pt>
    <dgm:pt modelId="{D33F21AC-7A4B-49F3-8B1A-2527C2699536}" type="parTrans" cxnId="{A08236F6-D65D-4676-8823-18A5A82158A5}">
      <dgm:prSet/>
      <dgm:spPr/>
      <dgm:t>
        <a:bodyPr/>
        <a:lstStyle/>
        <a:p>
          <a:endParaRPr lang="en-US"/>
        </a:p>
      </dgm:t>
    </dgm:pt>
    <dgm:pt modelId="{DE1BF33F-6347-4AFE-BCB5-4B7C9ABCCEF6}" type="sibTrans" cxnId="{A08236F6-D65D-4676-8823-18A5A82158A5}">
      <dgm:prSet/>
      <dgm:spPr/>
      <dgm:t>
        <a:bodyPr/>
        <a:lstStyle/>
        <a:p>
          <a:endParaRPr lang="en-US"/>
        </a:p>
      </dgm:t>
    </dgm:pt>
    <dgm:pt modelId="{E60DE94C-6E93-410A-BAE0-5A5E1F9C4418}">
      <dgm:prSet custT="1"/>
      <dgm:spPr/>
      <dgm:t>
        <a:bodyPr/>
        <a:lstStyle/>
        <a:p>
          <a:r>
            <a:rPr lang="pl-PL" sz="2000" dirty="0">
              <a:solidFill>
                <a:schemeClr val="tx2"/>
              </a:solidFill>
            </a:rPr>
            <a:t>-</a:t>
          </a:r>
          <a:r>
            <a:rPr lang="de-DE" sz="2000" dirty="0">
              <a:solidFill>
                <a:schemeClr val="tx2"/>
              </a:solidFill>
            </a:rPr>
            <a:t>Börsenkrach in Frankreich </a:t>
          </a:r>
          <a:endParaRPr lang="en-US" sz="2000" dirty="0">
            <a:solidFill>
              <a:schemeClr val="tx2"/>
            </a:solidFill>
          </a:endParaRPr>
        </a:p>
      </dgm:t>
    </dgm:pt>
    <dgm:pt modelId="{44C942BB-B509-4048-AAB2-00FB472A617C}" type="parTrans" cxnId="{1F770CFF-A66E-4FA6-A4E0-69D375BAC1A5}">
      <dgm:prSet/>
      <dgm:spPr/>
      <dgm:t>
        <a:bodyPr/>
        <a:lstStyle/>
        <a:p>
          <a:endParaRPr lang="en-US"/>
        </a:p>
      </dgm:t>
    </dgm:pt>
    <dgm:pt modelId="{B9A66D5A-56ED-49E4-87E6-590215965019}" type="sibTrans" cxnId="{1F770CFF-A66E-4FA6-A4E0-69D375BAC1A5}">
      <dgm:prSet/>
      <dgm:spPr/>
      <dgm:t>
        <a:bodyPr/>
        <a:lstStyle/>
        <a:p>
          <a:endParaRPr lang="en-US"/>
        </a:p>
      </dgm:t>
    </dgm:pt>
    <dgm:pt modelId="{555297DA-214F-49E7-B8E7-438EF4D0B7C4}" type="pres">
      <dgm:prSet presAssocID="{D9FD1044-33F2-40A9-8697-08434AFBF98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20052B8D-1B51-4DA1-B28F-824E5CACC093}" type="pres">
      <dgm:prSet presAssocID="{F13B1B40-9B5D-4E34-A042-32FEF7DEFBDB}" presName="thickLine" presStyleLbl="alignNode1" presStyleIdx="0" presStyleCnt="5"/>
      <dgm:spPr/>
    </dgm:pt>
    <dgm:pt modelId="{15DAE76D-94BD-4E4B-B3A5-A3C50B886DBF}" type="pres">
      <dgm:prSet presAssocID="{F13B1B40-9B5D-4E34-A042-32FEF7DEFBDB}" presName="horz1" presStyleCnt="0"/>
      <dgm:spPr/>
    </dgm:pt>
    <dgm:pt modelId="{BC837295-9BD4-4BE4-8ED3-FCF705519FED}" type="pres">
      <dgm:prSet presAssocID="{F13B1B40-9B5D-4E34-A042-32FEF7DEFBDB}" presName="tx1" presStyleLbl="revTx" presStyleIdx="0" presStyleCnt="5"/>
      <dgm:spPr/>
      <dgm:t>
        <a:bodyPr/>
        <a:lstStyle/>
        <a:p>
          <a:endParaRPr lang="pl-PL"/>
        </a:p>
      </dgm:t>
    </dgm:pt>
    <dgm:pt modelId="{BCC4170D-5CB4-4E1B-8D10-73E0B292B3BD}" type="pres">
      <dgm:prSet presAssocID="{F13B1B40-9B5D-4E34-A042-32FEF7DEFBDB}" presName="vert1" presStyleCnt="0"/>
      <dgm:spPr/>
    </dgm:pt>
    <dgm:pt modelId="{C349D321-987B-4B5A-B482-3BCF24377F9B}" type="pres">
      <dgm:prSet presAssocID="{99A35DB0-5738-4CED-91C4-69A306EF1BF6}" presName="thickLine" presStyleLbl="alignNode1" presStyleIdx="1" presStyleCnt="5"/>
      <dgm:spPr/>
    </dgm:pt>
    <dgm:pt modelId="{D6F1790E-4A49-40F3-ACEA-80C58C5493FA}" type="pres">
      <dgm:prSet presAssocID="{99A35DB0-5738-4CED-91C4-69A306EF1BF6}" presName="horz1" presStyleCnt="0"/>
      <dgm:spPr/>
    </dgm:pt>
    <dgm:pt modelId="{8D0E13EE-70C8-48DF-AC38-B2D0EE551063}" type="pres">
      <dgm:prSet presAssocID="{99A35DB0-5738-4CED-91C4-69A306EF1BF6}" presName="tx1" presStyleLbl="revTx" presStyleIdx="1" presStyleCnt="5"/>
      <dgm:spPr/>
      <dgm:t>
        <a:bodyPr/>
        <a:lstStyle/>
        <a:p>
          <a:endParaRPr lang="pl-PL"/>
        </a:p>
      </dgm:t>
    </dgm:pt>
    <dgm:pt modelId="{D9A88C8F-7167-4578-AF02-C4C4BDB202F2}" type="pres">
      <dgm:prSet presAssocID="{99A35DB0-5738-4CED-91C4-69A306EF1BF6}" presName="vert1" presStyleCnt="0"/>
      <dgm:spPr/>
    </dgm:pt>
    <dgm:pt modelId="{A49911C9-1525-4AC3-A2A4-F36272C3F122}" type="pres">
      <dgm:prSet presAssocID="{EEA75DDD-973C-4FC6-8E04-58F317E6C111}" presName="thickLine" presStyleLbl="alignNode1" presStyleIdx="2" presStyleCnt="5"/>
      <dgm:spPr/>
    </dgm:pt>
    <dgm:pt modelId="{B29349A8-6F7A-4FF3-8DBD-DC3D526EB2E3}" type="pres">
      <dgm:prSet presAssocID="{EEA75DDD-973C-4FC6-8E04-58F317E6C111}" presName="horz1" presStyleCnt="0"/>
      <dgm:spPr/>
    </dgm:pt>
    <dgm:pt modelId="{C3F76179-CE75-4081-9862-D5AE09383308}" type="pres">
      <dgm:prSet presAssocID="{EEA75DDD-973C-4FC6-8E04-58F317E6C111}" presName="tx1" presStyleLbl="revTx" presStyleIdx="2" presStyleCnt="5"/>
      <dgm:spPr/>
      <dgm:t>
        <a:bodyPr/>
        <a:lstStyle/>
        <a:p>
          <a:endParaRPr lang="pl-PL"/>
        </a:p>
      </dgm:t>
    </dgm:pt>
    <dgm:pt modelId="{1EB20A95-8DE0-4829-83C8-FB36464C8A7A}" type="pres">
      <dgm:prSet presAssocID="{EEA75DDD-973C-4FC6-8E04-58F317E6C111}" presName="vert1" presStyleCnt="0"/>
      <dgm:spPr/>
    </dgm:pt>
    <dgm:pt modelId="{3DBD50CC-8742-4EEB-8730-7BA28E25CDCC}" type="pres">
      <dgm:prSet presAssocID="{9E33284C-FF5E-4ACA-99CA-32836F99298D}" presName="thickLine" presStyleLbl="alignNode1" presStyleIdx="3" presStyleCnt="5"/>
      <dgm:spPr/>
    </dgm:pt>
    <dgm:pt modelId="{26C6A973-8733-4EC1-81B3-8D10DA6D02D0}" type="pres">
      <dgm:prSet presAssocID="{9E33284C-FF5E-4ACA-99CA-32836F99298D}" presName="horz1" presStyleCnt="0"/>
      <dgm:spPr/>
    </dgm:pt>
    <dgm:pt modelId="{F893B5DB-91C2-4656-B31A-9066744A738E}" type="pres">
      <dgm:prSet presAssocID="{9E33284C-FF5E-4ACA-99CA-32836F99298D}" presName="tx1" presStyleLbl="revTx" presStyleIdx="3" presStyleCnt="5"/>
      <dgm:spPr/>
      <dgm:t>
        <a:bodyPr/>
        <a:lstStyle/>
        <a:p>
          <a:endParaRPr lang="pl-PL"/>
        </a:p>
      </dgm:t>
    </dgm:pt>
    <dgm:pt modelId="{B35BBE7E-D69C-4E6C-BBF1-DD07307019AF}" type="pres">
      <dgm:prSet presAssocID="{9E33284C-FF5E-4ACA-99CA-32836F99298D}" presName="vert1" presStyleCnt="0"/>
      <dgm:spPr/>
    </dgm:pt>
    <dgm:pt modelId="{44104D2E-6117-4075-AC94-D877671440CF}" type="pres">
      <dgm:prSet presAssocID="{E60DE94C-6E93-410A-BAE0-5A5E1F9C4418}" presName="thickLine" presStyleLbl="alignNode1" presStyleIdx="4" presStyleCnt="5"/>
      <dgm:spPr/>
    </dgm:pt>
    <dgm:pt modelId="{FF04DDB2-06B9-4437-99B2-5CB65D60D2A8}" type="pres">
      <dgm:prSet presAssocID="{E60DE94C-6E93-410A-BAE0-5A5E1F9C4418}" presName="horz1" presStyleCnt="0"/>
      <dgm:spPr/>
    </dgm:pt>
    <dgm:pt modelId="{CBC7911B-1D78-4C75-916F-BAD1C542F975}" type="pres">
      <dgm:prSet presAssocID="{E60DE94C-6E93-410A-BAE0-5A5E1F9C4418}" presName="tx1" presStyleLbl="revTx" presStyleIdx="4" presStyleCnt="5"/>
      <dgm:spPr/>
      <dgm:t>
        <a:bodyPr/>
        <a:lstStyle/>
        <a:p>
          <a:endParaRPr lang="pl-PL"/>
        </a:p>
      </dgm:t>
    </dgm:pt>
    <dgm:pt modelId="{B1E8974E-288B-4CEC-B7CA-786AFF0C9D72}" type="pres">
      <dgm:prSet presAssocID="{E60DE94C-6E93-410A-BAE0-5A5E1F9C4418}" presName="vert1" presStyleCnt="0"/>
      <dgm:spPr/>
    </dgm:pt>
  </dgm:ptLst>
  <dgm:cxnLst>
    <dgm:cxn modelId="{C7981D61-73B9-4CCE-9C3B-8621753A0DC7}" type="presOf" srcId="{F13B1B40-9B5D-4E34-A042-32FEF7DEFBDB}" destId="{BC837295-9BD4-4BE4-8ED3-FCF705519FED}" srcOrd="0" destOrd="0" presId="urn:microsoft.com/office/officeart/2008/layout/LinedList"/>
    <dgm:cxn modelId="{AC2F07D9-E5C5-4EA3-92F4-D78EAF78EFFE}" type="presOf" srcId="{9E33284C-FF5E-4ACA-99CA-32836F99298D}" destId="{F893B5DB-91C2-4656-B31A-9066744A738E}" srcOrd="0" destOrd="0" presId="urn:microsoft.com/office/officeart/2008/layout/LinedList"/>
    <dgm:cxn modelId="{0E0C640F-3AB8-4171-B591-8BCE1022F255}" type="presOf" srcId="{99A35DB0-5738-4CED-91C4-69A306EF1BF6}" destId="{8D0E13EE-70C8-48DF-AC38-B2D0EE551063}" srcOrd="0" destOrd="0" presId="urn:microsoft.com/office/officeart/2008/layout/LinedList"/>
    <dgm:cxn modelId="{3EBC4311-259B-4FB7-86BB-88E059E6C7A3}" srcId="{D9FD1044-33F2-40A9-8697-08434AFBF983}" destId="{99A35DB0-5738-4CED-91C4-69A306EF1BF6}" srcOrd="1" destOrd="0" parTransId="{08A83EC2-0A32-474E-907F-E964D131B0B1}" sibTransId="{237998B7-8610-4EDC-B2F3-10E33A5A3F7C}"/>
    <dgm:cxn modelId="{76DB070A-5219-4061-85F9-E4054EC4635A}" srcId="{D9FD1044-33F2-40A9-8697-08434AFBF983}" destId="{EEA75DDD-973C-4FC6-8E04-58F317E6C111}" srcOrd="2" destOrd="0" parTransId="{FD33B21D-9D85-4FA4-B366-59560387F5D4}" sibTransId="{B6282D41-4135-4D89-8EE1-558CA319E6B5}"/>
    <dgm:cxn modelId="{4790AEE2-402C-4E1A-A7DA-F1987A9EBFB0}" srcId="{D9FD1044-33F2-40A9-8697-08434AFBF983}" destId="{F13B1B40-9B5D-4E34-A042-32FEF7DEFBDB}" srcOrd="0" destOrd="0" parTransId="{EF7132AF-0CA7-4261-A95A-FF3F66A92250}" sibTransId="{47A8E0ED-3F9E-430E-BD20-BAE9F5237B89}"/>
    <dgm:cxn modelId="{5C4F08C2-4152-4A76-82D7-185C8A287C14}" type="presOf" srcId="{D9FD1044-33F2-40A9-8697-08434AFBF983}" destId="{555297DA-214F-49E7-B8E7-438EF4D0B7C4}" srcOrd="0" destOrd="0" presId="urn:microsoft.com/office/officeart/2008/layout/LinedList"/>
    <dgm:cxn modelId="{63453FE9-8C5C-41FE-B461-61ACE03C0B13}" type="presOf" srcId="{E60DE94C-6E93-410A-BAE0-5A5E1F9C4418}" destId="{CBC7911B-1D78-4C75-916F-BAD1C542F975}" srcOrd="0" destOrd="0" presId="urn:microsoft.com/office/officeart/2008/layout/LinedList"/>
    <dgm:cxn modelId="{A08236F6-D65D-4676-8823-18A5A82158A5}" srcId="{D9FD1044-33F2-40A9-8697-08434AFBF983}" destId="{9E33284C-FF5E-4ACA-99CA-32836F99298D}" srcOrd="3" destOrd="0" parTransId="{D33F21AC-7A4B-49F3-8B1A-2527C2699536}" sibTransId="{DE1BF33F-6347-4AFE-BCB5-4B7C9ABCCEF6}"/>
    <dgm:cxn modelId="{1F770CFF-A66E-4FA6-A4E0-69D375BAC1A5}" srcId="{D9FD1044-33F2-40A9-8697-08434AFBF983}" destId="{E60DE94C-6E93-410A-BAE0-5A5E1F9C4418}" srcOrd="4" destOrd="0" parTransId="{44C942BB-B509-4048-AAB2-00FB472A617C}" sibTransId="{B9A66D5A-56ED-49E4-87E6-590215965019}"/>
    <dgm:cxn modelId="{C5677D6E-11F3-47E8-B666-9C7F6C5FB7CE}" type="presOf" srcId="{EEA75DDD-973C-4FC6-8E04-58F317E6C111}" destId="{C3F76179-CE75-4081-9862-D5AE09383308}" srcOrd="0" destOrd="0" presId="urn:microsoft.com/office/officeart/2008/layout/LinedList"/>
    <dgm:cxn modelId="{FED958A0-2FEF-4243-B4CF-3BFA5831470E}" type="presParOf" srcId="{555297DA-214F-49E7-B8E7-438EF4D0B7C4}" destId="{20052B8D-1B51-4DA1-B28F-824E5CACC093}" srcOrd="0" destOrd="0" presId="urn:microsoft.com/office/officeart/2008/layout/LinedList"/>
    <dgm:cxn modelId="{CD36EA43-716E-48E9-9D4F-8F410BF5EEBF}" type="presParOf" srcId="{555297DA-214F-49E7-B8E7-438EF4D0B7C4}" destId="{15DAE76D-94BD-4E4B-B3A5-A3C50B886DBF}" srcOrd="1" destOrd="0" presId="urn:microsoft.com/office/officeart/2008/layout/LinedList"/>
    <dgm:cxn modelId="{5147BB64-F746-427A-9D5E-0367A9DD58FA}" type="presParOf" srcId="{15DAE76D-94BD-4E4B-B3A5-A3C50B886DBF}" destId="{BC837295-9BD4-4BE4-8ED3-FCF705519FED}" srcOrd="0" destOrd="0" presId="urn:microsoft.com/office/officeart/2008/layout/LinedList"/>
    <dgm:cxn modelId="{E910B785-1C13-4CB8-BE39-54E6CEE0C087}" type="presParOf" srcId="{15DAE76D-94BD-4E4B-B3A5-A3C50B886DBF}" destId="{BCC4170D-5CB4-4E1B-8D10-73E0B292B3BD}" srcOrd="1" destOrd="0" presId="urn:microsoft.com/office/officeart/2008/layout/LinedList"/>
    <dgm:cxn modelId="{739590CD-E36D-4D3C-B976-96D4839AF54E}" type="presParOf" srcId="{555297DA-214F-49E7-B8E7-438EF4D0B7C4}" destId="{C349D321-987B-4B5A-B482-3BCF24377F9B}" srcOrd="2" destOrd="0" presId="urn:microsoft.com/office/officeart/2008/layout/LinedList"/>
    <dgm:cxn modelId="{CE180CBB-72A2-4A10-9EF1-3E70BF394A8A}" type="presParOf" srcId="{555297DA-214F-49E7-B8E7-438EF4D0B7C4}" destId="{D6F1790E-4A49-40F3-ACEA-80C58C5493FA}" srcOrd="3" destOrd="0" presId="urn:microsoft.com/office/officeart/2008/layout/LinedList"/>
    <dgm:cxn modelId="{667A57A2-40A1-425B-B802-87B7EDC98E32}" type="presParOf" srcId="{D6F1790E-4A49-40F3-ACEA-80C58C5493FA}" destId="{8D0E13EE-70C8-48DF-AC38-B2D0EE551063}" srcOrd="0" destOrd="0" presId="urn:microsoft.com/office/officeart/2008/layout/LinedList"/>
    <dgm:cxn modelId="{E1F42F6F-2523-4252-939C-D3EDB86C64AF}" type="presParOf" srcId="{D6F1790E-4A49-40F3-ACEA-80C58C5493FA}" destId="{D9A88C8F-7167-4578-AF02-C4C4BDB202F2}" srcOrd="1" destOrd="0" presId="urn:microsoft.com/office/officeart/2008/layout/LinedList"/>
    <dgm:cxn modelId="{0D324FE0-606E-44CD-87B5-947984F88926}" type="presParOf" srcId="{555297DA-214F-49E7-B8E7-438EF4D0B7C4}" destId="{A49911C9-1525-4AC3-A2A4-F36272C3F122}" srcOrd="4" destOrd="0" presId="urn:microsoft.com/office/officeart/2008/layout/LinedList"/>
    <dgm:cxn modelId="{C66B05ED-DCF3-44B3-87EA-E87775757D12}" type="presParOf" srcId="{555297DA-214F-49E7-B8E7-438EF4D0B7C4}" destId="{B29349A8-6F7A-4FF3-8DBD-DC3D526EB2E3}" srcOrd="5" destOrd="0" presId="urn:microsoft.com/office/officeart/2008/layout/LinedList"/>
    <dgm:cxn modelId="{1C052B2C-754A-4B17-8F7C-29CD23F4302F}" type="presParOf" srcId="{B29349A8-6F7A-4FF3-8DBD-DC3D526EB2E3}" destId="{C3F76179-CE75-4081-9862-D5AE09383308}" srcOrd="0" destOrd="0" presId="urn:microsoft.com/office/officeart/2008/layout/LinedList"/>
    <dgm:cxn modelId="{B28E0AAE-FF92-4B17-98A2-F13B3020262D}" type="presParOf" srcId="{B29349A8-6F7A-4FF3-8DBD-DC3D526EB2E3}" destId="{1EB20A95-8DE0-4829-83C8-FB36464C8A7A}" srcOrd="1" destOrd="0" presId="urn:microsoft.com/office/officeart/2008/layout/LinedList"/>
    <dgm:cxn modelId="{BF3A9F8B-A480-450A-9AF0-0D1A437F06A5}" type="presParOf" srcId="{555297DA-214F-49E7-B8E7-438EF4D0B7C4}" destId="{3DBD50CC-8742-4EEB-8730-7BA28E25CDCC}" srcOrd="6" destOrd="0" presId="urn:microsoft.com/office/officeart/2008/layout/LinedList"/>
    <dgm:cxn modelId="{07FA2FEF-A9A5-46F8-B7E2-BFE11958E921}" type="presParOf" srcId="{555297DA-214F-49E7-B8E7-438EF4D0B7C4}" destId="{26C6A973-8733-4EC1-81B3-8D10DA6D02D0}" srcOrd="7" destOrd="0" presId="urn:microsoft.com/office/officeart/2008/layout/LinedList"/>
    <dgm:cxn modelId="{F07324F8-1D3A-4835-99F7-2A591A4EAE9A}" type="presParOf" srcId="{26C6A973-8733-4EC1-81B3-8D10DA6D02D0}" destId="{F893B5DB-91C2-4656-B31A-9066744A738E}" srcOrd="0" destOrd="0" presId="urn:microsoft.com/office/officeart/2008/layout/LinedList"/>
    <dgm:cxn modelId="{9BB46E89-EC5F-4548-B2CC-2784D08E2DD0}" type="presParOf" srcId="{26C6A973-8733-4EC1-81B3-8D10DA6D02D0}" destId="{B35BBE7E-D69C-4E6C-BBF1-DD07307019AF}" srcOrd="1" destOrd="0" presId="urn:microsoft.com/office/officeart/2008/layout/LinedList"/>
    <dgm:cxn modelId="{89D7CB77-55CB-4186-A43C-53E344EC70F4}" type="presParOf" srcId="{555297DA-214F-49E7-B8E7-438EF4D0B7C4}" destId="{44104D2E-6117-4075-AC94-D877671440CF}" srcOrd="8" destOrd="0" presId="urn:microsoft.com/office/officeart/2008/layout/LinedList"/>
    <dgm:cxn modelId="{80EECD51-1BCD-4EE1-A17E-F0F909E8ABFE}" type="presParOf" srcId="{555297DA-214F-49E7-B8E7-438EF4D0B7C4}" destId="{FF04DDB2-06B9-4437-99B2-5CB65D60D2A8}" srcOrd="9" destOrd="0" presId="urn:microsoft.com/office/officeart/2008/layout/LinedList"/>
    <dgm:cxn modelId="{5573930C-A12A-4CB9-ABBF-9808E0AD4B76}" type="presParOf" srcId="{FF04DDB2-06B9-4437-99B2-5CB65D60D2A8}" destId="{CBC7911B-1D78-4C75-916F-BAD1C542F975}" srcOrd="0" destOrd="0" presId="urn:microsoft.com/office/officeart/2008/layout/LinedList"/>
    <dgm:cxn modelId="{4DD1A2DD-0008-4402-AE18-9991B13D8878}" type="presParOf" srcId="{FF04DDB2-06B9-4437-99B2-5CB65D60D2A8}" destId="{B1E8974E-288B-4CEC-B7CA-786AFF0C9D7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DC4AB4-A885-4239-9314-1C0197F623B6}" type="doc">
      <dgm:prSet loTypeId="urn:microsoft.com/office/officeart/2005/8/layout/process4" loCatId="process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575886C5-C2D1-40DD-97AC-DD8D03FD536F}">
      <dgm:prSet/>
      <dgm:spPr/>
      <dgm:t>
        <a:bodyPr/>
        <a:lstStyle/>
        <a:p>
          <a:pPr algn="ctr"/>
          <a:r>
            <a:rPr lang="pl-PL" b="0" dirty="0" err="1">
              <a:latin typeface="Calibri" panose="020F0502020204030204" pitchFamily="34" charset="0"/>
            </a:rPr>
            <a:t>Die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Finanzkrise</a:t>
          </a:r>
          <a:r>
            <a:rPr lang="pl-PL" b="0" dirty="0">
              <a:latin typeface="Calibri" panose="020F0502020204030204" pitchFamily="34" charset="0"/>
            </a:rPr>
            <a:t> ab 2007 </a:t>
          </a:r>
          <a:r>
            <a:rPr lang="pl-PL" b="0" dirty="0" err="1">
              <a:latin typeface="Calibri" panose="020F0502020204030204" pitchFamily="34" charset="0"/>
            </a:rPr>
            <a:t>ist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eine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Banken</a:t>
          </a:r>
          <a:r>
            <a:rPr lang="pl-PL" b="0" dirty="0">
              <a:latin typeface="Calibri" panose="020F0502020204030204" pitchFamily="34" charset="0"/>
            </a:rPr>
            <a:t>- </a:t>
          </a:r>
          <a:r>
            <a:rPr lang="pl-PL" b="0" dirty="0" err="1">
              <a:latin typeface="Calibri" panose="020F0502020204030204" pitchFamily="34" charset="0"/>
            </a:rPr>
            <a:t>und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Finanzkrise</a:t>
          </a:r>
          <a:r>
            <a:rPr lang="pl-PL" b="0" dirty="0">
              <a:latin typeface="Calibri" panose="020F0502020204030204" pitchFamily="34" charset="0"/>
            </a:rPr>
            <a:t>, </a:t>
          </a:r>
          <a:r>
            <a:rPr lang="pl-PL" b="0" dirty="0" err="1">
              <a:latin typeface="Calibri" panose="020F0502020204030204" pitchFamily="34" charset="0"/>
            </a:rPr>
            <a:t>die</a:t>
          </a:r>
          <a:r>
            <a:rPr lang="pl-PL" b="0" dirty="0">
              <a:latin typeface="Calibri" panose="020F0502020204030204" pitchFamily="34" charset="0"/>
            </a:rPr>
            <a:t> im </a:t>
          </a:r>
          <a:r>
            <a:rPr lang="pl-PL" b="0" dirty="0" err="1">
              <a:latin typeface="Calibri" panose="020F0502020204030204" pitchFamily="34" charset="0"/>
            </a:rPr>
            <a:t>Frühsommer</a:t>
          </a:r>
          <a:r>
            <a:rPr lang="pl-PL" b="0" dirty="0">
              <a:latin typeface="Calibri" panose="020F0502020204030204" pitchFamily="34" charset="0"/>
            </a:rPr>
            <a:t> 2007 mit der US-</a:t>
          </a:r>
          <a:r>
            <a:rPr lang="pl-PL" b="0" dirty="0" err="1">
              <a:latin typeface="Calibri" panose="020F0502020204030204" pitchFamily="34" charset="0"/>
            </a:rPr>
            <a:t>Immobilienkrise</a:t>
          </a:r>
          <a:r>
            <a:rPr lang="pl-PL" b="0" dirty="0">
              <a:latin typeface="Calibri" panose="020F0502020204030204" pitchFamily="34" charset="0"/>
            </a:rPr>
            <a:t> (</a:t>
          </a:r>
          <a:r>
            <a:rPr lang="pl-PL" b="0" dirty="0" err="1">
              <a:latin typeface="Calibri" panose="020F0502020204030204" pitchFamily="34" charset="0"/>
            </a:rPr>
            <a:t>auch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Subprimekrise</a:t>
          </a:r>
          <a:r>
            <a:rPr lang="pl-PL" b="0" dirty="0">
              <a:latin typeface="Calibri" panose="020F0502020204030204" pitchFamily="34" charset="0"/>
            </a:rPr>
            <a:t>) </a:t>
          </a:r>
          <a:r>
            <a:rPr lang="pl-PL" b="0" dirty="0" err="1">
              <a:latin typeface="Calibri" panose="020F0502020204030204" pitchFamily="34" charset="0"/>
            </a:rPr>
            <a:t>begann</a:t>
          </a:r>
          <a:r>
            <a:rPr lang="pl-PL" b="0" dirty="0">
              <a:latin typeface="Calibri" panose="020F0502020204030204" pitchFamily="34" charset="0"/>
            </a:rPr>
            <a:t>. </a:t>
          </a:r>
          <a:r>
            <a:rPr lang="pl-PL" b="0" dirty="0" err="1">
              <a:latin typeface="Calibri" panose="020F0502020204030204" pitchFamily="34" charset="0"/>
            </a:rPr>
            <a:t>Diese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Krise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äußerte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sich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weltweit</a:t>
          </a:r>
          <a:r>
            <a:rPr lang="pl-PL" b="0" dirty="0">
              <a:latin typeface="Calibri" panose="020F0502020204030204" pitchFamily="34" charset="0"/>
            </a:rPr>
            <a:t> in </a:t>
          </a:r>
          <a:r>
            <a:rPr lang="pl-PL" b="0" dirty="0" err="1">
              <a:latin typeface="Calibri" panose="020F0502020204030204" pitchFamily="34" charset="0"/>
            </a:rPr>
            <a:t>Verlusten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und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Insolvenzen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bei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Unternehmen</a:t>
          </a:r>
          <a:r>
            <a:rPr lang="pl-PL" b="0" dirty="0">
              <a:latin typeface="Calibri" panose="020F0502020204030204" pitchFamily="34" charset="0"/>
            </a:rPr>
            <a:t> der </a:t>
          </a:r>
          <a:r>
            <a:rPr lang="pl-PL" b="0" dirty="0" err="1">
              <a:latin typeface="Calibri" panose="020F0502020204030204" pitchFamily="34" charset="0"/>
            </a:rPr>
            <a:t>Finanzbranche</a:t>
          </a:r>
          <a:r>
            <a:rPr lang="pl-PL" b="0" dirty="0">
              <a:latin typeface="Calibri" panose="020F0502020204030204" pitchFamily="34" charset="0"/>
            </a:rPr>
            <a:t>, </a:t>
          </a:r>
          <a:r>
            <a:rPr lang="pl-PL" b="0" dirty="0" err="1">
              <a:latin typeface="Calibri" panose="020F0502020204030204" pitchFamily="34" charset="0"/>
            </a:rPr>
            <a:t>aber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seit</a:t>
          </a:r>
          <a:r>
            <a:rPr lang="pl-PL" b="0" dirty="0">
              <a:latin typeface="Calibri" panose="020F0502020204030204" pitchFamily="34" charset="0"/>
            </a:rPr>
            <a:t> </a:t>
          </a:r>
          <a:r>
            <a:rPr lang="pl-PL" b="0" dirty="0" err="1">
              <a:latin typeface="Calibri" panose="020F0502020204030204" pitchFamily="34" charset="0"/>
            </a:rPr>
            <a:t>Ende</a:t>
          </a:r>
          <a:r>
            <a:rPr lang="pl-PL" b="0" dirty="0">
              <a:latin typeface="Calibri" panose="020F0502020204030204" pitchFamily="34" charset="0"/>
            </a:rPr>
            <a:t> 2008 </a:t>
          </a:r>
          <a:r>
            <a:rPr lang="pl-PL" b="0" dirty="0" err="1">
              <a:latin typeface="Calibri" panose="020F0502020204030204" pitchFamily="34" charset="0"/>
            </a:rPr>
            <a:t>auch</a:t>
          </a:r>
          <a:r>
            <a:rPr lang="pl-PL" b="0" dirty="0">
              <a:latin typeface="Calibri" panose="020F0502020204030204" pitchFamily="34" charset="0"/>
            </a:rPr>
            <a:t> in der </a:t>
          </a:r>
          <a:r>
            <a:rPr lang="pl-PL" b="0" dirty="0" err="1">
              <a:latin typeface="Calibri" panose="020F0502020204030204" pitchFamily="34" charset="0"/>
            </a:rPr>
            <a:t>Realwirtschaft</a:t>
          </a:r>
          <a:r>
            <a:rPr lang="pl-PL" b="0" dirty="0">
              <a:latin typeface="Calibri" panose="020F0502020204030204" pitchFamily="34" charset="0"/>
            </a:rPr>
            <a:t>.</a:t>
          </a:r>
        </a:p>
      </dgm:t>
    </dgm:pt>
    <dgm:pt modelId="{0BAD4C9A-57F2-461C-9B46-1D9828C5F5E5}" type="parTrans" cxnId="{5F05CE1D-7AA9-4005-971F-72DD13E006E2}">
      <dgm:prSet/>
      <dgm:spPr/>
      <dgm:t>
        <a:bodyPr/>
        <a:lstStyle/>
        <a:p>
          <a:endParaRPr lang="pl-PL"/>
        </a:p>
      </dgm:t>
    </dgm:pt>
    <dgm:pt modelId="{4EAF05A8-458D-4747-A1A0-FF874B2B0179}" type="sibTrans" cxnId="{5F05CE1D-7AA9-4005-971F-72DD13E006E2}">
      <dgm:prSet/>
      <dgm:spPr/>
      <dgm:t>
        <a:bodyPr/>
        <a:lstStyle/>
        <a:p>
          <a:endParaRPr lang="pl-PL"/>
        </a:p>
      </dgm:t>
    </dgm:pt>
    <dgm:pt modelId="{0CA88E6D-BC9F-4BF1-A16E-E5DD87031DC6}" type="pres">
      <dgm:prSet presAssocID="{60DC4AB4-A885-4239-9314-1C0197F623B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69A73D6-D6D5-4081-8F7A-E4E28FFBD98E}" type="pres">
      <dgm:prSet presAssocID="{575886C5-C2D1-40DD-97AC-DD8D03FD536F}" presName="boxAndChildren" presStyleCnt="0"/>
      <dgm:spPr/>
    </dgm:pt>
    <dgm:pt modelId="{491A34B9-8D1E-448F-B992-DA8817D26176}" type="pres">
      <dgm:prSet presAssocID="{575886C5-C2D1-40DD-97AC-DD8D03FD536F}" presName="parentTextBox" presStyleLbl="node1" presStyleIdx="0" presStyleCnt="1"/>
      <dgm:spPr/>
      <dgm:t>
        <a:bodyPr/>
        <a:lstStyle/>
        <a:p>
          <a:endParaRPr lang="pl-PL"/>
        </a:p>
      </dgm:t>
    </dgm:pt>
  </dgm:ptLst>
  <dgm:cxnLst>
    <dgm:cxn modelId="{6C446E58-89F8-4F09-9223-7DD7B3490EA4}" type="presOf" srcId="{60DC4AB4-A885-4239-9314-1C0197F623B6}" destId="{0CA88E6D-BC9F-4BF1-A16E-E5DD87031DC6}" srcOrd="0" destOrd="0" presId="urn:microsoft.com/office/officeart/2005/8/layout/process4"/>
    <dgm:cxn modelId="{4EFE5A4A-A0CC-4305-86AE-0604CF684FFE}" type="presOf" srcId="{575886C5-C2D1-40DD-97AC-DD8D03FD536F}" destId="{491A34B9-8D1E-448F-B992-DA8817D26176}" srcOrd="0" destOrd="0" presId="urn:microsoft.com/office/officeart/2005/8/layout/process4"/>
    <dgm:cxn modelId="{5F05CE1D-7AA9-4005-971F-72DD13E006E2}" srcId="{60DC4AB4-A885-4239-9314-1C0197F623B6}" destId="{575886C5-C2D1-40DD-97AC-DD8D03FD536F}" srcOrd="0" destOrd="0" parTransId="{0BAD4C9A-57F2-461C-9B46-1D9828C5F5E5}" sibTransId="{4EAF05A8-458D-4747-A1A0-FF874B2B0179}"/>
    <dgm:cxn modelId="{897B0919-8687-457C-9DF8-DBA5A87D5FEA}" type="presParOf" srcId="{0CA88E6D-BC9F-4BF1-A16E-E5DD87031DC6}" destId="{F69A73D6-D6D5-4081-8F7A-E4E28FFBD98E}" srcOrd="0" destOrd="0" presId="urn:microsoft.com/office/officeart/2005/8/layout/process4"/>
    <dgm:cxn modelId="{BB5571A5-2CD7-46BB-8630-D9E584FD7F84}" type="presParOf" srcId="{F69A73D6-D6D5-4081-8F7A-E4E28FFBD98E}" destId="{491A34B9-8D1E-448F-B992-DA8817D2617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F004D2-17AC-4A7F-B157-100F59E3365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2796B92-213E-4BD5-BB65-32D0477CAEE2}">
      <dgm:prSet/>
      <dgm:spPr/>
      <dgm:t>
        <a:bodyPr/>
        <a:lstStyle/>
        <a:p>
          <a:r>
            <a:rPr lang="pl-PL" dirty="0">
              <a:solidFill>
                <a:schemeClr val="tx2"/>
              </a:solidFill>
              <a:latin typeface="Calibri" panose="020F0502020204030204" pitchFamily="34" charset="0"/>
            </a:rPr>
            <a:t>I</a:t>
          </a:r>
          <a:r>
            <a:rPr lang="de-DE" dirty="0">
              <a:solidFill>
                <a:schemeClr val="tx2"/>
              </a:solidFill>
              <a:latin typeface="Calibri" panose="020F0502020204030204" pitchFamily="34" charset="0"/>
            </a:rPr>
            <a:t>n der Politik kann eine wirtschaftliche Krise unter günstigen Umständen den notwendigen Reformdruck erzeugen, um die die Krise verursachenden bzw. verstärkenden strukturellen Probleme zu lösen</a:t>
          </a:r>
          <a:r>
            <a:rPr lang="pl-PL" dirty="0">
              <a:solidFill>
                <a:schemeClr val="tx2"/>
              </a:solidFill>
              <a:latin typeface="Calibri" panose="020F0502020204030204" pitchFamily="34" charset="0"/>
            </a:rPr>
            <a:t>.</a:t>
          </a:r>
          <a:endParaRPr lang="en-US" dirty="0">
            <a:solidFill>
              <a:schemeClr val="tx2"/>
            </a:solidFill>
            <a:latin typeface="Calibri" panose="020F0502020204030204" pitchFamily="34" charset="0"/>
          </a:endParaRPr>
        </a:p>
      </dgm:t>
    </dgm:pt>
    <dgm:pt modelId="{85EB3247-EDA8-4C2E-8586-687B0F52CCDD}" type="parTrans" cxnId="{FEF43F62-7B2C-4E93-814A-1DB341A3FE81}">
      <dgm:prSet/>
      <dgm:spPr/>
      <dgm:t>
        <a:bodyPr/>
        <a:lstStyle/>
        <a:p>
          <a:endParaRPr lang="en-US"/>
        </a:p>
      </dgm:t>
    </dgm:pt>
    <dgm:pt modelId="{7AA2EC4C-3631-4E3C-B03C-CBD95386A56B}" type="sibTrans" cxnId="{FEF43F62-7B2C-4E93-814A-1DB341A3FE81}">
      <dgm:prSet/>
      <dgm:spPr/>
      <dgm:t>
        <a:bodyPr/>
        <a:lstStyle/>
        <a:p>
          <a:endParaRPr lang="en-US"/>
        </a:p>
      </dgm:t>
    </dgm:pt>
    <dgm:pt modelId="{3B2FC768-B99E-468E-BA35-688FF46D4EF6}">
      <dgm:prSet/>
      <dgm:spPr/>
      <dgm:t>
        <a:bodyPr/>
        <a:lstStyle/>
        <a:p>
          <a:r>
            <a:rPr lang="pl-PL" dirty="0">
              <a:solidFill>
                <a:schemeClr val="tx2"/>
              </a:solidFill>
              <a:latin typeface="Calibri" panose="020F0502020204030204" pitchFamily="34" charset="0"/>
            </a:rPr>
            <a:t>D</a:t>
          </a:r>
          <a:r>
            <a:rPr lang="de-DE" dirty="0">
              <a:solidFill>
                <a:schemeClr val="tx2"/>
              </a:solidFill>
              <a:latin typeface="Calibri" panose="020F0502020204030204" pitchFamily="34" charset="0"/>
            </a:rPr>
            <a:t>er dramatische und anhaltende Anstieg der Arbeitslosigkeit bedeutet für viele Dauerarbeitslosigkeit und einen sozialen Abstieg</a:t>
          </a:r>
          <a:r>
            <a:rPr lang="pl-PL" dirty="0">
              <a:solidFill>
                <a:schemeClr val="tx2"/>
              </a:solidFill>
              <a:latin typeface="Calibri" panose="020F0502020204030204" pitchFamily="34" charset="0"/>
            </a:rPr>
            <a:t>.</a:t>
          </a:r>
          <a:endParaRPr lang="en-US" dirty="0">
            <a:solidFill>
              <a:schemeClr val="tx2"/>
            </a:solidFill>
            <a:latin typeface="Calibri" panose="020F0502020204030204" pitchFamily="34" charset="0"/>
          </a:endParaRPr>
        </a:p>
      </dgm:t>
    </dgm:pt>
    <dgm:pt modelId="{C15E7CB1-B611-4E49-969C-60DD5FEB7C30}" type="parTrans" cxnId="{E73E7C8E-50E1-4435-8D80-DDE86C488063}">
      <dgm:prSet/>
      <dgm:spPr/>
      <dgm:t>
        <a:bodyPr/>
        <a:lstStyle/>
        <a:p>
          <a:endParaRPr lang="en-US"/>
        </a:p>
      </dgm:t>
    </dgm:pt>
    <dgm:pt modelId="{C89F01A0-F804-43DE-909F-46EA3409AE61}" type="sibTrans" cxnId="{E73E7C8E-50E1-4435-8D80-DDE86C488063}">
      <dgm:prSet/>
      <dgm:spPr/>
      <dgm:t>
        <a:bodyPr/>
        <a:lstStyle/>
        <a:p>
          <a:endParaRPr lang="en-US"/>
        </a:p>
      </dgm:t>
    </dgm:pt>
    <dgm:pt modelId="{0D98FFBF-34CA-4DF1-A5E2-33F42811FC79}">
      <dgm:prSet/>
      <dgm:spPr/>
      <dgm:t>
        <a:bodyPr/>
        <a:lstStyle/>
        <a:p>
          <a:r>
            <a:rPr lang="de-DE" dirty="0">
              <a:solidFill>
                <a:schemeClr val="tx2"/>
              </a:solidFill>
              <a:latin typeface="Calibri" panose="020F0502020204030204" pitchFamily="34" charset="0"/>
            </a:rPr>
            <a:t>Er führt bei vielen zu gesundheitlichen Schäden wie Depression oder anderen aus Stress resultierenden Krankheiten und verringert die Lebenserwartung</a:t>
          </a:r>
          <a:r>
            <a:rPr lang="pl-PL" dirty="0">
              <a:solidFill>
                <a:schemeClr val="tx2"/>
              </a:solidFill>
              <a:latin typeface="Calibri" panose="020F0502020204030204" pitchFamily="34" charset="0"/>
            </a:rPr>
            <a:t>.</a:t>
          </a:r>
          <a:endParaRPr lang="en-US" dirty="0">
            <a:solidFill>
              <a:schemeClr val="tx2"/>
            </a:solidFill>
            <a:latin typeface="Calibri" panose="020F0502020204030204" pitchFamily="34" charset="0"/>
          </a:endParaRPr>
        </a:p>
      </dgm:t>
    </dgm:pt>
    <dgm:pt modelId="{4D2108B2-2AA6-45D5-B9E4-D1844E528385}" type="parTrans" cxnId="{7B7148F7-A18F-4B3A-94C6-250BE8934C6B}">
      <dgm:prSet/>
      <dgm:spPr/>
      <dgm:t>
        <a:bodyPr/>
        <a:lstStyle/>
        <a:p>
          <a:endParaRPr lang="en-US"/>
        </a:p>
      </dgm:t>
    </dgm:pt>
    <dgm:pt modelId="{95D0A308-00E1-4962-A01D-54A61AF64362}" type="sibTrans" cxnId="{7B7148F7-A18F-4B3A-94C6-250BE8934C6B}">
      <dgm:prSet/>
      <dgm:spPr/>
      <dgm:t>
        <a:bodyPr/>
        <a:lstStyle/>
        <a:p>
          <a:endParaRPr lang="en-US"/>
        </a:p>
      </dgm:t>
    </dgm:pt>
    <dgm:pt modelId="{B747B19A-8D2C-4CA1-8623-759031638D0E}">
      <dgm:prSet/>
      <dgm:spPr/>
      <dgm:t>
        <a:bodyPr/>
        <a:lstStyle/>
        <a:p>
          <a:r>
            <a:rPr lang="de-DE" dirty="0">
              <a:solidFill>
                <a:schemeClr val="tx2"/>
              </a:solidFill>
              <a:latin typeface="Calibri" panose="020F0502020204030204" pitchFamily="34" charset="0"/>
            </a:rPr>
            <a:t>Die Krise erhöht auch die wirtschaftliche und soziale Unsicherheit</a:t>
          </a:r>
          <a:r>
            <a:rPr lang="pl-PL" dirty="0">
              <a:solidFill>
                <a:schemeClr val="tx2"/>
              </a:solidFill>
              <a:latin typeface="Calibri" panose="020F0502020204030204" pitchFamily="34" charset="0"/>
            </a:rPr>
            <a:t>.</a:t>
          </a:r>
          <a:endParaRPr lang="en-US" dirty="0">
            <a:solidFill>
              <a:schemeClr val="tx2"/>
            </a:solidFill>
            <a:latin typeface="Calibri" panose="020F0502020204030204" pitchFamily="34" charset="0"/>
          </a:endParaRPr>
        </a:p>
      </dgm:t>
    </dgm:pt>
    <dgm:pt modelId="{D4399E09-CD40-496E-98AB-053C3995F85E}" type="parTrans" cxnId="{F5B95A26-180F-4EFD-9933-416C99184E09}">
      <dgm:prSet/>
      <dgm:spPr/>
      <dgm:t>
        <a:bodyPr/>
        <a:lstStyle/>
        <a:p>
          <a:endParaRPr lang="en-US"/>
        </a:p>
      </dgm:t>
    </dgm:pt>
    <dgm:pt modelId="{BF85BDA2-283B-4ED3-BD39-2A19FAACB3C0}" type="sibTrans" cxnId="{F5B95A26-180F-4EFD-9933-416C99184E09}">
      <dgm:prSet/>
      <dgm:spPr/>
      <dgm:t>
        <a:bodyPr/>
        <a:lstStyle/>
        <a:p>
          <a:endParaRPr lang="en-US"/>
        </a:p>
      </dgm:t>
    </dgm:pt>
    <dgm:pt modelId="{C942F0EE-2202-4520-A8F8-45B8EAE3D91D}" type="pres">
      <dgm:prSet presAssocID="{E7F004D2-17AC-4A7F-B157-100F59E33655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99AA75E-07DA-4E85-BB6B-5D6FB745A11D}" type="pres">
      <dgm:prSet presAssocID="{E2796B92-213E-4BD5-BB65-32D0477CAEE2}" presName="compNode" presStyleCnt="0"/>
      <dgm:spPr/>
    </dgm:pt>
    <dgm:pt modelId="{A323AB57-F6FA-4D2E-9A9E-BC50CC371BB1}" type="pres">
      <dgm:prSet presAssocID="{E2796B92-213E-4BD5-BB65-32D0477CAEE2}" presName="bgRect" presStyleLbl="bgShp" presStyleIdx="0" presStyleCnt="4"/>
      <dgm:spPr/>
    </dgm:pt>
    <dgm:pt modelId="{B4372846-88EF-451D-BCC6-FDA8A4B1D98B}" type="pres">
      <dgm:prSet presAssocID="{E2796B92-213E-4BD5-BB65-32D0477CAEE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lippery"/>
        </a:ext>
      </dgm:extLst>
    </dgm:pt>
    <dgm:pt modelId="{F95B7AAD-DDAF-44A8-BB14-6F2DAC3F0538}" type="pres">
      <dgm:prSet presAssocID="{E2796B92-213E-4BD5-BB65-32D0477CAEE2}" presName="spaceRect" presStyleCnt="0"/>
      <dgm:spPr/>
    </dgm:pt>
    <dgm:pt modelId="{44F13915-18C0-4169-BDB5-09598A6911CF}" type="pres">
      <dgm:prSet presAssocID="{E2796B92-213E-4BD5-BB65-32D0477CAEE2}" presName="parTx" presStyleLbl="revTx" presStyleIdx="0" presStyleCnt="4" custScaleY="116802">
        <dgm:presLayoutVars>
          <dgm:chMax val="0"/>
          <dgm:chPref val="0"/>
        </dgm:presLayoutVars>
      </dgm:prSet>
      <dgm:spPr/>
      <dgm:t>
        <a:bodyPr/>
        <a:lstStyle/>
        <a:p>
          <a:endParaRPr lang="pl-PL"/>
        </a:p>
      </dgm:t>
    </dgm:pt>
    <dgm:pt modelId="{F7CE4D77-5967-4396-B9A1-B8F7B0E75EC5}" type="pres">
      <dgm:prSet presAssocID="{7AA2EC4C-3631-4E3C-B03C-CBD95386A56B}" presName="sibTrans" presStyleCnt="0"/>
      <dgm:spPr/>
    </dgm:pt>
    <dgm:pt modelId="{B36BD739-FAE7-4CF0-8B2F-B16A5DEF913B}" type="pres">
      <dgm:prSet presAssocID="{3B2FC768-B99E-468E-BA35-688FF46D4EF6}" presName="compNode" presStyleCnt="0"/>
      <dgm:spPr/>
    </dgm:pt>
    <dgm:pt modelId="{DC1BFDAC-9898-4EF9-9C9A-F5377D14DE57}" type="pres">
      <dgm:prSet presAssocID="{3B2FC768-B99E-468E-BA35-688FF46D4EF6}" presName="bgRect" presStyleLbl="bgShp" presStyleIdx="1" presStyleCnt="4"/>
      <dgm:spPr/>
    </dgm:pt>
    <dgm:pt modelId="{1E1DAC65-0D60-48C7-BC78-AC121728F500}" type="pres">
      <dgm:prSet presAssocID="{3B2FC768-B99E-468E-BA35-688FF46D4EF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ximize"/>
        </a:ext>
      </dgm:extLst>
    </dgm:pt>
    <dgm:pt modelId="{4D4D1BF6-BD8C-4724-B854-C89DBAE5DB30}" type="pres">
      <dgm:prSet presAssocID="{3B2FC768-B99E-468E-BA35-688FF46D4EF6}" presName="spaceRect" presStyleCnt="0"/>
      <dgm:spPr/>
    </dgm:pt>
    <dgm:pt modelId="{E7EACBD1-6DF3-4F01-A6DA-8189B6C4ADA0}" type="pres">
      <dgm:prSet presAssocID="{3B2FC768-B99E-468E-BA35-688FF46D4EF6}" presName="parTx" presStyleLbl="revTx" presStyleIdx="1" presStyleCnt="4">
        <dgm:presLayoutVars>
          <dgm:chMax val="0"/>
          <dgm:chPref val="0"/>
        </dgm:presLayoutVars>
      </dgm:prSet>
      <dgm:spPr/>
      <dgm:t>
        <a:bodyPr/>
        <a:lstStyle/>
        <a:p>
          <a:endParaRPr lang="pl-PL"/>
        </a:p>
      </dgm:t>
    </dgm:pt>
    <dgm:pt modelId="{C57F0CD6-3913-4A4A-B4AB-DAE9E75E3581}" type="pres">
      <dgm:prSet presAssocID="{C89F01A0-F804-43DE-909F-46EA3409AE61}" presName="sibTrans" presStyleCnt="0"/>
      <dgm:spPr/>
    </dgm:pt>
    <dgm:pt modelId="{029FDE6D-070D-4342-B9DA-09EF56D31775}" type="pres">
      <dgm:prSet presAssocID="{0D98FFBF-34CA-4DF1-A5E2-33F42811FC79}" presName="compNode" presStyleCnt="0"/>
      <dgm:spPr/>
    </dgm:pt>
    <dgm:pt modelId="{835D9790-33F7-43CB-8AC5-684BE7448A71}" type="pres">
      <dgm:prSet presAssocID="{0D98FFBF-34CA-4DF1-A5E2-33F42811FC79}" presName="bgRect" presStyleLbl="bgShp" presStyleIdx="2" presStyleCnt="4"/>
      <dgm:spPr/>
    </dgm:pt>
    <dgm:pt modelId="{B774A536-16DB-4747-9BD2-2DB6EF6084A0}" type="pres">
      <dgm:prSet presAssocID="{0D98FFBF-34CA-4DF1-A5E2-33F42811FC7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DAC5637B-BE56-4F0C-B4F0-1EF01BD36C3A}" type="pres">
      <dgm:prSet presAssocID="{0D98FFBF-34CA-4DF1-A5E2-33F42811FC79}" presName="spaceRect" presStyleCnt="0"/>
      <dgm:spPr/>
    </dgm:pt>
    <dgm:pt modelId="{59D5431C-95A0-45CD-A2ED-14AE8B2606ED}" type="pres">
      <dgm:prSet presAssocID="{0D98FFBF-34CA-4DF1-A5E2-33F42811FC79}" presName="parTx" presStyleLbl="revTx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pl-PL"/>
        </a:p>
      </dgm:t>
    </dgm:pt>
    <dgm:pt modelId="{4AA8910E-EF7D-40F2-AE9E-5B5D56709E69}" type="pres">
      <dgm:prSet presAssocID="{95D0A308-00E1-4962-A01D-54A61AF64362}" presName="sibTrans" presStyleCnt="0"/>
      <dgm:spPr/>
    </dgm:pt>
    <dgm:pt modelId="{8FD51FCC-9A77-4AA8-BEC8-5CB74124287C}" type="pres">
      <dgm:prSet presAssocID="{B747B19A-8D2C-4CA1-8623-759031638D0E}" presName="compNode" presStyleCnt="0"/>
      <dgm:spPr/>
    </dgm:pt>
    <dgm:pt modelId="{E0C1794B-1FA2-47C2-B25B-B33C391487AD}" type="pres">
      <dgm:prSet presAssocID="{B747B19A-8D2C-4CA1-8623-759031638D0E}" presName="bgRect" presStyleLbl="bgShp" presStyleIdx="3" presStyleCnt="4"/>
      <dgm:spPr/>
    </dgm:pt>
    <dgm:pt modelId="{8F0F2905-F8C2-427B-A3CF-851BC2773F62}" type="pres">
      <dgm:prSet presAssocID="{B747B19A-8D2C-4CA1-8623-759031638D0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0051C4ED-61ED-4DB3-A279-04492A2C0660}" type="pres">
      <dgm:prSet presAssocID="{B747B19A-8D2C-4CA1-8623-759031638D0E}" presName="spaceRect" presStyleCnt="0"/>
      <dgm:spPr/>
    </dgm:pt>
    <dgm:pt modelId="{2491A0E3-1685-4C57-A738-A9842764EB87}" type="pres">
      <dgm:prSet presAssocID="{B747B19A-8D2C-4CA1-8623-759031638D0E}" presName="parTx" presStyleLbl="revTx" presStyleIdx="3" presStyleCnt="4">
        <dgm:presLayoutVars>
          <dgm:chMax val="0"/>
          <dgm:chPref val="0"/>
        </dgm:presLayoutVars>
      </dgm:prSet>
      <dgm:spPr/>
      <dgm:t>
        <a:bodyPr/>
        <a:lstStyle/>
        <a:p>
          <a:endParaRPr lang="pl-PL"/>
        </a:p>
      </dgm:t>
    </dgm:pt>
  </dgm:ptLst>
  <dgm:cxnLst>
    <dgm:cxn modelId="{7B7148F7-A18F-4B3A-94C6-250BE8934C6B}" srcId="{E7F004D2-17AC-4A7F-B157-100F59E33655}" destId="{0D98FFBF-34CA-4DF1-A5E2-33F42811FC79}" srcOrd="2" destOrd="0" parTransId="{4D2108B2-2AA6-45D5-B9E4-D1844E528385}" sibTransId="{95D0A308-00E1-4962-A01D-54A61AF64362}"/>
    <dgm:cxn modelId="{B30AC59A-3F59-444F-BC0E-D96A5D3D1C41}" type="presOf" srcId="{E7F004D2-17AC-4A7F-B157-100F59E33655}" destId="{C942F0EE-2202-4520-A8F8-45B8EAE3D91D}" srcOrd="0" destOrd="0" presId="urn:microsoft.com/office/officeart/2018/2/layout/IconVerticalSolidList"/>
    <dgm:cxn modelId="{8C09D609-8DF8-4D41-B615-A96F1EF39748}" type="presOf" srcId="{E2796B92-213E-4BD5-BB65-32D0477CAEE2}" destId="{44F13915-18C0-4169-BDB5-09598A6911CF}" srcOrd="0" destOrd="0" presId="urn:microsoft.com/office/officeart/2018/2/layout/IconVerticalSolidList"/>
    <dgm:cxn modelId="{886F2501-7EEF-45C6-8C27-100771C03BB3}" type="presOf" srcId="{3B2FC768-B99E-468E-BA35-688FF46D4EF6}" destId="{E7EACBD1-6DF3-4F01-A6DA-8189B6C4ADA0}" srcOrd="0" destOrd="0" presId="urn:microsoft.com/office/officeart/2018/2/layout/IconVerticalSolidList"/>
    <dgm:cxn modelId="{E73E7C8E-50E1-4435-8D80-DDE86C488063}" srcId="{E7F004D2-17AC-4A7F-B157-100F59E33655}" destId="{3B2FC768-B99E-468E-BA35-688FF46D4EF6}" srcOrd="1" destOrd="0" parTransId="{C15E7CB1-B611-4E49-969C-60DD5FEB7C30}" sibTransId="{C89F01A0-F804-43DE-909F-46EA3409AE61}"/>
    <dgm:cxn modelId="{F5B95A26-180F-4EFD-9933-416C99184E09}" srcId="{E7F004D2-17AC-4A7F-B157-100F59E33655}" destId="{B747B19A-8D2C-4CA1-8623-759031638D0E}" srcOrd="3" destOrd="0" parTransId="{D4399E09-CD40-496E-98AB-053C3995F85E}" sibTransId="{BF85BDA2-283B-4ED3-BD39-2A19FAACB3C0}"/>
    <dgm:cxn modelId="{62B1C872-5598-413B-93C0-5AC33E8E46BD}" type="presOf" srcId="{0D98FFBF-34CA-4DF1-A5E2-33F42811FC79}" destId="{59D5431C-95A0-45CD-A2ED-14AE8B2606ED}" srcOrd="0" destOrd="0" presId="urn:microsoft.com/office/officeart/2018/2/layout/IconVerticalSolidList"/>
    <dgm:cxn modelId="{FEF43F62-7B2C-4E93-814A-1DB341A3FE81}" srcId="{E7F004D2-17AC-4A7F-B157-100F59E33655}" destId="{E2796B92-213E-4BD5-BB65-32D0477CAEE2}" srcOrd="0" destOrd="0" parTransId="{85EB3247-EDA8-4C2E-8586-687B0F52CCDD}" sibTransId="{7AA2EC4C-3631-4E3C-B03C-CBD95386A56B}"/>
    <dgm:cxn modelId="{E3099F4C-F8E9-44CB-B9D8-22E868CAFFF3}" type="presOf" srcId="{B747B19A-8D2C-4CA1-8623-759031638D0E}" destId="{2491A0E3-1685-4C57-A738-A9842764EB87}" srcOrd="0" destOrd="0" presId="urn:microsoft.com/office/officeart/2018/2/layout/IconVerticalSolidList"/>
    <dgm:cxn modelId="{9CDE5A17-C140-4E52-B7E5-680C80BAAD75}" type="presParOf" srcId="{C942F0EE-2202-4520-A8F8-45B8EAE3D91D}" destId="{F99AA75E-07DA-4E85-BB6B-5D6FB745A11D}" srcOrd="0" destOrd="0" presId="urn:microsoft.com/office/officeart/2018/2/layout/IconVerticalSolidList"/>
    <dgm:cxn modelId="{BEC77023-C608-47A6-A3C2-803AD461CFFF}" type="presParOf" srcId="{F99AA75E-07DA-4E85-BB6B-5D6FB745A11D}" destId="{A323AB57-F6FA-4D2E-9A9E-BC50CC371BB1}" srcOrd="0" destOrd="0" presId="urn:microsoft.com/office/officeart/2018/2/layout/IconVerticalSolidList"/>
    <dgm:cxn modelId="{21902FF1-3779-4853-BD84-908F62095C14}" type="presParOf" srcId="{F99AA75E-07DA-4E85-BB6B-5D6FB745A11D}" destId="{B4372846-88EF-451D-BCC6-FDA8A4B1D98B}" srcOrd="1" destOrd="0" presId="urn:microsoft.com/office/officeart/2018/2/layout/IconVerticalSolidList"/>
    <dgm:cxn modelId="{2B0BF1E4-F7BC-4406-B47D-EA82B11FA42B}" type="presParOf" srcId="{F99AA75E-07DA-4E85-BB6B-5D6FB745A11D}" destId="{F95B7AAD-DDAF-44A8-BB14-6F2DAC3F0538}" srcOrd="2" destOrd="0" presId="urn:microsoft.com/office/officeart/2018/2/layout/IconVerticalSolidList"/>
    <dgm:cxn modelId="{8E231BDA-0A75-447E-BB5C-7F04C79D4ABA}" type="presParOf" srcId="{F99AA75E-07DA-4E85-BB6B-5D6FB745A11D}" destId="{44F13915-18C0-4169-BDB5-09598A6911CF}" srcOrd="3" destOrd="0" presId="urn:microsoft.com/office/officeart/2018/2/layout/IconVerticalSolidList"/>
    <dgm:cxn modelId="{AF17A47B-DB93-43A5-9A32-CB8A57A3E9F6}" type="presParOf" srcId="{C942F0EE-2202-4520-A8F8-45B8EAE3D91D}" destId="{F7CE4D77-5967-4396-B9A1-B8F7B0E75EC5}" srcOrd="1" destOrd="0" presId="urn:microsoft.com/office/officeart/2018/2/layout/IconVerticalSolidList"/>
    <dgm:cxn modelId="{677FC0B0-0FED-448A-B110-27CEEE873EFA}" type="presParOf" srcId="{C942F0EE-2202-4520-A8F8-45B8EAE3D91D}" destId="{B36BD739-FAE7-4CF0-8B2F-B16A5DEF913B}" srcOrd="2" destOrd="0" presId="urn:microsoft.com/office/officeart/2018/2/layout/IconVerticalSolidList"/>
    <dgm:cxn modelId="{6918FB22-8A85-4BFA-BF6B-1D0EE9172197}" type="presParOf" srcId="{B36BD739-FAE7-4CF0-8B2F-B16A5DEF913B}" destId="{DC1BFDAC-9898-4EF9-9C9A-F5377D14DE57}" srcOrd="0" destOrd="0" presId="urn:microsoft.com/office/officeart/2018/2/layout/IconVerticalSolidList"/>
    <dgm:cxn modelId="{2C1C6109-95B3-4FDD-897C-5C70A57D920D}" type="presParOf" srcId="{B36BD739-FAE7-4CF0-8B2F-B16A5DEF913B}" destId="{1E1DAC65-0D60-48C7-BC78-AC121728F500}" srcOrd="1" destOrd="0" presId="urn:microsoft.com/office/officeart/2018/2/layout/IconVerticalSolidList"/>
    <dgm:cxn modelId="{B019A649-72EE-4F1B-98CE-F6D76D3C511D}" type="presParOf" srcId="{B36BD739-FAE7-4CF0-8B2F-B16A5DEF913B}" destId="{4D4D1BF6-BD8C-4724-B854-C89DBAE5DB30}" srcOrd="2" destOrd="0" presId="urn:microsoft.com/office/officeart/2018/2/layout/IconVerticalSolidList"/>
    <dgm:cxn modelId="{00177B0D-FEC4-42A5-9D71-D76A9C4CDAD0}" type="presParOf" srcId="{B36BD739-FAE7-4CF0-8B2F-B16A5DEF913B}" destId="{E7EACBD1-6DF3-4F01-A6DA-8189B6C4ADA0}" srcOrd="3" destOrd="0" presId="urn:microsoft.com/office/officeart/2018/2/layout/IconVerticalSolidList"/>
    <dgm:cxn modelId="{B97E3796-0131-4720-8F95-4C153C60D4F9}" type="presParOf" srcId="{C942F0EE-2202-4520-A8F8-45B8EAE3D91D}" destId="{C57F0CD6-3913-4A4A-B4AB-DAE9E75E3581}" srcOrd="3" destOrd="0" presId="urn:microsoft.com/office/officeart/2018/2/layout/IconVerticalSolidList"/>
    <dgm:cxn modelId="{1CC65E0E-B315-4DF0-AE62-F892BA615FB3}" type="presParOf" srcId="{C942F0EE-2202-4520-A8F8-45B8EAE3D91D}" destId="{029FDE6D-070D-4342-B9DA-09EF56D31775}" srcOrd="4" destOrd="0" presId="urn:microsoft.com/office/officeart/2018/2/layout/IconVerticalSolidList"/>
    <dgm:cxn modelId="{5FD52411-5A28-4573-B06E-BDE24B71F066}" type="presParOf" srcId="{029FDE6D-070D-4342-B9DA-09EF56D31775}" destId="{835D9790-33F7-43CB-8AC5-684BE7448A71}" srcOrd="0" destOrd="0" presId="urn:microsoft.com/office/officeart/2018/2/layout/IconVerticalSolidList"/>
    <dgm:cxn modelId="{0795835D-AB42-4E30-8F7E-85CB54CE810D}" type="presParOf" srcId="{029FDE6D-070D-4342-B9DA-09EF56D31775}" destId="{B774A536-16DB-4747-9BD2-2DB6EF6084A0}" srcOrd="1" destOrd="0" presId="urn:microsoft.com/office/officeart/2018/2/layout/IconVerticalSolidList"/>
    <dgm:cxn modelId="{1CFFA6E3-F39D-4575-9156-C16ECEEA713F}" type="presParOf" srcId="{029FDE6D-070D-4342-B9DA-09EF56D31775}" destId="{DAC5637B-BE56-4F0C-B4F0-1EF01BD36C3A}" srcOrd="2" destOrd="0" presId="urn:microsoft.com/office/officeart/2018/2/layout/IconVerticalSolidList"/>
    <dgm:cxn modelId="{99212FF7-6F3C-4235-ADC0-FB46F25F3420}" type="presParOf" srcId="{029FDE6D-070D-4342-B9DA-09EF56D31775}" destId="{59D5431C-95A0-45CD-A2ED-14AE8B2606ED}" srcOrd="3" destOrd="0" presId="urn:microsoft.com/office/officeart/2018/2/layout/IconVerticalSolidList"/>
    <dgm:cxn modelId="{33F309EA-4A77-47AC-8A64-F724E5DB5731}" type="presParOf" srcId="{C942F0EE-2202-4520-A8F8-45B8EAE3D91D}" destId="{4AA8910E-EF7D-40F2-AE9E-5B5D56709E69}" srcOrd="5" destOrd="0" presId="urn:microsoft.com/office/officeart/2018/2/layout/IconVerticalSolidList"/>
    <dgm:cxn modelId="{7CE21F26-E77B-4661-A766-445BEA231A6C}" type="presParOf" srcId="{C942F0EE-2202-4520-A8F8-45B8EAE3D91D}" destId="{8FD51FCC-9A77-4AA8-BEC8-5CB74124287C}" srcOrd="6" destOrd="0" presId="urn:microsoft.com/office/officeart/2018/2/layout/IconVerticalSolidList"/>
    <dgm:cxn modelId="{58AA3904-C17F-427C-B4AA-E10B09CAB205}" type="presParOf" srcId="{8FD51FCC-9A77-4AA8-BEC8-5CB74124287C}" destId="{E0C1794B-1FA2-47C2-B25B-B33C391487AD}" srcOrd="0" destOrd="0" presId="urn:microsoft.com/office/officeart/2018/2/layout/IconVerticalSolidList"/>
    <dgm:cxn modelId="{C262FBEE-C690-429C-AF8D-4C20EC3C8956}" type="presParOf" srcId="{8FD51FCC-9A77-4AA8-BEC8-5CB74124287C}" destId="{8F0F2905-F8C2-427B-A3CF-851BC2773F62}" srcOrd="1" destOrd="0" presId="urn:microsoft.com/office/officeart/2018/2/layout/IconVerticalSolidList"/>
    <dgm:cxn modelId="{C1DD61D6-15F0-41F4-9C10-9516C5772BEF}" type="presParOf" srcId="{8FD51FCC-9A77-4AA8-BEC8-5CB74124287C}" destId="{0051C4ED-61ED-4DB3-A279-04492A2C0660}" srcOrd="2" destOrd="0" presId="urn:microsoft.com/office/officeart/2018/2/layout/IconVerticalSolidList"/>
    <dgm:cxn modelId="{C52AC058-DBA4-4953-9CCF-D1CFEE0AC4ED}" type="presParOf" srcId="{8FD51FCC-9A77-4AA8-BEC8-5CB74124287C}" destId="{2491A0E3-1685-4C57-A738-A9842764EB8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F6E7EFF-D85A-49C5-8085-C0895540DD8B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7C02539F-794C-40EE-9181-BFE90A286280}">
      <dgm:prSet custT="1"/>
      <dgm:spPr/>
      <dgm:t>
        <a:bodyPr/>
        <a:lstStyle/>
        <a:p>
          <a:pPr>
            <a:defRPr cap="all"/>
          </a:pPr>
          <a:r>
            <a:rPr lang="de-DE" sz="1200" b="1" dirty="0">
              <a:solidFill>
                <a:schemeClr val="tx2"/>
              </a:solidFill>
              <a:latin typeface="+mn-lt"/>
            </a:rPr>
            <a:t>die wirtschaftliche Position der maßgeblichen gesellschaftlichen Kräfte </a:t>
          </a:r>
          <a:endParaRPr lang="en-US" sz="1200" b="1" dirty="0">
            <a:solidFill>
              <a:schemeClr val="tx2"/>
            </a:solidFill>
            <a:latin typeface="+mn-lt"/>
          </a:endParaRPr>
        </a:p>
      </dgm:t>
    </dgm:pt>
    <dgm:pt modelId="{F554C54E-B835-4D21-B272-E87433EC1802}" type="parTrans" cxnId="{6FB6157A-2117-4FA4-B008-A887C9E2E6DF}">
      <dgm:prSet/>
      <dgm:spPr/>
      <dgm:t>
        <a:bodyPr/>
        <a:lstStyle/>
        <a:p>
          <a:endParaRPr lang="en-US"/>
        </a:p>
      </dgm:t>
    </dgm:pt>
    <dgm:pt modelId="{72C1B357-F873-4C34-BC3E-DC2E29826C65}" type="sibTrans" cxnId="{6FB6157A-2117-4FA4-B008-A887C9E2E6DF}">
      <dgm:prSet phldrT="01"/>
      <dgm:spPr/>
      <dgm:t>
        <a:bodyPr/>
        <a:lstStyle/>
        <a:p>
          <a:r>
            <a:rPr lang="en-US" dirty="0">
              <a:solidFill>
                <a:schemeClr val="tx2"/>
              </a:solidFill>
            </a:rPr>
            <a:t>01</a:t>
          </a:r>
        </a:p>
      </dgm:t>
    </dgm:pt>
    <dgm:pt modelId="{E977D2B4-75E9-4D07-A1AF-0C3974451FD6}">
      <dgm:prSet/>
      <dgm:spPr/>
      <dgm:t>
        <a:bodyPr/>
        <a:lstStyle/>
        <a:p>
          <a:pPr>
            <a:defRPr cap="all"/>
          </a:pPr>
          <a:r>
            <a:rPr lang="de-DE" b="1" dirty="0">
              <a:solidFill>
                <a:schemeClr val="tx2"/>
              </a:solidFill>
              <a:latin typeface="Trebuchet MS (Tekst podstawowy)"/>
            </a:rPr>
            <a:t>die Fähigkeit der politischen Akteure, Koalitionen zwischen Parteien, Gruppen und Vereinigungen zu bilden</a:t>
          </a:r>
          <a:endParaRPr lang="en-US" b="1" dirty="0">
            <a:solidFill>
              <a:schemeClr val="tx2"/>
            </a:solidFill>
            <a:latin typeface="Trebuchet MS (Tekst podstawowy)"/>
          </a:endParaRPr>
        </a:p>
      </dgm:t>
    </dgm:pt>
    <dgm:pt modelId="{9CA68643-353B-49BB-AD48-14C29B67E19A}" type="parTrans" cxnId="{6D5E4803-97FC-4D9F-A21B-9DB75426223F}">
      <dgm:prSet/>
      <dgm:spPr/>
      <dgm:t>
        <a:bodyPr/>
        <a:lstStyle/>
        <a:p>
          <a:endParaRPr lang="en-US"/>
        </a:p>
      </dgm:t>
    </dgm:pt>
    <dgm:pt modelId="{89251E51-7C95-45AA-93AA-FDA7F5F99835}" type="sibTrans" cxnId="{6D5E4803-97FC-4D9F-A21B-9DB75426223F}">
      <dgm:prSet phldrT="02"/>
      <dgm:spPr/>
      <dgm:t>
        <a:bodyPr/>
        <a:lstStyle/>
        <a:p>
          <a:r>
            <a:rPr lang="en-US" dirty="0">
              <a:solidFill>
                <a:schemeClr val="tx2"/>
              </a:solidFill>
            </a:rPr>
            <a:t>02</a:t>
          </a:r>
        </a:p>
      </dgm:t>
    </dgm:pt>
    <dgm:pt modelId="{2A06D77D-9967-455C-B563-2B8983FB6DE9}">
      <dgm:prSet/>
      <dgm:spPr/>
      <dgm:t>
        <a:bodyPr/>
        <a:lstStyle/>
        <a:p>
          <a:pPr>
            <a:defRPr cap="all"/>
          </a:pPr>
          <a:r>
            <a:rPr lang="de-DE" b="1" dirty="0">
              <a:solidFill>
                <a:schemeClr val="tx2"/>
              </a:solidFill>
            </a:rPr>
            <a:t>Bereitschaft und das Vermögen des Staats</a:t>
          </a:r>
          <a:endParaRPr lang="en-US" dirty="0">
            <a:solidFill>
              <a:schemeClr val="tx2"/>
            </a:solidFill>
          </a:endParaRPr>
        </a:p>
      </dgm:t>
    </dgm:pt>
    <dgm:pt modelId="{EE5D27A9-6D7C-4008-B810-7AA18895DCB4}" type="parTrans" cxnId="{D9EFE5B8-25F4-437F-8EB7-895A26EC8D51}">
      <dgm:prSet/>
      <dgm:spPr/>
      <dgm:t>
        <a:bodyPr/>
        <a:lstStyle/>
        <a:p>
          <a:endParaRPr lang="en-US"/>
        </a:p>
      </dgm:t>
    </dgm:pt>
    <dgm:pt modelId="{6D46C370-D86C-4D7D-AB90-E4AC7AD871F4}" type="sibTrans" cxnId="{D9EFE5B8-25F4-437F-8EB7-895A26EC8D51}">
      <dgm:prSet phldrT="03"/>
      <dgm:spPr/>
      <dgm:t>
        <a:bodyPr/>
        <a:lstStyle/>
        <a:p>
          <a:r>
            <a:rPr lang="en-US" dirty="0">
              <a:solidFill>
                <a:schemeClr val="tx2"/>
              </a:solidFill>
            </a:rPr>
            <a:t>03</a:t>
          </a:r>
        </a:p>
      </dgm:t>
    </dgm:pt>
    <dgm:pt modelId="{37F94E78-E473-402C-9ABB-BD9E23345521}">
      <dgm:prSet/>
      <dgm:spPr/>
      <dgm:t>
        <a:bodyPr/>
        <a:lstStyle/>
        <a:p>
          <a:pPr>
            <a:defRPr cap="all"/>
          </a:pPr>
          <a:r>
            <a:rPr lang="de-DE" b="1" dirty="0">
              <a:solidFill>
                <a:schemeClr val="tx2"/>
              </a:solidFill>
            </a:rPr>
            <a:t>die Traditionen des Staats</a:t>
          </a:r>
          <a:endParaRPr lang="en-US" b="1" dirty="0">
            <a:solidFill>
              <a:schemeClr val="tx2"/>
            </a:solidFill>
          </a:endParaRPr>
        </a:p>
      </dgm:t>
    </dgm:pt>
    <dgm:pt modelId="{E2402C0C-8F41-48B8-B477-6717B07218EF}" type="parTrans" cxnId="{24A4B0DF-183D-438F-AEE6-B04982E16123}">
      <dgm:prSet/>
      <dgm:spPr/>
      <dgm:t>
        <a:bodyPr/>
        <a:lstStyle/>
        <a:p>
          <a:endParaRPr lang="en-US"/>
        </a:p>
      </dgm:t>
    </dgm:pt>
    <dgm:pt modelId="{DDE143BE-1065-4540-85FE-287851019E71}" type="sibTrans" cxnId="{24A4B0DF-183D-438F-AEE6-B04982E16123}">
      <dgm:prSet phldrT="04"/>
      <dgm:spPr/>
      <dgm:t>
        <a:bodyPr/>
        <a:lstStyle/>
        <a:p>
          <a:r>
            <a:rPr lang="en-US" dirty="0">
              <a:solidFill>
                <a:schemeClr val="tx2"/>
              </a:solidFill>
            </a:rPr>
            <a:t>04</a:t>
          </a:r>
        </a:p>
      </dgm:t>
    </dgm:pt>
    <dgm:pt modelId="{1627A303-EC23-47DB-A64A-36DB0A023AB4}">
      <dgm:prSet/>
      <dgm:spPr/>
      <dgm:t>
        <a:bodyPr/>
        <a:lstStyle/>
        <a:p>
          <a:pPr>
            <a:defRPr cap="all"/>
          </a:pPr>
          <a:r>
            <a:rPr lang="de-DE" b="1" dirty="0">
              <a:solidFill>
                <a:schemeClr val="tx2"/>
              </a:solidFill>
            </a:rPr>
            <a:t>die Position des jeweiligen Staats innerhalb des geopolitischen Machtgefüges</a:t>
          </a:r>
          <a:endParaRPr lang="en-US" dirty="0">
            <a:solidFill>
              <a:schemeClr val="tx2"/>
            </a:solidFill>
          </a:endParaRPr>
        </a:p>
      </dgm:t>
    </dgm:pt>
    <dgm:pt modelId="{F3400AE6-1417-4F16-AA3A-C0C5D76BC77B}" type="parTrans" cxnId="{7C929598-D52A-44D2-A94D-B1E9DC0D597A}">
      <dgm:prSet/>
      <dgm:spPr/>
      <dgm:t>
        <a:bodyPr/>
        <a:lstStyle/>
        <a:p>
          <a:endParaRPr lang="en-US"/>
        </a:p>
      </dgm:t>
    </dgm:pt>
    <dgm:pt modelId="{9855FCF8-33BA-4227-AC09-6C08691F1202}" type="sibTrans" cxnId="{7C929598-D52A-44D2-A94D-B1E9DC0D597A}">
      <dgm:prSet phldrT="05"/>
      <dgm:spPr/>
      <dgm:t>
        <a:bodyPr/>
        <a:lstStyle/>
        <a:p>
          <a:r>
            <a:rPr lang="en-US" dirty="0">
              <a:solidFill>
                <a:schemeClr val="tx2"/>
              </a:solidFill>
            </a:rPr>
            <a:t>05</a:t>
          </a:r>
        </a:p>
      </dgm:t>
    </dgm:pt>
    <dgm:pt modelId="{B238E714-DD77-45EB-9A62-6FC649B17A3C}" type="pres">
      <dgm:prSet presAssocID="{DF6E7EFF-D85A-49C5-8085-C0895540DD8B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2F5A114-19DC-49E0-827D-BB4074D1D3BF}" type="pres">
      <dgm:prSet presAssocID="{7C02539F-794C-40EE-9181-BFE90A286280}" presName="compositeNode" presStyleCnt="0">
        <dgm:presLayoutVars>
          <dgm:bulletEnabled val="1"/>
        </dgm:presLayoutVars>
      </dgm:prSet>
      <dgm:spPr/>
    </dgm:pt>
    <dgm:pt modelId="{FD30521A-7F6B-43F1-9FE7-0BE786F9D558}" type="pres">
      <dgm:prSet presAssocID="{7C02539F-794C-40EE-9181-BFE90A286280}" presName="bgRect" presStyleLbl="alignNode1" presStyleIdx="0" presStyleCnt="5" custScaleX="87110" custScaleY="140719"/>
      <dgm:spPr/>
      <dgm:t>
        <a:bodyPr/>
        <a:lstStyle/>
        <a:p>
          <a:endParaRPr lang="pl-PL"/>
        </a:p>
      </dgm:t>
    </dgm:pt>
    <dgm:pt modelId="{0BD76439-488E-46DA-B323-DC6DA5DCFE04}" type="pres">
      <dgm:prSet presAssocID="{72C1B357-F873-4C34-BC3E-DC2E29826C65}" presName="sibTransNodeRect" presStyleLbl="align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229CF9B-5D75-45F3-9A0B-1222ED68BD3A}" type="pres">
      <dgm:prSet presAssocID="{7C02539F-794C-40EE-9181-BFE90A286280}" presName="nodeRect" presStyleLbl="align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8635B06-0158-483E-8CE8-4A22BB3A90C5}" type="pres">
      <dgm:prSet presAssocID="{72C1B357-F873-4C34-BC3E-DC2E29826C65}" presName="sibTrans" presStyleCnt="0"/>
      <dgm:spPr/>
    </dgm:pt>
    <dgm:pt modelId="{858545D1-4488-47A5-9677-DADB5B9316F6}" type="pres">
      <dgm:prSet presAssocID="{E977D2B4-75E9-4D07-A1AF-0C3974451FD6}" presName="compositeNode" presStyleCnt="0">
        <dgm:presLayoutVars>
          <dgm:bulletEnabled val="1"/>
        </dgm:presLayoutVars>
      </dgm:prSet>
      <dgm:spPr/>
    </dgm:pt>
    <dgm:pt modelId="{7B6D4DAF-9C8E-4336-86F5-F6D4D9B28C4E}" type="pres">
      <dgm:prSet presAssocID="{E977D2B4-75E9-4D07-A1AF-0C3974451FD6}" presName="bgRect" presStyleLbl="alignNode1" presStyleIdx="1" presStyleCnt="5" custScaleX="81531" custScaleY="140719" custLinFactNeighborX="-7891" custLinFactNeighborY="-438"/>
      <dgm:spPr/>
      <dgm:t>
        <a:bodyPr/>
        <a:lstStyle/>
        <a:p>
          <a:endParaRPr lang="pl-PL"/>
        </a:p>
      </dgm:t>
    </dgm:pt>
    <dgm:pt modelId="{389E590F-574F-4E60-8B7C-E00C0711A578}" type="pres">
      <dgm:prSet presAssocID="{89251E51-7C95-45AA-93AA-FDA7F5F99835}" presName="sibTransNodeRect" presStyleLbl="align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C12851A-2355-488A-95C1-4B5973B2BA3F}" type="pres">
      <dgm:prSet presAssocID="{E977D2B4-75E9-4D07-A1AF-0C3974451FD6}" presName="nodeRect" presStyleLbl="align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9DF6FEA-DA2D-49C6-8E46-954C76E6E883}" type="pres">
      <dgm:prSet presAssocID="{89251E51-7C95-45AA-93AA-FDA7F5F99835}" presName="sibTrans" presStyleCnt="0"/>
      <dgm:spPr/>
    </dgm:pt>
    <dgm:pt modelId="{8763BB1B-4178-4D69-B9AF-BF7C3921F17D}" type="pres">
      <dgm:prSet presAssocID="{2A06D77D-9967-455C-B563-2B8983FB6DE9}" presName="compositeNode" presStyleCnt="0">
        <dgm:presLayoutVars>
          <dgm:bulletEnabled val="1"/>
        </dgm:presLayoutVars>
      </dgm:prSet>
      <dgm:spPr/>
    </dgm:pt>
    <dgm:pt modelId="{4A98D98A-23EE-466E-BD70-32450CB862BA}" type="pres">
      <dgm:prSet presAssocID="{2A06D77D-9967-455C-B563-2B8983FB6DE9}" presName="bgRect" presStyleLbl="alignNode1" presStyleIdx="2" presStyleCnt="5" custScaleX="79108" custScaleY="140719" custLinFactNeighborX="-10825"/>
      <dgm:spPr/>
      <dgm:t>
        <a:bodyPr/>
        <a:lstStyle/>
        <a:p>
          <a:endParaRPr lang="pl-PL"/>
        </a:p>
      </dgm:t>
    </dgm:pt>
    <dgm:pt modelId="{D0B8B35B-4AFD-4AFB-AB86-0548FE8B95D1}" type="pres">
      <dgm:prSet presAssocID="{6D46C370-D86C-4D7D-AB90-E4AC7AD871F4}" presName="sibTransNodeRect" presStyleLbl="align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1E83C84-A98E-421E-A41C-CCA681072521}" type="pres">
      <dgm:prSet presAssocID="{2A06D77D-9967-455C-B563-2B8983FB6DE9}" presName="nodeRect" presStyleLbl="alignNode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5D2D40E-52F2-41D9-B944-E52942456D55}" type="pres">
      <dgm:prSet presAssocID="{6D46C370-D86C-4D7D-AB90-E4AC7AD871F4}" presName="sibTrans" presStyleCnt="0"/>
      <dgm:spPr/>
    </dgm:pt>
    <dgm:pt modelId="{D6B962F0-01B0-49E9-9DA8-0A70EF518C64}" type="pres">
      <dgm:prSet presAssocID="{37F94E78-E473-402C-9ABB-BD9E23345521}" presName="compositeNode" presStyleCnt="0">
        <dgm:presLayoutVars>
          <dgm:bulletEnabled val="1"/>
        </dgm:presLayoutVars>
      </dgm:prSet>
      <dgm:spPr/>
    </dgm:pt>
    <dgm:pt modelId="{C4D4D28C-A241-4044-9C30-F3FB2E57CDE0}" type="pres">
      <dgm:prSet presAssocID="{37F94E78-E473-402C-9ABB-BD9E23345521}" presName="bgRect" presStyleLbl="alignNode1" presStyleIdx="3" presStyleCnt="5" custScaleX="86392" custScaleY="139842" custLinFactNeighborX="-20124" custLinFactNeighborY="877"/>
      <dgm:spPr/>
      <dgm:t>
        <a:bodyPr/>
        <a:lstStyle/>
        <a:p>
          <a:endParaRPr lang="pl-PL"/>
        </a:p>
      </dgm:t>
    </dgm:pt>
    <dgm:pt modelId="{77386ED5-1788-4966-9201-39550116B588}" type="pres">
      <dgm:prSet presAssocID="{DDE143BE-1065-4540-85FE-287851019E71}" presName="sibTransNodeRect" presStyleLbl="align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F19871D-4422-4841-B6AD-9956BE293B75}" type="pres">
      <dgm:prSet presAssocID="{37F94E78-E473-402C-9ABB-BD9E23345521}" presName="nodeRect" presStyleLbl="align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C51A89B-9A53-4C6B-98A2-497D995A2C3B}" type="pres">
      <dgm:prSet presAssocID="{DDE143BE-1065-4540-85FE-287851019E71}" presName="sibTrans" presStyleCnt="0"/>
      <dgm:spPr/>
    </dgm:pt>
    <dgm:pt modelId="{2A27B9E0-6344-41D1-9DF8-D6785357D3E7}" type="pres">
      <dgm:prSet presAssocID="{1627A303-EC23-47DB-A64A-36DB0A023AB4}" presName="compositeNode" presStyleCnt="0">
        <dgm:presLayoutVars>
          <dgm:bulletEnabled val="1"/>
        </dgm:presLayoutVars>
      </dgm:prSet>
      <dgm:spPr/>
    </dgm:pt>
    <dgm:pt modelId="{76D86CEF-2657-4145-B16C-18E8F24FD85B}" type="pres">
      <dgm:prSet presAssocID="{1627A303-EC23-47DB-A64A-36DB0A023AB4}" presName="bgRect" presStyleLbl="alignNode1" presStyleIdx="4" presStyleCnt="5" custScaleX="79226" custScaleY="140719" custLinFactNeighborX="-19439" custLinFactNeighborY="449"/>
      <dgm:spPr/>
      <dgm:t>
        <a:bodyPr/>
        <a:lstStyle/>
        <a:p>
          <a:endParaRPr lang="pl-PL"/>
        </a:p>
      </dgm:t>
    </dgm:pt>
    <dgm:pt modelId="{A264891E-A2DC-4142-A3EC-B68ACEC5DCFA}" type="pres">
      <dgm:prSet presAssocID="{9855FCF8-33BA-4227-AC09-6C08691F1202}" presName="sibTransNodeRect" presStyleLbl="align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BA61A7E-B14C-42A6-B58A-61F8133DC81C}" type="pres">
      <dgm:prSet presAssocID="{1627A303-EC23-47DB-A64A-36DB0A023AB4}" presName="nodeRect" presStyleLbl="align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F902522-4E76-4C7E-8197-4A00A9CEA868}" type="presOf" srcId="{89251E51-7C95-45AA-93AA-FDA7F5F99835}" destId="{389E590F-574F-4E60-8B7C-E00C0711A578}" srcOrd="0" destOrd="0" presId="urn:microsoft.com/office/officeart/2016/7/layout/LinearBlockProcessNumbered"/>
    <dgm:cxn modelId="{723FC598-126E-43E0-ABFF-83C04718A9DC}" type="presOf" srcId="{6D46C370-D86C-4D7D-AB90-E4AC7AD871F4}" destId="{D0B8B35B-4AFD-4AFB-AB86-0548FE8B95D1}" srcOrd="0" destOrd="0" presId="urn:microsoft.com/office/officeart/2016/7/layout/LinearBlockProcessNumbered"/>
    <dgm:cxn modelId="{B70CAD56-71E8-42B9-9640-74CAF4192BBF}" type="presOf" srcId="{9855FCF8-33BA-4227-AC09-6C08691F1202}" destId="{A264891E-A2DC-4142-A3EC-B68ACEC5DCFA}" srcOrd="0" destOrd="0" presId="urn:microsoft.com/office/officeart/2016/7/layout/LinearBlockProcessNumbered"/>
    <dgm:cxn modelId="{7C929598-D52A-44D2-A94D-B1E9DC0D597A}" srcId="{DF6E7EFF-D85A-49C5-8085-C0895540DD8B}" destId="{1627A303-EC23-47DB-A64A-36DB0A023AB4}" srcOrd="4" destOrd="0" parTransId="{F3400AE6-1417-4F16-AA3A-C0C5D76BC77B}" sibTransId="{9855FCF8-33BA-4227-AC09-6C08691F1202}"/>
    <dgm:cxn modelId="{6FB6157A-2117-4FA4-B008-A887C9E2E6DF}" srcId="{DF6E7EFF-D85A-49C5-8085-C0895540DD8B}" destId="{7C02539F-794C-40EE-9181-BFE90A286280}" srcOrd="0" destOrd="0" parTransId="{F554C54E-B835-4D21-B272-E87433EC1802}" sibTransId="{72C1B357-F873-4C34-BC3E-DC2E29826C65}"/>
    <dgm:cxn modelId="{0635C5EE-F8F8-429E-9831-36D0AF49B2C3}" type="presOf" srcId="{1627A303-EC23-47DB-A64A-36DB0A023AB4}" destId="{6BA61A7E-B14C-42A6-B58A-61F8133DC81C}" srcOrd="1" destOrd="0" presId="urn:microsoft.com/office/officeart/2016/7/layout/LinearBlockProcessNumbered"/>
    <dgm:cxn modelId="{6D5E4803-97FC-4D9F-A21B-9DB75426223F}" srcId="{DF6E7EFF-D85A-49C5-8085-C0895540DD8B}" destId="{E977D2B4-75E9-4D07-A1AF-0C3974451FD6}" srcOrd="1" destOrd="0" parTransId="{9CA68643-353B-49BB-AD48-14C29B67E19A}" sibTransId="{89251E51-7C95-45AA-93AA-FDA7F5F99835}"/>
    <dgm:cxn modelId="{FC4CF742-E51E-4F16-A189-E303B9D41649}" type="presOf" srcId="{DDE143BE-1065-4540-85FE-287851019E71}" destId="{77386ED5-1788-4966-9201-39550116B588}" srcOrd="0" destOrd="0" presId="urn:microsoft.com/office/officeart/2016/7/layout/LinearBlockProcessNumbered"/>
    <dgm:cxn modelId="{0D4DC8CF-3A08-469E-AE8A-EE58440E2AFA}" type="presOf" srcId="{E977D2B4-75E9-4D07-A1AF-0C3974451FD6}" destId="{0C12851A-2355-488A-95C1-4B5973B2BA3F}" srcOrd="1" destOrd="0" presId="urn:microsoft.com/office/officeart/2016/7/layout/LinearBlockProcessNumbered"/>
    <dgm:cxn modelId="{3D0183F3-21C0-4698-91B6-5E21994C15D4}" type="presOf" srcId="{2A06D77D-9967-455C-B563-2B8983FB6DE9}" destId="{4A98D98A-23EE-466E-BD70-32450CB862BA}" srcOrd="0" destOrd="0" presId="urn:microsoft.com/office/officeart/2016/7/layout/LinearBlockProcessNumbered"/>
    <dgm:cxn modelId="{E2FF630D-4A8E-4441-A231-F788A128F7D0}" type="presOf" srcId="{2A06D77D-9967-455C-B563-2B8983FB6DE9}" destId="{51E83C84-A98E-421E-A41C-CCA681072521}" srcOrd="1" destOrd="0" presId="urn:microsoft.com/office/officeart/2016/7/layout/LinearBlockProcessNumbered"/>
    <dgm:cxn modelId="{EFC7CE81-B134-4934-BD87-22CD0C18544C}" type="presOf" srcId="{7C02539F-794C-40EE-9181-BFE90A286280}" destId="{FD30521A-7F6B-43F1-9FE7-0BE786F9D558}" srcOrd="0" destOrd="0" presId="urn:microsoft.com/office/officeart/2016/7/layout/LinearBlockProcessNumbered"/>
    <dgm:cxn modelId="{D9EFE5B8-25F4-437F-8EB7-895A26EC8D51}" srcId="{DF6E7EFF-D85A-49C5-8085-C0895540DD8B}" destId="{2A06D77D-9967-455C-B563-2B8983FB6DE9}" srcOrd="2" destOrd="0" parTransId="{EE5D27A9-6D7C-4008-B810-7AA18895DCB4}" sibTransId="{6D46C370-D86C-4D7D-AB90-E4AC7AD871F4}"/>
    <dgm:cxn modelId="{4D068061-4DC1-4113-8ABF-BB26684F95B4}" type="presOf" srcId="{E977D2B4-75E9-4D07-A1AF-0C3974451FD6}" destId="{7B6D4DAF-9C8E-4336-86F5-F6D4D9B28C4E}" srcOrd="0" destOrd="0" presId="urn:microsoft.com/office/officeart/2016/7/layout/LinearBlockProcessNumbered"/>
    <dgm:cxn modelId="{A22DD10A-91DA-45AB-A89D-2C2E62F63FC1}" type="presOf" srcId="{7C02539F-794C-40EE-9181-BFE90A286280}" destId="{F229CF9B-5D75-45F3-9A0B-1222ED68BD3A}" srcOrd="1" destOrd="0" presId="urn:microsoft.com/office/officeart/2016/7/layout/LinearBlockProcessNumbered"/>
    <dgm:cxn modelId="{24A4B0DF-183D-438F-AEE6-B04982E16123}" srcId="{DF6E7EFF-D85A-49C5-8085-C0895540DD8B}" destId="{37F94E78-E473-402C-9ABB-BD9E23345521}" srcOrd="3" destOrd="0" parTransId="{E2402C0C-8F41-48B8-B477-6717B07218EF}" sibTransId="{DDE143BE-1065-4540-85FE-287851019E71}"/>
    <dgm:cxn modelId="{158D86F1-7FFE-4066-9E61-DBED11F94ADF}" type="presOf" srcId="{DF6E7EFF-D85A-49C5-8085-C0895540DD8B}" destId="{B238E714-DD77-45EB-9A62-6FC649B17A3C}" srcOrd="0" destOrd="0" presId="urn:microsoft.com/office/officeart/2016/7/layout/LinearBlockProcessNumbered"/>
    <dgm:cxn modelId="{F9459263-F9E3-4F87-A69D-2D1964FC83EB}" type="presOf" srcId="{72C1B357-F873-4C34-BC3E-DC2E29826C65}" destId="{0BD76439-488E-46DA-B323-DC6DA5DCFE04}" srcOrd="0" destOrd="0" presId="urn:microsoft.com/office/officeart/2016/7/layout/LinearBlockProcessNumbered"/>
    <dgm:cxn modelId="{30C22DCC-7EA8-4FB2-BD73-9E30621C2538}" type="presOf" srcId="{1627A303-EC23-47DB-A64A-36DB0A023AB4}" destId="{76D86CEF-2657-4145-B16C-18E8F24FD85B}" srcOrd="0" destOrd="0" presId="urn:microsoft.com/office/officeart/2016/7/layout/LinearBlockProcessNumbered"/>
    <dgm:cxn modelId="{58ED8A9B-C929-4E42-86DC-DB166B804BBE}" type="presOf" srcId="{37F94E78-E473-402C-9ABB-BD9E23345521}" destId="{C4D4D28C-A241-4044-9C30-F3FB2E57CDE0}" srcOrd="0" destOrd="0" presId="urn:microsoft.com/office/officeart/2016/7/layout/LinearBlockProcessNumbered"/>
    <dgm:cxn modelId="{C4EB054E-29B8-4112-8AF6-EF9C50A29A24}" type="presOf" srcId="{37F94E78-E473-402C-9ABB-BD9E23345521}" destId="{9F19871D-4422-4841-B6AD-9956BE293B75}" srcOrd="1" destOrd="0" presId="urn:microsoft.com/office/officeart/2016/7/layout/LinearBlockProcessNumbered"/>
    <dgm:cxn modelId="{B69C4D10-00CE-4D94-B4F5-C44549D98A42}" type="presParOf" srcId="{B238E714-DD77-45EB-9A62-6FC649B17A3C}" destId="{92F5A114-19DC-49E0-827D-BB4074D1D3BF}" srcOrd="0" destOrd="0" presId="urn:microsoft.com/office/officeart/2016/7/layout/LinearBlockProcessNumbered"/>
    <dgm:cxn modelId="{57FFC5D7-CEA3-4880-9AC7-02A01906D9AD}" type="presParOf" srcId="{92F5A114-19DC-49E0-827D-BB4074D1D3BF}" destId="{FD30521A-7F6B-43F1-9FE7-0BE786F9D558}" srcOrd="0" destOrd="0" presId="urn:microsoft.com/office/officeart/2016/7/layout/LinearBlockProcessNumbered"/>
    <dgm:cxn modelId="{47832A7D-F3C1-4CBC-87ED-91BDDC31F58C}" type="presParOf" srcId="{92F5A114-19DC-49E0-827D-BB4074D1D3BF}" destId="{0BD76439-488E-46DA-B323-DC6DA5DCFE04}" srcOrd="1" destOrd="0" presId="urn:microsoft.com/office/officeart/2016/7/layout/LinearBlockProcessNumbered"/>
    <dgm:cxn modelId="{5679AD68-D78D-4777-BDE0-2184FC6D05D7}" type="presParOf" srcId="{92F5A114-19DC-49E0-827D-BB4074D1D3BF}" destId="{F229CF9B-5D75-45F3-9A0B-1222ED68BD3A}" srcOrd="2" destOrd="0" presId="urn:microsoft.com/office/officeart/2016/7/layout/LinearBlockProcessNumbered"/>
    <dgm:cxn modelId="{B0B00C98-49A7-4A29-832B-FACCF384CE52}" type="presParOf" srcId="{B238E714-DD77-45EB-9A62-6FC649B17A3C}" destId="{48635B06-0158-483E-8CE8-4A22BB3A90C5}" srcOrd="1" destOrd="0" presId="urn:microsoft.com/office/officeart/2016/7/layout/LinearBlockProcessNumbered"/>
    <dgm:cxn modelId="{8270D70C-A471-484B-BB29-882A4C24ABFF}" type="presParOf" srcId="{B238E714-DD77-45EB-9A62-6FC649B17A3C}" destId="{858545D1-4488-47A5-9677-DADB5B9316F6}" srcOrd="2" destOrd="0" presId="urn:microsoft.com/office/officeart/2016/7/layout/LinearBlockProcessNumbered"/>
    <dgm:cxn modelId="{6C562B11-3C12-42E3-8545-5B97F105F3AE}" type="presParOf" srcId="{858545D1-4488-47A5-9677-DADB5B9316F6}" destId="{7B6D4DAF-9C8E-4336-86F5-F6D4D9B28C4E}" srcOrd="0" destOrd="0" presId="urn:microsoft.com/office/officeart/2016/7/layout/LinearBlockProcessNumbered"/>
    <dgm:cxn modelId="{18626DF1-0C7A-437B-BD43-D11BE6173403}" type="presParOf" srcId="{858545D1-4488-47A5-9677-DADB5B9316F6}" destId="{389E590F-574F-4E60-8B7C-E00C0711A578}" srcOrd="1" destOrd="0" presId="urn:microsoft.com/office/officeart/2016/7/layout/LinearBlockProcessNumbered"/>
    <dgm:cxn modelId="{D6F3CB09-E1CC-4264-B77C-DE751B22C1EF}" type="presParOf" srcId="{858545D1-4488-47A5-9677-DADB5B9316F6}" destId="{0C12851A-2355-488A-95C1-4B5973B2BA3F}" srcOrd="2" destOrd="0" presId="urn:microsoft.com/office/officeart/2016/7/layout/LinearBlockProcessNumbered"/>
    <dgm:cxn modelId="{C3200DCB-3E4F-4C2D-93B3-DD150B2A0F7B}" type="presParOf" srcId="{B238E714-DD77-45EB-9A62-6FC649B17A3C}" destId="{D9DF6FEA-DA2D-49C6-8E46-954C76E6E883}" srcOrd="3" destOrd="0" presId="urn:microsoft.com/office/officeart/2016/7/layout/LinearBlockProcessNumbered"/>
    <dgm:cxn modelId="{86D3D9B6-73E3-46D0-BECC-CD66A8D39652}" type="presParOf" srcId="{B238E714-DD77-45EB-9A62-6FC649B17A3C}" destId="{8763BB1B-4178-4D69-B9AF-BF7C3921F17D}" srcOrd="4" destOrd="0" presId="urn:microsoft.com/office/officeart/2016/7/layout/LinearBlockProcessNumbered"/>
    <dgm:cxn modelId="{091E565D-0D6F-4A7C-838B-F2D08224EA26}" type="presParOf" srcId="{8763BB1B-4178-4D69-B9AF-BF7C3921F17D}" destId="{4A98D98A-23EE-466E-BD70-32450CB862BA}" srcOrd="0" destOrd="0" presId="urn:microsoft.com/office/officeart/2016/7/layout/LinearBlockProcessNumbered"/>
    <dgm:cxn modelId="{8211DDA4-AAF7-438A-B523-B49C9B8D9E15}" type="presParOf" srcId="{8763BB1B-4178-4D69-B9AF-BF7C3921F17D}" destId="{D0B8B35B-4AFD-4AFB-AB86-0548FE8B95D1}" srcOrd="1" destOrd="0" presId="urn:microsoft.com/office/officeart/2016/7/layout/LinearBlockProcessNumbered"/>
    <dgm:cxn modelId="{8382CE32-FA22-4F9C-8C25-A8B07BE9E923}" type="presParOf" srcId="{8763BB1B-4178-4D69-B9AF-BF7C3921F17D}" destId="{51E83C84-A98E-421E-A41C-CCA681072521}" srcOrd="2" destOrd="0" presId="urn:microsoft.com/office/officeart/2016/7/layout/LinearBlockProcessNumbered"/>
    <dgm:cxn modelId="{297EF0D4-5C1D-4DE5-B425-779F4436E567}" type="presParOf" srcId="{B238E714-DD77-45EB-9A62-6FC649B17A3C}" destId="{85D2D40E-52F2-41D9-B944-E52942456D55}" srcOrd="5" destOrd="0" presId="urn:microsoft.com/office/officeart/2016/7/layout/LinearBlockProcessNumbered"/>
    <dgm:cxn modelId="{BDBA5451-B965-41AC-8D01-4FA40A8634F8}" type="presParOf" srcId="{B238E714-DD77-45EB-9A62-6FC649B17A3C}" destId="{D6B962F0-01B0-49E9-9DA8-0A70EF518C64}" srcOrd="6" destOrd="0" presId="urn:microsoft.com/office/officeart/2016/7/layout/LinearBlockProcessNumbered"/>
    <dgm:cxn modelId="{D66E7C5F-8F5C-43DC-A5AB-D7BD86730193}" type="presParOf" srcId="{D6B962F0-01B0-49E9-9DA8-0A70EF518C64}" destId="{C4D4D28C-A241-4044-9C30-F3FB2E57CDE0}" srcOrd="0" destOrd="0" presId="urn:microsoft.com/office/officeart/2016/7/layout/LinearBlockProcessNumbered"/>
    <dgm:cxn modelId="{67D983E8-D6AD-4074-AA0E-5BE008AAE587}" type="presParOf" srcId="{D6B962F0-01B0-49E9-9DA8-0A70EF518C64}" destId="{77386ED5-1788-4966-9201-39550116B588}" srcOrd="1" destOrd="0" presId="urn:microsoft.com/office/officeart/2016/7/layout/LinearBlockProcessNumbered"/>
    <dgm:cxn modelId="{B704A18A-EF6D-4172-B49B-4FD388EE584E}" type="presParOf" srcId="{D6B962F0-01B0-49E9-9DA8-0A70EF518C64}" destId="{9F19871D-4422-4841-B6AD-9956BE293B75}" srcOrd="2" destOrd="0" presId="urn:microsoft.com/office/officeart/2016/7/layout/LinearBlockProcessNumbered"/>
    <dgm:cxn modelId="{418A11A2-27C5-40C8-9C62-06B19E75B825}" type="presParOf" srcId="{B238E714-DD77-45EB-9A62-6FC649B17A3C}" destId="{2C51A89B-9A53-4C6B-98A2-497D995A2C3B}" srcOrd="7" destOrd="0" presId="urn:microsoft.com/office/officeart/2016/7/layout/LinearBlockProcessNumbered"/>
    <dgm:cxn modelId="{7267DE01-9270-40E8-B21E-5E58679C2954}" type="presParOf" srcId="{B238E714-DD77-45EB-9A62-6FC649B17A3C}" destId="{2A27B9E0-6344-41D1-9DF8-D6785357D3E7}" srcOrd="8" destOrd="0" presId="urn:microsoft.com/office/officeart/2016/7/layout/LinearBlockProcessNumbered"/>
    <dgm:cxn modelId="{5A7CB914-F506-4068-A3AE-DCA3A8D46EB4}" type="presParOf" srcId="{2A27B9E0-6344-41D1-9DF8-D6785357D3E7}" destId="{76D86CEF-2657-4145-B16C-18E8F24FD85B}" srcOrd="0" destOrd="0" presId="urn:microsoft.com/office/officeart/2016/7/layout/LinearBlockProcessNumbered"/>
    <dgm:cxn modelId="{14FF936B-1EB3-4354-B905-1FE3E4BF61F5}" type="presParOf" srcId="{2A27B9E0-6344-41D1-9DF8-D6785357D3E7}" destId="{A264891E-A2DC-4142-A3EC-B68ACEC5DCFA}" srcOrd="1" destOrd="0" presId="urn:microsoft.com/office/officeart/2016/7/layout/LinearBlockProcessNumbered"/>
    <dgm:cxn modelId="{178848C9-3EF0-4ACA-B4B5-9E3FC2CE2B6F}" type="presParOf" srcId="{2A27B9E0-6344-41D1-9DF8-D6785357D3E7}" destId="{6BA61A7E-B14C-42A6-B58A-61F8133DC81C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05304A9-2F9A-41A8-9687-7E5F1E812C0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25C10B3F-1CA5-4638-945E-2048F7A9E872}">
      <dgm:prSet custT="1"/>
      <dgm:spPr/>
      <dgm:t>
        <a:bodyPr/>
        <a:lstStyle/>
        <a:p>
          <a:pPr algn="l"/>
          <a:r>
            <a:rPr lang="pl-PL" sz="2000" b="1">
              <a:latin typeface="Calibri" panose="020F0502020204030204" pitchFamily="34" charset="0"/>
            </a:rPr>
            <a:t>1. Akkumulation </a:t>
          </a:r>
          <a:endParaRPr lang="pl-PL" sz="2000" dirty="0">
            <a:latin typeface="Calibri" panose="020F0502020204030204" pitchFamily="34" charset="0"/>
          </a:endParaRPr>
        </a:p>
      </dgm:t>
    </dgm:pt>
    <dgm:pt modelId="{71816019-8CBF-4C13-BEC2-57FAE97665BB}" type="parTrans" cxnId="{297B2E7C-CE5D-4E84-BE72-2853B6B3AFB3}">
      <dgm:prSet/>
      <dgm:spPr/>
      <dgm:t>
        <a:bodyPr/>
        <a:lstStyle/>
        <a:p>
          <a:endParaRPr lang="pl-PL"/>
        </a:p>
      </dgm:t>
    </dgm:pt>
    <dgm:pt modelId="{F154C409-96D2-46C4-8228-CD9A35AC3754}" type="sibTrans" cxnId="{297B2E7C-CE5D-4E84-BE72-2853B6B3AFB3}">
      <dgm:prSet/>
      <dgm:spPr/>
      <dgm:t>
        <a:bodyPr/>
        <a:lstStyle/>
        <a:p>
          <a:endParaRPr lang="pl-PL"/>
        </a:p>
      </dgm:t>
    </dgm:pt>
    <dgm:pt modelId="{DB80A1AD-ED88-4ADC-9BE6-EB20989FA59C}">
      <dgm:prSet custT="1"/>
      <dgm:spPr/>
      <dgm:t>
        <a:bodyPr/>
        <a:lstStyle/>
        <a:p>
          <a:pPr algn="l"/>
          <a:r>
            <a:rPr lang="pl-PL" sz="2000" b="1">
              <a:latin typeface="Calibri" panose="020F0502020204030204" pitchFamily="34" charset="0"/>
            </a:rPr>
            <a:t>2. Initiierung </a:t>
          </a:r>
          <a:endParaRPr lang="pl-PL" sz="2000" dirty="0">
            <a:latin typeface="Calibri" panose="020F0502020204030204" pitchFamily="34" charset="0"/>
          </a:endParaRPr>
        </a:p>
      </dgm:t>
    </dgm:pt>
    <dgm:pt modelId="{D32C668D-28C2-4AFC-B4DC-4DA93A3AF8C9}" type="parTrans" cxnId="{5B3CD2E9-C82B-45F6-B146-8B8CB569B7C6}">
      <dgm:prSet/>
      <dgm:spPr/>
      <dgm:t>
        <a:bodyPr/>
        <a:lstStyle/>
        <a:p>
          <a:endParaRPr lang="pl-PL"/>
        </a:p>
      </dgm:t>
    </dgm:pt>
    <dgm:pt modelId="{BB1121A7-A0B5-44B1-8CD6-840FF38E268D}" type="sibTrans" cxnId="{5B3CD2E9-C82B-45F6-B146-8B8CB569B7C6}">
      <dgm:prSet/>
      <dgm:spPr/>
      <dgm:t>
        <a:bodyPr/>
        <a:lstStyle/>
        <a:p>
          <a:endParaRPr lang="pl-PL"/>
        </a:p>
      </dgm:t>
    </dgm:pt>
    <dgm:pt modelId="{5BD54E10-CC4A-42C3-80CD-46AFC2E2A8D4}">
      <dgm:prSet custT="1"/>
      <dgm:spPr/>
      <dgm:t>
        <a:bodyPr/>
        <a:lstStyle/>
        <a:p>
          <a:pPr algn="l"/>
          <a:r>
            <a:rPr lang="pl-PL" sz="2000" b="1">
              <a:latin typeface="Calibri" panose="020F0502020204030204" pitchFamily="34" charset="0"/>
            </a:rPr>
            <a:t>3. Infektion </a:t>
          </a:r>
          <a:endParaRPr lang="pl-PL" sz="2000" dirty="0">
            <a:latin typeface="Calibri" panose="020F0502020204030204" pitchFamily="34" charset="0"/>
          </a:endParaRPr>
        </a:p>
      </dgm:t>
    </dgm:pt>
    <dgm:pt modelId="{066E7A32-0FFD-4B1A-8E72-79CDC6A4A5E1}" type="parTrans" cxnId="{80333DBD-494D-4B24-9DCA-BEFB62BEA70A}">
      <dgm:prSet/>
      <dgm:spPr/>
      <dgm:t>
        <a:bodyPr/>
        <a:lstStyle/>
        <a:p>
          <a:endParaRPr lang="pl-PL"/>
        </a:p>
      </dgm:t>
    </dgm:pt>
    <dgm:pt modelId="{192E1513-A3ED-4F97-A0B5-8176B17C3DE8}" type="sibTrans" cxnId="{80333DBD-494D-4B24-9DCA-BEFB62BEA70A}">
      <dgm:prSet/>
      <dgm:spPr/>
      <dgm:t>
        <a:bodyPr/>
        <a:lstStyle/>
        <a:p>
          <a:endParaRPr lang="pl-PL"/>
        </a:p>
      </dgm:t>
    </dgm:pt>
    <dgm:pt modelId="{E116C977-4D57-444A-807B-D65AA644F09B}">
      <dgm:prSet custT="1"/>
      <dgm:spPr/>
      <dgm:t>
        <a:bodyPr/>
        <a:lstStyle/>
        <a:p>
          <a:pPr algn="l"/>
          <a:r>
            <a:rPr lang="pl-PL" sz="2000" b="1">
              <a:latin typeface="Calibri" panose="020F0502020204030204" pitchFamily="34" charset="0"/>
            </a:rPr>
            <a:t>4. Übertragung </a:t>
          </a:r>
          <a:endParaRPr lang="pl-PL" sz="2000" dirty="0">
            <a:latin typeface="Calibri" panose="020F0502020204030204" pitchFamily="34" charset="0"/>
          </a:endParaRPr>
        </a:p>
      </dgm:t>
    </dgm:pt>
    <dgm:pt modelId="{68AE6692-42FF-4322-B919-3B34D9728A50}" type="parTrans" cxnId="{EBF2B4F8-54A9-4912-B1F0-B9C690F57C29}">
      <dgm:prSet/>
      <dgm:spPr/>
      <dgm:t>
        <a:bodyPr/>
        <a:lstStyle/>
        <a:p>
          <a:endParaRPr lang="pl-PL"/>
        </a:p>
      </dgm:t>
    </dgm:pt>
    <dgm:pt modelId="{32DF8724-07CA-4ED8-8E21-0230AD9606BB}" type="sibTrans" cxnId="{EBF2B4F8-54A9-4912-B1F0-B9C690F57C29}">
      <dgm:prSet/>
      <dgm:spPr/>
      <dgm:t>
        <a:bodyPr/>
        <a:lstStyle/>
        <a:p>
          <a:endParaRPr lang="pl-PL"/>
        </a:p>
      </dgm:t>
    </dgm:pt>
    <dgm:pt modelId="{12086F35-3248-4A52-9FA0-BD9ED35C6EC4}">
      <dgm:prSet custT="1"/>
      <dgm:spPr/>
      <dgm:t>
        <a:bodyPr/>
        <a:lstStyle/>
        <a:p>
          <a:pPr algn="l"/>
          <a:r>
            <a:rPr lang="pl-PL" sz="2000" b="1">
              <a:latin typeface="Calibri" panose="020F0502020204030204" pitchFamily="34" charset="0"/>
            </a:rPr>
            <a:t>5. Neue Realität nach der Krise</a:t>
          </a:r>
          <a:endParaRPr lang="pl-PL" sz="2000" dirty="0">
            <a:latin typeface="Calibri" panose="020F0502020204030204" pitchFamily="34" charset="0"/>
          </a:endParaRPr>
        </a:p>
      </dgm:t>
    </dgm:pt>
    <dgm:pt modelId="{C4659B6B-1EE3-4440-8A9E-1EA7D70A7736}" type="parTrans" cxnId="{6064769F-BF0A-45AB-A824-B9DE6D8AAD01}">
      <dgm:prSet/>
      <dgm:spPr/>
      <dgm:t>
        <a:bodyPr/>
        <a:lstStyle/>
        <a:p>
          <a:endParaRPr lang="pl-PL"/>
        </a:p>
      </dgm:t>
    </dgm:pt>
    <dgm:pt modelId="{0112F7E8-5F4A-48F9-90D2-CA3021C84989}" type="sibTrans" cxnId="{6064769F-BF0A-45AB-A824-B9DE6D8AAD01}">
      <dgm:prSet/>
      <dgm:spPr/>
      <dgm:t>
        <a:bodyPr/>
        <a:lstStyle/>
        <a:p>
          <a:endParaRPr lang="pl-PL"/>
        </a:p>
      </dgm:t>
    </dgm:pt>
    <dgm:pt modelId="{F0FF019B-B90F-4DA1-9259-24545B269F45}" type="pres">
      <dgm:prSet presAssocID="{705304A9-2F9A-41A8-9687-7E5F1E812C0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BEDD8D2-067E-4BD6-AD0D-C7C0E9FB118E}" type="pres">
      <dgm:prSet presAssocID="{25C10B3F-1CA5-4638-945E-2048F7A9E872}" presName="linNode" presStyleCnt="0"/>
      <dgm:spPr/>
    </dgm:pt>
    <dgm:pt modelId="{D5508C3B-7631-4133-BD81-B54F562A3A38}" type="pres">
      <dgm:prSet presAssocID="{25C10B3F-1CA5-4638-945E-2048F7A9E872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7C52999-F7E6-460B-AB12-7A3D59145C39}" type="pres">
      <dgm:prSet presAssocID="{F154C409-96D2-46C4-8228-CD9A35AC3754}" presName="sp" presStyleCnt="0"/>
      <dgm:spPr/>
    </dgm:pt>
    <dgm:pt modelId="{0872176D-17A9-424B-B9A6-453E8875A1FA}" type="pres">
      <dgm:prSet presAssocID="{DB80A1AD-ED88-4ADC-9BE6-EB20989FA59C}" presName="linNode" presStyleCnt="0"/>
      <dgm:spPr/>
    </dgm:pt>
    <dgm:pt modelId="{8E2ADB53-1FBF-4307-9A57-221202CE61DD}" type="pres">
      <dgm:prSet presAssocID="{DB80A1AD-ED88-4ADC-9BE6-EB20989FA59C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9399C32-3B44-4541-85A8-4A942EAC8387}" type="pres">
      <dgm:prSet presAssocID="{BB1121A7-A0B5-44B1-8CD6-840FF38E268D}" presName="sp" presStyleCnt="0"/>
      <dgm:spPr/>
    </dgm:pt>
    <dgm:pt modelId="{52CF28F8-0023-46AA-861B-AE68EE7B723A}" type="pres">
      <dgm:prSet presAssocID="{5BD54E10-CC4A-42C3-80CD-46AFC2E2A8D4}" presName="linNode" presStyleCnt="0"/>
      <dgm:spPr/>
    </dgm:pt>
    <dgm:pt modelId="{790EC233-2B7D-4BF9-9062-82833687BB24}" type="pres">
      <dgm:prSet presAssocID="{5BD54E10-CC4A-42C3-80CD-46AFC2E2A8D4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BEAF64B-56A9-41D4-8CC3-C4F3A34D57E5}" type="pres">
      <dgm:prSet presAssocID="{192E1513-A3ED-4F97-A0B5-8176B17C3DE8}" presName="sp" presStyleCnt="0"/>
      <dgm:spPr/>
    </dgm:pt>
    <dgm:pt modelId="{7BE45CE8-A349-4A25-B195-4CD9EE1BEE3B}" type="pres">
      <dgm:prSet presAssocID="{E116C977-4D57-444A-807B-D65AA644F09B}" presName="linNode" presStyleCnt="0"/>
      <dgm:spPr/>
    </dgm:pt>
    <dgm:pt modelId="{BF94005F-66B5-4B68-9F83-9F25591FC3BE}" type="pres">
      <dgm:prSet presAssocID="{E116C977-4D57-444A-807B-D65AA644F09B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98DE965-1A7C-4BF4-9082-46498A663EA0}" type="pres">
      <dgm:prSet presAssocID="{32DF8724-07CA-4ED8-8E21-0230AD9606BB}" presName="sp" presStyleCnt="0"/>
      <dgm:spPr/>
    </dgm:pt>
    <dgm:pt modelId="{0D2346BA-D0E4-4B38-A1A2-9A8F7222C12F}" type="pres">
      <dgm:prSet presAssocID="{12086F35-3248-4A52-9FA0-BD9ED35C6EC4}" presName="linNode" presStyleCnt="0"/>
      <dgm:spPr/>
    </dgm:pt>
    <dgm:pt modelId="{714076E7-918B-425C-AA38-61B11BD0C31B}" type="pres">
      <dgm:prSet presAssocID="{12086F35-3248-4A52-9FA0-BD9ED35C6EC4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A79FF68-FC29-4FF3-825D-2F7B11969D19}" type="presOf" srcId="{705304A9-2F9A-41A8-9687-7E5F1E812C07}" destId="{F0FF019B-B90F-4DA1-9259-24545B269F45}" srcOrd="0" destOrd="0" presId="urn:microsoft.com/office/officeart/2005/8/layout/vList5"/>
    <dgm:cxn modelId="{3286A169-EFD1-40CE-B18B-C8761195BDB4}" type="presOf" srcId="{25C10B3F-1CA5-4638-945E-2048F7A9E872}" destId="{D5508C3B-7631-4133-BD81-B54F562A3A38}" srcOrd="0" destOrd="0" presId="urn:microsoft.com/office/officeart/2005/8/layout/vList5"/>
    <dgm:cxn modelId="{EBF2B4F8-54A9-4912-B1F0-B9C690F57C29}" srcId="{705304A9-2F9A-41A8-9687-7E5F1E812C07}" destId="{E116C977-4D57-444A-807B-D65AA644F09B}" srcOrd="3" destOrd="0" parTransId="{68AE6692-42FF-4322-B919-3B34D9728A50}" sibTransId="{32DF8724-07CA-4ED8-8E21-0230AD9606BB}"/>
    <dgm:cxn modelId="{52A80401-8F23-4C06-890B-60248556F3A2}" type="presOf" srcId="{DB80A1AD-ED88-4ADC-9BE6-EB20989FA59C}" destId="{8E2ADB53-1FBF-4307-9A57-221202CE61DD}" srcOrd="0" destOrd="0" presId="urn:microsoft.com/office/officeart/2005/8/layout/vList5"/>
    <dgm:cxn modelId="{5B3CD2E9-C82B-45F6-B146-8B8CB569B7C6}" srcId="{705304A9-2F9A-41A8-9687-7E5F1E812C07}" destId="{DB80A1AD-ED88-4ADC-9BE6-EB20989FA59C}" srcOrd="1" destOrd="0" parTransId="{D32C668D-28C2-4AFC-B4DC-4DA93A3AF8C9}" sibTransId="{BB1121A7-A0B5-44B1-8CD6-840FF38E268D}"/>
    <dgm:cxn modelId="{80333DBD-494D-4B24-9DCA-BEFB62BEA70A}" srcId="{705304A9-2F9A-41A8-9687-7E5F1E812C07}" destId="{5BD54E10-CC4A-42C3-80CD-46AFC2E2A8D4}" srcOrd="2" destOrd="0" parTransId="{066E7A32-0FFD-4B1A-8E72-79CDC6A4A5E1}" sibTransId="{192E1513-A3ED-4F97-A0B5-8176B17C3DE8}"/>
    <dgm:cxn modelId="{297B2E7C-CE5D-4E84-BE72-2853B6B3AFB3}" srcId="{705304A9-2F9A-41A8-9687-7E5F1E812C07}" destId="{25C10B3F-1CA5-4638-945E-2048F7A9E872}" srcOrd="0" destOrd="0" parTransId="{71816019-8CBF-4C13-BEC2-57FAE97665BB}" sibTransId="{F154C409-96D2-46C4-8228-CD9A35AC3754}"/>
    <dgm:cxn modelId="{6064769F-BF0A-45AB-A824-B9DE6D8AAD01}" srcId="{705304A9-2F9A-41A8-9687-7E5F1E812C07}" destId="{12086F35-3248-4A52-9FA0-BD9ED35C6EC4}" srcOrd="4" destOrd="0" parTransId="{C4659B6B-1EE3-4440-8A9E-1EA7D70A7736}" sibTransId="{0112F7E8-5F4A-48F9-90D2-CA3021C84989}"/>
    <dgm:cxn modelId="{62FE9E1E-B3E5-485C-83AA-ADFACE779153}" type="presOf" srcId="{E116C977-4D57-444A-807B-D65AA644F09B}" destId="{BF94005F-66B5-4B68-9F83-9F25591FC3BE}" srcOrd="0" destOrd="0" presId="urn:microsoft.com/office/officeart/2005/8/layout/vList5"/>
    <dgm:cxn modelId="{3533F02F-DEF1-417E-BB62-4986C8C971A3}" type="presOf" srcId="{12086F35-3248-4A52-9FA0-BD9ED35C6EC4}" destId="{714076E7-918B-425C-AA38-61B11BD0C31B}" srcOrd="0" destOrd="0" presId="urn:microsoft.com/office/officeart/2005/8/layout/vList5"/>
    <dgm:cxn modelId="{61AE4C0E-FD2C-46D5-928C-A34549E758B6}" type="presOf" srcId="{5BD54E10-CC4A-42C3-80CD-46AFC2E2A8D4}" destId="{790EC233-2B7D-4BF9-9062-82833687BB24}" srcOrd="0" destOrd="0" presId="urn:microsoft.com/office/officeart/2005/8/layout/vList5"/>
    <dgm:cxn modelId="{DD9509BD-0195-43E2-916E-9CA1D230CD0E}" type="presParOf" srcId="{F0FF019B-B90F-4DA1-9259-24545B269F45}" destId="{9BEDD8D2-067E-4BD6-AD0D-C7C0E9FB118E}" srcOrd="0" destOrd="0" presId="urn:microsoft.com/office/officeart/2005/8/layout/vList5"/>
    <dgm:cxn modelId="{96326197-936C-4829-9ED4-8D1A19E5DC31}" type="presParOf" srcId="{9BEDD8D2-067E-4BD6-AD0D-C7C0E9FB118E}" destId="{D5508C3B-7631-4133-BD81-B54F562A3A38}" srcOrd="0" destOrd="0" presId="urn:microsoft.com/office/officeart/2005/8/layout/vList5"/>
    <dgm:cxn modelId="{84175109-3E36-4427-98A8-128B51D4A5FE}" type="presParOf" srcId="{F0FF019B-B90F-4DA1-9259-24545B269F45}" destId="{A7C52999-F7E6-460B-AB12-7A3D59145C39}" srcOrd="1" destOrd="0" presId="urn:microsoft.com/office/officeart/2005/8/layout/vList5"/>
    <dgm:cxn modelId="{BE51D697-FDD3-43C0-A111-763B0C9EAB1A}" type="presParOf" srcId="{F0FF019B-B90F-4DA1-9259-24545B269F45}" destId="{0872176D-17A9-424B-B9A6-453E8875A1FA}" srcOrd="2" destOrd="0" presId="urn:microsoft.com/office/officeart/2005/8/layout/vList5"/>
    <dgm:cxn modelId="{FF36A039-A0C0-4321-B271-1DBAC27F9AD6}" type="presParOf" srcId="{0872176D-17A9-424B-B9A6-453E8875A1FA}" destId="{8E2ADB53-1FBF-4307-9A57-221202CE61DD}" srcOrd="0" destOrd="0" presId="urn:microsoft.com/office/officeart/2005/8/layout/vList5"/>
    <dgm:cxn modelId="{32756655-9B59-48E5-A0B4-E7702F1AB2BF}" type="presParOf" srcId="{F0FF019B-B90F-4DA1-9259-24545B269F45}" destId="{99399C32-3B44-4541-85A8-4A942EAC8387}" srcOrd="3" destOrd="0" presId="urn:microsoft.com/office/officeart/2005/8/layout/vList5"/>
    <dgm:cxn modelId="{D4C14D9B-4492-4DAC-B166-E512994AAC39}" type="presParOf" srcId="{F0FF019B-B90F-4DA1-9259-24545B269F45}" destId="{52CF28F8-0023-46AA-861B-AE68EE7B723A}" srcOrd="4" destOrd="0" presId="urn:microsoft.com/office/officeart/2005/8/layout/vList5"/>
    <dgm:cxn modelId="{C18EE44B-83F1-4F6C-B433-A93AECDAFD23}" type="presParOf" srcId="{52CF28F8-0023-46AA-861B-AE68EE7B723A}" destId="{790EC233-2B7D-4BF9-9062-82833687BB24}" srcOrd="0" destOrd="0" presId="urn:microsoft.com/office/officeart/2005/8/layout/vList5"/>
    <dgm:cxn modelId="{1DF1834E-2D9C-4848-9460-9961911D891C}" type="presParOf" srcId="{F0FF019B-B90F-4DA1-9259-24545B269F45}" destId="{BBEAF64B-56A9-41D4-8CC3-C4F3A34D57E5}" srcOrd="5" destOrd="0" presId="urn:microsoft.com/office/officeart/2005/8/layout/vList5"/>
    <dgm:cxn modelId="{B455BE5E-48C5-48EE-AB1A-FC4DF7CC0FB3}" type="presParOf" srcId="{F0FF019B-B90F-4DA1-9259-24545B269F45}" destId="{7BE45CE8-A349-4A25-B195-4CD9EE1BEE3B}" srcOrd="6" destOrd="0" presId="urn:microsoft.com/office/officeart/2005/8/layout/vList5"/>
    <dgm:cxn modelId="{38CD2365-4ADE-42E5-B1AA-E7914DA15102}" type="presParOf" srcId="{7BE45CE8-A349-4A25-B195-4CD9EE1BEE3B}" destId="{BF94005F-66B5-4B68-9F83-9F25591FC3BE}" srcOrd="0" destOrd="0" presId="urn:microsoft.com/office/officeart/2005/8/layout/vList5"/>
    <dgm:cxn modelId="{85C14B13-7B1E-42DA-B4BC-384461C89B71}" type="presParOf" srcId="{F0FF019B-B90F-4DA1-9259-24545B269F45}" destId="{198DE965-1A7C-4BF4-9082-46498A663EA0}" srcOrd="7" destOrd="0" presId="urn:microsoft.com/office/officeart/2005/8/layout/vList5"/>
    <dgm:cxn modelId="{B6C76341-332E-4F69-9CB0-9E67B4390864}" type="presParOf" srcId="{F0FF019B-B90F-4DA1-9259-24545B269F45}" destId="{0D2346BA-D0E4-4B38-A1A2-9A8F7222C12F}" srcOrd="8" destOrd="0" presId="urn:microsoft.com/office/officeart/2005/8/layout/vList5"/>
    <dgm:cxn modelId="{B360A119-7A09-478E-BC41-FA7EA9F37D1C}" type="presParOf" srcId="{0D2346BA-D0E4-4B38-A1A2-9A8F7222C12F}" destId="{714076E7-918B-425C-AA38-61B11BD0C31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37BDBA-0913-4C9E-978F-508FC5489FA2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179E4CF-1ED8-4A1F-9984-B948D523A277}">
      <dgm:prSet phldrT="[Teks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de-DE" sz="1600" b="1" dirty="0">
              <a:latin typeface="Calibri" panose="020F0502020204030204" pitchFamily="34" charset="0"/>
            </a:rPr>
            <a:t>Schulden loswerden</a:t>
          </a:r>
          <a:endParaRPr lang="pl-PL" sz="1600" b="1" dirty="0">
            <a:latin typeface="Calibri" panose="020F0502020204030204" pitchFamily="34" charset="0"/>
          </a:endParaRPr>
        </a:p>
      </dgm:t>
    </dgm:pt>
    <dgm:pt modelId="{4741DB46-AC18-4480-B514-257E23B623BC}" type="parTrans" cxnId="{CA046C0E-563C-4C6C-B936-1BB443B616E0}">
      <dgm:prSet/>
      <dgm:spPr/>
      <dgm:t>
        <a:bodyPr/>
        <a:lstStyle/>
        <a:p>
          <a:endParaRPr lang="pl-PL"/>
        </a:p>
      </dgm:t>
    </dgm:pt>
    <dgm:pt modelId="{31AD5E65-3E6C-47BB-B2AB-9A413B400C0B}" type="sibTrans" cxnId="{CA046C0E-563C-4C6C-B936-1BB443B616E0}">
      <dgm:prSet/>
      <dgm:spPr/>
      <dgm:t>
        <a:bodyPr/>
        <a:lstStyle/>
        <a:p>
          <a:endParaRPr lang="pl-PL"/>
        </a:p>
      </dgm:t>
    </dgm:pt>
    <dgm:pt modelId="{508A702C-3F01-4628-B6CA-AF1063B37C2E}">
      <dgm:prSet phldrT="[Tekst]" custT="1"/>
      <dgm:spPr/>
      <dgm:t>
        <a:bodyPr/>
        <a:lstStyle/>
        <a:p>
          <a:r>
            <a:rPr lang="de-DE" sz="1600" b="1" dirty="0">
              <a:latin typeface="Calibri" panose="020F0502020204030204" pitchFamily="34" charset="0"/>
            </a:rPr>
            <a:t>Wir beginnen </a:t>
          </a:r>
          <a:r>
            <a:rPr lang="de-DE" sz="1600" b="1" dirty="0" smtClean="0">
              <a:latin typeface="Calibri" panose="020F0502020204030204" pitchFamily="34" charset="0"/>
            </a:rPr>
            <a:t> </a:t>
          </a:r>
          <a:r>
            <a:rPr lang="de-DE" sz="1600" b="1" dirty="0">
              <a:latin typeface="Calibri" panose="020F0502020204030204" pitchFamily="34" charset="0"/>
            </a:rPr>
            <a:t>mit dem Sparen </a:t>
          </a:r>
          <a:endParaRPr lang="pl-PL" sz="1600" dirty="0">
            <a:latin typeface="Calibri" panose="020F0502020204030204" pitchFamily="34" charset="0"/>
          </a:endParaRPr>
        </a:p>
      </dgm:t>
    </dgm:pt>
    <dgm:pt modelId="{C2614287-4DC6-4D68-B163-062B469EED01}" type="parTrans" cxnId="{77916172-9CB9-47AE-9CF4-52B00C02B1E1}">
      <dgm:prSet/>
      <dgm:spPr/>
      <dgm:t>
        <a:bodyPr/>
        <a:lstStyle/>
        <a:p>
          <a:endParaRPr lang="pl-PL"/>
        </a:p>
      </dgm:t>
    </dgm:pt>
    <dgm:pt modelId="{7A765600-1D42-4907-9E29-C122C104D8E6}" type="sibTrans" cxnId="{77916172-9CB9-47AE-9CF4-52B00C02B1E1}">
      <dgm:prSet/>
      <dgm:spPr/>
      <dgm:t>
        <a:bodyPr/>
        <a:lstStyle/>
        <a:p>
          <a:endParaRPr lang="pl-PL"/>
        </a:p>
      </dgm:t>
    </dgm:pt>
    <dgm:pt modelId="{D22DCD62-2DAC-4156-BE2C-E435B0CEADDE}">
      <dgm:prSet phldrT="[Tekst]" custT="1"/>
      <dgm:spPr/>
      <dgm:t>
        <a:bodyPr/>
        <a:lstStyle/>
        <a:p>
          <a:r>
            <a:rPr lang="de-DE" sz="1600" b="1" dirty="0">
              <a:latin typeface="Calibri" panose="020F0502020204030204" pitchFamily="34" charset="0"/>
            </a:rPr>
            <a:t>Kryptowährungen und Edelmetalle</a:t>
          </a:r>
          <a:endParaRPr lang="pl-PL" sz="1600" b="1" dirty="0">
            <a:latin typeface="Calibri" panose="020F0502020204030204" pitchFamily="34" charset="0"/>
          </a:endParaRPr>
        </a:p>
      </dgm:t>
    </dgm:pt>
    <dgm:pt modelId="{B81912DF-126C-49C9-9A56-AED6E31662B8}" type="parTrans" cxnId="{4EEEE3CB-5EC9-4DCF-AADF-3A4E52441C73}">
      <dgm:prSet/>
      <dgm:spPr/>
      <dgm:t>
        <a:bodyPr/>
        <a:lstStyle/>
        <a:p>
          <a:endParaRPr lang="pl-PL"/>
        </a:p>
      </dgm:t>
    </dgm:pt>
    <dgm:pt modelId="{0E621134-D883-41E9-B7DB-7471F40BEDEF}" type="sibTrans" cxnId="{4EEEE3CB-5EC9-4DCF-AADF-3A4E52441C73}">
      <dgm:prSet/>
      <dgm:spPr/>
      <dgm:t>
        <a:bodyPr/>
        <a:lstStyle/>
        <a:p>
          <a:endParaRPr lang="pl-PL"/>
        </a:p>
      </dgm:t>
    </dgm:pt>
    <dgm:pt modelId="{420F136A-25D1-4FB2-944A-E9F58BAA3DAC}">
      <dgm:prSet phldrT="[Tekst]" custT="1"/>
      <dgm:spPr>
        <a:solidFill>
          <a:srgbClr val="00B0F0"/>
        </a:solidFill>
      </dgm:spPr>
      <dgm:t>
        <a:bodyPr/>
        <a:lstStyle/>
        <a:p>
          <a:r>
            <a:rPr lang="de-DE" sz="1600" b="1" dirty="0">
              <a:latin typeface="Calibri" panose="020F0502020204030204" pitchFamily="34" charset="0"/>
            </a:rPr>
            <a:t>Wir stabilisieren unsere Arbeitssituation</a:t>
          </a:r>
          <a:endParaRPr lang="pl-PL" sz="1600" dirty="0">
            <a:latin typeface="Calibri" panose="020F0502020204030204" pitchFamily="34" charset="0"/>
          </a:endParaRPr>
        </a:p>
      </dgm:t>
    </dgm:pt>
    <dgm:pt modelId="{9D9F351C-D6FF-4B57-8C20-AFBA767D55DB}" type="parTrans" cxnId="{09FFF9D1-29D6-494E-A509-45926BB35347}">
      <dgm:prSet/>
      <dgm:spPr/>
      <dgm:t>
        <a:bodyPr/>
        <a:lstStyle/>
        <a:p>
          <a:endParaRPr lang="pl-PL"/>
        </a:p>
      </dgm:t>
    </dgm:pt>
    <dgm:pt modelId="{ADED450C-7765-42DD-8059-EDA99DABD2DF}" type="sibTrans" cxnId="{09FFF9D1-29D6-494E-A509-45926BB35347}">
      <dgm:prSet/>
      <dgm:spPr/>
      <dgm:t>
        <a:bodyPr/>
        <a:lstStyle/>
        <a:p>
          <a:endParaRPr lang="pl-PL"/>
        </a:p>
      </dgm:t>
    </dgm:pt>
    <dgm:pt modelId="{9F7D7AA9-C8D2-4495-A570-080FA38E7DE2}" type="pres">
      <dgm:prSet presAssocID="{A037BDBA-0913-4C9E-978F-508FC5489FA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AD20A0B-536B-4885-98C9-690EAED934EE}" type="pres">
      <dgm:prSet presAssocID="{A037BDBA-0913-4C9E-978F-508FC5489FA2}" presName="diamond" presStyleLbl="bgShp" presStyleIdx="0" presStyleCnt="1"/>
      <dgm:spPr/>
    </dgm:pt>
    <dgm:pt modelId="{4F19E52B-0465-444D-9D8F-25923A6ED5E8}" type="pres">
      <dgm:prSet presAssocID="{A037BDBA-0913-4C9E-978F-508FC5489FA2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7D6D0F6-6E76-4AA0-892A-BF0A4E039790}" type="pres">
      <dgm:prSet presAssocID="{A037BDBA-0913-4C9E-978F-508FC5489FA2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B0742D1-65FA-41DD-97BB-0625C39B434A}" type="pres">
      <dgm:prSet presAssocID="{A037BDBA-0913-4C9E-978F-508FC5489FA2}" presName="quad3" presStyleLbl="node1" presStyleIdx="2" presStyleCnt="4" custLinFactNeighborX="-635" custLinFactNeighborY="12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7D0CCCC-77CD-4824-AD55-D440433A42E7}" type="pres">
      <dgm:prSet presAssocID="{A037BDBA-0913-4C9E-978F-508FC5489FA2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4A35396-9AE2-4F23-A374-10DB56F9A38D}" type="presOf" srcId="{420F136A-25D1-4FB2-944A-E9F58BAA3DAC}" destId="{37D0CCCC-77CD-4824-AD55-D440433A42E7}" srcOrd="0" destOrd="0" presId="urn:microsoft.com/office/officeart/2005/8/layout/matrix3"/>
    <dgm:cxn modelId="{3A916E40-DE66-41B6-A34E-B874DBC233DB}" type="presOf" srcId="{4179E4CF-1ED8-4A1F-9984-B948D523A277}" destId="{4F19E52B-0465-444D-9D8F-25923A6ED5E8}" srcOrd="0" destOrd="0" presId="urn:microsoft.com/office/officeart/2005/8/layout/matrix3"/>
    <dgm:cxn modelId="{77916172-9CB9-47AE-9CF4-52B00C02B1E1}" srcId="{A037BDBA-0913-4C9E-978F-508FC5489FA2}" destId="{508A702C-3F01-4628-B6CA-AF1063B37C2E}" srcOrd="1" destOrd="0" parTransId="{C2614287-4DC6-4D68-B163-062B469EED01}" sibTransId="{7A765600-1D42-4907-9E29-C122C104D8E6}"/>
    <dgm:cxn modelId="{09FFF9D1-29D6-494E-A509-45926BB35347}" srcId="{A037BDBA-0913-4C9E-978F-508FC5489FA2}" destId="{420F136A-25D1-4FB2-944A-E9F58BAA3DAC}" srcOrd="3" destOrd="0" parTransId="{9D9F351C-D6FF-4B57-8C20-AFBA767D55DB}" sibTransId="{ADED450C-7765-42DD-8059-EDA99DABD2DF}"/>
    <dgm:cxn modelId="{33B65A18-ED27-4DEF-856C-0B4C9B9A85C6}" type="presOf" srcId="{508A702C-3F01-4628-B6CA-AF1063B37C2E}" destId="{57D6D0F6-6E76-4AA0-892A-BF0A4E039790}" srcOrd="0" destOrd="0" presId="urn:microsoft.com/office/officeart/2005/8/layout/matrix3"/>
    <dgm:cxn modelId="{CA046C0E-563C-4C6C-B936-1BB443B616E0}" srcId="{A037BDBA-0913-4C9E-978F-508FC5489FA2}" destId="{4179E4CF-1ED8-4A1F-9984-B948D523A277}" srcOrd="0" destOrd="0" parTransId="{4741DB46-AC18-4480-B514-257E23B623BC}" sibTransId="{31AD5E65-3E6C-47BB-B2AB-9A413B400C0B}"/>
    <dgm:cxn modelId="{0506D7ED-D321-4253-A165-348187488F54}" type="presOf" srcId="{A037BDBA-0913-4C9E-978F-508FC5489FA2}" destId="{9F7D7AA9-C8D2-4495-A570-080FA38E7DE2}" srcOrd="0" destOrd="0" presId="urn:microsoft.com/office/officeart/2005/8/layout/matrix3"/>
    <dgm:cxn modelId="{4EEEE3CB-5EC9-4DCF-AADF-3A4E52441C73}" srcId="{A037BDBA-0913-4C9E-978F-508FC5489FA2}" destId="{D22DCD62-2DAC-4156-BE2C-E435B0CEADDE}" srcOrd="2" destOrd="0" parTransId="{B81912DF-126C-49C9-9A56-AED6E31662B8}" sibTransId="{0E621134-D883-41E9-B7DB-7471F40BEDEF}"/>
    <dgm:cxn modelId="{287AA6A7-642D-47E8-B789-21DC58290ABB}" type="presOf" srcId="{D22DCD62-2DAC-4156-BE2C-E435B0CEADDE}" destId="{EB0742D1-65FA-41DD-97BB-0625C39B434A}" srcOrd="0" destOrd="0" presId="urn:microsoft.com/office/officeart/2005/8/layout/matrix3"/>
    <dgm:cxn modelId="{BC723BBC-FCFE-41AA-AA0A-7FC605FF3D0E}" type="presParOf" srcId="{9F7D7AA9-C8D2-4495-A570-080FA38E7DE2}" destId="{CAD20A0B-536B-4885-98C9-690EAED934EE}" srcOrd="0" destOrd="0" presId="urn:microsoft.com/office/officeart/2005/8/layout/matrix3"/>
    <dgm:cxn modelId="{013EBB3D-36E4-43F7-B462-43A8E671FB43}" type="presParOf" srcId="{9F7D7AA9-C8D2-4495-A570-080FA38E7DE2}" destId="{4F19E52B-0465-444D-9D8F-25923A6ED5E8}" srcOrd="1" destOrd="0" presId="urn:microsoft.com/office/officeart/2005/8/layout/matrix3"/>
    <dgm:cxn modelId="{C7489630-8A55-4D0A-9B90-5C11F18F77F2}" type="presParOf" srcId="{9F7D7AA9-C8D2-4495-A570-080FA38E7DE2}" destId="{57D6D0F6-6E76-4AA0-892A-BF0A4E039790}" srcOrd="2" destOrd="0" presId="urn:microsoft.com/office/officeart/2005/8/layout/matrix3"/>
    <dgm:cxn modelId="{0F388C5E-267F-4952-9980-A928B48C0304}" type="presParOf" srcId="{9F7D7AA9-C8D2-4495-A570-080FA38E7DE2}" destId="{EB0742D1-65FA-41DD-97BB-0625C39B434A}" srcOrd="3" destOrd="0" presId="urn:microsoft.com/office/officeart/2005/8/layout/matrix3"/>
    <dgm:cxn modelId="{0B4985C1-037F-4BED-96FE-B92CA0D7D4E6}" type="presParOf" srcId="{9F7D7AA9-C8D2-4495-A570-080FA38E7DE2}" destId="{37D0CCCC-77CD-4824-AD55-D440433A42E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052B8D-1B51-4DA1-B28F-824E5CACC093}">
      <dsp:nvSpPr>
        <dsp:cNvPr id="0" name=""/>
        <dsp:cNvSpPr/>
      </dsp:nvSpPr>
      <dsp:spPr>
        <a:xfrm>
          <a:off x="0" y="365"/>
          <a:ext cx="7838816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837295-9BD4-4BE4-8ED3-FCF705519FED}">
      <dsp:nvSpPr>
        <dsp:cNvPr id="0" name=""/>
        <dsp:cNvSpPr/>
      </dsp:nvSpPr>
      <dsp:spPr>
        <a:xfrm>
          <a:off x="0" y="365"/>
          <a:ext cx="7838816" cy="599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>
              <a:solidFill>
                <a:schemeClr val="tx2"/>
              </a:solidFill>
            </a:rPr>
            <a:t>-</a:t>
          </a:r>
          <a:r>
            <a:rPr lang="de-DE" sz="2000" kern="1200" dirty="0">
              <a:solidFill>
                <a:schemeClr val="tx2"/>
              </a:solidFill>
            </a:rPr>
            <a:t>Nordische Bankenkrise (1990er Jahre)</a:t>
          </a:r>
          <a:endParaRPr lang="en-US" sz="2000" kern="1200" dirty="0">
            <a:solidFill>
              <a:schemeClr val="tx2"/>
            </a:solidFill>
          </a:endParaRPr>
        </a:p>
      </dsp:txBody>
      <dsp:txXfrm>
        <a:off x="0" y="365"/>
        <a:ext cx="7838816" cy="599094"/>
      </dsp:txXfrm>
    </dsp:sp>
    <dsp:sp modelId="{C349D321-987B-4B5A-B482-3BCF24377F9B}">
      <dsp:nvSpPr>
        <dsp:cNvPr id="0" name=""/>
        <dsp:cNvSpPr/>
      </dsp:nvSpPr>
      <dsp:spPr>
        <a:xfrm>
          <a:off x="0" y="599460"/>
          <a:ext cx="7838816" cy="0"/>
        </a:xfrm>
        <a:prstGeom prst="line">
          <a:avLst/>
        </a:prstGeom>
        <a:solidFill>
          <a:schemeClr val="accent5">
            <a:hueOff val="-653972"/>
            <a:satOff val="3891"/>
            <a:lumOff val="1568"/>
            <a:alphaOff val="0"/>
          </a:schemeClr>
        </a:solidFill>
        <a:ln w="19050" cap="rnd" cmpd="sng" algn="ctr">
          <a:solidFill>
            <a:schemeClr val="accent5">
              <a:hueOff val="-653972"/>
              <a:satOff val="3891"/>
              <a:lumOff val="15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0E13EE-70C8-48DF-AC38-B2D0EE551063}">
      <dsp:nvSpPr>
        <dsp:cNvPr id="0" name=""/>
        <dsp:cNvSpPr/>
      </dsp:nvSpPr>
      <dsp:spPr>
        <a:xfrm>
          <a:off x="0" y="599460"/>
          <a:ext cx="7838816" cy="599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>
              <a:solidFill>
                <a:schemeClr val="tx2"/>
              </a:solidFill>
            </a:rPr>
            <a:t>-</a:t>
          </a:r>
          <a:r>
            <a:rPr lang="de-DE" sz="2000" kern="1200" dirty="0">
              <a:solidFill>
                <a:schemeClr val="tx2"/>
              </a:solidFill>
            </a:rPr>
            <a:t>Asienkrise (1997/1998)</a:t>
          </a:r>
          <a:endParaRPr lang="en-US" sz="2000" kern="1200" dirty="0">
            <a:solidFill>
              <a:schemeClr val="tx2"/>
            </a:solidFill>
          </a:endParaRPr>
        </a:p>
      </dsp:txBody>
      <dsp:txXfrm>
        <a:off x="0" y="599460"/>
        <a:ext cx="7838816" cy="599094"/>
      </dsp:txXfrm>
    </dsp:sp>
    <dsp:sp modelId="{A49911C9-1525-4AC3-A2A4-F36272C3F122}">
      <dsp:nvSpPr>
        <dsp:cNvPr id="0" name=""/>
        <dsp:cNvSpPr/>
      </dsp:nvSpPr>
      <dsp:spPr>
        <a:xfrm>
          <a:off x="0" y="1198554"/>
          <a:ext cx="7838816" cy="0"/>
        </a:xfrm>
        <a:prstGeom prst="line">
          <a:avLst/>
        </a:prstGeom>
        <a:solidFill>
          <a:schemeClr val="accent5">
            <a:hueOff val="-1307944"/>
            <a:satOff val="7781"/>
            <a:lumOff val="3137"/>
            <a:alphaOff val="0"/>
          </a:schemeClr>
        </a:solidFill>
        <a:ln w="19050" cap="rnd" cmpd="sng" algn="ctr">
          <a:solidFill>
            <a:schemeClr val="accent5">
              <a:hueOff val="-1307944"/>
              <a:satOff val="7781"/>
              <a:lumOff val="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F76179-CE75-4081-9862-D5AE09383308}">
      <dsp:nvSpPr>
        <dsp:cNvPr id="0" name=""/>
        <dsp:cNvSpPr/>
      </dsp:nvSpPr>
      <dsp:spPr>
        <a:xfrm>
          <a:off x="0" y="1198554"/>
          <a:ext cx="7838816" cy="599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>
              <a:solidFill>
                <a:schemeClr val="tx2"/>
              </a:solidFill>
            </a:rPr>
            <a:t>-</a:t>
          </a:r>
          <a:r>
            <a:rPr lang="de-DE" sz="2000" kern="1200" dirty="0">
              <a:solidFill>
                <a:schemeClr val="tx2"/>
              </a:solidFill>
            </a:rPr>
            <a:t>Dotcom-Blase (2000)</a:t>
          </a:r>
          <a:endParaRPr lang="en-US" sz="2000" kern="1200" dirty="0">
            <a:solidFill>
              <a:schemeClr val="tx2"/>
            </a:solidFill>
          </a:endParaRPr>
        </a:p>
      </dsp:txBody>
      <dsp:txXfrm>
        <a:off x="0" y="1198554"/>
        <a:ext cx="7838816" cy="599094"/>
      </dsp:txXfrm>
    </dsp:sp>
    <dsp:sp modelId="{3DBD50CC-8742-4EEB-8730-7BA28E25CDCC}">
      <dsp:nvSpPr>
        <dsp:cNvPr id="0" name=""/>
        <dsp:cNvSpPr/>
      </dsp:nvSpPr>
      <dsp:spPr>
        <a:xfrm>
          <a:off x="0" y="1797648"/>
          <a:ext cx="7838816" cy="0"/>
        </a:xfrm>
        <a:prstGeom prst="line">
          <a:avLst/>
        </a:prstGeom>
        <a:solidFill>
          <a:schemeClr val="accent5">
            <a:hueOff val="-1961916"/>
            <a:satOff val="11672"/>
            <a:lumOff val="4705"/>
            <a:alphaOff val="0"/>
          </a:schemeClr>
        </a:solidFill>
        <a:ln w="19050" cap="rnd" cmpd="sng" algn="ctr">
          <a:solidFill>
            <a:schemeClr val="accent5">
              <a:hueOff val="-1961916"/>
              <a:satOff val="11672"/>
              <a:lumOff val="47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93B5DB-91C2-4656-B31A-9066744A738E}">
      <dsp:nvSpPr>
        <dsp:cNvPr id="0" name=""/>
        <dsp:cNvSpPr/>
      </dsp:nvSpPr>
      <dsp:spPr>
        <a:xfrm>
          <a:off x="0" y="1797648"/>
          <a:ext cx="7838816" cy="599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>
              <a:solidFill>
                <a:schemeClr val="tx2"/>
              </a:solidFill>
            </a:rPr>
            <a:t>-</a:t>
          </a:r>
          <a:r>
            <a:rPr lang="de-DE" sz="2000" kern="1200" dirty="0">
              <a:solidFill>
                <a:schemeClr val="tx2"/>
              </a:solidFill>
            </a:rPr>
            <a:t>Deutsche Geldkrise</a:t>
          </a:r>
          <a:endParaRPr lang="en-US" sz="2000" kern="1200" dirty="0">
            <a:solidFill>
              <a:schemeClr val="tx2"/>
            </a:solidFill>
          </a:endParaRPr>
        </a:p>
      </dsp:txBody>
      <dsp:txXfrm>
        <a:off x="0" y="1797648"/>
        <a:ext cx="7838816" cy="599094"/>
      </dsp:txXfrm>
    </dsp:sp>
    <dsp:sp modelId="{44104D2E-6117-4075-AC94-D877671440CF}">
      <dsp:nvSpPr>
        <dsp:cNvPr id="0" name=""/>
        <dsp:cNvSpPr/>
      </dsp:nvSpPr>
      <dsp:spPr>
        <a:xfrm>
          <a:off x="0" y="2396742"/>
          <a:ext cx="7838816" cy="0"/>
        </a:xfrm>
        <a:prstGeom prst="line">
          <a:avLst/>
        </a:prstGeom>
        <a:solidFill>
          <a:schemeClr val="accent5">
            <a:hueOff val="-2615888"/>
            <a:satOff val="15563"/>
            <a:lumOff val="6274"/>
            <a:alphaOff val="0"/>
          </a:schemeClr>
        </a:solidFill>
        <a:ln w="19050" cap="rnd" cmpd="sng" algn="ctr">
          <a:solidFill>
            <a:schemeClr val="accent5">
              <a:hueOff val="-2615888"/>
              <a:satOff val="15563"/>
              <a:lumOff val="62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C7911B-1D78-4C75-916F-BAD1C542F975}">
      <dsp:nvSpPr>
        <dsp:cNvPr id="0" name=""/>
        <dsp:cNvSpPr/>
      </dsp:nvSpPr>
      <dsp:spPr>
        <a:xfrm>
          <a:off x="0" y="2396742"/>
          <a:ext cx="7838816" cy="599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>
              <a:solidFill>
                <a:schemeClr val="tx2"/>
              </a:solidFill>
            </a:rPr>
            <a:t>-</a:t>
          </a:r>
          <a:r>
            <a:rPr lang="de-DE" sz="2000" kern="1200" dirty="0">
              <a:solidFill>
                <a:schemeClr val="tx2"/>
              </a:solidFill>
            </a:rPr>
            <a:t>Börsenkrach in Frankreich </a:t>
          </a:r>
          <a:endParaRPr lang="en-US" sz="2000" kern="1200" dirty="0">
            <a:solidFill>
              <a:schemeClr val="tx2"/>
            </a:solidFill>
          </a:endParaRPr>
        </a:p>
      </dsp:txBody>
      <dsp:txXfrm>
        <a:off x="0" y="2396742"/>
        <a:ext cx="7838816" cy="5990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1A34B9-8D1E-448F-B992-DA8817D26176}">
      <dsp:nvSpPr>
        <dsp:cNvPr id="0" name=""/>
        <dsp:cNvSpPr/>
      </dsp:nvSpPr>
      <dsp:spPr>
        <a:xfrm>
          <a:off x="0" y="0"/>
          <a:ext cx="2934714" cy="38807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b="0" kern="1200" dirty="0" err="1">
              <a:latin typeface="Calibri" panose="020F0502020204030204" pitchFamily="34" charset="0"/>
            </a:rPr>
            <a:t>Die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Finanzkrise</a:t>
          </a:r>
          <a:r>
            <a:rPr lang="pl-PL" sz="1900" b="0" kern="1200" dirty="0">
              <a:latin typeface="Calibri" panose="020F0502020204030204" pitchFamily="34" charset="0"/>
            </a:rPr>
            <a:t> ab 2007 </a:t>
          </a:r>
          <a:r>
            <a:rPr lang="pl-PL" sz="1900" b="0" kern="1200" dirty="0" err="1">
              <a:latin typeface="Calibri" panose="020F0502020204030204" pitchFamily="34" charset="0"/>
            </a:rPr>
            <a:t>ist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eine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Banken</a:t>
          </a:r>
          <a:r>
            <a:rPr lang="pl-PL" sz="1900" b="0" kern="1200" dirty="0">
              <a:latin typeface="Calibri" panose="020F0502020204030204" pitchFamily="34" charset="0"/>
            </a:rPr>
            <a:t>- </a:t>
          </a:r>
          <a:r>
            <a:rPr lang="pl-PL" sz="1900" b="0" kern="1200" dirty="0" err="1">
              <a:latin typeface="Calibri" panose="020F0502020204030204" pitchFamily="34" charset="0"/>
            </a:rPr>
            <a:t>und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Finanzkrise</a:t>
          </a:r>
          <a:r>
            <a:rPr lang="pl-PL" sz="1900" b="0" kern="1200" dirty="0">
              <a:latin typeface="Calibri" panose="020F0502020204030204" pitchFamily="34" charset="0"/>
            </a:rPr>
            <a:t>, </a:t>
          </a:r>
          <a:r>
            <a:rPr lang="pl-PL" sz="1900" b="0" kern="1200" dirty="0" err="1">
              <a:latin typeface="Calibri" panose="020F0502020204030204" pitchFamily="34" charset="0"/>
            </a:rPr>
            <a:t>die</a:t>
          </a:r>
          <a:r>
            <a:rPr lang="pl-PL" sz="1900" b="0" kern="1200" dirty="0">
              <a:latin typeface="Calibri" panose="020F0502020204030204" pitchFamily="34" charset="0"/>
            </a:rPr>
            <a:t> im </a:t>
          </a:r>
          <a:r>
            <a:rPr lang="pl-PL" sz="1900" b="0" kern="1200" dirty="0" err="1">
              <a:latin typeface="Calibri" panose="020F0502020204030204" pitchFamily="34" charset="0"/>
            </a:rPr>
            <a:t>Frühsommer</a:t>
          </a:r>
          <a:r>
            <a:rPr lang="pl-PL" sz="1900" b="0" kern="1200" dirty="0">
              <a:latin typeface="Calibri" panose="020F0502020204030204" pitchFamily="34" charset="0"/>
            </a:rPr>
            <a:t> 2007 mit der US-</a:t>
          </a:r>
          <a:r>
            <a:rPr lang="pl-PL" sz="1900" b="0" kern="1200" dirty="0" err="1">
              <a:latin typeface="Calibri" panose="020F0502020204030204" pitchFamily="34" charset="0"/>
            </a:rPr>
            <a:t>Immobilienkrise</a:t>
          </a:r>
          <a:r>
            <a:rPr lang="pl-PL" sz="1900" b="0" kern="1200" dirty="0">
              <a:latin typeface="Calibri" panose="020F0502020204030204" pitchFamily="34" charset="0"/>
            </a:rPr>
            <a:t> (</a:t>
          </a:r>
          <a:r>
            <a:rPr lang="pl-PL" sz="1900" b="0" kern="1200" dirty="0" err="1">
              <a:latin typeface="Calibri" panose="020F0502020204030204" pitchFamily="34" charset="0"/>
            </a:rPr>
            <a:t>auch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Subprimekrise</a:t>
          </a:r>
          <a:r>
            <a:rPr lang="pl-PL" sz="1900" b="0" kern="1200" dirty="0">
              <a:latin typeface="Calibri" panose="020F0502020204030204" pitchFamily="34" charset="0"/>
            </a:rPr>
            <a:t>) </a:t>
          </a:r>
          <a:r>
            <a:rPr lang="pl-PL" sz="1900" b="0" kern="1200" dirty="0" err="1">
              <a:latin typeface="Calibri" panose="020F0502020204030204" pitchFamily="34" charset="0"/>
            </a:rPr>
            <a:t>begann</a:t>
          </a:r>
          <a:r>
            <a:rPr lang="pl-PL" sz="1900" b="0" kern="1200" dirty="0">
              <a:latin typeface="Calibri" panose="020F0502020204030204" pitchFamily="34" charset="0"/>
            </a:rPr>
            <a:t>. </a:t>
          </a:r>
          <a:r>
            <a:rPr lang="pl-PL" sz="1900" b="0" kern="1200" dirty="0" err="1">
              <a:latin typeface="Calibri" panose="020F0502020204030204" pitchFamily="34" charset="0"/>
            </a:rPr>
            <a:t>Diese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Krise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äußerte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sich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weltweit</a:t>
          </a:r>
          <a:r>
            <a:rPr lang="pl-PL" sz="1900" b="0" kern="1200" dirty="0">
              <a:latin typeface="Calibri" panose="020F0502020204030204" pitchFamily="34" charset="0"/>
            </a:rPr>
            <a:t> in </a:t>
          </a:r>
          <a:r>
            <a:rPr lang="pl-PL" sz="1900" b="0" kern="1200" dirty="0" err="1">
              <a:latin typeface="Calibri" panose="020F0502020204030204" pitchFamily="34" charset="0"/>
            </a:rPr>
            <a:t>Verlusten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und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Insolvenzen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bei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Unternehmen</a:t>
          </a:r>
          <a:r>
            <a:rPr lang="pl-PL" sz="1900" b="0" kern="1200" dirty="0">
              <a:latin typeface="Calibri" panose="020F0502020204030204" pitchFamily="34" charset="0"/>
            </a:rPr>
            <a:t> der </a:t>
          </a:r>
          <a:r>
            <a:rPr lang="pl-PL" sz="1900" b="0" kern="1200" dirty="0" err="1">
              <a:latin typeface="Calibri" panose="020F0502020204030204" pitchFamily="34" charset="0"/>
            </a:rPr>
            <a:t>Finanzbranche</a:t>
          </a:r>
          <a:r>
            <a:rPr lang="pl-PL" sz="1900" b="0" kern="1200" dirty="0">
              <a:latin typeface="Calibri" panose="020F0502020204030204" pitchFamily="34" charset="0"/>
            </a:rPr>
            <a:t>, </a:t>
          </a:r>
          <a:r>
            <a:rPr lang="pl-PL" sz="1900" b="0" kern="1200" dirty="0" err="1">
              <a:latin typeface="Calibri" panose="020F0502020204030204" pitchFamily="34" charset="0"/>
            </a:rPr>
            <a:t>aber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seit</a:t>
          </a:r>
          <a:r>
            <a:rPr lang="pl-PL" sz="1900" b="0" kern="1200" dirty="0">
              <a:latin typeface="Calibri" panose="020F0502020204030204" pitchFamily="34" charset="0"/>
            </a:rPr>
            <a:t> </a:t>
          </a:r>
          <a:r>
            <a:rPr lang="pl-PL" sz="1900" b="0" kern="1200" dirty="0" err="1">
              <a:latin typeface="Calibri" panose="020F0502020204030204" pitchFamily="34" charset="0"/>
            </a:rPr>
            <a:t>Ende</a:t>
          </a:r>
          <a:r>
            <a:rPr lang="pl-PL" sz="1900" b="0" kern="1200" dirty="0">
              <a:latin typeface="Calibri" panose="020F0502020204030204" pitchFamily="34" charset="0"/>
            </a:rPr>
            <a:t> 2008 </a:t>
          </a:r>
          <a:r>
            <a:rPr lang="pl-PL" sz="1900" b="0" kern="1200" dirty="0" err="1">
              <a:latin typeface="Calibri" panose="020F0502020204030204" pitchFamily="34" charset="0"/>
            </a:rPr>
            <a:t>auch</a:t>
          </a:r>
          <a:r>
            <a:rPr lang="pl-PL" sz="1900" b="0" kern="1200" dirty="0">
              <a:latin typeface="Calibri" panose="020F0502020204030204" pitchFamily="34" charset="0"/>
            </a:rPr>
            <a:t> in der </a:t>
          </a:r>
          <a:r>
            <a:rPr lang="pl-PL" sz="1900" b="0" kern="1200" dirty="0" err="1">
              <a:latin typeface="Calibri" panose="020F0502020204030204" pitchFamily="34" charset="0"/>
            </a:rPr>
            <a:t>Realwirtschaft</a:t>
          </a:r>
          <a:r>
            <a:rPr lang="pl-PL" sz="1900" b="0" kern="1200" dirty="0">
              <a:latin typeface="Calibri" panose="020F0502020204030204" pitchFamily="34" charset="0"/>
            </a:rPr>
            <a:t>.</a:t>
          </a:r>
        </a:p>
      </dsp:txBody>
      <dsp:txXfrm>
        <a:off x="0" y="0"/>
        <a:ext cx="2934714" cy="38807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23AB57-F6FA-4D2E-9A9E-BC50CC371BB1}">
      <dsp:nvSpPr>
        <dsp:cNvPr id="0" name=""/>
        <dsp:cNvSpPr/>
      </dsp:nvSpPr>
      <dsp:spPr>
        <a:xfrm>
          <a:off x="0" y="80551"/>
          <a:ext cx="8902601" cy="9569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372846-88EF-451D-BCC6-FDA8A4B1D98B}">
      <dsp:nvSpPr>
        <dsp:cNvPr id="0" name=""/>
        <dsp:cNvSpPr/>
      </dsp:nvSpPr>
      <dsp:spPr>
        <a:xfrm>
          <a:off x="289481" y="295868"/>
          <a:ext cx="526329" cy="52632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13915-18C0-4169-BDB5-09598A6911CF}">
      <dsp:nvSpPr>
        <dsp:cNvPr id="0" name=""/>
        <dsp:cNvSpPr/>
      </dsp:nvSpPr>
      <dsp:spPr>
        <a:xfrm>
          <a:off x="1105292" y="156"/>
          <a:ext cx="7797308" cy="1117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279" tIns="101279" rIns="101279" bIns="101279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>
              <a:solidFill>
                <a:schemeClr val="tx2"/>
              </a:solidFill>
              <a:latin typeface="Calibri" panose="020F0502020204030204" pitchFamily="34" charset="0"/>
            </a:rPr>
            <a:t>I</a:t>
          </a:r>
          <a:r>
            <a:rPr lang="de-DE" sz="1800" kern="1200" dirty="0">
              <a:solidFill>
                <a:schemeClr val="tx2"/>
              </a:solidFill>
              <a:latin typeface="Calibri" panose="020F0502020204030204" pitchFamily="34" charset="0"/>
            </a:rPr>
            <a:t>n der Politik kann eine wirtschaftliche Krise unter günstigen Umständen den notwendigen Reformdruck erzeugen, um die die Krise verursachenden bzw. verstärkenden strukturellen Probleme zu lösen</a:t>
          </a:r>
          <a:r>
            <a:rPr lang="pl-PL" sz="1800" kern="1200" dirty="0">
              <a:solidFill>
                <a:schemeClr val="tx2"/>
              </a:solidFill>
              <a:latin typeface="Calibri" panose="020F0502020204030204" pitchFamily="34" charset="0"/>
            </a:rPr>
            <a:t>.</a:t>
          </a:r>
          <a:endParaRPr lang="en-US" sz="1800" kern="1200" dirty="0">
            <a:solidFill>
              <a:schemeClr val="tx2"/>
            </a:solidFill>
            <a:latin typeface="Calibri" panose="020F0502020204030204" pitchFamily="34" charset="0"/>
          </a:endParaRPr>
        </a:p>
      </dsp:txBody>
      <dsp:txXfrm>
        <a:off x="1105292" y="156"/>
        <a:ext cx="7797308" cy="1117752"/>
      </dsp:txXfrm>
    </dsp:sp>
    <dsp:sp modelId="{DC1BFDAC-9898-4EF9-9C9A-F5377D14DE57}">
      <dsp:nvSpPr>
        <dsp:cNvPr id="0" name=""/>
        <dsp:cNvSpPr/>
      </dsp:nvSpPr>
      <dsp:spPr>
        <a:xfrm>
          <a:off x="0" y="1357150"/>
          <a:ext cx="8902601" cy="9569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1DAC65-0D60-48C7-BC78-AC121728F500}">
      <dsp:nvSpPr>
        <dsp:cNvPr id="0" name=""/>
        <dsp:cNvSpPr/>
      </dsp:nvSpPr>
      <dsp:spPr>
        <a:xfrm>
          <a:off x="289481" y="1572466"/>
          <a:ext cx="526329" cy="52632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EACBD1-6DF3-4F01-A6DA-8189B6C4ADA0}">
      <dsp:nvSpPr>
        <dsp:cNvPr id="0" name=""/>
        <dsp:cNvSpPr/>
      </dsp:nvSpPr>
      <dsp:spPr>
        <a:xfrm>
          <a:off x="1105292" y="1357150"/>
          <a:ext cx="7797308" cy="956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279" tIns="101279" rIns="101279" bIns="101279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>
              <a:solidFill>
                <a:schemeClr val="tx2"/>
              </a:solidFill>
              <a:latin typeface="Calibri" panose="020F0502020204030204" pitchFamily="34" charset="0"/>
            </a:rPr>
            <a:t>D</a:t>
          </a:r>
          <a:r>
            <a:rPr lang="de-DE" sz="1800" kern="1200" dirty="0">
              <a:solidFill>
                <a:schemeClr val="tx2"/>
              </a:solidFill>
              <a:latin typeface="Calibri" panose="020F0502020204030204" pitchFamily="34" charset="0"/>
            </a:rPr>
            <a:t>er dramatische und anhaltende Anstieg der Arbeitslosigkeit bedeutet für viele Dauerarbeitslosigkeit und einen sozialen Abstieg</a:t>
          </a:r>
          <a:r>
            <a:rPr lang="pl-PL" sz="1800" kern="1200" dirty="0">
              <a:solidFill>
                <a:schemeClr val="tx2"/>
              </a:solidFill>
              <a:latin typeface="Calibri" panose="020F0502020204030204" pitchFamily="34" charset="0"/>
            </a:rPr>
            <a:t>.</a:t>
          </a:r>
          <a:endParaRPr lang="en-US" sz="1800" kern="1200" dirty="0">
            <a:solidFill>
              <a:schemeClr val="tx2"/>
            </a:solidFill>
            <a:latin typeface="Calibri" panose="020F0502020204030204" pitchFamily="34" charset="0"/>
          </a:endParaRPr>
        </a:p>
      </dsp:txBody>
      <dsp:txXfrm>
        <a:off x="1105292" y="1357150"/>
        <a:ext cx="7797308" cy="956963"/>
      </dsp:txXfrm>
    </dsp:sp>
    <dsp:sp modelId="{835D9790-33F7-43CB-8AC5-684BE7448A71}">
      <dsp:nvSpPr>
        <dsp:cNvPr id="0" name=""/>
        <dsp:cNvSpPr/>
      </dsp:nvSpPr>
      <dsp:spPr>
        <a:xfrm>
          <a:off x="0" y="2553354"/>
          <a:ext cx="8902601" cy="9569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74A536-16DB-4747-9BD2-2DB6EF6084A0}">
      <dsp:nvSpPr>
        <dsp:cNvPr id="0" name=""/>
        <dsp:cNvSpPr/>
      </dsp:nvSpPr>
      <dsp:spPr>
        <a:xfrm>
          <a:off x="289481" y="2768671"/>
          <a:ext cx="526329" cy="52632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D5431C-95A0-45CD-A2ED-14AE8B2606ED}">
      <dsp:nvSpPr>
        <dsp:cNvPr id="0" name=""/>
        <dsp:cNvSpPr/>
      </dsp:nvSpPr>
      <dsp:spPr>
        <a:xfrm>
          <a:off x="1105292" y="2553354"/>
          <a:ext cx="7797308" cy="956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279" tIns="101279" rIns="101279" bIns="101279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>
              <a:solidFill>
                <a:schemeClr val="tx2"/>
              </a:solidFill>
              <a:latin typeface="Calibri" panose="020F0502020204030204" pitchFamily="34" charset="0"/>
            </a:rPr>
            <a:t>Er führt bei vielen zu gesundheitlichen Schäden wie Depression oder anderen aus Stress resultierenden Krankheiten und verringert die Lebenserwartung</a:t>
          </a:r>
          <a:r>
            <a:rPr lang="pl-PL" sz="1800" kern="1200" dirty="0">
              <a:solidFill>
                <a:schemeClr val="tx2"/>
              </a:solidFill>
              <a:latin typeface="Calibri" panose="020F0502020204030204" pitchFamily="34" charset="0"/>
            </a:rPr>
            <a:t>.</a:t>
          </a:r>
          <a:endParaRPr lang="en-US" sz="1800" kern="1200" dirty="0">
            <a:solidFill>
              <a:schemeClr val="tx2"/>
            </a:solidFill>
            <a:latin typeface="Calibri" panose="020F0502020204030204" pitchFamily="34" charset="0"/>
          </a:endParaRPr>
        </a:p>
      </dsp:txBody>
      <dsp:txXfrm>
        <a:off x="1105292" y="2553354"/>
        <a:ext cx="7797308" cy="956963"/>
      </dsp:txXfrm>
    </dsp:sp>
    <dsp:sp modelId="{E0C1794B-1FA2-47C2-B25B-B33C391487AD}">
      <dsp:nvSpPr>
        <dsp:cNvPr id="0" name=""/>
        <dsp:cNvSpPr/>
      </dsp:nvSpPr>
      <dsp:spPr>
        <a:xfrm>
          <a:off x="0" y="3749558"/>
          <a:ext cx="8902601" cy="9569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0F2905-F8C2-427B-A3CF-851BC2773F62}">
      <dsp:nvSpPr>
        <dsp:cNvPr id="0" name=""/>
        <dsp:cNvSpPr/>
      </dsp:nvSpPr>
      <dsp:spPr>
        <a:xfrm>
          <a:off x="289481" y="3964875"/>
          <a:ext cx="526329" cy="52632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91A0E3-1685-4C57-A738-A9842764EB87}">
      <dsp:nvSpPr>
        <dsp:cNvPr id="0" name=""/>
        <dsp:cNvSpPr/>
      </dsp:nvSpPr>
      <dsp:spPr>
        <a:xfrm>
          <a:off x="1105292" y="3749558"/>
          <a:ext cx="7797308" cy="956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279" tIns="101279" rIns="101279" bIns="101279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>
              <a:solidFill>
                <a:schemeClr val="tx2"/>
              </a:solidFill>
              <a:latin typeface="Calibri" panose="020F0502020204030204" pitchFamily="34" charset="0"/>
            </a:rPr>
            <a:t>Die Krise erhöht auch die wirtschaftliche und soziale Unsicherheit</a:t>
          </a:r>
          <a:r>
            <a:rPr lang="pl-PL" sz="1800" kern="1200" dirty="0">
              <a:solidFill>
                <a:schemeClr val="tx2"/>
              </a:solidFill>
              <a:latin typeface="Calibri" panose="020F0502020204030204" pitchFamily="34" charset="0"/>
            </a:rPr>
            <a:t>.</a:t>
          </a:r>
          <a:endParaRPr lang="en-US" sz="1800" kern="1200" dirty="0">
            <a:solidFill>
              <a:schemeClr val="tx2"/>
            </a:solidFill>
            <a:latin typeface="Calibri" panose="020F0502020204030204" pitchFamily="34" charset="0"/>
          </a:endParaRPr>
        </a:p>
      </dsp:txBody>
      <dsp:txXfrm>
        <a:off x="1105292" y="3749558"/>
        <a:ext cx="7797308" cy="9569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30521A-7F6B-43F1-9FE7-0BE786F9D558}">
      <dsp:nvSpPr>
        <dsp:cNvPr id="0" name=""/>
        <dsp:cNvSpPr/>
      </dsp:nvSpPr>
      <dsp:spPr>
        <a:xfrm>
          <a:off x="133616" y="868222"/>
          <a:ext cx="1720548" cy="333528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00" tIns="0" rIns="195100" bIns="33020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de-DE" sz="1200" b="1" kern="1200" dirty="0">
              <a:solidFill>
                <a:schemeClr val="tx2"/>
              </a:solidFill>
              <a:latin typeface="+mn-lt"/>
            </a:rPr>
            <a:t>die wirtschaftliche Position der maßgeblichen gesellschaftlichen Kräfte </a:t>
          </a:r>
          <a:endParaRPr lang="en-US" sz="1200" b="1" kern="1200" dirty="0">
            <a:solidFill>
              <a:schemeClr val="tx2"/>
            </a:solidFill>
            <a:latin typeface="+mn-lt"/>
          </a:endParaRPr>
        </a:p>
      </dsp:txBody>
      <dsp:txXfrm>
        <a:off x="133616" y="2202336"/>
        <a:ext cx="1720548" cy="2001171"/>
      </dsp:txXfrm>
    </dsp:sp>
    <dsp:sp modelId="{0BD76439-488E-46DA-B323-DC6DA5DCFE04}">
      <dsp:nvSpPr>
        <dsp:cNvPr id="0" name=""/>
        <dsp:cNvSpPr/>
      </dsp:nvSpPr>
      <dsp:spPr>
        <a:xfrm>
          <a:off x="6318" y="1350778"/>
          <a:ext cx="1975144" cy="948069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00" tIns="165100" rIns="195100" bIns="16510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>
              <a:solidFill>
                <a:schemeClr val="tx2"/>
              </a:solidFill>
            </a:rPr>
            <a:t>01</a:t>
          </a:r>
        </a:p>
      </dsp:txBody>
      <dsp:txXfrm>
        <a:off x="6318" y="1350778"/>
        <a:ext cx="1975144" cy="948069"/>
      </dsp:txXfrm>
    </dsp:sp>
    <dsp:sp modelId="{7B6D4DAF-9C8E-4336-86F5-F6D4D9B28C4E}">
      <dsp:nvSpPr>
        <dsp:cNvPr id="0" name=""/>
        <dsp:cNvSpPr/>
      </dsp:nvSpPr>
      <dsp:spPr>
        <a:xfrm>
          <a:off x="2166011" y="857841"/>
          <a:ext cx="1610355" cy="333528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00" tIns="0" rIns="195100" bIns="3302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de-DE" sz="1100" b="1" kern="1200" dirty="0">
              <a:solidFill>
                <a:schemeClr val="tx2"/>
              </a:solidFill>
              <a:latin typeface="Trebuchet MS (Tekst podstawowy)"/>
            </a:rPr>
            <a:t>die Fähigkeit der politischen Akteure, Koalitionen zwischen Parteien, Gruppen und Vereinigungen zu bilden</a:t>
          </a:r>
          <a:endParaRPr lang="en-US" sz="1100" b="1" kern="1200" dirty="0">
            <a:solidFill>
              <a:schemeClr val="tx2"/>
            </a:solidFill>
            <a:latin typeface="Trebuchet MS (Tekst podstawowy)"/>
          </a:endParaRPr>
        </a:p>
      </dsp:txBody>
      <dsp:txXfrm>
        <a:off x="2166011" y="2191955"/>
        <a:ext cx="1610355" cy="2001171"/>
      </dsp:txXfrm>
    </dsp:sp>
    <dsp:sp modelId="{389E590F-574F-4E60-8B7C-E00C0711A578}">
      <dsp:nvSpPr>
        <dsp:cNvPr id="0" name=""/>
        <dsp:cNvSpPr/>
      </dsp:nvSpPr>
      <dsp:spPr>
        <a:xfrm>
          <a:off x="2139474" y="1350778"/>
          <a:ext cx="1975144" cy="948069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00" tIns="165100" rIns="195100" bIns="16510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>
              <a:solidFill>
                <a:schemeClr val="tx2"/>
              </a:solidFill>
            </a:rPr>
            <a:t>02</a:t>
          </a:r>
        </a:p>
      </dsp:txBody>
      <dsp:txXfrm>
        <a:off x="2139474" y="1350778"/>
        <a:ext cx="1975144" cy="948069"/>
      </dsp:txXfrm>
    </dsp:sp>
    <dsp:sp modelId="{4A98D98A-23EE-466E-BD70-32450CB862BA}">
      <dsp:nvSpPr>
        <dsp:cNvPr id="0" name=""/>
        <dsp:cNvSpPr/>
      </dsp:nvSpPr>
      <dsp:spPr>
        <a:xfrm>
          <a:off x="4265145" y="868222"/>
          <a:ext cx="1562497" cy="333528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00" tIns="0" rIns="195100" bIns="3302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de-DE" sz="1100" b="1" kern="1200" dirty="0">
              <a:solidFill>
                <a:schemeClr val="tx2"/>
              </a:solidFill>
            </a:rPr>
            <a:t>Bereitschaft und das Vermögen des Staats</a:t>
          </a:r>
          <a:endParaRPr lang="en-US" sz="1100" kern="1200" dirty="0">
            <a:solidFill>
              <a:schemeClr val="tx2"/>
            </a:solidFill>
          </a:endParaRPr>
        </a:p>
      </dsp:txBody>
      <dsp:txXfrm>
        <a:off x="4265145" y="2202336"/>
        <a:ext cx="1562497" cy="2001171"/>
      </dsp:txXfrm>
    </dsp:sp>
    <dsp:sp modelId="{D0B8B35B-4AFD-4AFB-AB86-0548FE8B95D1}">
      <dsp:nvSpPr>
        <dsp:cNvPr id="0" name=""/>
        <dsp:cNvSpPr/>
      </dsp:nvSpPr>
      <dsp:spPr>
        <a:xfrm>
          <a:off x="4272631" y="1350778"/>
          <a:ext cx="1975144" cy="948069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00" tIns="165100" rIns="195100" bIns="16510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>
              <a:solidFill>
                <a:schemeClr val="tx2"/>
              </a:solidFill>
            </a:rPr>
            <a:t>03</a:t>
          </a:r>
        </a:p>
      </dsp:txBody>
      <dsp:txXfrm>
        <a:off x="4272631" y="1350778"/>
        <a:ext cx="1975144" cy="948069"/>
      </dsp:txXfrm>
    </dsp:sp>
    <dsp:sp modelId="{C4D4D28C-A241-4044-9C30-F3FB2E57CDE0}">
      <dsp:nvSpPr>
        <dsp:cNvPr id="0" name=""/>
        <dsp:cNvSpPr/>
      </dsp:nvSpPr>
      <dsp:spPr>
        <a:xfrm>
          <a:off x="6142698" y="889009"/>
          <a:ext cx="1706367" cy="331449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00" tIns="0" rIns="195100" bIns="3302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de-DE" sz="1100" b="1" kern="1200" dirty="0">
              <a:solidFill>
                <a:schemeClr val="tx2"/>
              </a:solidFill>
            </a:rPr>
            <a:t>die Traditionen des Staats</a:t>
          </a:r>
          <a:endParaRPr lang="en-US" sz="1100" b="1" kern="1200" dirty="0">
            <a:solidFill>
              <a:schemeClr val="tx2"/>
            </a:solidFill>
          </a:endParaRPr>
        </a:p>
      </dsp:txBody>
      <dsp:txXfrm>
        <a:off x="6142698" y="2214808"/>
        <a:ext cx="1706367" cy="1988699"/>
      </dsp:txXfrm>
    </dsp:sp>
    <dsp:sp modelId="{77386ED5-1788-4966-9201-39550116B588}">
      <dsp:nvSpPr>
        <dsp:cNvPr id="0" name=""/>
        <dsp:cNvSpPr/>
      </dsp:nvSpPr>
      <dsp:spPr>
        <a:xfrm>
          <a:off x="6405788" y="1340385"/>
          <a:ext cx="1975144" cy="948069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00" tIns="165100" rIns="195100" bIns="16510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>
              <a:solidFill>
                <a:schemeClr val="tx2"/>
              </a:solidFill>
            </a:rPr>
            <a:t>04</a:t>
          </a:r>
        </a:p>
      </dsp:txBody>
      <dsp:txXfrm>
        <a:off x="6405788" y="1340385"/>
        <a:ext cx="1975144" cy="948069"/>
      </dsp:txXfrm>
    </dsp:sp>
    <dsp:sp modelId="{76D86CEF-2657-4145-B16C-18E8F24FD85B}">
      <dsp:nvSpPr>
        <dsp:cNvPr id="0" name=""/>
        <dsp:cNvSpPr/>
      </dsp:nvSpPr>
      <dsp:spPr>
        <a:xfrm>
          <a:off x="8360154" y="878865"/>
          <a:ext cx="1564828" cy="333528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00" tIns="0" rIns="195100" bIns="3302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de-DE" sz="1100" b="1" kern="1200" dirty="0">
              <a:solidFill>
                <a:schemeClr val="tx2"/>
              </a:solidFill>
            </a:rPr>
            <a:t>die Position des jeweiligen Staats innerhalb des geopolitischen Machtgefüges</a:t>
          </a:r>
          <a:endParaRPr lang="en-US" sz="1100" kern="1200" dirty="0">
            <a:solidFill>
              <a:schemeClr val="tx2"/>
            </a:solidFill>
          </a:endParaRPr>
        </a:p>
      </dsp:txBody>
      <dsp:txXfrm>
        <a:off x="8360154" y="2212979"/>
        <a:ext cx="1564828" cy="2001171"/>
      </dsp:txXfrm>
    </dsp:sp>
    <dsp:sp modelId="{A264891E-A2DC-4142-A3EC-B68ACEC5DCFA}">
      <dsp:nvSpPr>
        <dsp:cNvPr id="0" name=""/>
        <dsp:cNvSpPr/>
      </dsp:nvSpPr>
      <dsp:spPr>
        <a:xfrm>
          <a:off x="8538944" y="1350778"/>
          <a:ext cx="1975144" cy="948069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100" tIns="165100" rIns="195100" bIns="16510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>
              <a:solidFill>
                <a:schemeClr val="tx2"/>
              </a:solidFill>
            </a:rPr>
            <a:t>05</a:t>
          </a:r>
        </a:p>
      </dsp:txBody>
      <dsp:txXfrm>
        <a:off x="8538944" y="1350778"/>
        <a:ext cx="1975144" cy="9480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508C3B-7631-4133-BD81-B54F562A3A38}">
      <dsp:nvSpPr>
        <dsp:cNvPr id="0" name=""/>
        <dsp:cNvSpPr/>
      </dsp:nvSpPr>
      <dsp:spPr>
        <a:xfrm>
          <a:off x="2750933" y="1705"/>
          <a:ext cx="3094800" cy="7456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>
              <a:latin typeface="Calibri" panose="020F0502020204030204" pitchFamily="34" charset="0"/>
            </a:rPr>
            <a:t>1. Akkumulation </a:t>
          </a:r>
          <a:endParaRPr lang="pl-PL" sz="2000" kern="1200" dirty="0">
            <a:latin typeface="Calibri" panose="020F0502020204030204" pitchFamily="34" charset="0"/>
          </a:endParaRPr>
        </a:p>
      </dsp:txBody>
      <dsp:txXfrm>
        <a:off x="2787332" y="38104"/>
        <a:ext cx="3022002" cy="672848"/>
      </dsp:txXfrm>
    </dsp:sp>
    <dsp:sp modelId="{8E2ADB53-1FBF-4307-9A57-221202CE61DD}">
      <dsp:nvSpPr>
        <dsp:cNvPr id="0" name=""/>
        <dsp:cNvSpPr/>
      </dsp:nvSpPr>
      <dsp:spPr>
        <a:xfrm>
          <a:off x="2750933" y="784634"/>
          <a:ext cx="3094800" cy="7456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>
              <a:latin typeface="Calibri" panose="020F0502020204030204" pitchFamily="34" charset="0"/>
            </a:rPr>
            <a:t>2. Initiierung </a:t>
          </a:r>
          <a:endParaRPr lang="pl-PL" sz="2000" kern="1200" dirty="0">
            <a:latin typeface="Calibri" panose="020F0502020204030204" pitchFamily="34" charset="0"/>
          </a:endParaRPr>
        </a:p>
      </dsp:txBody>
      <dsp:txXfrm>
        <a:off x="2787332" y="821033"/>
        <a:ext cx="3022002" cy="672848"/>
      </dsp:txXfrm>
    </dsp:sp>
    <dsp:sp modelId="{790EC233-2B7D-4BF9-9062-82833687BB24}">
      <dsp:nvSpPr>
        <dsp:cNvPr id="0" name=""/>
        <dsp:cNvSpPr/>
      </dsp:nvSpPr>
      <dsp:spPr>
        <a:xfrm>
          <a:off x="2750933" y="1567563"/>
          <a:ext cx="3094800" cy="7456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>
              <a:latin typeface="Calibri" panose="020F0502020204030204" pitchFamily="34" charset="0"/>
            </a:rPr>
            <a:t>3. Infektion </a:t>
          </a:r>
          <a:endParaRPr lang="pl-PL" sz="2000" kern="1200" dirty="0">
            <a:latin typeface="Calibri" panose="020F0502020204030204" pitchFamily="34" charset="0"/>
          </a:endParaRPr>
        </a:p>
      </dsp:txBody>
      <dsp:txXfrm>
        <a:off x="2787332" y="1603962"/>
        <a:ext cx="3022002" cy="672848"/>
      </dsp:txXfrm>
    </dsp:sp>
    <dsp:sp modelId="{BF94005F-66B5-4B68-9F83-9F25591FC3BE}">
      <dsp:nvSpPr>
        <dsp:cNvPr id="0" name=""/>
        <dsp:cNvSpPr/>
      </dsp:nvSpPr>
      <dsp:spPr>
        <a:xfrm>
          <a:off x="2750933" y="2350492"/>
          <a:ext cx="3094800" cy="7456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>
              <a:latin typeface="Calibri" panose="020F0502020204030204" pitchFamily="34" charset="0"/>
            </a:rPr>
            <a:t>4. Übertragung </a:t>
          </a:r>
          <a:endParaRPr lang="pl-PL" sz="2000" kern="1200" dirty="0">
            <a:latin typeface="Calibri" panose="020F0502020204030204" pitchFamily="34" charset="0"/>
          </a:endParaRPr>
        </a:p>
      </dsp:txBody>
      <dsp:txXfrm>
        <a:off x="2787332" y="2386891"/>
        <a:ext cx="3022002" cy="672848"/>
      </dsp:txXfrm>
    </dsp:sp>
    <dsp:sp modelId="{714076E7-918B-425C-AA38-61B11BD0C31B}">
      <dsp:nvSpPr>
        <dsp:cNvPr id="0" name=""/>
        <dsp:cNvSpPr/>
      </dsp:nvSpPr>
      <dsp:spPr>
        <a:xfrm>
          <a:off x="2750933" y="3133421"/>
          <a:ext cx="3094800" cy="7456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>
              <a:latin typeface="Calibri" panose="020F0502020204030204" pitchFamily="34" charset="0"/>
            </a:rPr>
            <a:t>5. Neue Realität nach der Krise</a:t>
          </a:r>
          <a:endParaRPr lang="pl-PL" sz="2000" kern="1200" dirty="0">
            <a:latin typeface="Calibri" panose="020F0502020204030204" pitchFamily="34" charset="0"/>
          </a:endParaRPr>
        </a:p>
      </dsp:txBody>
      <dsp:txXfrm>
        <a:off x="2787332" y="3169820"/>
        <a:ext cx="3022002" cy="6728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20A0B-536B-4885-98C9-690EAED934EE}">
      <dsp:nvSpPr>
        <dsp:cNvPr id="0" name=""/>
        <dsp:cNvSpPr/>
      </dsp:nvSpPr>
      <dsp:spPr>
        <a:xfrm>
          <a:off x="2778982" y="0"/>
          <a:ext cx="4770474" cy="4770474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19E52B-0465-444D-9D8F-25923A6ED5E8}">
      <dsp:nvSpPr>
        <dsp:cNvPr id="0" name=""/>
        <dsp:cNvSpPr/>
      </dsp:nvSpPr>
      <dsp:spPr>
        <a:xfrm>
          <a:off x="3232177" y="453195"/>
          <a:ext cx="1860484" cy="1860484"/>
        </a:xfrm>
        <a:prstGeom prst="roundRect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>
              <a:latin typeface="Calibri" panose="020F0502020204030204" pitchFamily="34" charset="0"/>
            </a:rPr>
            <a:t>Schulden loswerden</a:t>
          </a:r>
          <a:endParaRPr lang="pl-PL" sz="1600" b="1" kern="1200" dirty="0">
            <a:latin typeface="Calibri" panose="020F0502020204030204" pitchFamily="34" charset="0"/>
          </a:endParaRPr>
        </a:p>
      </dsp:txBody>
      <dsp:txXfrm>
        <a:off x="3322998" y="544016"/>
        <a:ext cx="1678842" cy="1678842"/>
      </dsp:txXfrm>
    </dsp:sp>
    <dsp:sp modelId="{57D6D0F6-6E76-4AA0-892A-BF0A4E039790}">
      <dsp:nvSpPr>
        <dsp:cNvPr id="0" name=""/>
        <dsp:cNvSpPr/>
      </dsp:nvSpPr>
      <dsp:spPr>
        <a:xfrm>
          <a:off x="5235776" y="453195"/>
          <a:ext cx="1860484" cy="18604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>
              <a:latin typeface="Calibri" panose="020F0502020204030204" pitchFamily="34" charset="0"/>
            </a:rPr>
            <a:t>Wir beginnen </a:t>
          </a:r>
          <a:r>
            <a:rPr lang="de-DE" sz="1600" b="1" kern="1200" dirty="0" smtClean="0">
              <a:latin typeface="Calibri" panose="020F0502020204030204" pitchFamily="34" charset="0"/>
            </a:rPr>
            <a:t> </a:t>
          </a:r>
          <a:r>
            <a:rPr lang="de-DE" sz="1600" b="1" kern="1200" dirty="0">
              <a:latin typeface="Calibri" panose="020F0502020204030204" pitchFamily="34" charset="0"/>
            </a:rPr>
            <a:t>mit dem Sparen </a:t>
          </a:r>
          <a:endParaRPr lang="pl-PL" sz="1600" kern="1200" dirty="0">
            <a:latin typeface="Calibri" panose="020F0502020204030204" pitchFamily="34" charset="0"/>
          </a:endParaRPr>
        </a:p>
      </dsp:txBody>
      <dsp:txXfrm>
        <a:off x="5326597" y="544016"/>
        <a:ext cx="1678842" cy="1678842"/>
      </dsp:txXfrm>
    </dsp:sp>
    <dsp:sp modelId="{EB0742D1-65FA-41DD-97BB-0625C39B434A}">
      <dsp:nvSpPr>
        <dsp:cNvPr id="0" name=""/>
        <dsp:cNvSpPr/>
      </dsp:nvSpPr>
      <dsp:spPr>
        <a:xfrm>
          <a:off x="3220363" y="2480422"/>
          <a:ext cx="1860484" cy="18604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>
              <a:latin typeface="Calibri" panose="020F0502020204030204" pitchFamily="34" charset="0"/>
            </a:rPr>
            <a:t>Kryptowährungen und Edelmetalle</a:t>
          </a:r>
          <a:endParaRPr lang="pl-PL" sz="1600" b="1" kern="1200" dirty="0">
            <a:latin typeface="Calibri" panose="020F0502020204030204" pitchFamily="34" charset="0"/>
          </a:endParaRPr>
        </a:p>
      </dsp:txBody>
      <dsp:txXfrm>
        <a:off x="3311184" y="2571243"/>
        <a:ext cx="1678842" cy="1678842"/>
      </dsp:txXfrm>
    </dsp:sp>
    <dsp:sp modelId="{37D0CCCC-77CD-4824-AD55-D440433A42E7}">
      <dsp:nvSpPr>
        <dsp:cNvPr id="0" name=""/>
        <dsp:cNvSpPr/>
      </dsp:nvSpPr>
      <dsp:spPr>
        <a:xfrm>
          <a:off x="5235776" y="2456794"/>
          <a:ext cx="1860484" cy="1860484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>
              <a:latin typeface="Calibri" panose="020F0502020204030204" pitchFamily="34" charset="0"/>
            </a:rPr>
            <a:t>Wir stabilisieren unsere Arbeitssituation</a:t>
          </a:r>
          <a:endParaRPr lang="pl-PL" sz="1600" kern="1200" dirty="0">
            <a:latin typeface="Calibri" panose="020F0502020204030204" pitchFamily="34" charset="0"/>
          </a:endParaRPr>
        </a:p>
      </dsp:txBody>
      <dsp:txXfrm>
        <a:off x="5326597" y="2547615"/>
        <a:ext cx="1678842" cy="1678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=""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6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229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0983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844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2141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248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604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12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40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62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97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2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482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35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704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83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72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1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azetaprawna.pl/artykuly/1459128,who-oglasza-pandemie" TargetMode="External"/><Relationship Id="rId3" Type="http://schemas.openxmlformats.org/officeDocument/2006/relationships/hyperlink" Target="https://prepperspodcast.pl/jak-przygotowac-sie-na-kryzys/" TargetMode="External"/><Relationship Id="rId7" Type="http://schemas.openxmlformats.org/officeDocument/2006/relationships/hyperlink" Target="https://upload.wikimedia.org/wikipedia/commons/thumb/5/50/Case-Shiller_National_Home_Price_Index.svg/440px-Case-Shiller_National_Home_Price_Index.svg.png" TargetMode="External"/><Relationship Id="rId2" Type="http://schemas.openxmlformats.org/officeDocument/2006/relationships/hyperlink" Target="https://www.wissen.de/wirtschaftskris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emplatka.pl/kryzys-gospodarczy-i-finansowy-analiza-przyczyn-i-skutkow.html" TargetMode="External"/><Relationship Id="rId5" Type="http://schemas.openxmlformats.org/officeDocument/2006/relationships/hyperlink" Target="https://de.wikipedia.org/wiki/Wirtschaftskrise" TargetMode="External"/><Relationship Id="rId4" Type="http://schemas.openxmlformats.org/officeDocument/2006/relationships/hyperlink" Target="https://krisenvorsorge-treffen.de/krisenvorsorge-checkliste/" TargetMode="External"/><Relationship Id="rId9" Type="http://schemas.openxmlformats.org/officeDocument/2006/relationships/hyperlink" Target="https://www.gazetaprawna.pl/artykuly/1459128,who-oglasza-pandemie-koronawirusa-covid-19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0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8630F13D-B59F-4FC8-B41E-FE6DCDD671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0055" y="2105418"/>
            <a:ext cx="9462503" cy="1537783"/>
          </a:xfrm>
        </p:spPr>
        <p:txBody>
          <a:bodyPr/>
          <a:lstStyle/>
          <a:p>
            <a:pPr algn="ctr"/>
            <a:r>
              <a:rPr lang="pl-PL" b="1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pl-PL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Die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pl-PL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Wirtschaftskrise</a:t>
            </a:r>
            <a:endParaRPr lang="pl-PL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0A9187D4-5AC9-468E-89CE-34A1C5CF7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7837" y="4259971"/>
            <a:ext cx="7836025" cy="2598029"/>
          </a:xfrm>
        </p:spPr>
        <p:txBody>
          <a:bodyPr>
            <a:noAutofit/>
          </a:bodyPr>
          <a:lstStyle/>
          <a:p>
            <a:r>
              <a:rPr lang="pl-PL" sz="2000" b="1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Bearbeitet</a:t>
            </a:r>
            <a:r>
              <a:rPr lang="pl-PL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l-PL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von: </a:t>
            </a:r>
          </a:p>
          <a:p>
            <a:r>
              <a:rPr lang="pl-PL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Katarzyna Pijar</a:t>
            </a:r>
          </a:p>
          <a:p>
            <a:r>
              <a:rPr lang="de-DE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Studentin des 2. Studienjahres </a:t>
            </a:r>
            <a:endParaRPr lang="pl-PL" sz="20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de-DE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Fakultät  für Finanz- und Rechnungswesen an der </a:t>
            </a:r>
            <a:r>
              <a:rPr lang="de-DE" sz="20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Rzeszower</a:t>
            </a:r>
            <a:r>
              <a:rPr lang="de-DE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 Universität</a:t>
            </a:r>
            <a:endParaRPr lang="pl-PL" sz="20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pl-PL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2019/2020</a:t>
            </a:r>
          </a:p>
        </p:txBody>
      </p:sp>
      <p:pic>
        <p:nvPicPr>
          <p:cNvPr id="6" name="Picture 2" descr="http://www.ur.edu.pl/file/18129/logo%20UR.jpg">
            <a:extLst>
              <a:ext uri="{FF2B5EF4-FFF2-40B4-BE49-F238E27FC236}">
                <a16:creationId xmlns="" xmlns:a16="http://schemas.microsoft.com/office/drawing/2014/main" id="{A1E25969-9A4B-4874-B74A-56A519E2E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2504" y="408559"/>
            <a:ext cx="2154553" cy="21545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0617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D8F86415-4E26-4042-A496-76A43C426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Wie bereiten wir uns  auf eine Krise vor?</a:t>
            </a:r>
            <a:endParaRPr lang="pl-PL" dirty="0">
              <a:solidFill>
                <a:srgbClr val="23629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Symbol zastępczy zawartości 6">
            <a:extLst>
              <a:ext uri="{FF2B5EF4-FFF2-40B4-BE49-F238E27FC236}">
                <a16:creationId xmlns="" xmlns:a16="http://schemas.microsoft.com/office/drawing/2014/main" id="{F0C28B73-029B-4F64-A3F6-9C1CCC3C4D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257584"/>
              </p:ext>
            </p:extLst>
          </p:nvPr>
        </p:nvGraphicFramePr>
        <p:xfrm>
          <a:off x="-1843659" y="1477926"/>
          <a:ext cx="10328439" cy="4770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Obraz 8" descr="Obraz zawierający rysunek&#10;&#10;Opis wygenerowany automatycznie">
            <a:extLst>
              <a:ext uri="{FF2B5EF4-FFF2-40B4-BE49-F238E27FC236}">
                <a16:creationId xmlns="" xmlns:a16="http://schemas.microsoft.com/office/drawing/2014/main" id="{5A9DD4EB-A280-48AD-8A6E-E1C3382880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68365" y="2943463"/>
            <a:ext cx="3802210" cy="221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02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68B9C277-F050-4A11-B2DA-EDCBF730A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Eine neue Wirtschaftskrise im Jahr 2020?</a:t>
            </a:r>
            <a:r>
              <a:rPr lang="pl-PL" dirty="0">
                <a:solidFill>
                  <a:srgbClr val="236292"/>
                </a:solidFill>
                <a:latin typeface="Calibri" panose="020F0502020204030204" pitchFamily="34" charset="0"/>
              </a:rPr>
              <a:t/>
            </a:r>
            <a:br>
              <a:rPr lang="pl-PL" dirty="0">
                <a:solidFill>
                  <a:srgbClr val="236292"/>
                </a:solidFill>
                <a:latin typeface="Calibri" panose="020F0502020204030204" pitchFamily="34" charset="0"/>
              </a:rPr>
            </a:br>
            <a:endParaRPr lang="pl-PL" dirty="0">
              <a:solidFill>
                <a:srgbClr val="236292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67FA5252-3F2B-42DA-B51F-93903B140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966" y="1522916"/>
            <a:ext cx="8596668" cy="3880773"/>
          </a:xfrm>
        </p:spPr>
        <p:txBody>
          <a:bodyPr/>
          <a:lstStyle/>
          <a:p>
            <a:r>
              <a:rPr lang="de-DE" sz="2000" dirty="0"/>
              <a:t>Aufgrund der Coronavirus-Epidemie herrscht seit mehreren Tagen Angst an den globalen Börsen - die Indizes fallen dramatisch.</a:t>
            </a:r>
            <a:endParaRPr lang="pl-PL" sz="2000" dirty="0"/>
          </a:p>
          <a:p>
            <a:endParaRPr lang="pl-PL" sz="2000" dirty="0"/>
          </a:p>
          <a:p>
            <a:r>
              <a:rPr lang="de-DE" sz="2000" dirty="0"/>
              <a:t>Die Anleger befürchten, dass Maßnahmen zur Eindämmung der Epidemie die Realwirtschaft hart treffen werden.</a:t>
            </a:r>
            <a:endParaRPr lang="pl-PL" sz="2000" dirty="0"/>
          </a:p>
          <a:p>
            <a:endParaRPr lang="pl-PL" sz="2000" dirty="0"/>
          </a:p>
          <a:p>
            <a:r>
              <a:rPr lang="de-DE" sz="2000" dirty="0"/>
              <a:t>Es ist bereits ziemlich sicher, dass sich das polnische BIP-Wachstum verlangsamen und die Situation in Italien das gesamte Euroraum schädigen wird.</a:t>
            </a:r>
            <a:endParaRPr lang="pl-PL" sz="2000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5" name="Obraz 4" descr="Obraz zawierający rysunek, pomiar&#10;&#10;Opis wygenerowany automatycznie">
            <a:extLst>
              <a:ext uri="{FF2B5EF4-FFF2-40B4-BE49-F238E27FC236}">
                <a16:creationId xmlns="" xmlns:a16="http://schemas.microsoft.com/office/drawing/2014/main" id="{B1777EB7-B8C8-4566-87E8-DE9E5D8AD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3054" y="4725382"/>
            <a:ext cx="2722731" cy="1338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708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AFC90B6-813F-4F7C-8C62-007D326C8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2772"/>
            <a:ext cx="8596668" cy="1320800"/>
          </a:xfrm>
        </p:spPr>
        <p:txBody>
          <a:bodyPr/>
          <a:lstStyle/>
          <a:p>
            <a:pPr algn="ctr"/>
            <a:r>
              <a:rPr lang="pl-PL" dirty="0" err="1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Wortschatz</a:t>
            </a:r>
            <a:r>
              <a:rPr 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dirty="0" err="1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zum</a:t>
            </a:r>
            <a:r>
              <a:rPr 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dirty="0" err="1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Thema</a:t>
            </a:r>
            <a:r>
              <a:rPr 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: </a:t>
            </a:r>
            <a:r>
              <a:rPr lang="pl-PL" dirty="0" err="1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die</a:t>
            </a:r>
            <a:r>
              <a:rPr 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dirty="0" err="1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Wirtschaftskrise</a:t>
            </a:r>
            <a:endParaRPr lang="pl-PL" dirty="0">
              <a:solidFill>
                <a:srgbClr val="23629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E22F835F-C52E-4557-9963-9C2180E30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5823"/>
            <a:ext cx="8596668" cy="5090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600" dirty="0" err="1">
                <a:latin typeface="Calibri" panose="020F0502020204030204" pitchFamily="34" charset="0"/>
              </a:rPr>
              <a:t>die</a:t>
            </a:r>
            <a:r>
              <a:rPr lang="pl-PL" sz="1600" dirty="0">
                <a:latin typeface="Calibri" panose="020F0502020204030204" pitchFamily="34" charset="0"/>
              </a:rPr>
              <a:t> </a:t>
            </a:r>
            <a:r>
              <a:rPr lang="pl-PL" sz="1600" dirty="0" err="1">
                <a:latin typeface="Calibri" panose="020F0502020204030204" pitchFamily="34" charset="0"/>
              </a:rPr>
              <a:t>Wachstumszyklen</a:t>
            </a:r>
            <a:r>
              <a:rPr lang="pl-PL" sz="1600" dirty="0">
                <a:latin typeface="Calibri" panose="020F0502020204030204" pitchFamily="34" charset="0"/>
              </a:rPr>
              <a:t> </a:t>
            </a:r>
            <a:r>
              <a:rPr lang="pl-PL" sz="1600" dirty="0" smtClean="0">
                <a:latin typeface="Calibri" panose="020F0502020204030204" pitchFamily="34" charset="0"/>
              </a:rPr>
              <a:t>(</a:t>
            </a:r>
            <a:r>
              <a:rPr lang="pl-PL" sz="1600" dirty="0" err="1" smtClean="0">
                <a:latin typeface="Calibri" panose="020F0502020204030204" pitchFamily="34" charset="0"/>
              </a:rPr>
              <a:t>die</a:t>
            </a:r>
            <a:r>
              <a:rPr lang="pl-PL" sz="1600" dirty="0" smtClean="0">
                <a:latin typeface="Calibri" panose="020F0502020204030204" pitchFamily="34" charset="0"/>
              </a:rPr>
              <a:t>, Pl.)- </a:t>
            </a:r>
            <a:r>
              <a:rPr lang="pl-PL" sz="1600" dirty="0">
                <a:latin typeface="Calibri" panose="020F0502020204030204" pitchFamily="34" charset="0"/>
              </a:rPr>
              <a:t>cykle wzrostu</a:t>
            </a:r>
          </a:p>
          <a:p>
            <a:pPr marL="0" indent="0">
              <a:buNone/>
            </a:pPr>
            <a:r>
              <a:rPr lang="pl-PL" sz="1600" dirty="0">
                <a:latin typeface="Calibri" panose="020F0502020204030204" pitchFamily="34" charset="0"/>
              </a:rPr>
              <a:t>im </a:t>
            </a:r>
            <a:r>
              <a:rPr lang="pl-PL" sz="1600" dirty="0" err="1">
                <a:latin typeface="Calibri" panose="020F0502020204030204" pitchFamily="34" charset="0"/>
              </a:rPr>
              <a:t>fortlaufenden</a:t>
            </a:r>
            <a:r>
              <a:rPr lang="pl-PL" sz="1600" dirty="0">
                <a:latin typeface="Calibri" panose="020F0502020204030204" pitchFamily="34" charset="0"/>
              </a:rPr>
              <a:t> </a:t>
            </a:r>
            <a:r>
              <a:rPr lang="pl-PL" sz="1600" dirty="0" err="1">
                <a:latin typeface="Calibri" panose="020F0502020204030204" pitchFamily="34" charset="0"/>
              </a:rPr>
              <a:t>Prozess</a:t>
            </a:r>
            <a:r>
              <a:rPr lang="pl-PL" sz="1600" dirty="0">
                <a:latin typeface="Calibri" panose="020F0502020204030204" pitchFamily="34" charset="0"/>
              </a:rPr>
              <a:t> - w trwającym procesie</a:t>
            </a:r>
          </a:p>
          <a:p>
            <a:pPr marL="0" indent="0">
              <a:buNone/>
            </a:pPr>
            <a:r>
              <a:rPr lang="pl-PL" sz="1600" dirty="0" err="1">
                <a:latin typeface="Calibri" panose="020F0502020204030204" pitchFamily="34" charset="0"/>
              </a:rPr>
              <a:t>erfassen</a:t>
            </a:r>
            <a:r>
              <a:rPr lang="pl-PL" sz="1600" dirty="0">
                <a:latin typeface="Calibri" panose="020F0502020204030204" pitchFamily="34" charset="0"/>
              </a:rPr>
              <a:t>- obejmować</a:t>
            </a:r>
          </a:p>
          <a:p>
            <a:pPr marL="0" indent="0">
              <a:buNone/>
            </a:pPr>
            <a:r>
              <a:rPr lang="pl-PL" sz="1600" dirty="0" err="1">
                <a:latin typeface="Calibri" panose="020F0502020204030204" pitchFamily="34" charset="0"/>
              </a:rPr>
              <a:t>die</a:t>
            </a:r>
            <a:r>
              <a:rPr lang="pl-PL" sz="1600" dirty="0">
                <a:latin typeface="Calibri" panose="020F0502020204030204" pitchFamily="34" charset="0"/>
              </a:rPr>
              <a:t> </a:t>
            </a:r>
            <a:r>
              <a:rPr lang="pl-PL" sz="1600" dirty="0" err="1">
                <a:latin typeface="Calibri" panose="020F0502020204030204" pitchFamily="34" charset="0"/>
              </a:rPr>
              <a:t>Vermögensverwaltungsgesellschaften</a:t>
            </a:r>
            <a:r>
              <a:rPr lang="pl-PL" sz="1600" dirty="0">
                <a:latin typeface="Calibri" panose="020F0502020204030204" pitchFamily="34" charset="0"/>
              </a:rPr>
              <a:t>- firmy zarządzające aktywami</a:t>
            </a:r>
          </a:p>
          <a:p>
            <a:pPr marL="0" indent="0">
              <a:buNone/>
            </a:pPr>
            <a:r>
              <a:rPr lang="pl-PL" sz="1600" dirty="0" err="1" smtClean="0">
                <a:latin typeface="Calibri" panose="020F0502020204030204" pitchFamily="34" charset="0"/>
              </a:rPr>
              <a:t>strikte</a:t>
            </a:r>
            <a:r>
              <a:rPr lang="pl-PL" sz="1600" dirty="0" smtClean="0">
                <a:latin typeface="Calibri" panose="020F0502020204030204" pitchFamily="34" charset="0"/>
              </a:rPr>
              <a:t> </a:t>
            </a:r>
            <a:r>
              <a:rPr lang="pl-PL" sz="1600" dirty="0" err="1">
                <a:latin typeface="Calibri" panose="020F0502020204030204" pitchFamily="34" charset="0"/>
              </a:rPr>
              <a:t>Abnahmekonditionen</a:t>
            </a:r>
            <a:r>
              <a:rPr lang="pl-PL" sz="1600" dirty="0">
                <a:latin typeface="Calibri" panose="020F0502020204030204" pitchFamily="34" charset="0"/>
              </a:rPr>
              <a:t>- surowe warunki zakupu</a:t>
            </a:r>
          </a:p>
          <a:p>
            <a:pPr marL="0" indent="0">
              <a:buNone/>
            </a:pPr>
            <a:r>
              <a:rPr lang="pl-PL" sz="1600" dirty="0" err="1" smtClean="0">
                <a:latin typeface="Calibri" panose="020F0502020204030204" pitchFamily="34" charset="0"/>
              </a:rPr>
              <a:t>erfolgreiche</a:t>
            </a:r>
            <a:r>
              <a:rPr lang="pl-PL" sz="1600" dirty="0" smtClean="0">
                <a:latin typeface="Calibri" panose="020F0502020204030204" pitchFamily="34" charset="0"/>
              </a:rPr>
              <a:t> </a:t>
            </a:r>
            <a:r>
              <a:rPr lang="pl-PL" sz="1600" dirty="0" err="1">
                <a:latin typeface="Calibri" panose="020F0502020204030204" pitchFamily="34" charset="0"/>
              </a:rPr>
              <a:t>Verwertungsstrategien</a:t>
            </a:r>
            <a:r>
              <a:rPr lang="pl-PL" sz="1600" dirty="0">
                <a:latin typeface="Calibri" panose="020F0502020204030204" pitchFamily="34" charset="0"/>
              </a:rPr>
              <a:t>- skuteczne strategie </a:t>
            </a:r>
            <a:r>
              <a:rPr lang="pl-PL" sz="1600" dirty="0" err="1">
                <a:latin typeface="Calibri" panose="020F0502020204030204" pitchFamily="34" charset="0"/>
              </a:rPr>
              <a:t>odzykiwania</a:t>
            </a:r>
            <a:endParaRPr lang="pl-PL" sz="16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600" dirty="0">
                <a:latin typeface="Calibri" panose="020F0502020204030204" pitchFamily="34" charset="0"/>
              </a:rPr>
              <a:t> </a:t>
            </a:r>
            <a:r>
              <a:rPr lang="pl-PL" sz="1600" dirty="0" err="1" smtClean="0">
                <a:latin typeface="Calibri" panose="020F0502020204030204" pitchFamily="34" charset="0"/>
              </a:rPr>
              <a:t>gefühlter</a:t>
            </a:r>
            <a:r>
              <a:rPr lang="pl-PL" sz="1600" dirty="0" smtClean="0">
                <a:latin typeface="Calibri" panose="020F0502020204030204" pitchFamily="34" charset="0"/>
              </a:rPr>
              <a:t> </a:t>
            </a:r>
            <a:r>
              <a:rPr lang="pl-PL" sz="1600" dirty="0" err="1">
                <a:latin typeface="Calibri" panose="020F0502020204030204" pitchFamily="34" charset="0"/>
              </a:rPr>
              <a:t>Vermögensrückgang</a:t>
            </a:r>
            <a:r>
              <a:rPr lang="pl-PL" sz="1600" dirty="0">
                <a:latin typeface="Calibri" panose="020F0502020204030204" pitchFamily="34" charset="0"/>
              </a:rPr>
              <a:t>- spadek zamożności</a:t>
            </a:r>
          </a:p>
          <a:p>
            <a:pPr marL="0" indent="0">
              <a:buNone/>
            </a:pPr>
            <a:r>
              <a:rPr lang="pl-PL" sz="1600" dirty="0" err="1">
                <a:latin typeface="Calibri" panose="020F0502020204030204" pitchFamily="34" charset="0"/>
              </a:rPr>
              <a:t>d</a:t>
            </a:r>
            <a:r>
              <a:rPr lang="en-US" sz="1600" dirty="0" err="1" smtClean="0">
                <a:latin typeface="Calibri" panose="020F0502020204030204" pitchFamily="34" charset="0"/>
              </a:rPr>
              <a:t>urch</a:t>
            </a:r>
            <a:r>
              <a:rPr lang="en-US" sz="1600" dirty="0" smtClean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außergewöhnlich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hohe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Bilanzverluste</a:t>
            </a:r>
            <a:r>
              <a:rPr lang="pl-PL" sz="1600" dirty="0">
                <a:latin typeface="Calibri" panose="020F0502020204030204" pitchFamily="34" charset="0"/>
              </a:rPr>
              <a:t>- </a:t>
            </a:r>
            <a:r>
              <a:rPr lang="pl-PL" sz="1600" dirty="0" smtClean="0">
                <a:latin typeface="Calibri" panose="020F0502020204030204" pitchFamily="34" charset="0"/>
              </a:rPr>
              <a:t>ze </a:t>
            </a:r>
            <a:r>
              <a:rPr lang="pl-PL" sz="1600" dirty="0">
                <a:latin typeface="Calibri" panose="020F0502020204030204" pitchFamily="34" charset="0"/>
              </a:rPr>
              <a:t>względu na wyjątkowo wysokie straty bilansowe</a:t>
            </a:r>
          </a:p>
          <a:p>
            <a:pPr marL="0" indent="0">
              <a:buNone/>
            </a:pPr>
            <a:r>
              <a:rPr lang="pl-PL" sz="1600" dirty="0" err="1">
                <a:latin typeface="Calibri" panose="020F0502020204030204" pitchFamily="34" charset="0"/>
              </a:rPr>
              <a:t>d</a:t>
            </a:r>
            <a:r>
              <a:rPr lang="en-US" sz="1600" dirty="0" err="1" smtClean="0">
                <a:latin typeface="Calibri" panose="020F0502020204030204" pitchFamily="34" charset="0"/>
              </a:rPr>
              <a:t>och</a:t>
            </a:r>
            <a:r>
              <a:rPr lang="en-US" sz="1600" dirty="0" smtClean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aus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Sicht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einiger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Kapitaleigner</a:t>
            </a:r>
            <a:r>
              <a:rPr lang="pl-PL" sz="1600" dirty="0">
                <a:latin typeface="Calibri" panose="020F0502020204030204" pitchFamily="34" charset="0"/>
              </a:rPr>
              <a:t>- </a:t>
            </a:r>
            <a:r>
              <a:rPr lang="pl-PL" sz="1600" dirty="0" smtClean="0">
                <a:latin typeface="Calibri" panose="020F0502020204030204" pitchFamily="34" charset="0"/>
              </a:rPr>
              <a:t>jednak </a:t>
            </a:r>
            <a:r>
              <a:rPr lang="pl-PL" sz="1600" dirty="0">
                <a:latin typeface="Calibri" panose="020F0502020204030204" pitchFamily="34" charset="0"/>
              </a:rPr>
              <a:t>z perspektywy niektórych właścicieli kapitału </a:t>
            </a:r>
          </a:p>
          <a:p>
            <a:pPr marL="0" indent="0">
              <a:buNone/>
            </a:pPr>
            <a:r>
              <a:rPr lang="pl-PL" sz="1600" dirty="0" err="1">
                <a:latin typeface="Calibri" panose="020F0502020204030204" pitchFamily="34" charset="0"/>
              </a:rPr>
              <a:t>i</a:t>
            </a:r>
            <a:r>
              <a:rPr lang="en-US" sz="1600" dirty="0" err="1" smtClean="0">
                <a:latin typeface="Calibri" panose="020F0502020204030204" pitchFamily="34" charset="0"/>
              </a:rPr>
              <a:t>nsbesondere</a:t>
            </a:r>
            <a:r>
              <a:rPr lang="en-US" sz="1600" dirty="0" smtClean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ärmere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Bevölkerungsschichten</a:t>
            </a:r>
            <a:r>
              <a:rPr lang="pl-PL" sz="1600" dirty="0">
                <a:latin typeface="Calibri" panose="020F0502020204030204" pitchFamily="34" charset="0"/>
              </a:rPr>
              <a:t>- </a:t>
            </a:r>
            <a:r>
              <a:rPr lang="pl-PL" sz="1600" dirty="0" smtClean="0">
                <a:latin typeface="Calibri" panose="020F0502020204030204" pitchFamily="34" charset="0"/>
              </a:rPr>
              <a:t>w </a:t>
            </a:r>
            <a:r>
              <a:rPr lang="pl-PL" sz="1600" dirty="0">
                <a:latin typeface="Calibri" panose="020F0502020204030204" pitchFamily="34" charset="0"/>
              </a:rPr>
              <a:t>szczególności uboższe grupy ludności</a:t>
            </a:r>
          </a:p>
          <a:p>
            <a:pPr marL="0" indent="0">
              <a:buNone/>
            </a:pPr>
            <a:r>
              <a:rPr lang="pl-PL" sz="1600" dirty="0">
                <a:latin typeface="Calibri" panose="020F0502020204030204" pitchFamily="34" charset="0"/>
              </a:rPr>
              <a:t>d</a:t>
            </a:r>
            <a:r>
              <a:rPr lang="en-US" sz="1600" dirty="0" err="1" smtClean="0">
                <a:latin typeface="Calibri" panose="020F0502020204030204" pitchFamily="34" charset="0"/>
              </a:rPr>
              <a:t>er</a:t>
            </a:r>
            <a:r>
              <a:rPr lang="en-US" sz="1600" dirty="0" smtClean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dramatische</a:t>
            </a:r>
            <a:r>
              <a:rPr lang="en-US" sz="1600" dirty="0">
                <a:latin typeface="Calibri" panose="020F0502020204030204" pitchFamily="34" charset="0"/>
              </a:rPr>
              <a:t> und </a:t>
            </a:r>
            <a:r>
              <a:rPr lang="en-US" sz="1600" dirty="0" err="1">
                <a:latin typeface="Calibri" panose="020F0502020204030204" pitchFamily="34" charset="0"/>
              </a:rPr>
              <a:t>anhaltende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</a:rPr>
              <a:t>Anstieg</a:t>
            </a:r>
            <a:r>
              <a:rPr lang="pl-PL" sz="1600" dirty="0">
                <a:latin typeface="Calibri" panose="020F0502020204030204" pitchFamily="34" charset="0"/>
              </a:rPr>
              <a:t> -Gwałtowny i trwały wzrost </a:t>
            </a:r>
          </a:p>
          <a:p>
            <a:pPr marL="0" indent="0">
              <a:buNone/>
            </a:pPr>
            <a:endParaRPr lang="pl-PL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172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A3BE9374-0EA1-48F3-BB58-938A22FEAD54}"/>
              </a:ext>
            </a:extLst>
          </p:cNvPr>
          <p:cNvSpPr txBox="1"/>
          <p:nvPr/>
        </p:nvSpPr>
        <p:spPr>
          <a:xfrm>
            <a:off x="393405" y="425302"/>
            <a:ext cx="10813311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Er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führt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bei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vielen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zu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gesundheitlichen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Schäden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- Prowadzi to do problemów </a:t>
            </a:r>
            <a:r>
              <a:rPr lang="pl-PL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zdrowotnych u wielu osób</a:t>
            </a:r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Die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Krise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erhöht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auch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die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wirtschaftliche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und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soziale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Unsicherheit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- Kryzys zwiększa także niepewność gospodarczą i społeczną</a:t>
            </a:r>
          </a:p>
          <a:p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die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wirtschaftliche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Position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der </a:t>
            </a:r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maßgeblichen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gesellschaftlichen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Kräfte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- pozycja ekonomiczna odpowiednich sił społecznych</a:t>
            </a:r>
          </a:p>
          <a:p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d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ie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Fähigkeit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- zdolność</a:t>
            </a:r>
          </a:p>
          <a:p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die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Bereitschaft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und das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Vermögen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des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Staats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- chęć i majątek państwa </a:t>
            </a:r>
          </a:p>
          <a:p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die Position des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jeweiligen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Staats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innerhalb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des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geopolitischen</a:t>
            </a: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Machtgefüges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- pozycja danego państwa w geopolitycznej strukturze władzy </a:t>
            </a:r>
          </a:p>
          <a:p>
            <a:pPr lvl="0"/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0"/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Akkumulation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l-PL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</a:t>
            </a:r>
            <a:r>
              <a:rPr lang="pl-PL" sz="14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die</a:t>
            </a:r>
            <a:r>
              <a:rPr lang="pl-PL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– 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akumulacja</a:t>
            </a:r>
          </a:p>
          <a:p>
            <a:pPr lvl="0"/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Initiierung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l-PL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</a:t>
            </a:r>
            <a:r>
              <a:rPr lang="pl-PL" sz="14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die</a:t>
            </a:r>
            <a:r>
              <a:rPr lang="pl-PL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- 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inicjacja </a:t>
            </a:r>
          </a:p>
          <a:p>
            <a:pPr lvl="0"/>
            <a:r>
              <a:rPr lang="pl-PL" sz="14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Infektio</a:t>
            </a:r>
            <a:r>
              <a:rPr lang="pl-PL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, </a:t>
            </a:r>
            <a:r>
              <a:rPr lang="pl-PL" sz="14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die</a:t>
            </a:r>
            <a:r>
              <a:rPr lang="pl-PL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 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-zarażenie</a:t>
            </a:r>
          </a:p>
          <a:p>
            <a:pPr lvl="0"/>
            <a:r>
              <a:rPr lang="pl-PL" sz="14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Übertragung</a:t>
            </a:r>
            <a:r>
              <a:rPr lang="pl-PL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l-PL" sz="1400" dirty="0" err="1" smtClean="0">
                <a:solidFill>
                  <a:schemeClr val="tx2"/>
                </a:solidFill>
                <a:latin typeface="Calibri" panose="020F0502020204030204" pitchFamily="34" charset="0"/>
              </a:rPr>
              <a:t>die</a:t>
            </a:r>
            <a:r>
              <a:rPr lang="pl-PL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 –transmisja, przekazanie</a:t>
            </a:r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lvl="0"/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Neue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Realität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nach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der </a:t>
            </a:r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Krise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– nowa rzeczywistość pokryzysowa</a:t>
            </a:r>
          </a:p>
          <a:p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de-DE" sz="1400" dirty="0">
                <a:solidFill>
                  <a:schemeClr val="tx2"/>
                </a:solidFill>
                <a:latin typeface="Calibri" panose="020F0502020204030204" pitchFamily="34" charset="0"/>
              </a:rPr>
              <a:t>Aufgrund der Coronavirus-Epidemie herrscht seit mehreren Tagen Angst an den globalen Börsen - die Indizes fallen dramatisch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- Z powodu epidemii </a:t>
            </a:r>
            <a:r>
              <a:rPr lang="pl-PL" sz="1400" dirty="0" err="1">
                <a:solidFill>
                  <a:schemeClr val="tx2"/>
                </a:solidFill>
                <a:latin typeface="Calibri" panose="020F0502020204030204" pitchFamily="34" charset="0"/>
              </a:rPr>
              <a:t>koronawirusa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 od kilkunastu dni na światowych giełdach rządzi strach - indeksy notują potężne spadki</a:t>
            </a:r>
          </a:p>
          <a:p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de-DE" sz="1400" dirty="0">
                <a:solidFill>
                  <a:schemeClr val="tx2"/>
                </a:solidFill>
                <a:latin typeface="Calibri" panose="020F0502020204030204" pitchFamily="34" charset="0"/>
              </a:rPr>
              <a:t>Die Anleger befürchten, dass Maßnahmen zur Eindämmung der Epidemie die Realwirtschaft hart treffen werden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- Inwestorzy boją się, że środki mające ograniczyć epidemię mocno uderzą w realną gospodarkę</a:t>
            </a:r>
          </a:p>
          <a:p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de-DE" sz="1400" dirty="0">
                <a:solidFill>
                  <a:schemeClr val="tx2"/>
                </a:solidFill>
                <a:latin typeface="Calibri" panose="020F0502020204030204" pitchFamily="34" charset="0"/>
              </a:rPr>
              <a:t>Es ist bereits ziemlich sicher, dass sich das polnische BIP-Wachstum verlangsamen und die Situation in Italien das gesamte Euroraum schädigen wird</a:t>
            </a:r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- Jest już właściwie pewne, że wzrost PKB Polski spowolni, zaś sytuacja we Włoszech zaszkodzi całej strefie euro</a:t>
            </a:r>
          </a:p>
          <a:p>
            <a:pPr lvl="0"/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pl-PL" sz="1400" dirty="0">
                <a:solidFill>
                  <a:schemeClr val="tx2"/>
                </a:solidFill>
                <a:latin typeface="Calibri" panose="020F0502020204030204" pitchFamily="34" charset="0"/>
              </a:rPr>
              <a:t> </a:t>
            </a:r>
          </a:p>
          <a:p>
            <a:endParaRPr lang="pl-PL" sz="14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96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6B63E4A-1A7F-4945-90B2-574FDEEEF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2"/>
                </a:solidFill>
              </a:rPr>
              <a:t>Bibliografie: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85B7722-5D4F-4E98-941D-DFABBA6A0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97064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pl-PL" u="sng" dirty="0">
                <a:solidFill>
                  <a:schemeClr val="tx2"/>
                </a:solidFill>
                <a:latin typeface="Calibri" panose="020F0502020204030204" pitchFamily="34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https://www.wissen.de/wirtschaftskrise</a:t>
            </a:r>
            <a:endParaRPr lang="pl-PL" u="sng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u="sng" dirty="0">
                <a:solidFill>
                  <a:schemeClr val="tx2"/>
                </a:solidFill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https://prepperspodcast.pl/jak-przygotowac-sie-na-kryzys/</a:t>
            </a:r>
            <a:endParaRPr lang="pl-PL" u="sng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u="sng" dirty="0">
                <a:solidFill>
                  <a:schemeClr val="tx2"/>
                </a:solidFill>
                <a:latin typeface="Calibri" panose="020F0502020204030204" pitchFamily="34" charset="0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https://krisenvorsorge-treffen.de/krisenvorsorge-checkliste/</a:t>
            </a:r>
            <a:endParaRPr lang="pl-PL" u="sng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u="sng" dirty="0">
                <a:solidFill>
                  <a:schemeClr val="tx2"/>
                </a:solidFill>
                <a:latin typeface="Calibri" panose="020F0502020204030204" pitchFamily="34" charset="0"/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https://de.wikipedia.org/wiki/Wirtschaftskrise</a:t>
            </a:r>
            <a:endParaRPr lang="pl-PL" u="sng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u="sng" dirty="0">
                <a:solidFill>
                  <a:schemeClr val="tx2"/>
                </a:solidFill>
                <a:latin typeface="Calibri" panose="020F0502020204030204" pitchFamily="34" charset="0"/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https://www.templatka.pl/kryzys-gospodarczy-i-finansowy-analiza-przyczyn-i-skutkow.html</a:t>
            </a:r>
            <a:endParaRPr lang="pl-PL" u="sng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u="sng" dirty="0">
                <a:solidFill>
                  <a:schemeClr val="tx2"/>
                </a:solidFill>
                <a:latin typeface="Calibri" panose="020F0502020204030204" pitchFamily="34" charset="0"/>
                <a:hlinkClick r:id="rId7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https://upload.wikimedia.org/wikipedia/commons/thumb/5/50/Case-Shiller_National_Home_Price_Index.svg/440px-Case-Shiller_National_Home_Price_Index.svg.png</a:t>
            </a:r>
            <a:endParaRPr lang="pl-PL" u="sng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u="sng" dirty="0">
                <a:solidFill>
                  <a:schemeClr val="tx2"/>
                </a:solidFill>
                <a:latin typeface="Calibri" panose="020F0502020204030204" pitchFamily="34" charset="0"/>
                <a:hlinkClick r:id="rId8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https://www.gazetaprawna.pl/artykuly/1459128,who-oglasza-pandemie</a:t>
            </a:r>
            <a:r>
              <a:rPr lang="en-US" u="sng" dirty="0">
                <a:solidFill>
                  <a:schemeClr val="tx2"/>
                </a:solidFill>
                <a:latin typeface="Calibri" panose="020F0502020204030204" pitchFamily="34" charset="0"/>
                <a:hlinkClick r:id="rId9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u="sng" dirty="0">
                <a:solidFill>
                  <a:schemeClr val="tx2"/>
                </a:solidFill>
                <a:latin typeface="Calibri" panose="020F0502020204030204" pitchFamily="34" charset="0"/>
                <a:hlinkClick r:id="rId9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koronawirusa-covid-19.html</a:t>
            </a:r>
            <a:endParaRPr lang="pl-PL" u="sng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endParaRPr lang="pl-PL" u="sng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2007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F410F9F8-3F1C-4292-B0F6-0A33E88B7E68}"/>
              </a:ext>
            </a:extLst>
          </p:cNvPr>
          <p:cNvSpPr txBox="1"/>
          <p:nvPr/>
        </p:nvSpPr>
        <p:spPr>
          <a:xfrm>
            <a:off x="1451559" y="2197894"/>
            <a:ext cx="94736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Vielen</a:t>
            </a:r>
            <a:r>
              <a:rPr lang="en-US" sz="4400" b="1" dirty="0">
                <a:solidFill>
                  <a:schemeClr val="tx2"/>
                </a:solidFill>
                <a:latin typeface="Calibri" panose="020F0502020204030204" pitchFamily="34" charset="0"/>
              </a:rPr>
              <a:t> Dank </a:t>
            </a:r>
            <a:r>
              <a:rPr lang="en-US" sz="44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für</a:t>
            </a:r>
            <a:r>
              <a:rPr lang="en-US" sz="4400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Ihre</a:t>
            </a:r>
            <a:r>
              <a:rPr lang="en-US" sz="4400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latin typeface="Calibri" panose="020F0502020204030204" pitchFamily="34" charset="0"/>
              </a:rPr>
              <a:t>Aufmerksamkeit</a:t>
            </a:r>
            <a:endParaRPr lang="pl-PL" sz="44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="" xmlns:a16="http://schemas.microsoft.com/office/drawing/2014/main" id="{E204D994-0E6B-4BA2-8AC9-DBC74E886629}"/>
              </a:ext>
            </a:extLst>
          </p:cNvPr>
          <p:cNvSpPr/>
          <p:nvPr/>
        </p:nvSpPr>
        <p:spPr>
          <a:xfrm>
            <a:off x="6003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l-PL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5" name="Grafika 4" descr="Grupa kobiet">
            <a:extLst>
              <a:ext uri="{FF2B5EF4-FFF2-40B4-BE49-F238E27FC236}">
                <a16:creationId xmlns="" xmlns:a16="http://schemas.microsoft.com/office/drawing/2014/main" id="{B2FF58DA-5446-4DC0-ADF0-4EFBD5372B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72987" y="3848582"/>
            <a:ext cx="2445152" cy="244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985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1823F2B0-00FB-4E9B-BC75-DA7DF7E6E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Agenda: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A886B08-587C-4D13-8A5A-59B66C640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1650226"/>
            <a:ext cx="8596668" cy="388077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AutoNum type="arabicPeriod"/>
            </a:pP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Was </a:t>
            </a:r>
            <a:r>
              <a:rPr lang="pl-PL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ist</a:t>
            </a: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die</a:t>
            </a: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Wirtschaftskrise</a:t>
            </a: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?</a:t>
            </a: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</a:t>
            </a:r>
            <a:r>
              <a:rPr lang="de-DE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ekannte</a:t>
            </a:r>
            <a:r>
              <a:rPr lang="de-D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Krisen</a:t>
            </a:r>
            <a:r>
              <a:rPr lang="pl-P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- </a:t>
            </a:r>
            <a:r>
              <a:rPr lang="pl-PL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historische</a:t>
            </a:r>
            <a:r>
              <a:rPr lang="pl-P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Perspektive</a:t>
            </a:r>
            <a:endParaRPr lang="pl-P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Finanz- und Wirtschaftskrise ab </a:t>
            </a:r>
            <a:r>
              <a:rPr lang="de-D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2007</a:t>
            </a:r>
            <a:endParaRPr lang="pl-P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r>
              <a:rPr lang="pl-PL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Auswirkungen</a:t>
            </a:r>
            <a:r>
              <a:rPr lang="pl-P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der </a:t>
            </a:r>
            <a:r>
              <a:rPr lang="pl-PL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Wirtschaftskrise</a:t>
            </a:r>
            <a:endParaRPr lang="pl-P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r>
              <a:rPr lang="pl-PL" altLang="pl-PL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Lebenszyklus</a:t>
            </a:r>
            <a:r>
              <a:rPr lang="pl-PL" altLang="pl-P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altLang="pl-PL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einer</a:t>
            </a:r>
            <a:r>
              <a:rPr lang="pl-PL" altLang="pl-P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altLang="pl-PL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Krise</a:t>
            </a:r>
            <a:endParaRPr lang="pl-PL" altLang="pl-P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Wie bereiten wir uns  auf eine Krise vor?</a:t>
            </a:r>
            <a:endParaRPr lang="pl-P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Eine neue Wirtschaftskrise im Jahr 2020?</a:t>
            </a:r>
            <a:endParaRPr lang="pl-P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r>
              <a:rPr lang="pl-PL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Wortschatz</a:t>
            </a: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zum</a:t>
            </a: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Thema</a:t>
            </a: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: </a:t>
            </a:r>
            <a:r>
              <a:rPr lang="pl-PL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die</a:t>
            </a: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Wirtschaftskrise</a:t>
            </a:r>
            <a:endParaRPr lang="pl-P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r>
              <a:rPr lang="pl-PL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Bibliographie</a:t>
            </a:r>
            <a:endParaRPr lang="pl-P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endParaRPr lang="pl-PL" sz="20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endParaRPr lang="de-DE" altLang="pl-PL" sz="20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endParaRPr lang="pl-PL" sz="20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endParaRPr lang="pl-PL" sz="20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Font typeface="Wingdings 3" charset="2"/>
              <a:buAutoNum type="arabicPeriod"/>
            </a:pPr>
            <a:endParaRPr lang="pl-PL" sz="2000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  <a:buAutoNum type="arabicPeriod"/>
            </a:pPr>
            <a:endParaRPr lang="pl-PL" sz="2000" dirty="0">
              <a:latin typeface="Calibri" panose="020F0502020204030204" pitchFamily="34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D8BD902C-5D65-4C2C-A38E-28BF106B7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125"/>
            <a:ext cx="65" cy="24494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05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15D62D4F-8556-4707-B500-B904E9182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Was </a:t>
            </a:r>
            <a:r>
              <a:rPr lang="pl-PL" dirty="0" err="1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ist</a:t>
            </a:r>
            <a:r>
              <a:rPr 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br>
              <a:rPr 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pl-PL" dirty="0" err="1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die</a:t>
            </a:r>
            <a:r>
              <a:rPr lang="pl-PL" dirty="0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dirty="0" err="1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Wirtschaftskrise</a:t>
            </a:r>
            <a:r>
              <a:rPr 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B28F222-CF2F-43B2-88A3-FA63EC54A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6407" y="1982072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>
                <a:latin typeface="Calibri" panose="020F0502020204030204" pitchFamily="34" charset="0"/>
              </a:rPr>
              <a:t>Wirtschaftskrisen sind Störungen im fortlaufenden </a:t>
            </a:r>
            <a:r>
              <a:rPr lang="de-DE" sz="2400" b="1" dirty="0">
                <a:latin typeface="Calibri" panose="020F0502020204030204" pitchFamily="34" charset="0"/>
              </a:rPr>
              <a:t>Prozess der Produktion </a:t>
            </a:r>
            <a:r>
              <a:rPr lang="de-DE" sz="2400" dirty="0">
                <a:latin typeface="Calibri" panose="020F0502020204030204" pitchFamily="34" charset="0"/>
              </a:rPr>
              <a:t>und </a:t>
            </a:r>
            <a:r>
              <a:rPr lang="de-DE" sz="2400" b="1" dirty="0">
                <a:latin typeface="Calibri" panose="020F0502020204030204" pitchFamily="34" charset="0"/>
              </a:rPr>
              <a:t>des Konsums. </a:t>
            </a:r>
            <a:endParaRPr lang="pl-PL" sz="2400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de-DE" sz="2400" dirty="0">
                <a:latin typeface="Calibri" panose="020F0502020204030204" pitchFamily="34" charset="0"/>
              </a:rPr>
              <a:t>In der Konjunkturtheorie markieren Wirtschaftskrisen die Wendepunkte der periodischen Wachstumszyklen mit </a:t>
            </a:r>
            <a:r>
              <a:rPr lang="de-DE" sz="2400" b="1" dirty="0">
                <a:latin typeface="Calibri" panose="020F0502020204030204" pitchFamily="34" charset="0"/>
              </a:rPr>
              <a:t>Rezession</a:t>
            </a:r>
            <a:r>
              <a:rPr lang="de-DE" sz="2400" dirty="0">
                <a:latin typeface="Calibri" panose="020F0502020204030204" pitchFamily="34" charset="0"/>
              </a:rPr>
              <a:t> und </a:t>
            </a:r>
            <a:r>
              <a:rPr lang="de-DE" sz="2400" b="1" dirty="0">
                <a:latin typeface="Calibri" panose="020F0502020204030204" pitchFamily="34" charset="0"/>
              </a:rPr>
              <a:t>Depression.</a:t>
            </a:r>
            <a:endParaRPr lang="pl-PL" sz="2400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sz="2000" dirty="0">
              <a:latin typeface="Calibri" panose="020F0502020204030204" pitchFamily="34" charset="0"/>
            </a:endParaRPr>
          </a:p>
        </p:txBody>
      </p:sp>
      <p:pic>
        <p:nvPicPr>
          <p:cNvPr id="5" name="Obraz 4" descr="Obraz zawierający łóżko, stół&#10;&#10;Opis wygenerowany automatycznie">
            <a:extLst>
              <a:ext uri="{FF2B5EF4-FFF2-40B4-BE49-F238E27FC236}">
                <a16:creationId xmlns="" xmlns:a16="http://schemas.microsoft.com/office/drawing/2014/main" id="{CFB98BEF-48A1-4969-B500-714A83AC02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7741" y="4199185"/>
            <a:ext cx="4156517" cy="233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04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C8A1EAFD-2248-4DEA-83D9-97847C494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572452" cy="1320800"/>
          </a:xfrm>
        </p:spPr>
        <p:txBody>
          <a:bodyPr>
            <a:noAutofit/>
          </a:bodyPr>
          <a:lstStyle/>
          <a:p>
            <a:pPr algn="ctr"/>
            <a:r>
              <a:rPr lang="pl-PL" dirty="0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</a:t>
            </a:r>
            <a:r>
              <a:rPr lang="de-DE" dirty="0" err="1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ekannte</a:t>
            </a:r>
            <a:r>
              <a:rPr lang="de-DE" dirty="0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Krisen</a:t>
            </a:r>
            <a:r>
              <a:rPr 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dirty="0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– </a:t>
            </a:r>
            <a:r>
              <a:rPr lang="pl-PL" dirty="0" err="1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historische</a:t>
            </a:r>
            <a:r>
              <a:rPr lang="pl-PL" dirty="0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pl-PL" dirty="0" err="1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Perspektive</a:t>
            </a:r>
            <a:r>
              <a:rPr lang="pl-PL" dirty="0">
                <a:solidFill>
                  <a:srgbClr val="236292"/>
                </a:solidFill>
                <a:latin typeface="Calibri" panose="020F0502020204030204" pitchFamily="34" charset="0"/>
              </a:rPr>
              <a:t/>
            </a:r>
            <a:br>
              <a:rPr lang="pl-PL" dirty="0">
                <a:solidFill>
                  <a:srgbClr val="236292"/>
                </a:solidFill>
                <a:latin typeface="Calibri" panose="020F0502020204030204" pitchFamily="34" charset="0"/>
              </a:rPr>
            </a:br>
            <a:endParaRPr lang="pl-PL" dirty="0">
              <a:solidFill>
                <a:srgbClr val="236292"/>
              </a:solidFill>
            </a:endParaRP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="" xmlns:a16="http://schemas.microsoft.com/office/drawing/2014/main" id="{8A8B54C4-3F05-4E58-908E-4B3051F9A9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303795"/>
              </p:ext>
            </p:extLst>
          </p:nvPr>
        </p:nvGraphicFramePr>
        <p:xfrm>
          <a:off x="677863" y="2160588"/>
          <a:ext cx="7838816" cy="2996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a 5" descr="Prezentacja z wykresem słupkowym (od prawej do lewej)">
            <a:extLst>
              <a:ext uri="{FF2B5EF4-FFF2-40B4-BE49-F238E27FC236}">
                <a16:creationId xmlns="" xmlns:a16="http://schemas.microsoft.com/office/drawing/2014/main" id="{466D436B-411C-4D48-87D9-4CCC59DC73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360064" y="5035026"/>
            <a:ext cx="1618527" cy="161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89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675046C5-D444-4D6B-8DE4-88CDD595B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pPr algn="ctr"/>
            <a:r>
              <a:rPr lang="de-DE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Finanz- und Wirtschaftskrise ab 2007</a:t>
            </a:r>
            <a:r>
              <a:rPr lang="pl-PL" dirty="0">
                <a:solidFill>
                  <a:srgbClr val="236292"/>
                </a:solidFill>
                <a:latin typeface="Calibri" panose="020F0502020204030204" pitchFamily="34" charset="0"/>
              </a:rPr>
              <a:t/>
            </a:r>
            <a:br>
              <a:rPr lang="pl-PL" dirty="0">
                <a:solidFill>
                  <a:srgbClr val="236292"/>
                </a:solidFill>
                <a:latin typeface="Calibri" panose="020F0502020204030204" pitchFamily="34" charset="0"/>
              </a:rPr>
            </a:br>
            <a:endParaRPr lang="pl-PL" dirty="0">
              <a:solidFill>
                <a:srgbClr val="236292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Obraz 3" descr="Obraz zawierający czerwony, zegar&#10;&#10;Opis wygenerowany automatycznie">
            <a:extLst>
              <a:ext uri="{FF2B5EF4-FFF2-40B4-BE49-F238E27FC236}">
                <a16:creationId xmlns="" xmlns:a16="http://schemas.microsoft.com/office/drawing/2014/main" id="{6CCE3F1E-7B36-4896-81B4-4C7C5FC7A5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554"/>
          <a:stretch/>
        </p:blipFill>
        <p:spPr>
          <a:xfrm>
            <a:off x="677334" y="2159331"/>
            <a:ext cx="5423429" cy="3882362"/>
          </a:xfrm>
          <a:prstGeom prst="rect">
            <a:avLst/>
          </a:prstGeom>
        </p:spPr>
      </p:pic>
      <p:graphicFrame>
        <p:nvGraphicFramePr>
          <p:cNvPr id="5" name="Symbol zastępczy zawartości 2">
            <a:extLst>
              <a:ext uri="{FF2B5EF4-FFF2-40B4-BE49-F238E27FC236}">
                <a16:creationId xmlns="" xmlns:a16="http://schemas.microsoft.com/office/drawing/2014/main" id="{CCD623C4-8A89-42D2-9E04-70735A177A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358213"/>
              </p:ext>
            </p:extLst>
          </p:nvPr>
        </p:nvGraphicFramePr>
        <p:xfrm>
          <a:off x="6336287" y="2160589"/>
          <a:ext cx="2934714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983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6C24702E-5E88-4EA3-A783-12A024EC2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Finanz- und Wirtschaftskrise ab 2007</a:t>
            </a:r>
            <a:r>
              <a:rPr lang="pl-PL" dirty="0">
                <a:solidFill>
                  <a:srgbClr val="236292"/>
                </a:solidFill>
                <a:latin typeface="Calibri" panose="020F0502020204030204" pitchFamily="34" charset="0"/>
              </a:rPr>
              <a:t/>
            </a:r>
            <a:br>
              <a:rPr lang="pl-PL" dirty="0">
                <a:solidFill>
                  <a:srgbClr val="236292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70C6CA76-A64E-4086-BEE1-74104C04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17749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alibri" panose="020F0502020204030204" pitchFamily="34" charset="0"/>
              </a:rPr>
              <a:t>Seit</a:t>
            </a:r>
            <a:r>
              <a:rPr lang="en-US" sz="2400" dirty="0">
                <a:latin typeface="Calibri" panose="020F0502020204030204" pitchFamily="34" charset="0"/>
              </a:rPr>
              <a:t> Ende 2008 </a:t>
            </a:r>
            <a:r>
              <a:rPr lang="en-US" sz="2400" dirty="0" err="1">
                <a:latin typeface="Calibri" panose="020F0502020204030204" pitchFamily="34" charset="0"/>
              </a:rPr>
              <a:t>sind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weite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Teile</a:t>
            </a:r>
            <a:r>
              <a:rPr lang="en-US" sz="2400" dirty="0">
                <a:latin typeface="Calibri" panose="020F0502020204030204" pitchFamily="34" charset="0"/>
              </a:rPr>
              <a:t> der </a:t>
            </a:r>
            <a:r>
              <a:rPr lang="en-US" sz="2400" dirty="0" err="1">
                <a:latin typeface="Calibri" panose="020F0502020204030204" pitchFamily="34" charset="0"/>
              </a:rPr>
              <a:t>Weltwirtschaft</a:t>
            </a:r>
            <a:r>
              <a:rPr lang="en-US" sz="2400" dirty="0">
                <a:latin typeface="Calibri" panose="020F0502020204030204" pitchFamily="34" charset="0"/>
              </a:rPr>
              <a:t> von der </a:t>
            </a:r>
            <a:r>
              <a:rPr lang="en-US" sz="2400" dirty="0" err="1">
                <a:latin typeface="Calibri" panose="020F0502020204030204" pitchFamily="34" charset="0"/>
              </a:rPr>
              <a:t>Krise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betroffen</a:t>
            </a:r>
            <a:r>
              <a:rPr lang="en-US" sz="2400" dirty="0">
                <a:latin typeface="Calibri" panose="020F0502020204030204" pitchFamily="34" charset="0"/>
              </a:rPr>
              <a:t>. Die </a:t>
            </a:r>
            <a:r>
              <a:rPr lang="en-US" sz="2400" dirty="0" err="1">
                <a:latin typeface="Calibri" panose="020F0502020204030204" pitchFamily="34" charset="0"/>
              </a:rPr>
              <a:t>Wirtschaft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schrumpfte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unter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anderem</a:t>
            </a:r>
            <a:r>
              <a:rPr lang="en-US" sz="2400" dirty="0">
                <a:latin typeface="Calibri" panose="020F0502020204030204" pitchFamily="34" charset="0"/>
              </a:rPr>
              <a:t> in </a:t>
            </a:r>
            <a:r>
              <a:rPr lang="en-US" sz="2400" dirty="0">
                <a:solidFill>
                  <a:srgbClr val="236292"/>
                </a:solidFill>
                <a:latin typeface="Calibri" panose="020F0502020204030204" pitchFamily="34" charset="0"/>
              </a:rPr>
              <a:t>Deutschland, </a:t>
            </a:r>
            <a:r>
              <a:rPr lang="en-US" sz="2400" dirty="0" err="1">
                <a:solidFill>
                  <a:srgbClr val="236292"/>
                </a:solidFill>
                <a:latin typeface="Calibri" panose="020F0502020204030204" pitchFamily="34" charset="0"/>
              </a:rPr>
              <a:t>Frankreich</a:t>
            </a:r>
            <a:r>
              <a:rPr lang="en-US" sz="2400" dirty="0">
                <a:solidFill>
                  <a:srgbClr val="236292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</a:rPr>
              <a:t>und den </a:t>
            </a:r>
            <a:r>
              <a:rPr lang="en-US" sz="2400" dirty="0">
                <a:solidFill>
                  <a:srgbClr val="236292"/>
                </a:solidFill>
                <a:latin typeface="Calibri" panose="020F0502020204030204" pitchFamily="34" charset="0"/>
              </a:rPr>
              <a:t>USA</a:t>
            </a:r>
            <a:r>
              <a:rPr lang="en-US" sz="2400" dirty="0">
                <a:latin typeface="Calibri" panose="020F0502020204030204" pitchFamily="34" charset="0"/>
              </a:rPr>
              <a:t>. In den </a:t>
            </a:r>
            <a:r>
              <a:rPr lang="en-US" sz="2400" dirty="0" err="1">
                <a:latin typeface="Calibri" panose="020F0502020204030204" pitchFamily="34" charset="0"/>
              </a:rPr>
              <a:t>Vereinigten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Staaten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wird</a:t>
            </a:r>
            <a:r>
              <a:rPr lang="en-US" sz="2400" dirty="0">
                <a:latin typeface="Calibri" panose="020F0502020204030204" pitchFamily="34" charset="0"/>
              </a:rPr>
              <a:t> der </a:t>
            </a:r>
            <a:r>
              <a:rPr lang="en-US" sz="2400" dirty="0" err="1">
                <a:latin typeface="Calibri" panose="020F0502020204030204" pitchFamily="34" charset="0"/>
              </a:rPr>
              <a:t>anhaltend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stärkste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Wirtschaftsrückgang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seit</a:t>
            </a:r>
            <a:r>
              <a:rPr lang="en-US" sz="2400" dirty="0">
                <a:latin typeface="Calibri" panose="020F0502020204030204" pitchFamily="34" charset="0"/>
              </a:rPr>
              <a:t> dem Ende des </a:t>
            </a:r>
            <a:r>
              <a:rPr lang="en-US" sz="2400" dirty="0" err="1">
                <a:latin typeface="Calibri" panose="020F0502020204030204" pitchFamily="34" charset="0"/>
              </a:rPr>
              <a:t>Zweiten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Weltkriegs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gemeldet</a:t>
            </a:r>
            <a:r>
              <a:rPr lang="en-US" sz="2400" dirty="0">
                <a:latin typeface="Calibri" panose="020F0502020204030204" pitchFamily="34" charset="0"/>
              </a:rPr>
              <a:t>. </a:t>
            </a:r>
            <a:endParaRPr lang="pl-PL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alibri" panose="020F0502020204030204" pitchFamily="34" charset="0"/>
              </a:rPr>
              <a:t>Gravierend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sind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auch</a:t>
            </a:r>
            <a:r>
              <a:rPr lang="en-US" sz="2400" dirty="0">
                <a:latin typeface="Calibri" panose="020F0502020204030204" pitchFamily="34" charset="0"/>
              </a:rPr>
              <a:t> die </a:t>
            </a:r>
            <a:r>
              <a:rPr lang="en-US" sz="2400" dirty="0" err="1">
                <a:latin typeface="Calibri" panose="020F0502020204030204" pitchFamily="34" charset="0"/>
              </a:rPr>
              <a:t>Auswirkungen</a:t>
            </a:r>
            <a:r>
              <a:rPr lang="en-US" sz="2400" dirty="0">
                <a:latin typeface="Calibri" panose="020F0502020204030204" pitchFamily="34" charset="0"/>
              </a:rPr>
              <a:t> in </a:t>
            </a:r>
            <a:r>
              <a:rPr lang="en-US" sz="2400" dirty="0">
                <a:solidFill>
                  <a:srgbClr val="236292"/>
                </a:solidFill>
                <a:latin typeface="Calibri" panose="020F0502020204030204" pitchFamily="34" charset="0"/>
              </a:rPr>
              <a:t>Japan, </a:t>
            </a:r>
            <a:r>
              <a:rPr lang="en-US" sz="2400" dirty="0" err="1">
                <a:solidFill>
                  <a:srgbClr val="236292"/>
                </a:solidFill>
                <a:latin typeface="Calibri" panose="020F0502020204030204" pitchFamily="34" charset="0"/>
              </a:rPr>
              <a:t>Südkorea</a:t>
            </a:r>
            <a:r>
              <a:rPr lang="en-US" sz="2400" dirty="0">
                <a:latin typeface="Calibri" panose="020F0502020204030204" pitchFamily="34" charset="0"/>
              </a:rPr>
              <a:t> und </a:t>
            </a:r>
            <a:r>
              <a:rPr lang="en-US" sz="2400" dirty="0" err="1">
                <a:solidFill>
                  <a:srgbClr val="236292"/>
                </a:solidFill>
                <a:latin typeface="Calibri" panose="020F0502020204030204" pitchFamily="34" charset="0"/>
              </a:rPr>
              <a:t>Italien</a:t>
            </a:r>
            <a:r>
              <a:rPr lang="en-US" sz="2400" dirty="0">
                <a:latin typeface="Calibri" panose="020F0502020204030204" pitchFamily="34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</a:rPr>
              <a:t>Viele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Schwellenländer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wie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236292"/>
                </a:solidFill>
                <a:latin typeface="Calibri" panose="020F0502020204030204" pitchFamily="34" charset="0"/>
              </a:rPr>
              <a:t>China, </a:t>
            </a:r>
            <a:r>
              <a:rPr lang="en-US" sz="2400" dirty="0" err="1">
                <a:solidFill>
                  <a:srgbClr val="236292"/>
                </a:solidFill>
                <a:latin typeface="Calibri" panose="020F0502020204030204" pitchFamily="34" charset="0"/>
              </a:rPr>
              <a:t>Russland</a:t>
            </a:r>
            <a:r>
              <a:rPr lang="en-US" sz="2400" dirty="0">
                <a:solidFill>
                  <a:srgbClr val="236292"/>
                </a:solidFill>
                <a:latin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236292"/>
                </a:solidFill>
                <a:latin typeface="Calibri" panose="020F0502020204030204" pitchFamily="34" charset="0"/>
              </a:rPr>
              <a:t>Indien</a:t>
            </a:r>
            <a:r>
              <a:rPr lang="en-US" sz="2400" dirty="0">
                <a:solidFill>
                  <a:srgbClr val="236292"/>
                </a:solidFill>
                <a:latin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</a:rPr>
              <a:t>und </a:t>
            </a:r>
            <a:r>
              <a:rPr lang="en-US" sz="2400" dirty="0" err="1">
                <a:solidFill>
                  <a:srgbClr val="236292"/>
                </a:solidFill>
                <a:latin typeface="Calibri" panose="020F0502020204030204" pitchFamily="34" charset="0"/>
              </a:rPr>
              <a:t>Brasilien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verzeichneten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eine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Verringerung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ihrer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Wachstumsraten</a:t>
            </a:r>
            <a:r>
              <a:rPr lang="en-US" sz="2400" dirty="0">
                <a:latin typeface="Calibri" panose="020F0502020204030204" pitchFamily="34" charset="0"/>
              </a:rPr>
              <a:t>.</a:t>
            </a:r>
            <a:endParaRPr lang="pl-PL" sz="2400" dirty="0">
              <a:latin typeface="Calibri" panose="020F0502020204030204" pitchFamily="34" charset="0"/>
            </a:endParaRPr>
          </a:p>
          <a:p>
            <a:endParaRPr lang="pl-PL" sz="2000" dirty="0">
              <a:latin typeface="Calibri" panose="020F0502020204030204" pitchFamily="34" charset="0"/>
            </a:endParaRPr>
          </a:p>
        </p:txBody>
      </p:sp>
      <p:pic>
        <p:nvPicPr>
          <p:cNvPr id="5" name="Grafika 4" descr="Pieniądze">
            <a:extLst>
              <a:ext uri="{FF2B5EF4-FFF2-40B4-BE49-F238E27FC236}">
                <a16:creationId xmlns="" xmlns:a16="http://schemas.microsoft.com/office/drawing/2014/main" id="{859B1589-BDE0-4FA6-BA97-44579E8FC1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03144" y="4659368"/>
            <a:ext cx="2336157" cy="2336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569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D092B8AC-5E3A-46AC-83D4-77D692921F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-15870" rIns="0" bIns="-1587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pl-PL" b="0" i="0" u="none" strike="noStrike" cap="none" normalizeH="0" baseline="0" dirty="0">
                <a:ln>
                  <a:noFill/>
                </a:ln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Die Auswirkungen der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kumimoji="0" lang="de-DE" altLang="pl-PL" b="0" i="0" u="none" strike="noStrike" cap="none" normalizeH="0" baseline="0" dirty="0">
                <a:ln>
                  <a:noFill/>
                </a:ln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Wirtschaftskrise </a:t>
            </a:r>
          </a:p>
        </p:txBody>
      </p:sp>
      <p:graphicFrame>
        <p:nvGraphicFramePr>
          <p:cNvPr id="6" name="Symbol zastępczy zawartości 2">
            <a:extLst>
              <a:ext uri="{FF2B5EF4-FFF2-40B4-BE49-F238E27FC236}">
                <a16:creationId xmlns="" xmlns:a16="http://schemas.microsoft.com/office/drawing/2014/main" id="{11D29F29-8036-4CA9-86C1-B256D5D2C0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147375"/>
              </p:ext>
            </p:extLst>
          </p:nvPr>
        </p:nvGraphicFramePr>
        <p:xfrm>
          <a:off x="677334" y="1541721"/>
          <a:ext cx="8902601" cy="4706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Prostokąt 11">
            <a:extLst>
              <a:ext uri="{FF2B5EF4-FFF2-40B4-BE49-F238E27FC236}">
                <a16:creationId xmlns="" xmlns:a16="http://schemas.microsoft.com/office/drawing/2014/main" id="{BA8BB723-CF52-40DD-8CF8-25DFDB3B7363}"/>
              </a:ext>
            </a:extLst>
          </p:cNvPr>
          <p:cNvSpPr/>
          <p:nvPr/>
        </p:nvSpPr>
        <p:spPr>
          <a:xfrm>
            <a:off x="489098" y="1435395"/>
            <a:ext cx="9324753" cy="49441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2498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170AB8FD-6F11-4677-9101-A22F4BA5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859" y="585537"/>
            <a:ext cx="10197494" cy="1099457"/>
          </a:xfrm>
        </p:spPr>
        <p:txBody>
          <a:bodyPr>
            <a:normAutofit/>
          </a:bodyPr>
          <a:lstStyle/>
          <a:p>
            <a:pPr algn="ctr"/>
            <a:r>
              <a:rPr lang="de-DE" altLang="pl-PL" dirty="0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Auswirkungen </a:t>
            </a:r>
            <a:r>
              <a:rPr lang="de-DE" alt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der</a:t>
            </a:r>
            <a:r>
              <a:rPr lang="pl-PL" alt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de-DE" altLang="pl-PL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Wirtschaftskrise </a:t>
            </a:r>
            <a:endParaRPr lang="pl-PL" dirty="0">
              <a:solidFill>
                <a:srgbClr val="23629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="" xmlns:a16="http://schemas.microsoft.com/office/drawing/2014/main" id="{A2AE5997-B58E-4A08-8D64-D586105266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8146518"/>
              </p:ext>
            </p:extLst>
          </p:nvPr>
        </p:nvGraphicFramePr>
        <p:xfrm>
          <a:off x="707574" y="1584250"/>
          <a:ext cx="10520408" cy="5071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2330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2A2E847-A049-4ABA-B0BC-2916121FC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Lebenszyklus </a:t>
            </a:r>
            <a:r>
              <a:rPr lang="pl-PL" dirty="0" err="1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einer</a:t>
            </a:r>
            <a:r>
              <a:rPr lang="de-DE" dirty="0" smtClean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de-DE" dirty="0">
                <a:solidFill>
                  <a:srgbClr val="2362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Krise</a:t>
            </a:r>
            <a:r>
              <a:rPr lang="pl-PL" dirty="0">
                <a:solidFill>
                  <a:srgbClr val="236292"/>
                </a:solidFill>
                <a:latin typeface="Calibri" panose="020F0502020204030204" pitchFamily="34" charset="0"/>
              </a:rPr>
              <a:t/>
            </a:r>
            <a:br>
              <a:rPr lang="pl-PL" dirty="0">
                <a:solidFill>
                  <a:srgbClr val="236292"/>
                </a:solidFill>
                <a:latin typeface="Calibri" panose="020F0502020204030204" pitchFamily="34" charset="0"/>
              </a:rPr>
            </a:br>
            <a:endParaRPr lang="pl-PL" dirty="0">
              <a:solidFill>
                <a:srgbClr val="236292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="" xmlns:a16="http://schemas.microsoft.com/office/drawing/2014/main" id="{0848F884-49A5-40E4-9AAD-E86BD0C3E4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163981"/>
              </p:ext>
            </p:extLst>
          </p:nvPr>
        </p:nvGraphicFramePr>
        <p:xfrm>
          <a:off x="-1746889" y="1930400"/>
          <a:ext cx="8596668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Obraz 7" descr="Obraz zawierający tekst, osoba&#10;&#10;Opis wygenerowany automatycznie">
            <a:extLst>
              <a:ext uri="{FF2B5EF4-FFF2-40B4-BE49-F238E27FC236}">
                <a16:creationId xmlns="" xmlns:a16="http://schemas.microsoft.com/office/drawing/2014/main" id="{7DFD2EC5-ADA8-4816-964F-D588F015FF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93300" y="2415707"/>
            <a:ext cx="4925486" cy="277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73814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832</Words>
  <Application>Microsoft Office PowerPoint</Application>
  <PresentationFormat>Niestandardowy</PresentationFormat>
  <Paragraphs>115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Faseta</vt:lpstr>
      <vt:lpstr> Die Wirtschaftskrise</vt:lpstr>
      <vt:lpstr>Agenda:</vt:lpstr>
      <vt:lpstr>Was ist  die Wirtschaftskrise?</vt:lpstr>
      <vt:lpstr>Bekannte Krisen – historische Perspektive </vt:lpstr>
      <vt:lpstr>Finanz- und Wirtschaftskrise ab 2007 </vt:lpstr>
      <vt:lpstr>Finanz- und Wirtschaftskrise ab 2007 </vt:lpstr>
      <vt:lpstr>Die Auswirkungen der Wirtschaftskrise </vt:lpstr>
      <vt:lpstr>Auswirkungen der Wirtschaftskrise </vt:lpstr>
      <vt:lpstr>Lebenszyklus einer Krise </vt:lpstr>
      <vt:lpstr>Wie bereiten wir uns  auf eine Krise vor?</vt:lpstr>
      <vt:lpstr>Eine neue Wirtschaftskrise im Jahr 2020? </vt:lpstr>
      <vt:lpstr>Wortschatz zum Thema: die Wirtschaftskrise</vt:lpstr>
      <vt:lpstr>Prezentacja programu PowerPoint</vt:lpstr>
      <vt:lpstr>Bibliografie: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 Die Wirtschaftskrise</dc:title>
  <dc:creator>Czesio</dc:creator>
  <cp:lastModifiedBy>Oem</cp:lastModifiedBy>
  <cp:revision>14</cp:revision>
  <dcterms:created xsi:type="dcterms:W3CDTF">2020-03-25T19:43:23Z</dcterms:created>
  <dcterms:modified xsi:type="dcterms:W3CDTF">2020-05-06T09:40:15Z</dcterms:modified>
</cp:coreProperties>
</file>