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59" r:id="rId5"/>
    <p:sldId id="267" r:id="rId6"/>
    <p:sldId id="268" r:id="rId7"/>
    <p:sldId id="269" r:id="rId8"/>
    <p:sldId id="278" r:id="rId9"/>
    <p:sldId id="277" r:id="rId10"/>
    <p:sldId id="258" r:id="rId11"/>
    <p:sldId id="260" r:id="rId12"/>
    <p:sldId id="270" r:id="rId13"/>
    <p:sldId id="271" r:id="rId14"/>
    <p:sldId id="272" r:id="rId15"/>
    <p:sldId id="275" r:id="rId16"/>
    <p:sldId id="276" r:id="rId17"/>
    <p:sldId id="274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74" d="100"/>
          <a:sy n="74" d="100"/>
        </p:scale>
        <p:origin x="-566" y="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B344-FC53-4D83-9CEC-A5322672FF7D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725407-9F0B-4F9E-B327-92F758FE56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B344-FC53-4D83-9CEC-A5322672FF7D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5407-9F0B-4F9E-B327-92F758FE56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B344-FC53-4D83-9CEC-A5322672FF7D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5407-9F0B-4F9E-B327-92F758FE56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B344-FC53-4D83-9CEC-A5322672FF7D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5407-9F0B-4F9E-B327-92F758FE56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B344-FC53-4D83-9CEC-A5322672FF7D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725407-9F0B-4F9E-B327-92F758FE56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B344-FC53-4D83-9CEC-A5322672FF7D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5407-9F0B-4F9E-B327-92F758FE56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B344-FC53-4D83-9CEC-A5322672FF7D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5407-9F0B-4F9E-B327-92F758FE56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B344-FC53-4D83-9CEC-A5322672FF7D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5407-9F0B-4F9E-B327-92F758FE56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B344-FC53-4D83-9CEC-A5322672FF7D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5407-9F0B-4F9E-B327-92F758FE568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B344-FC53-4D83-9CEC-A5322672FF7D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5407-9F0B-4F9E-B327-92F758FE56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B344-FC53-4D83-9CEC-A5322672FF7D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1725407-9F0B-4F9E-B327-92F758FE56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4DEB344-FC53-4D83-9CEC-A5322672FF7D}" type="datetimeFigureOut">
              <a:rPr lang="pl-PL" smtClean="0"/>
              <a:pPr/>
              <a:t>2020-03-26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81725407-9F0B-4F9E-B327-92F758FE568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e.global-rates.com/wirtschaftsstatistiken/inflation/inflation.aspx" TargetMode="External"/><Relationship Id="rId2" Type="http://schemas.openxmlformats.org/officeDocument/2006/relationships/hyperlink" Target="https://www.finanzfuechse.sachsen.de/inflation-und-deflation-403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nflation" TargetMode="External"/><Relationship Id="rId5" Type="http://schemas.openxmlformats.org/officeDocument/2006/relationships/hyperlink" Target="http://fvonx.blogspot.com/2011/06/ein-kurzes-handout-fur-ein-referat-uber.html" TargetMode="External"/><Relationship Id="rId4" Type="http://schemas.openxmlformats.org/officeDocument/2006/relationships/hyperlink" Target="https://www.abipur.de/referate/stat/640338811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43808" y="620688"/>
            <a:ext cx="5529808" cy="2883767"/>
          </a:xfrm>
        </p:spPr>
        <p:txBody>
          <a:bodyPr/>
          <a:lstStyle/>
          <a:p>
            <a:pPr algn="ctr"/>
            <a:r>
              <a:rPr lang="pl-PL" sz="3200" dirty="0" err="1" smtClean="0"/>
              <a:t>Inflation</a:t>
            </a:r>
            <a:r>
              <a:rPr lang="pl-PL" sz="3200" dirty="0" smtClean="0"/>
              <a:t> </a:t>
            </a:r>
            <a:r>
              <a:rPr lang="pl-PL" sz="3200" dirty="0" err="1" smtClean="0"/>
              <a:t>und</a:t>
            </a:r>
            <a:r>
              <a:rPr lang="pl-PL" sz="3200" dirty="0" smtClean="0"/>
              <a:t> DEFLATION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3356992"/>
            <a:ext cx="7063680" cy="3024336"/>
          </a:xfrm>
        </p:spPr>
        <p:txBody>
          <a:bodyPr>
            <a:normAutofit/>
          </a:bodyPr>
          <a:lstStyle/>
          <a:p>
            <a:r>
              <a:rPr lang="de-DE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Bearbeitet von: </a:t>
            </a:r>
          </a:p>
          <a:p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Kamińska </a:t>
            </a:r>
            <a:r>
              <a:rPr lang="pl-PL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karolina</a:t>
            </a:r>
            <a:endParaRPr lang="pl-PL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Kusiak </a:t>
            </a:r>
            <a:r>
              <a:rPr lang="pl-PL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patrycja</a:t>
            </a:r>
            <a:endParaRPr lang="pl-PL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200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</a:t>
            </a:r>
            <a:r>
              <a:rPr lang="pl-PL" sz="1200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entinnen</a:t>
            </a:r>
            <a:r>
              <a:rPr lang="de-DE" sz="12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pl-PL" sz="12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lang="pl-PL" sz="12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de-DE" sz="1200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akultät</a:t>
            </a:r>
            <a:r>
              <a:rPr lang="de-DE" sz="12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für</a:t>
            </a:r>
            <a:r>
              <a:rPr lang="pl-PL" sz="12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Wirtschaftswissenschaften</a:t>
            </a:r>
            <a:endParaRPr lang="pl-PL" sz="1200" b="1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1200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Fachgebiet</a:t>
            </a:r>
            <a:r>
              <a:rPr lang="pl-PL" sz="12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l-PL" sz="1200" b="1" cap="non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pl-PL" sz="1200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echnungswesen</a:t>
            </a:r>
            <a:r>
              <a:rPr lang="pl-PL" sz="12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</a:t>
            </a:r>
            <a:r>
              <a:rPr lang="pl-PL" sz="12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200" b="1" cap="none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l-PL" sz="1200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inanzprüfung</a:t>
            </a:r>
            <a:endParaRPr lang="de-DE" sz="1200" b="1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1200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Rzeszower</a:t>
            </a:r>
            <a:r>
              <a:rPr lang="de-DE" sz="12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DE" sz="1200" b="1" cap="non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universität</a:t>
            </a:r>
            <a:endParaRPr lang="de-DE" sz="1200" b="1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pl-PL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93" b="100000" l="2053" r="100000">
                        <a14:foregroundMark x1="65885" y1="90029" x2="65885" y2="90029"/>
                        <a14:foregroundMark x1="71750" y1="89736" x2="71750" y2="89736"/>
                        <a14:foregroundMark x1="76540" y1="93548" x2="76540" y2="93548"/>
                        <a14:foregroundMark x1="53275" y1="58358" x2="53275" y2="58358"/>
                        <a14:foregroundMark x1="66276" y1="54839" x2="66276" y2="54839"/>
                        <a14:foregroundMark x1="47507" y1="67302" x2="47507" y2="67302"/>
                        <a14:foregroundMark x1="55425" y1="88710" x2="55425" y2="88710"/>
                        <a14:foregroundMark x1="70088" y1="97067" x2="70088" y2="97067"/>
                        <a14:foregroundMark x1="84653" y1="79912" x2="84653" y2="79912"/>
                        <a14:foregroundMark x1="91398" y1="78152" x2="91398" y2="78152"/>
                        <a14:foregroundMark x1="92962" y1="84897" x2="92962" y2="84897"/>
                        <a14:foregroundMark x1="84457" y1="87097" x2="84457" y2="87097"/>
                        <a14:foregroundMark x1="6745" y1="94575" x2="6745" y2="94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06" y="2348529"/>
            <a:ext cx="6496050" cy="433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 descr="UR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"/>
            <a:ext cx="2339751" cy="23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2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9672" y="152718"/>
            <a:ext cx="5184576" cy="972026"/>
          </a:xfrm>
        </p:spPr>
        <p:txBody>
          <a:bodyPr/>
          <a:lstStyle/>
          <a:p>
            <a:pPr algn="ctr"/>
            <a:r>
              <a:rPr lang="pl-PL" dirty="0" err="1" smtClean="0"/>
              <a:t>deflation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23762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b="0" dirty="0"/>
              <a:t>Deflation </a:t>
            </a:r>
            <a:r>
              <a:rPr lang="en-GB" b="0" dirty="0" err="1"/>
              <a:t>ist</a:t>
            </a:r>
            <a:r>
              <a:rPr lang="en-GB" b="0" dirty="0"/>
              <a:t> das </a:t>
            </a:r>
            <a:r>
              <a:rPr lang="en-GB" b="0" dirty="0" err="1"/>
              <a:t>Gegenteil</a:t>
            </a:r>
            <a:r>
              <a:rPr lang="en-GB" b="0" dirty="0"/>
              <a:t> von Inflation. Die </a:t>
            </a:r>
            <a:r>
              <a:rPr lang="en-GB" b="0" dirty="0" err="1"/>
              <a:t>Preise</a:t>
            </a:r>
            <a:r>
              <a:rPr lang="en-GB" b="0" dirty="0"/>
              <a:t> </a:t>
            </a:r>
            <a:r>
              <a:rPr lang="en-GB" b="0" dirty="0" err="1"/>
              <a:t>für</a:t>
            </a:r>
            <a:r>
              <a:rPr lang="en-GB" b="0" dirty="0"/>
              <a:t> </a:t>
            </a:r>
            <a:r>
              <a:rPr lang="en-GB" b="0" dirty="0" err="1"/>
              <a:t>Waren</a:t>
            </a:r>
            <a:r>
              <a:rPr lang="en-GB" b="0" dirty="0"/>
              <a:t> und </a:t>
            </a:r>
            <a:r>
              <a:rPr lang="en-GB" b="0" dirty="0" err="1"/>
              <a:t>Dienstleistungen</a:t>
            </a:r>
            <a:r>
              <a:rPr lang="en-GB" b="0" dirty="0"/>
              <a:t> </a:t>
            </a:r>
            <a:r>
              <a:rPr lang="en-GB" b="0" dirty="0" err="1"/>
              <a:t>gehen</a:t>
            </a:r>
            <a:r>
              <a:rPr lang="en-GB" b="0" dirty="0"/>
              <a:t> </a:t>
            </a:r>
            <a:r>
              <a:rPr lang="en-GB" b="0" dirty="0" err="1"/>
              <a:t>dauerhaft</a:t>
            </a:r>
            <a:r>
              <a:rPr lang="en-GB" b="0" dirty="0"/>
              <a:t> </a:t>
            </a:r>
            <a:r>
              <a:rPr lang="en-GB" b="0" dirty="0" err="1"/>
              <a:t>zurück</a:t>
            </a:r>
            <a:r>
              <a:rPr lang="en-GB" b="0" dirty="0"/>
              <a:t>, das </a:t>
            </a:r>
            <a:r>
              <a:rPr lang="en-GB" b="0" dirty="0" err="1"/>
              <a:t>Preisniveau</a:t>
            </a:r>
            <a:r>
              <a:rPr lang="en-GB" b="0" dirty="0"/>
              <a:t> </a:t>
            </a:r>
            <a:r>
              <a:rPr lang="en-GB" b="0" dirty="0" err="1"/>
              <a:t>sinkt</a:t>
            </a:r>
            <a:r>
              <a:rPr lang="en-GB" b="0" dirty="0"/>
              <a:t> </a:t>
            </a:r>
            <a:r>
              <a:rPr lang="en-GB" b="0" dirty="0" err="1"/>
              <a:t>kontinuierlich</a:t>
            </a:r>
            <a:r>
              <a:rPr lang="en-GB" b="0" dirty="0"/>
              <a:t>. Das Geld </a:t>
            </a:r>
            <a:r>
              <a:rPr lang="en-GB" b="0" dirty="0" err="1"/>
              <a:t>gewinnt</a:t>
            </a:r>
            <a:r>
              <a:rPr lang="en-GB" b="0" dirty="0"/>
              <a:t> </a:t>
            </a:r>
            <a:r>
              <a:rPr lang="en-GB" b="0" dirty="0" err="1"/>
              <a:t>dabei</a:t>
            </a:r>
            <a:r>
              <a:rPr lang="en-GB" b="0" dirty="0"/>
              <a:t> an </a:t>
            </a:r>
            <a:r>
              <a:rPr lang="en-GB" b="0" dirty="0" err="1"/>
              <a:t>Wert</a:t>
            </a:r>
            <a:r>
              <a:rPr lang="en-GB" b="0" dirty="0"/>
              <a:t>, </a:t>
            </a:r>
            <a:r>
              <a:rPr lang="en-GB" b="0" dirty="0" err="1"/>
              <a:t>denn</a:t>
            </a:r>
            <a:r>
              <a:rPr lang="en-GB" b="0" dirty="0"/>
              <a:t> seine </a:t>
            </a:r>
            <a:r>
              <a:rPr lang="en-GB" b="0" dirty="0" err="1"/>
              <a:t>Kaufkraft</a:t>
            </a:r>
            <a:r>
              <a:rPr lang="en-GB" b="0" dirty="0"/>
              <a:t> </a:t>
            </a:r>
            <a:r>
              <a:rPr lang="en-GB" b="0" dirty="0" err="1"/>
              <a:t>steigt</a:t>
            </a:r>
            <a:r>
              <a:rPr lang="en-GB" b="0" dirty="0"/>
              <a:t>. </a:t>
            </a:r>
            <a:endParaRPr lang="pl-P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930" y="3006776"/>
            <a:ext cx="2398254" cy="317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12" y="3450259"/>
            <a:ext cx="4873724" cy="273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759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15200" cy="1044034"/>
          </a:xfrm>
        </p:spPr>
        <p:txBody>
          <a:bodyPr/>
          <a:lstStyle/>
          <a:p>
            <a:pPr algn="ctr"/>
            <a:r>
              <a:rPr lang="pl-PL" b="1" dirty="0" err="1" smtClean="0"/>
              <a:t>Ursachen</a:t>
            </a:r>
            <a:r>
              <a:rPr lang="pl-PL" b="1" dirty="0"/>
              <a:t> von </a:t>
            </a:r>
            <a:r>
              <a:rPr lang="pl-PL" b="1" dirty="0" err="1"/>
              <a:t>Deflation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96753"/>
            <a:ext cx="8219256" cy="3456383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Der wichtigste Grund für Deflation ist die Senkung der Geldmenge durch die Nationalbank</a:t>
            </a:r>
            <a:r>
              <a:rPr lang="de-DE" b="0" dirty="0" smtClean="0"/>
              <a:t>.</a:t>
            </a:r>
            <a:endParaRPr lang="pl-PL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Ein anderer Grund für Geldmengenwachstum und somit für (höhere) Inflation ist eine höhere Umlaufgeschwindigkeit des Geldes</a:t>
            </a:r>
            <a:r>
              <a:rPr lang="de-DE" b="0" dirty="0" smtClean="0"/>
              <a:t>.</a:t>
            </a:r>
            <a:endParaRPr lang="pl-PL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Inflation auslösen oder erhöhen können auch steigende Preisen der Produktionsfaktoren </a:t>
            </a:r>
            <a:endParaRPr lang="pl-PL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Ebenfalls eine (höhere) Inflation auslösen können Veränderungen bei den Abwertungserwartungen der inländischen Währung.</a:t>
            </a:r>
            <a:endParaRPr lang="pl-PL" b="0" dirty="0"/>
          </a:p>
        </p:txBody>
      </p:sp>
      <p:pic>
        <p:nvPicPr>
          <p:cNvPr id="4" name="Obraz 3" descr="Untitled-6-800x4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581128"/>
            <a:ext cx="3024336" cy="21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0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07704" y="152718"/>
            <a:ext cx="5040560" cy="1371600"/>
          </a:xfrm>
        </p:spPr>
        <p:txBody>
          <a:bodyPr/>
          <a:lstStyle/>
          <a:p>
            <a:pPr algn="ctr"/>
            <a:r>
              <a:rPr lang="pl-PL" dirty="0" err="1" smtClean="0"/>
              <a:t>Arten</a:t>
            </a:r>
            <a:r>
              <a:rPr lang="pl-PL" dirty="0" smtClean="0"/>
              <a:t> der </a:t>
            </a:r>
            <a:r>
              <a:rPr lang="pl-PL" dirty="0" err="1" smtClean="0"/>
              <a:t>deflation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Geldmengendeflation:</a:t>
            </a:r>
          </a:p>
          <a:p>
            <a:r>
              <a:rPr lang="de-DE" b="0" dirty="0" smtClean="0"/>
              <a:t>- Geldmenge schrumpft</a:t>
            </a:r>
          </a:p>
          <a:p>
            <a:pPr>
              <a:buFontTx/>
              <a:buChar char="-"/>
            </a:pPr>
            <a:r>
              <a:rPr lang="de-DE" b="0" dirty="0" smtClean="0"/>
              <a:t>Unterversorgung der Wirtschaft mit Geld</a:t>
            </a:r>
            <a:endParaRPr lang="pl-PL" b="0" dirty="0" smtClean="0"/>
          </a:p>
          <a:p>
            <a:endParaRPr lang="de-DE" b="0" dirty="0" smtClean="0"/>
          </a:p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Preisdeflation:</a:t>
            </a:r>
          </a:p>
          <a:p>
            <a:r>
              <a:rPr lang="de-DE" b="0" dirty="0" smtClean="0"/>
              <a:t>- Verbraucherpreise gehen zurück</a:t>
            </a:r>
          </a:p>
          <a:p>
            <a:r>
              <a:rPr lang="de-DE" b="0" dirty="0" smtClean="0"/>
              <a:t>- Vorteile bei Verbraucher/ Wirtschaft</a:t>
            </a:r>
          </a:p>
          <a:p>
            <a:r>
              <a:rPr lang="de-DE" b="0" dirty="0" smtClean="0"/>
              <a:t>- Nachteile beim Staat</a:t>
            </a: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519" y="3863925"/>
            <a:ext cx="4286481" cy="29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152718"/>
            <a:ext cx="4988768" cy="1371600"/>
          </a:xfrm>
        </p:spPr>
        <p:txBody>
          <a:bodyPr/>
          <a:lstStyle/>
          <a:p>
            <a:pPr algn="ctr"/>
            <a:r>
              <a:rPr lang="pl-PL" dirty="0" smtClean="0"/>
              <a:t>WIRKUNG DER DEFLATION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4968552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auf Unternehmen:</a:t>
            </a:r>
          </a:p>
          <a:p>
            <a:r>
              <a:rPr lang="pl-PL" b="0" dirty="0" smtClean="0"/>
              <a:t>- </a:t>
            </a:r>
            <a:r>
              <a:rPr lang="de-DE" b="0" dirty="0" err="1" smtClean="0"/>
              <a:t>unausgelasteste</a:t>
            </a:r>
            <a:r>
              <a:rPr lang="de-DE" b="0" dirty="0" smtClean="0"/>
              <a:t> Kapazitäten</a:t>
            </a:r>
          </a:p>
          <a:p>
            <a:r>
              <a:rPr lang="pl-PL" b="0" dirty="0" smtClean="0"/>
              <a:t>- </a:t>
            </a:r>
            <a:r>
              <a:rPr lang="de-DE" b="0" dirty="0" smtClean="0"/>
              <a:t>sinkende Gewinne</a:t>
            </a:r>
          </a:p>
          <a:p>
            <a:r>
              <a:rPr lang="pl-PL" b="0" dirty="0" smtClean="0"/>
              <a:t>- </a:t>
            </a:r>
            <a:r>
              <a:rPr lang="de-DE" b="0" dirty="0" smtClean="0"/>
              <a:t>Wettbewerb zw. U steigt (</a:t>
            </a:r>
            <a:r>
              <a:rPr lang="de-DE" b="0" dirty="0" err="1" smtClean="0"/>
              <a:t>kampf</a:t>
            </a:r>
            <a:r>
              <a:rPr lang="de-DE" b="0" dirty="0" smtClean="0"/>
              <a:t> um verbleibende Kaufkraft)</a:t>
            </a:r>
          </a:p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auf private Haushalte:</a:t>
            </a:r>
          </a:p>
          <a:p>
            <a:r>
              <a:rPr lang="pl-PL" b="0" dirty="0" smtClean="0"/>
              <a:t>- </a:t>
            </a:r>
            <a:r>
              <a:rPr lang="de-DE" b="0" dirty="0" smtClean="0"/>
              <a:t>Verbraucher erwarten weiterer Schnäppchen</a:t>
            </a:r>
          </a:p>
          <a:p>
            <a:r>
              <a:rPr lang="pl-PL" b="0" dirty="0" smtClean="0"/>
              <a:t>- </a:t>
            </a:r>
            <a:r>
              <a:rPr lang="de-DE" b="0" dirty="0" smtClean="0"/>
              <a:t>Löhne werden gekürzt/Kurzarbeit -&gt; Entlassungen</a:t>
            </a:r>
          </a:p>
          <a:p>
            <a:r>
              <a:rPr lang="pl-PL" b="0" dirty="0" smtClean="0"/>
              <a:t>- </a:t>
            </a:r>
            <a:r>
              <a:rPr lang="de-DE" b="0" dirty="0" err="1" smtClean="0"/>
              <a:t>Häuser+Immobilien</a:t>
            </a:r>
            <a:r>
              <a:rPr lang="de-DE" b="0" dirty="0" smtClean="0"/>
              <a:t> werden weniger wert</a:t>
            </a:r>
          </a:p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auf den Staat:</a:t>
            </a:r>
          </a:p>
          <a:p>
            <a:r>
              <a:rPr lang="pl-PL" b="0" dirty="0" smtClean="0"/>
              <a:t>- </a:t>
            </a:r>
            <a:r>
              <a:rPr lang="de-DE" b="0" dirty="0" smtClean="0"/>
              <a:t>Mindereinnahmen durch geschwächte Wirtschaft</a:t>
            </a:r>
          </a:p>
          <a:p>
            <a:r>
              <a:rPr lang="pl-PL" b="0" dirty="0" smtClean="0"/>
              <a:t>- </a:t>
            </a:r>
            <a:r>
              <a:rPr lang="de-DE" b="0" dirty="0" smtClean="0"/>
              <a:t>sinkende Steuereinnahmen (</a:t>
            </a:r>
            <a:r>
              <a:rPr lang="de-DE" b="0" dirty="0" err="1" smtClean="0"/>
              <a:t>Unterhnehmen</a:t>
            </a:r>
            <a:r>
              <a:rPr lang="de-DE" b="0" dirty="0" smtClean="0"/>
              <a:t> setzten weniger Waren um + Bürger verdienen weniger)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152718"/>
            <a:ext cx="5544616" cy="1371600"/>
          </a:xfrm>
        </p:spPr>
        <p:txBody>
          <a:bodyPr/>
          <a:lstStyle/>
          <a:p>
            <a:pPr algn="ctr"/>
            <a:r>
              <a:rPr lang="pl-PL" dirty="0" err="1" smtClean="0"/>
              <a:t>Gegenmaßnahmen</a:t>
            </a:r>
            <a:r>
              <a:rPr lang="pl-PL" dirty="0" smtClean="0"/>
              <a:t> </a:t>
            </a:r>
            <a:r>
              <a:rPr lang="pl-PL" dirty="0" err="1" smtClean="0"/>
              <a:t>deflation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7620000" cy="42813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pl-PL" sz="2800" b="0" dirty="0" err="1" smtClean="0"/>
              <a:t>Investitionen</a:t>
            </a:r>
            <a:r>
              <a:rPr lang="pl-PL" sz="2800" b="0" dirty="0" smtClean="0"/>
              <a:t> </a:t>
            </a:r>
            <a:r>
              <a:rPr lang="pl-PL" sz="2800" b="0" dirty="0" err="1" smtClean="0"/>
              <a:t>durch</a:t>
            </a:r>
            <a:r>
              <a:rPr lang="pl-PL" sz="2800" b="0" dirty="0" smtClean="0"/>
              <a:t> </a:t>
            </a:r>
            <a:r>
              <a:rPr lang="pl-PL" sz="2800" b="0" dirty="0" err="1" smtClean="0"/>
              <a:t>Staat</a:t>
            </a:r>
            <a:endParaRPr lang="pl-PL" sz="2800" b="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2800" b="0" dirty="0" err="1" smtClean="0"/>
              <a:t>Steuersenkung</a:t>
            </a:r>
            <a:r>
              <a:rPr lang="pl-PL" sz="2800" b="0" dirty="0" smtClean="0"/>
              <a:t> der </a:t>
            </a:r>
            <a:r>
              <a:rPr lang="pl-PL" sz="2800" b="0" dirty="0" err="1" smtClean="0"/>
              <a:t>Unternehmen</a:t>
            </a:r>
            <a:endParaRPr lang="pl-PL" sz="2800" b="0" dirty="0" smtClean="0"/>
          </a:p>
          <a:p>
            <a:pPr>
              <a:lnSpc>
                <a:spcPct val="150000"/>
              </a:lnSpc>
              <a:buFontTx/>
              <a:buChar char="-"/>
            </a:pPr>
            <a:r>
              <a:rPr lang="pl-PL" sz="2800" b="0" dirty="0" err="1" smtClean="0"/>
              <a:t>Zinssenkung</a:t>
            </a:r>
            <a:endParaRPr lang="pl-PL" sz="2800" b="0" dirty="0"/>
          </a:p>
        </p:txBody>
      </p:sp>
      <p:pic>
        <p:nvPicPr>
          <p:cNvPr id="4" name="Obraz 3" descr="pobran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868669"/>
            <a:ext cx="4692749" cy="298933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152718"/>
            <a:ext cx="4124672" cy="1116042"/>
          </a:xfrm>
        </p:spPr>
        <p:txBody>
          <a:bodyPr/>
          <a:lstStyle/>
          <a:p>
            <a:r>
              <a:rPr lang="pl-PL" dirty="0" smtClean="0"/>
              <a:t>W</a:t>
            </a:r>
            <a:r>
              <a:rPr lang="de-DE" dirty="0" smtClean="0"/>
              <a:t>ö</a:t>
            </a:r>
            <a:r>
              <a:rPr lang="pl-PL" dirty="0" err="1" smtClean="0"/>
              <a:t>rterbuch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147248" cy="4824536"/>
          </a:xfrm>
        </p:spPr>
        <p:txBody>
          <a:bodyPr numCol="2"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de-DE" b="0" dirty="0" smtClean="0"/>
              <a:t>Die Inflation – </a:t>
            </a:r>
            <a:r>
              <a:rPr lang="de-DE" b="0" dirty="0" err="1" smtClean="0"/>
              <a:t>inflacja</a:t>
            </a:r>
            <a:r>
              <a:rPr lang="de-DE" b="0" dirty="0" smtClean="0"/>
              <a:t> </a:t>
            </a:r>
            <a:endParaRPr lang="pl-PL" b="0" dirty="0" smtClean="0"/>
          </a:p>
          <a:p>
            <a:pPr>
              <a:lnSpc>
                <a:spcPct val="120000"/>
              </a:lnSpc>
            </a:pPr>
            <a:r>
              <a:rPr lang="de-DE" b="0" dirty="0" smtClean="0"/>
              <a:t>Die Deflation – </a:t>
            </a:r>
            <a:r>
              <a:rPr lang="de-DE" b="0" dirty="0" err="1" smtClean="0"/>
              <a:t>deflacja</a:t>
            </a:r>
            <a:r>
              <a:rPr lang="de-DE" b="0" dirty="0" smtClean="0"/>
              <a:t> </a:t>
            </a:r>
            <a:endParaRPr lang="pl-PL" b="0" dirty="0" smtClean="0"/>
          </a:p>
          <a:p>
            <a:pPr>
              <a:lnSpc>
                <a:spcPct val="120000"/>
              </a:lnSpc>
            </a:pPr>
            <a:r>
              <a:rPr lang="de-DE" b="0" dirty="0" smtClean="0"/>
              <a:t>Der Anstieg - </a:t>
            </a:r>
            <a:r>
              <a:rPr lang="de-DE" b="0" dirty="0" err="1" smtClean="0"/>
              <a:t>wzrost</a:t>
            </a:r>
            <a:endParaRPr lang="pl-PL" b="0" dirty="0" smtClean="0"/>
          </a:p>
          <a:p>
            <a:pPr>
              <a:lnSpc>
                <a:spcPct val="120000"/>
              </a:lnSpc>
            </a:pPr>
            <a:r>
              <a:rPr lang="de-DE" b="0" dirty="0" smtClean="0"/>
              <a:t>Das Preisniveau – </a:t>
            </a:r>
            <a:r>
              <a:rPr lang="de-DE" b="0" dirty="0" err="1" smtClean="0"/>
              <a:t>poziom</a:t>
            </a:r>
            <a:r>
              <a:rPr lang="de-DE" b="0" dirty="0" smtClean="0"/>
              <a:t> </a:t>
            </a:r>
            <a:r>
              <a:rPr lang="de-DE" b="0" dirty="0" err="1" smtClean="0"/>
              <a:t>cen</a:t>
            </a:r>
            <a:endParaRPr lang="pl-PL" b="0" dirty="0" smtClean="0"/>
          </a:p>
          <a:p>
            <a:pPr>
              <a:lnSpc>
                <a:spcPct val="120000"/>
              </a:lnSpc>
            </a:pPr>
            <a:r>
              <a:rPr lang="de-DE" b="0" dirty="0" smtClean="0"/>
              <a:t>Die Ware – </a:t>
            </a:r>
            <a:r>
              <a:rPr lang="de-DE" b="0" dirty="0" err="1" smtClean="0"/>
              <a:t>towar</a:t>
            </a:r>
            <a:r>
              <a:rPr lang="de-DE" b="0" dirty="0" smtClean="0"/>
              <a:t> </a:t>
            </a:r>
            <a:endParaRPr lang="pl-PL" b="0" dirty="0" smtClean="0"/>
          </a:p>
          <a:p>
            <a:pPr>
              <a:lnSpc>
                <a:spcPct val="120000"/>
              </a:lnSpc>
            </a:pPr>
            <a:r>
              <a:rPr lang="de-DE" b="0" dirty="0" smtClean="0"/>
              <a:t>Die Dienstleistungen - </a:t>
            </a:r>
            <a:r>
              <a:rPr lang="de-DE" b="0" dirty="0" err="1" smtClean="0"/>
              <a:t>usługi</a:t>
            </a:r>
            <a:endParaRPr lang="pl-PL" b="0" dirty="0" smtClean="0"/>
          </a:p>
          <a:p>
            <a:pPr>
              <a:lnSpc>
                <a:spcPct val="120000"/>
              </a:lnSpc>
            </a:pPr>
            <a:r>
              <a:rPr lang="de-DE" b="0" dirty="0" smtClean="0"/>
              <a:t>Der Zeitablauf - </a:t>
            </a:r>
            <a:r>
              <a:rPr lang="de-DE" b="0" dirty="0" err="1" smtClean="0"/>
              <a:t>czas</a:t>
            </a:r>
            <a:endParaRPr lang="pl-PL" b="0" dirty="0" smtClean="0"/>
          </a:p>
          <a:p>
            <a:pPr>
              <a:lnSpc>
                <a:spcPct val="120000"/>
              </a:lnSpc>
            </a:pPr>
            <a:r>
              <a:rPr lang="de-DE" b="0" dirty="0" smtClean="0"/>
              <a:t>kontinuierlich – </a:t>
            </a:r>
            <a:r>
              <a:rPr lang="de-DE" b="0" dirty="0" err="1" smtClean="0"/>
              <a:t>ciągły</a:t>
            </a:r>
            <a:r>
              <a:rPr lang="de-DE" b="0" dirty="0" smtClean="0"/>
              <a:t>, </a:t>
            </a:r>
            <a:r>
              <a:rPr lang="de-DE" b="0" dirty="0" err="1" smtClean="0"/>
              <a:t>nieprzerwany</a:t>
            </a:r>
            <a:endParaRPr lang="pl-PL" b="0" dirty="0" smtClean="0"/>
          </a:p>
          <a:p>
            <a:pPr>
              <a:lnSpc>
                <a:spcPct val="120000"/>
              </a:lnSpc>
            </a:pPr>
            <a:r>
              <a:rPr lang="de-DE" b="0" dirty="0" smtClean="0"/>
              <a:t>Die Geldentwertung -</a:t>
            </a:r>
            <a:r>
              <a:rPr lang="de-DE" b="0" dirty="0" err="1" smtClean="0"/>
              <a:t>deprecjacja</a:t>
            </a:r>
            <a:endParaRPr lang="pl-PL" b="0" dirty="0" smtClean="0"/>
          </a:p>
          <a:p>
            <a:pPr>
              <a:lnSpc>
                <a:spcPct val="120000"/>
              </a:lnSpc>
            </a:pPr>
            <a:r>
              <a:rPr lang="pl-PL" b="0" dirty="0" smtClean="0"/>
              <a:t>Der </a:t>
            </a:r>
            <a:r>
              <a:rPr lang="pl-PL" b="0" dirty="0" err="1" smtClean="0"/>
              <a:t>Kaufkraftverlust</a:t>
            </a:r>
            <a:r>
              <a:rPr lang="pl-PL" b="0" dirty="0" smtClean="0"/>
              <a:t> – utrata siły nabywczej </a:t>
            </a:r>
          </a:p>
          <a:p>
            <a:pPr>
              <a:lnSpc>
                <a:spcPct val="120000"/>
              </a:lnSpc>
            </a:pPr>
            <a:r>
              <a:rPr lang="pl-PL" b="0" dirty="0" err="1" smtClean="0"/>
              <a:t>Das</a:t>
            </a:r>
            <a:r>
              <a:rPr lang="pl-PL" b="0" dirty="0" smtClean="0"/>
              <a:t> </a:t>
            </a:r>
            <a:r>
              <a:rPr lang="pl-PL" b="0" dirty="0" err="1" smtClean="0"/>
              <a:t>Geld</a:t>
            </a:r>
            <a:r>
              <a:rPr lang="pl-PL" b="0" dirty="0" smtClean="0"/>
              <a:t> - pieniądze</a:t>
            </a:r>
          </a:p>
          <a:p>
            <a:pPr>
              <a:lnSpc>
                <a:spcPct val="120000"/>
              </a:lnSpc>
            </a:pPr>
            <a:r>
              <a:rPr lang="de-DE" b="0" dirty="0" smtClean="0"/>
              <a:t>Die Ursache - </a:t>
            </a:r>
            <a:r>
              <a:rPr lang="de-DE" b="0" dirty="0" err="1" smtClean="0"/>
              <a:t>przyczyny</a:t>
            </a:r>
            <a:endParaRPr lang="pl-PL" b="0" dirty="0" smtClean="0"/>
          </a:p>
          <a:p>
            <a:pPr>
              <a:lnSpc>
                <a:spcPct val="120000"/>
              </a:lnSpc>
            </a:pPr>
            <a:r>
              <a:rPr lang="de-DE" b="0" dirty="0" smtClean="0"/>
              <a:t>Die Nachfrage - </a:t>
            </a:r>
            <a:r>
              <a:rPr lang="de-DE" b="0" dirty="0" err="1" smtClean="0"/>
              <a:t>popyt</a:t>
            </a:r>
            <a:endParaRPr lang="pl-PL" b="0" dirty="0" smtClean="0"/>
          </a:p>
          <a:p>
            <a:pPr>
              <a:lnSpc>
                <a:spcPct val="120000"/>
              </a:lnSpc>
            </a:pPr>
            <a:r>
              <a:rPr lang="de-DE" b="0" dirty="0" smtClean="0"/>
              <a:t>Das Angebot - </a:t>
            </a:r>
            <a:r>
              <a:rPr lang="de-DE" b="0" dirty="0" err="1" smtClean="0"/>
              <a:t>podaż</a:t>
            </a:r>
            <a:endParaRPr lang="pl-PL" b="0" dirty="0" smtClean="0"/>
          </a:p>
          <a:p>
            <a:pPr>
              <a:lnSpc>
                <a:spcPct val="120000"/>
              </a:lnSpc>
            </a:pPr>
            <a:r>
              <a:rPr lang="de-DE" b="0" dirty="0" smtClean="0"/>
              <a:t>Der Rohstoff - </a:t>
            </a:r>
            <a:r>
              <a:rPr lang="de-DE" b="0" dirty="0" err="1" smtClean="0"/>
              <a:t>surowiec</a:t>
            </a:r>
            <a:endParaRPr lang="pl-PL" b="0" dirty="0" smtClean="0"/>
          </a:p>
          <a:p>
            <a:pPr>
              <a:lnSpc>
                <a:spcPct val="120000"/>
              </a:lnSpc>
            </a:pPr>
            <a:r>
              <a:rPr lang="de-DE" b="0" dirty="0" smtClean="0"/>
              <a:t>Die Löhne - </a:t>
            </a:r>
            <a:r>
              <a:rPr lang="de-DE" b="0" dirty="0" err="1" smtClean="0"/>
              <a:t>płace</a:t>
            </a:r>
            <a:endParaRPr lang="pl-PL" b="0" dirty="0" smtClean="0"/>
          </a:p>
          <a:p>
            <a:pPr>
              <a:lnSpc>
                <a:spcPct val="120000"/>
              </a:lnSpc>
            </a:pPr>
            <a:r>
              <a:rPr lang="de-DE" b="0" dirty="0" smtClean="0"/>
              <a:t>Das Einkommen - </a:t>
            </a:r>
            <a:r>
              <a:rPr lang="de-DE" b="0" dirty="0" err="1" smtClean="0"/>
              <a:t>dochód</a:t>
            </a:r>
            <a:endParaRPr lang="pl-PL" b="0" dirty="0" smtClean="0"/>
          </a:p>
          <a:p>
            <a:pPr>
              <a:lnSpc>
                <a:spcPct val="120000"/>
              </a:lnSpc>
            </a:pPr>
            <a:r>
              <a:rPr lang="de-DE" b="0" dirty="0" smtClean="0"/>
              <a:t>Der Arbeitsplatz – </a:t>
            </a:r>
            <a:r>
              <a:rPr lang="de-DE" b="0" dirty="0" err="1" smtClean="0"/>
              <a:t>miejsce</a:t>
            </a:r>
            <a:r>
              <a:rPr lang="de-DE" b="0" dirty="0" smtClean="0"/>
              <a:t> </a:t>
            </a:r>
            <a:r>
              <a:rPr lang="de-DE" b="0" dirty="0" err="1" smtClean="0"/>
              <a:t>pracy</a:t>
            </a:r>
            <a:endParaRPr lang="pl-PL" b="0" dirty="0" smtClean="0"/>
          </a:p>
          <a:p>
            <a:pPr>
              <a:lnSpc>
                <a:spcPct val="120000"/>
              </a:lnSpc>
            </a:pPr>
            <a:r>
              <a:rPr lang="de-DE" b="0" dirty="0" smtClean="0"/>
              <a:t>Die Produktion - </a:t>
            </a:r>
            <a:r>
              <a:rPr lang="de-DE" b="0" dirty="0" err="1" smtClean="0"/>
              <a:t>produkcja</a:t>
            </a:r>
            <a:endParaRPr lang="pl-PL" b="0" dirty="0" smtClean="0"/>
          </a:p>
          <a:p>
            <a:pPr>
              <a:lnSpc>
                <a:spcPct val="120000"/>
              </a:lnSpc>
            </a:pPr>
            <a:r>
              <a:rPr lang="de-DE" b="0" dirty="0" smtClean="0"/>
              <a:t>Die Preise - </a:t>
            </a:r>
            <a:r>
              <a:rPr lang="de-DE" b="0" dirty="0" err="1" smtClean="0"/>
              <a:t>ceny</a:t>
            </a:r>
            <a:endParaRPr lang="pl-PL" b="0" dirty="0" smtClean="0"/>
          </a:p>
          <a:p>
            <a:pPr>
              <a:lnSpc>
                <a:spcPct val="120000"/>
              </a:lnSpc>
            </a:pPr>
            <a:r>
              <a:rPr lang="de-DE" b="0" dirty="0" smtClean="0"/>
              <a:t>investieren - </a:t>
            </a:r>
            <a:r>
              <a:rPr lang="de-DE" b="0" dirty="0" err="1" smtClean="0"/>
              <a:t>inwestować</a:t>
            </a:r>
            <a:endParaRPr lang="pl-PL" b="0" dirty="0" smtClean="0"/>
          </a:p>
          <a:p>
            <a:pPr>
              <a:lnSpc>
                <a:spcPct val="120000"/>
              </a:lnSpc>
            </a:pPr>
            <a:r>
              <a:rPr lang="pl-PL" b="0" dirty="0" err="1" smtClean="0"/>
              <a:t>Die</a:t>
            </a:r>
            <a:r>
              <a:rPr lang="pl-PL" b="0" dirty="0" smtClean="0"/>
              <a:t> </a:t>
            </a:r>
            <a:r>
              <a:rPr lang="pl-PL" b="0" dirty="0" err="1" smtClean="0"/>
              <a:t>Geldmittel</a:t>
            </a:r>
            <a:r>
              <a:rPr lang="pl-PL" b="0" dirty="0" smtClean="0"/>
              <a:t> (Pl.)– środki pieniężne</a:t>
            </a:r>
          </a:p>
          <a:p>
            <a:pPr>
              <a:lnSpc>
                <a:spcPct val="120000"/>
              </a:lnSpc>
            </a:pPr>
            <a:r>
              <a:rPr lang="de-DE" b="0" dirty="0" smtClean="0"/>
              <a:t>Der Wert des Geldes – </a:t>
            </a:r>
            <a:r>
              <a:rPr lang="de-DE" b="0" dirty="0" err="1" smtClean="0"/>
              <a:t>wartość</a:t>
            </a:r>
            <a:r>
              <a:rPr lang="de-DE" b="0" dirty="0" smtClean="0"/>
              <a:t> </a:t>
            </a:r>
            <a:r>
              <a:rPr lang="de-DE" b="0" dirty="0" err="1" smtClean="0"/>
              <a:t>pieniądza</a:t>
            </a:r>
            <a:endParaRPr lang="pl-PL" b="0" dirty="0" smtClean="0"/>
          </a:p>
          <a:p>
            <a:pPr>
              <a:lnSpc>
                <a:spcPct val="120000"/>
              </a:lnSpc>
            </a:pPr>
            <a:r>
              <a:rPr lang="pl-PL" b="0" dirty="0" err="1" smtClean="0"/>
              <a:t>in</a:t>
            </a:r>
            <a:r>
              <a:rPr lang="pl-PL" b="0" dirty="0" smtClean="0"/>
              <a:t> der </a:t>
            </a:r>
            <a:r>
              <a:rPr lang="pl-PL" b="0" dirty="0" err="1" smtClean="0"/>
              <a:t>Tat</a:t>
            </a:r>
            <a:r>
              <a:rPr lang="pl-PL" b="0" dirty="0" smtClean="0"/>
              <a:t> – rzeczywiście, w rzeczy samej</a:t>
            </a:r>
          </a:p>
          <a:p>
            <a:pPr>
              <a:lnSpc>
                <a:spcPct val="120000"/>
              </a:lnSpc>
            </a:pPr>
            <a:r>
              <a:rPr lang="de-DE" b="0" dirty="0" smtClean="0"/>
              <a:t>Die Schulden - </a:t>
            </a:r>
            <a:r>
              <a:rPr lang="de-DE" b="0" dirty="0" err="1" smtClean="0"/>
              <a:t>długi</a:t>
            </a:r>
            <a:endParaRPr lang="pl-PL" b="0" dirty="0" smtClean="0"/>
          </a:p>
          <a:p>
            <a:pPr>
              <a:lnSpc>
                <a:spcPct val="120000"/>
              </a:lnSpc>
            </a:pPr>
            <a:r>
              <a:rPr lang="de-DE" b="0" dirty="0" smtClean="0"/>
              <a:t>Die Ersparnisse - </a:t>
            </a:r>
            <a:r>
              <a:rPr lang="de-DE" b="0" dirty="0" err="1" smtClean="0"/>
              <a:t>oszczędności</a:t>
            </a:r>
            <a:endParaRPr lang="pl-PL" b="0" dirty="0" smtClean="0"/>
          </a:p>
          <a:p>
            <a:pPr>
              <a:lnSpc>
                <a:spcPct val="120000"/>
              </a:lnSpc>
            </a:pPr>
            <a:r>
              <a:rPr lang="de-DE" b="0" dirty="0" smtClean="0"/>
              <a:t>Die Sorgen - </a:t>
            </a:r>
            <a:r>
              <a:rPr lang="de-DE" b="0" dirty="0" err="1" smtClean="0"/>
              <a:t>zmartwienia</a:t>
            </a:r>
            <a:endParaRPr lang="pl-PL" b="0" dirty="0" smtClean="0"/>
          </a:p>
          <a:p>
            <a:pPr>
              <a:lnSpc>
                <a:spcPct val="120000"/>
              </a:lnSpc>
            </a:pPr>
            <a:r>
              <a:rPr lang="de-DE" b="0" dirty="0" smtClean="0"/>
              <a:t>Das Vertrauen - </a:t>
            </a:r>
            <a:r>
              <a:rPr lang="de-DE" b="0" dirty="0" err="1" smtClean="0"/>
              <a:t>zaufanie</a:t>
            </a:r>
            <a:endParaRPr lang="pl-PL" b="0" dirty="0" smtClean="0"/>
          </a:p>
          <a:p>
            <a:pPr>
              <a:lnSpc>
                <a:spcPct val="120000"/>
              </a:lnSpc>
            </a:pPr>
            <a:r>
              <a:rPr lang="de-DE" b="0" dirty="0" smtClean="0"/>
              <a:t>Die Preisstabilität – </a:t>
            </a:r>
            <a:r>
              <a:rPr lang="de-DE" b="0" dirty="0" err="1" smtClean="0"/>
              <a:t>stabilność</a:t>
            </a:r>
            <a:r>
              <a:rPr lang="de-DE" b="0" dirty="0" smtClean="0"/>
              <a:t> </a:t>
            </a:r>
            <a:r>
              <a:rPr lang="de-DE" b="0" dirty="0" err="1" smtClean="0"/>
              <a:t>cen</a:t>
            </a:r>
            <a:endParaRPr lang="pl-PL" b="0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152718"/>
            <a:ext cx="5400600" cy="972026"/>
          </a:xfrm>
        </p:spPr>
        <p:txBody>
          <a:bodyPr/>
          <a:lstStyle/>
          <a:p>
            <a:pPr algn="ctr"/>
            <a:r>
              <a:rPr lang="pl-PL" dirty="0" err="1" smtClean="0"/>
              <a:t>cd</a:t>
            </a:r>
            <a:r>
              <a:rPr lang="pl-PL" dirty="0" smtClean="0"/>
              <a:t>. W</a:t>
            </a:r>
            <a:r>
              <a:rPr lang="de-DE" dirty="0" smtClean="0"/>
              <a:t>ö</a:t>
            </a:r>
            <a:r>
              <a:rPr lang="pl-PL" dirty="0" err="1" smtClean="0"/>
              <a:t>rterbuch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112568"/>
          </a:xfrm>
        </p:spPr>
        <p:txBody>
          <a:bodyPr numCol="2"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de-DE" sz="2900" b="0" dirty="0" smtClean="0"/>
              <a:t>Die Zukunft - </a:t>
            </a:r>
            <a:r>
              <a:rPr lang="de-DE" sz="2900" b="0" dirty="0" err="1" smtClean="0"/>
              <a:t>przyszłość</a:t>
            </a:r>
            <a:endParaRPr lang="pl-PL" sz="2900" b="0" dirty="0" smtClean="0"/>
          </a:p>
          <a:p>
            <a:pPr>
              <a:lnSpc>
                <a:spcPct val="120000"/>
              </a:lnSpc>
            </a:pPr>
            <a:r>
              <a:rPr lang="de-DE" sz="2900" b="0" dirty="0" smtClean="0"/>
              <a:t>Die Erwartung – </a:t>
            </a:r>
            <a:r>
              <a:rPr lang="de-DE" sz="2900" b="0" dirty="0" err="1" smtClean="0"/>
              <a:t>oczekiwania</a:t>
            </a:r>
            <a:r>
              <a:rPr lang="de-DE" sz="2900" b="0" dirty="0" smtClean="0"/>
              <a:t> </a:t>
            </a:r>
            <a:endParaRPr lang="pl-PL" sz="2900" b="0" dirty="0" smtClean="0"/>
          </a:p>
          <a:p>
            <a:pPr>
              <a:lnSpc>
                <a:spcPct val="120000"/>
              </a:lnSpc>
            </a:pPr>
            <a:r>
              <a:rPr lang="de-DE" sz="2900" b="0" dirty="0" smtClean="0"/>
              <a:t>Das Unternehmen - </a:t>
            </a:r>
            <a:r>
              <a:rPr lang="de-DE" sz="2900" b="0" dirty="0" err="1" smtClean="0"/>
              <a:t>firma</a:t>
            </a:r>
            <a:endParaRPr lang="pl-PL" sz="2900" b="0" dirty="0" smtClean="0"/>
          </a:p>
          <a:p>
            <a:pPr>
              <a:lnSpc>
                <a:spcPct val="120000"/>
              </a:lnSpc>
            </a:pPr>
            <a:r>
              <a:rPr lang="de-DE" sz="2900" b="0" dirty="0" smtClean="0"/>
              <a:t>Die Arbeitslosigkeit - </a:t>
            </a:r>
            <a:r>
              <a:rPr lang="de-DE" sz="2900" b="0" dirty="0" err="1" smtClean="0"/>
              <a:t>bezrobocie</a:t>
            </a:r>
            <a:endParaRPr lang="pl-PL" sz="2900" b="0" dirty="0" smtClean="0"/>
          </a:p>
          <a:p>
            <a:pPr>
              <a:lnSpc>
                <a:spcPct val="120000"/>
              </a:lnSpc>
            </a:pPr>
            <a:r>
              <a:rPr lang="de-DE" sz="2900" b="0" dirty="0" smtClean="0"/>
              <a:t>Die Konsumenten – </a:t>
            </a:r>
            <a:r>
              <a:rPr lang="de-DE" sz="2900" b="0" dirty="0" err="1" smtClean="0"/>
              <a:t>konsumenci</a:t>
            </a:r>
            <a:r>
              <a:rPr lang="de-DE" sz="2900" b="0" dirty="0" smtClean="0"/>
              <a:t> </a:t>
            </a:r>
            <a:endParaRPr lang="pl-PL" sz="2900" b="0" dirty="0" smtClean="0"/>
          </a:p>
          <a:p>
            <a:pPr>
              <a:lnSpc>
                <a:spcPct val="120000"/>
              </a:lnSpc>
            </a:pPr>
            <a:r>
              <a:rPr lang="de-DE" sz="2900" b="0" dirty="0" smtClean="0"/>
              <a:t>Die Kaufzurückhaltung – </a:t>
            </a:r>
            <a:r>
              <a:rPr lang="de-DE" sz="2900" b="0" dirty="0" err="1" smtClean="0"/>
              <a:t>niechęć</a:t>
            </a:r>
            <a:r>
              <a:rPr lang="de-DE" sz="2900" b="0" dirty="0" smtClean="0"/>
              <a:t> do </a:t>
            </a:r>
            <a:r>
              <a:rPr lang="de-DE" sz="2900" b="0" dirty="0" err="1" smtClean="0"/>
              <a:t>zakupów</a:t>
            </a:r>
            <a:endParaRPr lang="pl-PL" sz="2900" b="0" dirty="0" smtClean="0"/>
          </a:p>
          <a:p>
            <a:pPr>
              <a:lnSpc>
                <a:spcPct val="120000"/>
              </a:lnSpc>
            </a:pPr>
            <a:r>
              <a:rPr lang="de-DE" sz="2900" b="0" dirty="0" smtClean="0"/>
              <a:t>Die Banken - </a:t>
            </a:r>
            <a:r>
              <a:rPr lang="de-DE" sz="2900" b="0" dirty="0" err="1" smtClean="0"/>
              <a:t>banki</a:t>
            </a:r>
            <a:endParaRPr lang="pl-PL" sz="2900" b="0" dirty="0" smtClean="0"/>
          </a:p>
          <a:p>
            <a:pPr>
              <a:lnSpc>
                <a:spcPct val="120000"/>
              </a:lnSpc>
            </a:pPr>
            <a:r>
              <a:rPr lang="pl-PL" sz="2900" b="0" dirty="0" err="1" smtClean="0"/>
              <a:t>Die</a:t>
            </a:r>
            <a:r>
              <a:rPr lang="pl-PL" sz="2900" b="0" dirty="0" smtClean="0"/>
              <a:t> </a:t>
            </a:r>
            <a:r>
              <a:rPr lang="pl-PL" sz="2900" b="0" dirty="0" err="1" smtClean="0"/>
              <a:t>Steuereinnahmen</a:t>
            </a:r>
            <a:r>
              <a:rPr lang="pl-PL" sz="2900" b="0" dirty="0" smtClean="0"/>
              <a:t> – przychody z podatków</a:t>
            </a:r>
          </a:p>
          <a:p>
            <a:pPr>
              <a:lnSpc>
                <a:spcPct val="120000"/>
              </a:lnSpc>
            </a:pPr>
            <a:r>
              <a:rPr lang="de-DE" sz="2900" b="0" dirty="0" smtClean="0"/>
              <a:t>Die Ausgaben - </a:t>
            </a:r>
            <a:r>
              <a:rPr lang="de-DE" sz="2900" b="0" dirty="0" err="1" smtClean="0"/>
              <a:t>wydatki</a:t>
            </a:r>
            <a:endParaRPr lang="pl-PL" sz="2900" b="0" dirty="0" smtClean="0"/>
          </a:p>
          <a:p>
            <a:pPr>
              <a:lnSpc>
                <a:spcPct val="120000"/>
              </a:lnSpc>
            </a:pPr>
            <a:r>
              <a:rPr lang="de-DE" sz="2900" b="0" dirty="0" smtClean="0"/>
              <a:t>Der Abwärtskreislauf – </a:t>
            </a:r>
            <a:r>
              <a:rPr lang="de-DE" sz="2900" b="0" dirty="0" err="1" smtClean="0"/>
              <a:t>cykl</a:t>
            </a:r>
            <a:r>
              <a:rPr lang="de-DE" sz="2900" b="0" dirty="0" smtClean="0"/>
              <a:t> </a:t>
            </a:r>
            <a:r>
              <a:rPr lang="de-DE" sz="2900" b="0" dirty="0" err="1" smtClean="0"/>
              <a:t>zniżkowy</a:t>
            </a:r>
            <a:endParaRPr lang="pl-PL" sz="2900" b="0" dirty="0" smtClean="0"/>
          </a:p>
          <a:p>
            <a:pPr>
              <a:lnSpc>
                <a:spcPct val="120000"/>
              </a:lnSpc>
            </a:pPr>
            <a:r>
              <a:rPr lang="de-DE" sz="2900" b="0" dirty="0" smtClean="0"/>
              <a:t>Die Wirtschaftsleistung – </a:t>
            </a:r>
            <a:r>
              <a:rPr lang="de-DE" sz="2900" b="0" dirty="0" err="1" smtClean="0"/>
              <a:t>wyniki</a:t>
            </a:r>
            <a:r>
              <a:rPr lang="de-DE" sz="2900" b="0" dirty="0" smtClean="0"/>
              <a:t> </a:t>
            </a:r>
            <a:r>
              <a:rPr lang="de-DE" sz="2900" b="0" dirty="0" err="1" smtClean="0"/>
              <a:t>ekonomiczne</a:t>
            </a:r>
            <a:endParaRPr lang="pl-PL" sz="2900" b="0" dirty="0" smtClean="0"/>
          </a:p>
          <a:p>
            <a:pPr>
              <a:lnSpc>
                <a:spcPct val="120000"/>
              </a:lnSpc>
            </a:pPr>
            <a:r>
              <a:rPr lang="de-DE" sz="2900" b="0" dirty="0" smtClean="0"/>
              <a:t>Die Geschwindigkeit - </a:t>
            </a:r>
            <a:r>
              <a:rPr lang="de-DE" sz="2900" b="0" dirty="0" err="1" smtClean="0"/>
              <a:t>prędkość</a:t>
            </a:r>
            <a:endParaRPr lang="pl-PL" sz="2900" b="0" dirty="0" smtClean="0"/>
          </a:p>
          <a:p>
            <a:pPr>
              <a:lnSpc>
                <a:spcPct val="120000"/>
              </a:lnSpc>
            </a:pPr>
            <a:r>
              <a:rPr lang="de-DE" sz="2900" b="0" dirty="0" smtClean="0"/>
              <a:t>Die Preisveränderung – </a:t>
            </a:r>
            <a:r>
              <a:rPr lang="de-DE" sz="2900" b="0" dirty="0" err="1" smtClean="0"/>
              <a:t>zmiana</a:t>
            </a:r>
            <a:r>
              <a:rPr lang="de-DE" sz="2900" b="0" dirty="0" smtClean="0"/>
              <a:t> </a:t>
            </a:r>
            <a:r>
              <a:rPr lang="de-DE" sz="2900" b="0" dirty="0" err="1" smtClean="0"/>
              <a:t>ceny</a:t>
            </a:r>
            <a:endParaRPr lang="pl-PL" sz="2900" b="0" dirty="0" smtClean="0"/>
          </a:p>
          <a:p>
            <a:pPr>
              <a:lnSpc>
                <a:spcPct val="120000"/>
              </a:lnSpc>
            </a:pPr>
            <a:r>
              <a:rPr lang="de-DE" sz="2900" b="0" dirty="0" smtClean="0"/>
              <a:t>Das Inflationsziel – </a:t>
            </a:r>
            <a:r>
              <a:rPr lang="de-DE" sz="2900" b="0" dirty="0" err="1" smtClean="0"/>
              <a:t>cel</a:t>
            </a:r>
            <a:r>
              <a:rPr lang="de-DE" sz="2900" b="0" dirty="0" smtClean="0"/>
              <a:t> </a:t>
            </a:r>
            <a:r>
              <a:rPr lang="de-DE" sz="2900" b="0" dirty="0" err="1" smtClean="0"/>
              <a:t>inflacyjny</a:t>
            </a:r>
            <a:endParaRPr lang="pl-PL" sz="2900" b="0" dirty="0" smtClean="0"/>
          </a:p>
          <a:p>
            <a:pPr>
              <a:lnSpc>
                <a:spcPct val="120000"/>
              </a:lnSpc>
            </a:pPr>
            <a:r>
              <a:rPr lang="de-DE" sz="2900" b="0" dirty="0" smtClean="0"/>
              <a:t>Die Steuerungsmöglichkeiten – </a:t>
            </a:r>
            <a:r>
              <a:rPr lang="de-DE" sz="2900" b="0" dirty="0" err="1" smtClean="0"/>
              <a:t>opcje</a:t>
            </a:r>
            <a:r>
              <a:rPr lang="de-DE" sz="2900" b="0" dirty="0" smtClean="0"/>
              <a:t> </a:t>
            </a:r>
            <a:r>
              <a:rPr lang="de-DE" sz="2900" b="0" dirty="0" err="1" smtClean="0"/>
              <a:t>sterowania</a:t>
            </a:r>
            <a:endParaRPr lang="pl-PL" sz="2900" b="0" dirty="0" smtClean="0"/>
          </a:p>
          <a:p>
            <a:pPr>
              <a:lnSpc>
                <a:spcPct val="120000"/>
              </a:lnSpc>
            </a:pPr>
            <a:r>
              <a:rPr lang="de-DE" sz="2900" b="0" dirty="0" smtClean="0"/>
              <a:t> Die Geldpolitik – </a:t>
            </a:r>
            <a:r>
              <a:rPr lang="de-DE" sz="2900" b="0" dirty="0" err="1" smtClean="0"/>
              <a:t>polityka</a:t>
            </a:r>
            <a:r>
              <a:rPr lang="de-DE" sz="2900" b="0" dirty="0" smtClean="0"/>
              <a:t> </a:t>
            </a:r>
            <a:r>
              <a:rPr lang="de-DE" sz="2900" b="0" dirty="0" err="1" smtClean="0"/>
              <a:t>pieniężna</a:t>
            </a:r>
            <a:endParaRPr lang="pl-PL" sz="2900" b="0" dirty="0" smtClean="0"/>
          </a:p>
          <a:p>
            <a:pPr>
              <a:lnSpc>
                <a:spcPct val="120000"/>
              </a:lnSpc>
            </a:pPr>
            <a:r>
              <a:rPr lang="de-DE" sz="2900" b="0" dirty="0" smtClean="0"/>
              <a:t>Die Zentralbank – </a:t>
            </a:r>
            <a:r>
              <a:rPr lang="de-DE" sz="2900" b="0" dirty="0" err="1" smtClean="0"/>
              <a:t>bank</a:t>
            </a:r>
            <a:r>
              <a:rPr lang="de-DE" sz="2900" b="0" dirty="0" smtClean="0"/>
              <a:t> </a:t>
            </a:r>
            <a:r>
              <a:rPr lang="de-DE" sz="2900" b="0" dirty="0" err="1" smtClean="0"/>
              <a:t>centralny</a:t>
            </a:r>
            <a:endParaRPr lang="pl-PL" sz="2900" b="0" dirty="0" smtClean="0"/>
          </a:p>
          <a:p>
            <a:pPr>
              <a:lnSpc>
                <a:spcPct val="120000"/>
              </a:lnSpc>
            </a:pPr>
            <a:r>
              <a:rPr lang="de-DE" sz="2900" b="0" dirty="0" smtClean="0"/>
              <a:t>Die umlaufende Geldmenge – </a:t>
            </a:r>
            <a:r>
              <a:rPr lang="de-DE" sz="2900" b="0" dirty="0" err="1" smtClean="0"/>
              <a:t>ilość</a:t>
            </a:r>
            <a:r>
              <a:rPr lang="de-DE" sz="2900" b="0" dirty="0" smtClean="0"/>
              <a:t> </a:t>
            </a:r>
            <a:r>
              <a:rPr lang="de-DE" sz="2900" b="0" dirty="0" err="1" smtClean="0"/>
              <a:t>pieniędzy</a:t>
            </a:r>
            <a:r>
              <a:rPr lang="de-DE" sz="2900" b="0" dirty="0" smtClean="0"/>
              <a:t> w </a:t>
            </a:r>
            <a:r>
              <a:rPr lang="de-DE" sz="2900" b="0" dirty="0" err="1" smtClean="0"/>
              <a:t>obiegu</a:t>
            </a:r>
            <a:endParaRPr lang="pl-PL" sz="2900" b="0" dirty="0" smtClean="0"/>
          </a:p>
          <a:p>
            <a:pPr>
              <a:lnSpc>
                <a:spcPct val="120000"/>
              </a:lnSpc>
            </a:pPr>
            <a:r>
              <a:rPr lang="de-DE" sz="2900" b="0" dirty="0" smtClean="0"/>
              <a:t>Das Preisniveau – </a:t>
            </a:r>
            <a:r>
              <a:rPr lang="de-DE" sz="2900" b="0" dirty="0" err="1" smtClean="0"/>
              <a:t>poziomy</a:t>
            </a:r>
            <a:r>
              <a:rPr lang="de-DE" sz="2900" b="0" dirty="0" smtClean="0"/>
              <a:t> </a:t>
            </a:r>
            <a:r>
              <a:rPr lang="de-DE" sz="2900" b="0" dirty="0" err="1" smtClean="0"/>
              <a:t>cen</a:t>
            </a:r>
            <a:endParaRPr lang="pl-PL" sz="2900" b="0" dirty="0" smtClean="0"/>
          </a:p>
          <a:p>
            <a:pPr>
              <a:lnSpc>
                <a:spcPct val="120000"/>
              </a:lnSpc>
            </a:pPr>
            <a:r>
              <a:rPr lang="de-DE" sz="2900" b="0" dirty="0" smtClean="0"/>
              <a:t>Die Zinsen – </a:t>
            </a:r>
            <a:r>
              <a:rPr lang="de-DE" sz="2900" b="0" dirty="0" err="1" smtClean="0"/>
              <a:t>odsetki</a:t>
            </a:r>
            <a:r>
              <a:rPr lang="de-DE" sz="2900" b="0" dirty="0" smtClean="0"/>
              <a:t> ( der Zins)</a:t>
            </a:r>
            <a:endParaRPr lang="pl-PL" sz="2900" b="0" dirty="0" smtClean="0"/>
          </a:p>
          <a:p>
            <a:pPr>
              <a:lnSpc>
                <a:spcPct val="120000"/>
              </a:lnSpc>
            </a:pPr>
            <a:r>
              <a:rPr lang="de-DE" sz="2900" b="0" dirty="0" smtClean="0"/>
              <a:t>Das Geldangebot – </a:t>
            </a:r>
            <a:r>
              <a:rPr lang="de-DE" sz="2900" b="0" dirty="0" err="1" smtClean="0"/>
              <a:t>podaż</a:t>
            </a:r>
            <a:r>
              <a:rPr lang="de-DE" sz="2900" b="0" dirty="0" smtClean="0"/>
              <a:t> </a:t>
            </a:r>
            <a:r>
              <a:rPr lang="de-DE" sz="2900" b="0" dirty="0" err="1" smtClean="0"/>
              <a:t>pieniądza</a:t>
            </a:r>
            <a:endParaRPr lang="pl-PL" sz="2900" b="0" dirty="0" smtClean="0"/>
          </a:p>
          <a:p>
            <a:pPr>
              <a:lnSpc>
                <a:spcPct val="120000"/>
              </a:lnSpc>
            </a:pPr>
            <a:r>
              <a:rPr lang="pl-PL" sz="2900" b="0" dirty="0" smtClean="0"/>
              <a:t>Der </a:t>
            </a:r>
            <a:r>
              <a:rPr lang="pl-PL" sz="2900" b="0" dirty="0" err="1" smtClean="0"/>
              <a:t>Zielwert</a:t>
            </a:r>
            <a:r>
              <a:rPr lang="pl-PL" sz="2900" b="0" dirty="0" smtClean="0"/>
              <a:t> – wartość docelowa</a:t>
            </a:r>
          </a:p>
          <a:p>
            <a:pPr>
              <a:lnSpc>
                <a:spcPct val="120000"/>
              </a:lnSpc>
            </a:pPr>
            <a:r>
              <a:rPr lang="pl-PL" sz="2900" b="0" dirty="0" err="1" smtClean="0"/>
              <a:t>Die</a:t>
            </a:r>
            <a:r>
              <a:rPr lang="pl-PL" sz="2900" b="0" dirty="0" smtClean="0"/>
              <a:t> </a:t>
            </a:r>
            <a:r>
              <a:rPr lang="pl-PL" sz="2900" b="0" dirty="0" err="1" smtClean="0"/>
              <a:t>Wirtschaftspolitik</a:t>
            </a:r>
            <a:r>
              <a:rPr lang="pl-PL" sz="2900" b="0" dirty="0" smtClean="0"/>
              <a:t> – polityka gospodarcza</a:t>
            </a:r>
          </a:p>
          <a:p>
            <a:pPr>
              <a:lnSpc>
                <a:spcPct val="120000"/>
              </a:lnSpc>
            </a:pPr>
            <a:r>
              <a:rPr lang="pl-PL" sz="2900" b="0" dirty="0" err="1" smtClean="0"/>
              <a:t>Die</a:t>
            </a:r>
            <a:r>
              <a:rPr lang="pl-PL" sz="2900" b="0" dirty="0" smtClean="0"/>
              <a:t> </a:t>
            </a:r>
            <a:r>
              <a:rPr lang="pl-PL" sz="2900" b="0" dirty="0" err="1" smtClean="0"/>
              <a:t>Konjunktur</a:t>
            </a:r>
            <a:r>
              <a:rPr lang="pl-PL" sz="2900" b="0" dirty="0" smtClean="0"/>
              <a:t> – cykl koniunkturalny, </a:t>
            </a:r>
            <a:r>
              <a:rPr lang="pl-PL" sz="2900" b="0" dirty="0" err="1" smtClean="0"/>
              <a:t>koniunktiura</a:t>
            </a:r>
            <a:r>
              <a:rPr lang="pl-PL" sz="2900" b="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pl-PL" sz="2900" b="0" dirty="0" err="1" smtClean="0"/>
              <a:t>Das</a:t>
            </a:r>
            <a:r>
              <a:rPr lang="pl-PL" sz="2900" b="0" dirty="0" smtClean="0"/>
              <a:t> </a:t>
            </a:r>
            <a:r>
              <a:rPr lang="pl-PL" sz="2900" b="0" dirty="0" err="1" smtClean="0"/>
              <a:t>nationale</a:t>
            </a:r>
            <a:r>
              <a:rPr lang="pl-PL" sz="2900" b="0" dirty="0" smtClean="0"/>
              <a:t> </a:t>
            </a:r>
            <a:r>
              <a:rPr lang="pl-PL" sz="2900" b="0" dirty="0" err="1" smtClean="0"/>
              <a:t>Stützungsprogramm</a:t>
            </a:r>
            <a:r>
              <a:rPr lang="pl-PL" sz="2900" b="0" dirty="0" smtClean="0"/>
              <a:t> – krajowy program wsparcia</a:t>
            </a:r>
          </a:p>
          <a:p>
            <a:pPr>
              <a:lnSpc>
                <a:spcPct val="120000"/>
              </a:lnSpc>
            </a:pPr>
            <a:r>
              <a:rPr lang="de-DE" sz="2900" b="0" dirty="0" smtClean="0"/>
              <a:t>Die Erfolgsgarantie – </a:t>
            </a:r>
            <a:r>
              <a:rPr lang="de-DE" sz="2900" b="0" dirty="0" err="1" smtClean="0"/>
              <a:t>gwarancja</a:t>
            </a:r>
            <a:r>
              <a:rPr lang="de-DE" sz="2900" b="0" dirty="0" smtClean="0"/>
              <a:t> </a:t>
            </a:r>
            <a:r>
              <a:rPr lang="de-DE" sz="2900" b="0" dirty="0" err="1" smtClean="0"/>
              <a:t>sukcesu</a:t>
            </a:r>
            <a:endParaRPr lang="pl-PL" sz="2900" b="0" dirty="0" smtClean="0"/>
          </a:p>
          <a:p>
            <a:pPr>
              <a:lnSpc>
                <a:spcPct val="120000"/>
              </a:lnSpc>
            </a:pPr>
            <a:r>
              <a:rPr lang="de-DE" sz="2900" b="0" dirty="0" smtClean="0"/>
              <a:t>Das Eurosystem – </a:t>
            </a:r>
            <a:r>
              <a:rPr lang="de-DE" sz="2900" b="0" dirty="0" err="1" smtClean="0"/>
              <a:t>eurosystem</a:t>
            </a:r>
            <a:endParaRPr lang="pl-PL" sz="2900" b="0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152718"/>
            <a:ext cx="4916760" cy="1371600"/>
          </a:xfrm>
        </p:spPr>
        <p:txBody>
          <a:bodyPr/>
          <a:lstStyle/>
          <a:p>
            <a:pPr algn="ctr"/>
            <a:r>
              <a:rPr lang="pl-PL" dirty="0" smtClean="0"/>
              <a:t>QUELLEN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pl-PL" u="sng" dirty="0" smtClean="0">
                <a:hlinkClick r:id="rId2"/>
              </a:rPr>
              <a:t>https://www.finanzfuechse.sachsen.de/inflation-und-deflation-4034.html</a:t>
            </a:r>
            <a:endParaRPr lang="pl-PL" dirty="0" smtClean="0"/>
          </a:p>
          <a:p>
            <a:pPr marL="457200" lvl="0" indent="-457200">
              <a:buFont typeface="+mj-lt"/>
              <a:buAutoNum type="arabicPeriod"/>
            </a:pPr>
            <a:r>
              <a:rPr lang="pl-PL" u="sng" dirty="0" smtClean="0">
                <a:hlinkClick r:id="rId3"/>
              </a:rPr>
              <a:t>https://de.global-rates.com/wirtschaftsstatistiken/inflation/inflation.aspx</a:t>
            </a:r>
            <a:endParaRPr lang="pl-PL" dirty="0" smtClean="0"/>
          </a:p>
          <a:p>
            <a:pPr marL="457200" lvl="0" indent="-457200">
              <a:buFont typeface="+mj-lt"/>
              <a:buAutoNum type="arabicPeriod"/>
            </a:pPr>
            <a:r>
              <a:rPr lang="pl-PL" u="sng" dirty="0" smtClean="0">
                <a:hlinkClick r:id="rId4"/>
              </a:rPr>
              <a:t>https://www.abipur.de/referate/stat/640338811.html</a:t>
            </a:r>
            <a:endParaRPr lang="pl-PL" dirty="0" smtClean="0"/>
          </a:p>
          <a:p>
            <a:pPr marL="457200" lvl="0" indent="-457200">
              <a:buFont typeface="+mj-lt"/>
              <a:buAutoNum type="arabicPeriod"/>
            </a:pPr>
            <a:r>
              <a:rPr lang="pl-PL" u="sng" dirty="0" smtClean="0">
                <a:hlinkClick r:id="rId5"/>
              </a:rPr>
              <a:t>http://fvonx.blogspot.com/2011/06/ein-kurzes-handout-fur-ein-referat-uber.html</a:t>
            </a:r>
            <a:endParaRPr lang="pl-PL" dirty="0" smtClean="0"/>
          </a:p>
          <a:p>
            <a:pPr marL="457200" lvl="0" indent="-457200">
              <a:buFont typeface="+mj-lt"/>
              <a:buAutoNum type="arabicPeriod"/>
            </a:pPr>
            <a:r>
              <a:rPr lang="pl-PL" u="sng" dirty="0" smtClean="0">
                <a:hlinkClick r:id="rId6"/>
              </a:rPr>
              <a:t>https://en.wikipedia.org/wiki/Inflation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643192" cy="424847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Vielen Dank für ihre Aufmerksamkeit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52718"/>
            <a:ext cx="6192688" cy="1188050"/>
          </a:xfrm>
        </p:spPr>
        <p:txBody>
          <a:bodyPr/>
          <a:lstStyle/>
          <a:p>
            <a:pPr algn="ctr"/>
            <a:r>
              <a:rPr lang="pl-PL" dirty="0" smtClean="0"/>
              <a:t>AGENDA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496855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pl-PL" b="0" dirty="0" smtClean="0"/>
              <a:t>Was </a:t>
            </a:r>
            <a:r>
              <a:rPr lang="pl-PL" b="0" dirty="0" err="1" smtClean="0"/>
              <a:t>ist</a:t>
            </a:r>
            <a:r>
              <a:rPr lang="pl-PL" b="0" dirty="0" smtClean="0"/>
              <a:t> </a:t>
            </a:r>
            <a:r>
              <a:rPr lang="pl-PL" b="0" dirty="0" err="1" smtClean="0"/>
              <a:t>Inflation</a:t>
            </a:r>
            <a:r>
              <a:rPr lang="pl-PL" b="0" dirty="0" smtClean="0"/>
              <a:t>?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l-PL" b="0" dirty="0" err="1" smtClean="0"/>
              <a:t>Ursachen</a:t>
            </a:r>
            <a:r>
              <a:rPr lang="pl-PL" b="0" dirty="0" smtClean="0"/>
              <a:t> der </a:t>
            </a:r>
            <a:r>
              <a:rPr lang="pl-PL" b="0" dirty="0" err="1" smtClean="0"/>
              <a:t>Inflation</a:t>
            </a:r>
            <a:endParaRPr lang="pl-PL" b="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pl-PL" b="0" dirty="0" err="1" smtClean="0"/>
              <a:t>Arten</a:t>
            </a:r>
            <a:r>
              <a:rPr lang="pl-PL" b="0" dirty="0" smtClean="0"/>
              <a:t> der </a:t>
            </a:r>
            <a:r>
              <a:rPr lang="pl-PL" b="0" dirty="0" err="1" smtClean="0"/>
              <a:t>Inflation</a:t>
            </a:r>
            <a:endParaRPr lang="pl-PL" b="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pl-PL" b="0" dirty="0" err="1" smtClean="0"/>
              <a:t>Offene</a:t>
            </a:r>
            <a:r>
              <a:rPr lang="pl-PL" b="0" dirty="0" smtClean="0"/>
              <a:t> </a:t>
            </a:r>
            <a:r>
              <a:rPr lang="pl-PL" b="0" dirty="0" err="1" smtClean="0"/>
              <a:t>und</a:t>
            </a:r>
            <a:r>
              <a:rPr lang="pl-PL" b="0" dirty="0" smtClean="0"/>
              <a:t> </a:t>
            </a:r>
            <a:r>
              <a:rPr lang="pl-PL" b="0" dirty="0" err="1" smtClean="0"/>
              <a:t>verdecke</a:t>
            </a:r>
            <a:r>
              <a:rPr lang="pl-PL" b="0" dirty="0" smtClean="0"/>
              <a:t> </a:t>
            </a:r>
            <a:r>
              <a:rPr lang="pl-PL" b="0" dirty="0" err="1" smtClean="0"/>
              <a:t>Inflation</a:t>
            </a:r>
            <a:endParaRPr lang="pl-PL" b="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pl-PL" b="0" dirty="0" err="1" smtClean="0"/>
              <a:t>Wirkung</a:t>
            </a:r>
            <a:r>
              <a:rPr lang="pl-PL" b="0" dirty="0" smtClean="0"/>
              <a:t> der </a:t>
            </a:r>
            <a:r>
              <a:rPr lang="pl-PL" b="0" dirty="0" err="1" smtClean="0"/>
              <a:t>Inflation</a:t>
            </a:r>
            <a:endParaRPr lang="pl-PL" b="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pl-PL" b="0" dirty="0" err="1"/>
              <a:t>Berechnung</a:t>
            </a:r>
            <a:r>
              <a:rPr lang="pl-PL" b="0" dirty="0"/>
              <a:t> der </a:t>
            </a:r>
            <a:r>
              <a:rPr lang="pl-PL" b="0" dirty="0" err="1" smtClean="0"/>
              <a:t>Inflationsrate</a:t>
            </a:r>
            <a:endParaRPr lang="pl-PL" b="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pl-PL" b="0" dirty="0" err="1"/>
              <a:t>Bekämpfung</a:t>
            </a:r>
            <a:r>
              <a:rPr lang="pl-PL" b="0" dirty="0"/>
              <a:t> von </a:t>
            </a:r>
            <a:r>
              <a:rPr lang="pl-PL" b="0" dirty="0" err="1" smtClean="0"/>
              <a:t>Inflation</a:t>
            </a:r>
            <a:endParaRPr lang="pl-PL" b="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pl-PL" b="0" dirty="0" smtClean="0"/>
              <a:t>Was </a:t>
            </a:r>
            <a:r>
              <a:rPr lang="pl-PL" b="0" dirty="0" err="1" smtClean="0"/>
              <a:t>ist</a:t>
            </a:r>
            <a:r>
              <a:rPr lang="pl-PL" b="0" dirty="0" smtClean="0"/>
              <a:t> </a:t>
            </a:r>
            <a:r>
              <a:rPr lang="pl-PL" b="0" dirty="0" err="1" smtClean="0"/>
              <a:t>Deflation</a:t>
            </a:r>
            <a:r>
              <a:rPr lang="pl-PL" b="0" dirty="0" smtClean="0"/>
              <a:t>?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pl-PL" b="0" dirty="0" smtClean="0"/>
              <a:t> </a:t>
            </a:r>
            <a:r>
              <a:rPr lang="pl-PL" b="0" dirty="0" err="1" smtClean="0"/>
              <a:t>Ursachen</a:t>
            </a:r>
            <a:r>
              <a:rPr lang="pl-PL" b="0" dirty="0" smtClean="0"/>
              <a:t> der </a:t>
            </a:r>
            <a:r>
              <a:rPr lang="pl-PL" b="0" dirty="0" err="1" smtClean="0"/>
              <a:t>Deflation</a:t>
            </a:r>
            <a:endParaRPr lang="pl-PL" b="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pl-PL" b="0" dirty="0" smtClean="0"/>
              <a:t> </a:t>
            </a:r>
            <a:r>
              <a:rPr lang="pl-PL" b="0" dirty="0" err="1" smtClean="0"/>
              <a:t>Arten</a:t>
            </a:r>
            <a:r>
              <a:rPr lang="pl-PL" b="0" dirty="0" smtClean="0"/>
              <a:t> der </a:t>
            </a:r>
            <a:r>
              <a:rPr lang="pl-PL" b="0" dirty="0" err="1" smtClean="0"/>
              <a:t>Deflation</a:t>
            </a:r>
            <a:endParaRPr lang="pl-PL" b="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pl-PL" b="0" dirty="0" err="1" smtClean="0"/>
              <a:t>Wirkung</a:t>
            </a:r>
            <a:r>
              <a:rPr lang="pl-PL" b="0" dirty="0" smtClean="0"/>
              <a:t> der </a:t>
            </a:r>
            <a:r>
              <a:rPr lang="pl-PL" b="0" dirty="0" err="1" smtClean="0"/>
              <a:t>Deflation</a:t>
            </a:r>
            <a:endParaRPr lang="pl-PL" b="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pl-PL" b="0" dirty="0" err="1" smtClean="0"/>
              <a:t>Gegenmaßnahmen</a:t>
            </a:r>
            <a:r>
              <a:rPr lang="pl-PL" b="0" dirty="0" smtClean="0"/>
              <a:t> </a:t>
            </a:r>
            <a:r>
              <a:rPr lang="pl-PL" b="0" dirty="0" err="1" smtClean="0"/>
              <a:t>Deflation</a:t>
            </a:r>
            <a:endParaRPr lang="pl-PL" b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912768" cy="1371600"/>
          </a:xfrm>
        </p:spPr>
        <p:txBody>
          <a:bodyPr anchor="ctr"/>
          <a:lstStyle/>
          <a:p>
            <a:pPr algn="ctr"/>
            <a:r>
              <a:rPr lang="en-GB" sz="4800" b="1" dirty="0"/>
              <a:t>Inflation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8" cy="4373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0" dirty="0" err="1"/>
              <a:t>Als</a:t>
            </a:r>
            <a:r>
              <a:rPr lang="en-GB" b="0" dirty="0"/>
              <a:t> Inflation </a:t>
            </a:r>
            <a:r>
              <a:rPr lang="en-GB" b="0" dirty="0" err="1"/>
              <a:t>bezeichnet</a:t>
            </a:r>
            <a:r>
              <a:rPr lang="en-GB" b="0" dirty="0"/>
              <a:t> man den </a:t>
            </a:r>
            <a:r>
              <a:rPr lang="en-GB" b="0" dirty="0" err="1"/>
              <a:t>andauernden</a:t>
            </a:r>
            <a:r>
              <a:rPr lang="en-GB" b="0" dirty="0"/>
              <a:t> </a:t>
            </a:r>
            <a:r>
              <a:rPr lang="en-GB" b="0" dirty="0" err="1"/>
              <a:t>Anstieg</a:t>
            </a:r>
            <a:r>
              <a:rPr lang="en-GB" b="0" dirty="0"/>
              <a:t> des </a:t>
            </a:r>
            <a:r>
              <a:rPr lang="en-GB" b="0" dirty="0" err="1"/>
              <a:t>allgemeinen</a:t>
            </a:r>
            <a:r>
              <a:rPr lang="en-GB" b="0" dirty="0"/>
              <a:t> </a:t>
            </a:r>
            <a:r>
              <a:rPr lang="en-GB" b="0" dirty="0" err="1"/>
              <a:t>Preisniveaus</a:t>
            </a:r>
            <a:r>
              <a:rPr lang="en-GB" b="0" dirty="0"/>
              <a:t>. </a:t>
            </a:r>
            <a:r>
              <a:rPr lang="en-GB" b="0" dirty="0" err="1"/>
              <a:t>Waren</a:t>
            </a:r>
            <a:r>
              <a:rPr lang="en-GB" b="0" dirty="0"/>
              <a:t> und </a:t>
            </a:r>
            <a:r>
              <a:rPr lang="en-GB" b="0" dirty="0" err="1"/>
              <a:t>Dienstleistungen</a:t>
            </a:r>
            <a:r>
              <a:rPr lang="en-GB" b="0" dirty="0"/>
              <a:t> </a:t>
            </a:r>
            <a:r>
              <a:rPr lang="en-GB" b="0" dirty="0" err="1"/>
              <a:t>verteuern</a:t>
            </a:r>
            <a:r>
              <a:rPr lang="en-GB" b="0" dirty="0"/>
              <a:t> </a:t>
            </a:r>
            <a:r>
              <a:rPr lang="en-GB" b="0" dirty="0" err="1"/>
              <a:t>sich</a:t>
            </a:r>
            <a:r>
              <a:rPr lang="en-GB" b="0" dirty="0"/>
              <a:t> </a:t>
            </a:r>
            <a:r>
              <a:rPr lang="en-GB" b="0" dirty="0" err="1"/>
              <a:t>kontinuierlich</a:t>
            </a:r>
            <a:r>
              <a:rPr lang="en-GB" b="0" dirty="0"/>
              <a:t>. </a:t>
            </a: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93" b="100000" l="10000" r="99219">
                        <a14:foregroundMark x1="71016" y1="33529" x2="71016" y2="33529"/>
                        <a14:foregroundMark x1="73281" y1="34115" x2="73281" y2="34115"/>
                        <a14:foregroundMark x1="75469" y1="37163" x2="75469" y2="37163"/>
                        <a14:foregroundMark x1="72578" y1="23798" x2="72578" y2="23798"/>
                        <a14:foregroundMark x1="62656" y1="11723" x2="62656" y2="11723"/>
                        <a14:foregroundMark x1="58125" y1="13482" x2="58125" y2="13482"/>
                        <a14:foregroundMark x1="61484" y1="8089" x2="61484" y2="8089"/>
                        <a14:foregroundMark x1="73125" y1="50176" x2="73125" y2="50176"/>
                        <a14:foregroundMark x1="67109" y1="46307" x2="67109" y2="46307"/>
                        <a14:foregroundMark x1="69453" y1="40563" x2="69453" y2="40563"/>
                        <a14:foregroundMark x1="77422" y1="43259" x2="77422" y2="43259"/>
                        <a14:foregroundMark x1="74063" y1="30481" x2="74063" y2="30481"/>
                        <a14:foregroundMark x1="75078" y1="34115" x2="75078" y2="34115"/>
                        <a14:foregroundMark x1="79375" y1="51700" x2="79375" y2="51700"/>
                        <a14:foregroundMark x1="73125" y1="20750" x2="73125" y2="20750"/>
                        <a14:foregroundMark x1="73516" y1="27784" x2="73516" y2="27784"/>
                        <a14:foregroundMark x1="72734" y1="26260" x2="72734" y2="26260"/>
                        <a14:foregroundMark x1="74453" y1="32356" x2="74453" y2="32356"/>
                        <a14:foregroundMark x1="76016" y1="39859" x2="76016" y2="39859"/>
                        <a14:backgroundMark x1="56797" y1="10434" x2="56797" y2="10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13013"/>
            <a:ext cx="4896544" cy="314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419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99176" cy="756002"/>
          </a:xfrm>
        </p:spPr>
        <p:txBody>
          <a:bodyPr/>
          <a:lstStyle/>
          <a:p>
            <a:pPr algn="ctr"/>
            <a:r>
              <a:rPr lang="pl-PL" dirty="0" err="1"/>
              <a:t>Ursachen</a:t>
            </a:r>
            <a:r>
              <a:rPr lang="pl-PL" dirty="0"/>
              <a:t> der </a:t>
            </a:r>
            <a:r>
              <a:rPr lang="pl-PL" dirty="0" err="1"/>
              <a:t>Inflation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7"/>
            <a:ext cx="8291264" cy="3024335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Der wichtigste Grund für Inflation ist </a:t>
            </a:r>
            <a:r>
              <a:rPr lang="pl-PL" b="0" dirty="0" err="1" smtClean="0"/>
              <a:t>die</a:t>
            </a:r>
            <a:r>
              <a:rPr lang="de-DE" b="0" dirty="0"/>
              <a:t> Erhöhung </a:t>
            </a:r>
            <a:r>
              <a:rPr lang="de-DE" b="0" dirty="0" smtClean="0"/>
              <a:t>der</a:t>
            </a:r>
            <a:r>
              <a:rPr lang="pl-PL" b="0" dirty="0" smtClean="0"/>
              <a:t> </a:t>
            </a:r>
            <a:r>
              <a:rPr lang="de-DE" b="0" dirty="0" smtClean="0"/>
              <a:t>Geldmenge</a:t>
            </a:r>
            <a:r>
              <a:rPr lang="de-DE" b="0" dirty="0"/>
              <a:t> durch die </a:t>
            </a:r>
            <a:r>
              <a:rPr lang="de-DE" b="0" dirty="0" smtClean="0"/>
              <a:t>Nationalbank</a:t>
            </a:r>
            <a:endParaRPr lang="pl-PL" b="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 smtClean="0"/>
              <a:t>Ein </a:t>
            </a:r>
            <a:r>
              <a:rPr lang="de-DE" b="0" dirty="0"/>
              <a:t>anderer Grund für Geldmengenwachstum und somit </a:t>
            </a:r>
            <a:r>
              <a:rPr lang="de-DE" b="0" dirty="0" smtClean="0"/>
              <a:t>für </a:t>
            </a:r>
            <a:r>
              <a:rPr lang="de-DE" b="0" dirty="0"/>
              <a:t>Inflation ist eine höhere Umlaufgeschwindigkeit des </a:t>
            </a:r>
            <a:r>
              <a:rPr lang="de-DE" b="0" dirty="0" smtClean="0"/>
              <a:t>Geldes</a:t>
            </a:r>
            <a:endParaRPr lang="pl-PL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Inflation auslösen oder erhöhen können auch steigende Preisen der </a:t>
            </a:r>
            <a:r>
              <a:rPr lang="de-DE" b="0" dirty="0" smtClean="0"/>
              <a:t>Produktionsfaktoren</a:t>
            </a:r>
            <a:endParaRPr lang="pl-PL" b="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de-DE" b="0" dirty="0"/>
              <a:t>Ebenfalls eine (höhere) Inflation auslösen können Veränderungen bei den Abwertungserwartungen der inländischen Währung.</a:t>
            </a:r>
            <a:endParaRPr lang="pl-PL" b="0" dirty="0"/>
          </a:p>
        </p:txBody>
      </p:sp>
      <p:pic>
        <p:nvPicPr>
          <p:cNvPr id="4" name="Obraz 3" descr="The-Fast-Track-From-No-Inflation-to-Runaway-Inflation-650x3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365104"/>
            <a:ext cx="345638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6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152718"/>
            <a:ext cx="5688632" cy="1371600"/>
          </a:xfrm>
        </p:spPr>
        <p:txBody>
          <a:bodyPr/>
          <a:lstStyle/>
          <a:p>
            <a:pPr algn="ctr"/>
            <a:r>
              <a:rPr lang="pl-PL" dirty="0" err="1" smtClean="0"/>
              <a:t>Arten</a:t>
            </a:r>
            <a:r>
              <a:rPr lang="pl-PL" dirty="0" smtClean="0"/>
              <a:t> der </a:t>
            </a:r>
            <a:r>
              <a:rPr lang="pl-PL" dirty="0" err="1" smtClean="0"/>
              <a:t>Inflation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7620000" cy="4752528"/>
          </a:xfrm>
        </p:spPr>
        <p:txBody>
          <a:bodyPr>
            <a:normAutofit lnSpcReduction="10000"/>
          </a:bodyPr>
          <a:lstStyle/>
          <a:p>
            <a:r>
              <a:rPr lang="pl-PL" dirty="0" err="1" smtClean="0"/>
              <a:t>Schleichende</a:t>
            </a:r>
            <a:r>
              <a:rPr lang="pl-PL" dirty="0" smtClean="0"/>
              <a:t> </a:t>
            </a:r>
            <a:r>
              <a:rPr lang="pl-PL" dirty="0" err="1" smtClean="0"/>
              <a:t>Inflation</a:t>
            </a:r>
            <a:r>
              <a:rPr lang="pl-PL" dirty="0" smtClean="0"/>
              <a:t>:</a:t>
            </a:r>
          </a:p>
          <a:p>
            <a:r>
              <a:rPr lang="pl-PL" dirty="0" smtClean="0"/>
              <a:t>-</a:t>
            </a:r>
            <a:r>
              <a:rPr lang="pl-PL" b="0" dirty="0" err="1" smtClean="0"/>
              <a:t>Preise</a:t>
            </a:r>
            <a:r>
              <a:rPr lang="pl-PL" b="0" dirty="0" smtClean="0"/>
              <a:t> </a:t>
            </a:r>
            <a:r>
              <a:rPr lang="pl-PL" b="0" dirty="0" err="1" smtClean="0"/>
              <a:t>nehmen</a:t>
            </a:r>
            <a:r>
              <a:rPr lang="pl-PL" b="0" dirty="0" smtClean="0"/>
              <a:t> </a:t>
            </a:r>
            <a:r>
              <a:rPr lang="pl-PL" b="0" dirty="0" err="1" smtClean="0"/>
              <a:t>langsam</a:t>
            </a:r>
            <a:r>
              <a:rPr lang="pl-PL" b="0" dirty="0" smtClean="0"/>
              <a:t> </a:t>
            </a:r>
            <a:r>
              <a:rPr lang="pl-PL" b="0" dirty="0" err="1" smtClean="0"/>
              <a:t>zu</a:t>
            </a:r>
            <a:endParaRPr lang="pl-PL" b="0" dirty="0" smtClean="0"/>
          </a:p>
          <a:p>
            <a:pPr>
              <a:buFontTx/>
              <a:buChar char="-"/>
            </a:pPr>
            <a:r>
              <a:rPr lang="pl-PL" b="0" dirty="0" err="1" smtClean="0"/>
              <a:t>Inflationsrate</a:t>
            </a:r>
            <a:r>
              <a:rPr lang="pl-PL" b="0" dirty="0" smtClean="0"/>
              <a:t> </a:t>
            </a:r>
            <a:r>
              <a:rPr lang="pl-PL" b="0" dirty="0" err="1" smtClean="0"/>
              <a:t>ca</a:t>
            </a:r>
            <a:r>
              <a:rPr lang="pl-PL" b="0" dirty="0" smtClean="0"/>
              <a:t>. 0 – 2% </a:t>
            </a:r>
            <a:r>
              <a:rPr lang="pl-PL" b="0" dirty="0" err="1" smtClean="0"/>
              <a:t>p.a</a:t>
            </a:r>
            <a:endParaRPr lang="pl-PL" b="0" dirty="0" smtClean="0"/>
          </a:p>
          <a:p>
            <a:endParaRPr lang="pl-PL" b="0" dirty="0" smtClean="0"/>
          </a:p>
          <a:p>
            <a:r>
              <a:rPr lang="pl-PL" dirty="0" err="1" smtClean="0"/>
              <a:t>Galoppierende</a:t>
            </a:r>
            <a:r>
              <a:rPr lang="pl-PL" dirty="0" smtClean="0"/>
              <a:t> </a:t>
            </a:r>
            <a:r>
              <a:rPr lang="pl-PL" dirty="0" err="1" smtClean="0"/>
              <a:t>Inflation</a:t>
            </a:r>
            <a:r>
              <a:rPr lang="pl-PL" dirty="0" smtClean="0"/>
              <a:t>:</a:t>
            </a:r>
          </a:p>
          <a:p>
            <a:pPr>
              <a:buFontTx/>
              <a:buChar char="-"/>
            </a:pPr>
            <a:r>
              <a:rPr lang="pl-PL" b="0" dirty="0" err="1" smtClean="0"/>
              <a:t>Schneller</a:t>
            </a:r>
            <a:r>
              <a:rPr lang="pl-PL" b="0" dirty="0" smtClean="0"/>
              <a:t> </a:t>
            </a:r>
            <a:r>
              <a:rPr lang="pl-PL" b="0" dirty="0" err="1" smtClean="0"/>
              <a:t>steigende</a:t>
            </a:r>
            <a:r>
              <a:rPr lang="pl-PL" b="0" dirty="0" smtClean="0"/>
              <a:t> </a:t>
            </a:r>
            <a:r>
              <a:rPr lang="pl-PL" b="0" dirty="0" err="1" smtClean="0"/>
              <a:t>Preise</a:t>
            </a:r>
            <a:endParaRPr lang="pl-PL" b="0" dirty="0" smtClean="0"/>
          </a:p>
          <a:p>
            <a:pPr>
              <a:buFontTx/>
              <a:buChar char="-"/>
            </a:pPr>
            <a:r>
              <a:rPr lang="pl-PL" b="0" dirty="0" err="1" smtClean="0"/>
              <a:t>Inflationsrate</a:t>
            </a:r>
            <a:r>
              <a:rPr lang="pl-PL" b="0" dirty="0" smtClean="0"/>
              <a:t> </a:t>
            </a:r>
            <a:r>
              <a:rPr lang="pl-PL" b="0" dirty="0" err="1" smtClean="0"/>
              <a:t>ca</a:t>
            </a:r>
            <a:r>
              <a:rPr lang="pl-PL" b="0" dirty="0" smtClean="0"/>
              <a:t>. 20% </a:t>
            </a:r>
            <a:r>
              <a:rPr lang="pl-PL" b="0" dirty="0" err="1" smtClean="0"/>
              <a:t>p.a</a:t>
            </a:r>
            <a:endParaRPr lang="pl-PL" b="0" dirty="0" smtClean="0"/>
          </a:p>
          <a:p>
            <a:endParaRPr lang="pl-PL" b="0" dirty="0" smtClean="0"/>
          </a:p>
          <a:p>
            <a:r>
              <a:rPr lang="pl-PL" dirty="0" err="1" smtClean="0"/>
              <a:t>Hyperinflation</a:t>
            </a:r>
            <a:r>
              <a:rPr lang="pl-PL" dirty="0" smtClean="0"/>
              <a:t>:</a:t>
            </a:r>
          </a:p>
          <a:p>
            <a:r>
              <a:rPr lang="pl-PL" dirty="0" err="1" smtClean="0"/>
              <a:t>-</a:t>
            </a:r>
            <a:r>
              <a:rPr lang="pl-PL" b="0" dirty="0" err="1" smtClean="0"/>
              <a:t>a</a:t>
            </a:r>
            <a:r>
              <a:rPr lang="pl-PL" b="0" dirty="0" smtClean="0"/>
              <a:t>m </a:t>
            </a:r>
            <a:r>
              <a:rPr lang="pl-PL" b="0" dirty="0" err="1" smtClean="0"/>
              <a:t>sarksten</a:t>
            </a:r>
            <a:r>
              <a:rPr lang="pl-PL" b="0" dirty="0" smtClean="0"/>
              <a:t> </a:t>
            </a:r>
            <a:r>
              <a:rPr lang="pl-PL" b="0" dirty="0" err="1" smtClean="0"/>
              <a:t>ausgeprägt</a:t>
            </a:r>
            <a:endParaRPr lang="pl-PL" b="0" dirty="0" smtClean="0"/>
          </a:p>
          <a:p>
            <a:r>
              <a:rPr lang="pl-PL" b="0" dirty="0" smtClean="0"/>
              <a:t>- </a:t>
            </a:r>
            <a:r>
              <a:rPr lang="pl-PL" b="0" dirty="0" err="1" smtClean="0"/>
              <a:t>Inflationsrate</a:t>
            </a:r>
            <a:r>
              <a:rPr lang="pl-PL" b="0" dirty="0" smtClean="0"/>
              <a:t> </a:t>
            </a:r>
            <a:r>
              <a:rPr lang="pl-PL" b="0" dirty="0" err="1" smtClean="0"/>
              <a:t>ca</a:t>
            </a:r>
            <a:r>
              <a:rPr lang="pl-PL" b="0" dirty="0" smtClean="0"/>
              <a:t>. 50% </a:t>
            </a:r>
            <a:r>
              <a:rPr lang="pl-PL" b="0" dirty="0" err="1" smtClean="0"/>
              <a:t>p.a</a:t>
            </a:r>
            <a:endParaRPr lang="pl-PL" b="0" dirty="0"/>
          </a:p>
        </p:txBody>
      </p:sp>
      <p:pic>
        <p:nvPicPr>
          <p:cNvPr id="4" name="Obraz 3" descr="inflation-surges-to-9-1pc-in-may-1559589712-42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996952"/>
            <a:ext cx="4547874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52718"/>
            <a:ext cx="6408712" cy="1371600"/>
          </a:xfrm>
        </p:spPr>
        <p:txBody>
          <a:bodyPr/>
          <a:lstStyle/>
          <a:p>
            <a:pPr algn="ctr"/>
            <a:r>
              <a:rPr lang="pl-PL" dirty="0" err="1" smtClean="0"/>
              <a:t>Nach</a:t>
            </a:r>
            <a:r>
              <a:rPr lang="pl-PL" dirty="0" smtClean="0"/>
              <a:t> </a:t>
            </a:r>
            <a:r>
              <a:rPr lang="pl-PL" dirty="0" err="1" smtClean="0"/>
              <a:t>erkennbarkeit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offene</a:t>
            </a:r>
            <a:r>
              <a:rPr lang="pl-PL" dirty="0" smtClean="0"/>
              <a:t> </a:t>
            </a:r>
            <a:r>
              <a:rPr lang="pl-PL" dirty="0" err="1" smtClean="0"/>
              <a:t>Inflation</a:t>
            </a:r>
            <a:endParaRPr lang="pl-PL" dirty="0" smtClean="0"/>
          </a:p>
          <a:p>
            <a:pPr>
              <a:buFontTx/>
              <a:buChar char="-"/>
            </a:pPr>
            <a:r>
              <a:rPr lang="pl-PL" b="0" dirty="0" smtClean="0"/>
              <a:t>Von </a:t>
            </a:r>
            <a:r>
              <a:rPr lang="pl-PL" b="0" dirty="0" err="1" smtClean="0"/>
              <a:t>jedem</a:t>
            </a:r>
            <a:r>
              <a:rPr lang="pl-PL" b="0" dirty="0" smtClean="0"/>
              <a:t> </a:t>
            </a:r>
            <a:r>
              <a:rPr lang="pl-PL" b="0" dirty="0" err="1" smtClean="0"/>
              <a:t>Wirtschaftssubjekt</a:t>
            </a:r>
            <a:r>
              <a:rPr lang="pl-PL" b="0" dirty="0" smtClean="0"/>
              <a:t> </a:t>
            </a:r>
            <a:r>
              <a:rPr lang="pl-PL" b="0" dirty="0" err="1" smtClean="0"/>
              <a:t>erkannt</a:t>
            </a:r>
            <a:endParaRPr lang="pl-PL" b="0" dirty="0" smtClean="0"/>
          </a:p>
          <a:p>
            <a:pPr>
              <a:buFontTx/>
              <a:buChar char="-"/>
            </a:pPr>
            <a:r>
              <a:rPr lang="pl-PL" b="0" dirty="0" smtClean="0"/>
              <a:t> </a:t>
            </a:r>
            <a:r>
              <a:rPr lang="pl-PL" b="0" dirty="0" err="1" smtClean="0"/>
              <a:t>Inflationsrate</a:t>
            </a:r>
            <a:r>
              <a:rPr lang="pl-PL" b="0" dirty="0" smtClean="0"/>
              <a:t> </a:t>
            </a:r>
            <a:r>
              <a:rPr lang="pl-PL" b="0" dirty="0" err="1" smtClean="0"/>
              <a:t>ca</a:t>
            </a:r>
            <a:r>
              <a:rPr lang="pl-PL" b="0" dirty="0" smtClean="0"/>
              <a:t>. 2%</a:t>
            </a:r>
          </a:p>
          <a:p>
            <a:pPr>
              <a:buFontTx/>
              <a:buChar char="-"/>
            </a:pPr>
            <a:endParaRPr lang="pl-PL" dirty="0" smtClean="0"/>
          </a:p>
          <a:p>
            <a:r>
              <a:rPr lang="pl-PL" dirty="0" err="1" smtClean="0"/>
              <a:t>verdecke</a:t>
            </a:r>
            <a:r>
              <a:rPr lang="pl-PL" dirty="0" smtClean="0"/>
              <a:t> </a:t>
            </a:r>
            <a:r>
              <a:rPr lang="pl-PL" dirty="0" err="1" smtClean="0"/>
              <a:t>Inflation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 </a:t>
            </a:r>
            <a:r>
              <a:rPr lang="pl-PL" b="0" dirty="0" err="1" smtClean="0"/>
              <a:t>nicht</a:t>
            </a:r>
            <a:r>
              <a:rPr lang="pl-PL" b="0" dirty="0" smtClean="0"/>
              <a:t> von </a:t>
            </a:r>
            <a:r>
              <a:rPr lang="pl-PL" b="0" dirty="0" err="1" smtClean="0"/>
              <a:t>jedem</a:t>
            </a:r>
            <a:r>
              <a:rPr lang="pl-PL" b="0" dirty="0" smtClean="0"/>
              <a:t> </a:t>
            </a:r>
            <a:r>
              <a:rPr lang="pl-PL" b="0" dirty="0" err="1" smtClean="0"/>
              <a:t>Wirtchaftssubjekt</a:t>
            </a:r>
            <a:r>
              <a:rPr lang="pl-PL" b="0" dirty="0" smtClean="0"/>
              <a:t> </a:t>
            </a:r>
            <a:r>
              <a:rPr lang="pl-PL" b="0" dirty="0" err="1" smtClean="0"/>
              <a:t>erkennbar</a:t>
            </a:r>
            <a:endParaRPr lang="pl-PL" b="0" dirty="0" smtClean="0"/>
          </a:p>
          <a:p>
            <a:pPr>
              <a:buFontTx/>
              <a:buChar char="-"/>
            </a:pPr>
            <a:r>
              <a:rPr lang="pl-PL" b="0" dirty="0" err="1" smtClean="0"/>
              <a:t>Staat</a:t>
            </a:r>
            <a:r>
              <a:rPr lang="pl-PL" b="0" dirty="0" smtClean="0"/>
              <a:t> </a:t>
            </a:r>
            <a:r>
              <a:rPr lang="pl-PL" b="0" dirty="0" err="1" smtClean="0"/>
              <a:t>greift</a:t>
            </a:r>
            <a:r>
              <a:rPr lang="pl-PL" b="0" dirty="0" smtClean="0"/>
              <a:t> </a:t>
            </a:r>
            <a:r>
              <a:rPr lang="pl-PL" b="0" dirty="0" err="1" smtClean="0"/>
              <a:t>ein</a:t>
            </a:r>
            <a:r>
              <a:rPr lang="pl-PL" b="0" dirty="0" smtClean="0"/>
              <a:t> </a:t>
            </a:r>
          </a:p>
          <a:p>
            <a:r>
              <a:rPr lang="pl-PL" dirty="0" smtClean="0"/>
              <a:t>                   </a:t>
            </a:r>
            <a:r>
              <a:rPr lang="pl-PL" b="0" dirty="0" smtClean="0"/>
              <a:t>-&gt; </a:t>
            </a:r>
            <a:r>
              <a:rPr lang="pl-PL" b="0" dirty="0" err="1" smtClean="0"/>
              <a:t>z.B</a:t>
            </a:r>
            <a:r>
              <a:rPr lang="pl-PL" b="0" dirty="0" smtClean="0"/>
              <a:t>. </a:t>
            </a:r>
            <a:r>
              <a:rPr lang="pl-PL" b="0" dirty="0" err="1" smtClean="0"/>
              <a:t>Preisobergrenzen</a:t>
            </a:r>
            <a:endParaRPr lang="pl-PL" b="0" dirty="0"/>
          </a:p>
        </p:txBody>
      </p:sp>
      <p:pic>
        <p:nvPicPr>
          <p:cNvPr id="4" name="Obraz 3" descr="pobr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458979"/>
            <a:ext cx="4283968" cy="23990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0"/>
            <a:ext cx="4700736" cy="1524318"/>
          </a:xfrm>
        </p:spPr>
        <p:txBody>
          <a:bodyPr/>
          <a:lstStyle/>
          <a:p>
            <a:pPr algn="ctr"/>
            <a:r>
              <a:rPr lang="pl-PL" dirty="0" err="1" smtClean="0"/>
              <a:t>Wirkung</a:t>
            </a:r>
            <a:r>
              <a:rPr lang="pl-PL" dirty="0" smtClean="0"/>
              <a:t> der </a:t>
            </a:r>
            <a:r>
              <a:rPr lang="pl-PL" dirty="0" err="1" smtClean="0"/>
              <a:t>inflation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7620000" cy="4569371"/>
          </a:xfrm>
        </p:spPr>
        <p:txBody>
          <a:bodyPr>
            <a:normAutofit/>
          </a:bodyPr>
          <a:lstStyle/>
          <a:p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auf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Unternehmen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r>
              <a:rPr lang="pl-PL" b="0" dirty="0" smtClean="0"/>
              <a:t> - </a:t>
            </a:r>
            <a:r>
              <a:rPr lang="pl-PL" b="0" dirty="0" err="1" smtClean="0"/>
              <a:t>Nachfrageausfall</a:t>
            </a:r>
            <a:r>
              <a:rPr lang="pl-PL" b="0" dirty="0" smtClean="0"/>
              <a:t> </a:t>
            </a:r>
            <a:r>
              <a:rPr lang="pl-PL" b="0" dirty="0" err="1" smtClean="0"/>
              <a:t>beeinflusst</a:t>
            </a:r>
            <a:r>
              <a:rPr lang="pl-PL" b="0" dirty="0" smtClean="0"/>
              <a:t> </a:t>
            </a:r>
            <a:r>
              <a:rPr lang="pl-PL" b="0" dirty="0" err="1" smtClean="0"/>
              <a:t>die</a:t>
            </a:r>
            <a:r>
              <a:rPr lang="pl-PL" b="0" dirty="0" smtClean="0"/>
              <a:t> </a:t>
            </a:r>
            <a:r>
              <a:rPr lang="pl-PL" b="0" dirty="0" err="1" smtClean="0"/>
              <a:t>Eriös</a:t>
            </a:r>
            <a:r>
              <a:rPr lang="pl-PL" b="0" dirty="0" smtClean="0"/>
              <a:t> – </a:t>
            </a:r>
            <a:r>
              <a:rPr lang="pl-PL" b="0" dirty="0" err="1" smtClean="0"/>
              <a:t>und</a:t>
            </a:r>
            <a:r>
              <a:rPr lang="pl-PL" b="0" dirty="0" smtClean="0"/>
              <a:t> </a:t>
            </a:r>
            <a:r>
              <a:rPr lang="pl-PL" b="0" dirty="0" err="1" smtClean="0"/>
              <a:t>Gewinnsituation</a:t>
            </a:r>
            <a:endParaRPr lang="pl-PL" dirty="0" smtClean="0"/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uf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private Haushalte:</a:t>
            </a:r>
          </a:p>
          <a:p>
            <a:r>
              <a:rPr lang="pl-PL" b="0" dirty="0" smtClean="0"/>
              <a:t>- </a:t>
            </a:r>
            <a:r>
              <a:rPr lang="de-DE" b="0" dirty="0" smtClean="0"/>
              <a:t>Nachfrage geht aufgrund ruckläufigem Realeinkommen zurück</a:t>
            </a:r>
          </a:p>
          <a:p>
            <a:r>
              <a:rPr lang="pl-PL" b="0" dirty="0" smtClean="0"/>
              <a:t>- </a:t>
            </a:r>
            <a:r>
              <a:rPr lang="de-DE" b="0" dirty="0" smtClean="0"/>
              <a:t>Entlassungen von AN</a:t>
            </a:r>
          </a:p>
          <a:p>
            <a:r>
              <a:rPr lang="pl-PL" b="0" dirty="0" smtClean="0"/>
              <a:t>- </a:t>
            </a:r>
            <a:r>
              <a:rPr lang="de-DE" b="0" dirty="0" smtClean="0"/>
              <a:t>Sparer kämpfen mit niedrigen Zinsen (Guthabenzins unter </a:t>
            </a:r>
            <a:r>
              <a:rPr lang="pl-PL" b="0" dirty="0" smtClean="0"/>
              <a:t>  </a:t>
            </a:r>
            <a:r>
              <a:rPr lang="de-DE" b="0" dirty="0" smtClean="0"/>
              <a:t>Inflationsrate)</a:t>
            </a:r>
          </a:p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auf den Staat:</a:t>
            </a:r>
          </a:p>
          <a:p>
            <a:r>
              <a:rPr lang="pl-PL" b="0" dirty="0" smtClean="0"/>
              <a:t> - </a:t>
            </a:r>
            <a:r>
              <a:rPr lang="de-DE" b="0" dirty="0" smtClean="0"/>
              <a:t>höhere Umsatzsteuereinnahmen (wenn Preise steigen)</a:t>
            </a:r>
          </a:p>
          <a:p>
            <a:r>
              <a:rPr lang="pl-PL" b="0" dirty="0" smtClean="0"/>
              <a:t> - </a:t>
            </a:r>
            <a:r>
              <a:rPr lang="de-DE" b="0" dirty="0" smtClean="0"/>
              <a:t>höhere Ertragssteuereinnahmen (wenn Gewinne steigen)</a:t>
            </a:r>
          </a:p>
          <a:p>
            <a:endParaRPr lang="pl-PL" b="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1371600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Berechnung</a:t>
            </a:r>
            <a:r>
              <a:rPr lang="pl-PL" dirty="0"/>
              <a:t> der </a:t>
            </a:r>
            <a:r>
              <a:rPr lang="pl-PL" dirty="0" err="1"/>
              <a:t>Inflationsrate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52600"/>
            <a:ext cx="8147248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b="0" dirty="0"/>
              <a:t>Die Inflationsrate für Deutschland lässt </a:t>
            </a:r>
            <a:r>
              <a:rPr lang="pl-PL" sz="2400" b="0" dirty="0" err="1" smtClean="0"/>
              <a:t>sich</a:t>
            </a:r>
            <a:r>
              <a:rPr lang="pl-PL" sz="2400" b="0" dirty="0" smtClean="0"/>
              <a:t> </a:t>
            </a:r>
            <a:r>
              <a:rPr lang="de-DE" sz="2400" b="0" dirty="0" smtClean="0"/>
              <a:t>auf </a:t>
            </a:r>
            <a:r>
              <a:rPr lang="de-DE" sz="2400" b="0" dirty="0"/>
              <a:t>der Grundlage des Verbraucherpreisindex berechnen, der </a:t>
            </a:r>
            <a:r>
              <a:rPr lang="de-DE" sz="2400" b="0" dirty="0" smtClean="0"/>
              <a:t>monatlich </a:t>
            </a:r>
            <a:r>
              <a:rPr lang="de-DE" sz="2400" b="0" dirty="0"/>
              <a:t>durch das Statistische Bundesamt ermittelt wird</a:t>
            </a:r>
            <a:r>
              <a:rPr lang="de-DE" sz="2400" b="0" dirty="0" smtClean="0"/>
              <a:t>.</a:t>
            </a:r>
            <a:endParaRPr lang="pl-PL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2400" b="0" dirty="0"/>
              <a:t>Im Jahr 2019 betrug die Inflationsrate in Deutschland 1,4 Prozent.</a:t>
            </a:r>
            <a:endParaRPr lang="pl-PL" sz="2400" b="0" dirty="0"/>
          </a:p>
        </p:txBody>
      </p:sp>
    </p:spTree>
    <p:extLst>
      <p:ext uri="{BB962C8B-B14F-4D97-AF65-F5344CB8AC3E}">
        <p14:creationId xmlns:p14="http://schemas.microsoft.com/office/powerpoint/2010/main" val="649664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79296" cy="1371600"/>
          </a:xfrm>
        </p:spPr>
        <p:txBody>
          <a:bodyPr anchor="ctr"/>
          <a:lstStyle/>
          <a:p>
            <a:pPr algn="ctr"/>
            <a:r>
              <a:rPr lang="pl-PL" dirty="0" err="1"/>
              <a:t>Bekämpfung</a:t>
            </a:r>
            <a:r>
              <a:rPr lang="pl-PL" dirty="0"/>
              <a:t> von </a:t>
            </a:r>
            <a:r>
              <a:rPr lang="pl-PL" dirty="0" err="1"/>
              <a:t>Inflation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84784"/>
            <a:ext cx="5078742" cy="3528392"/>
          </a:xfrm>
        </p:spPr>
        <p:txBody>
          <a:bodyPr>
            <a:normAutofit lnSpcReduction="10000"/>
          </a:bodyPr>
          <a:lstStyle/>
          <a:p>
            <a:r>
              <a:rPr lang="de-DE" sz="2400" b="0" dirty="0"/>
              <a:t>Bekämpft werden kann die Inflation bei flexiblen Wechselkursen nur durch die Nationalbank. Wenn wir eine (zu) hohe Inflation </a:t>
            </a:r>
            <a:r>
              <a:rPr lang="de-DE" sz="2400" b="0" dirty="0" smtClean="0"/>
              <a:t>haben</a:t>
            </a:r>
            <a:r>
              <a:rPr lang="pl-PL" sz="2400" b="0" dirty="0" smtClean="0"/>
              <a:t>,</a:t>
            </a:r>
            <a:r>
              <a:rPr lang="de-DE" sz="2400" b="0" dirty="0" smtClean="0"/>
              <a:t> </a:t>
            </a:r>
            <a:r>
              <a:rPr lang="de-DE" sz="2400" b="0" dirty="0"/>
              <a:t>muss die Nationalbank die Geldmenge verkleinern bzw. </a:t>
            </a:r>
            <a:endParaRPr lang="pl-PL" sz="2400" b="0" dirty="0"/>
          </a:p>
          <a:p>
            <a:r>
              <a:rPr lang="de-DE" sz="2400" b="0" dirty="0" smtClean="0"/>
              <a:t>das </a:t>
            </a:r>
            <a:r>
              <a:rPr lang="de-DE" sz="2400" b="0" dirty="0"/>
              <a:t>Geldmengenwachstum verlangsamen, um so das Preisniveau zu stabilisieren.</a:t>
            </a:r>
            <a:r>
              <a:rPr lang="de-DE" dirty="0"/>
              <a:t/>
            </a:r>
            <a:br>
              <a:rPr lang="de-DE" dirty="0"/>
            </a:b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3816424" cy="274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7268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dstawowy">
  <a:themeElements>
    <a:clrScheme name="Podstawowy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Podstawowy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odstawow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251</TotalTime>
  <Words>772</Words>
  <Application>Microsoft Office PowerPoint</Application>
  <PresentationFormat>Pokaz na ekranie (4:3)</PresentationFormat>
  <Paragraphs>161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Podstawowy</vt:lpstr>
      <vt:lpstr>Inflation und DEFLATION</vt:lpstr>
      <vt:lpstr>AGENDA</vt:lpstr>
      <vt:lpstr>Inflation</vt:lpstr>
      <vt:lpstr>Ursachen der Inflation</vt:lpstr>
      <vt:lpstr>Arten der Inflation</vt:lpstr>
      <vt:lpstr>Nach erkennbarkeit</vt:lpstr>
      <vt:lpstr>Wirkung der inflation</vt:lpstr>
      <vt:lpstr>Berechnung der Inflationsrate </vt:lpstr>
      <vt:lpstr>Bekämpfung von Inflation:</vt:lpstr>
      <vt:lpstr>deflation</vt:lpstr>
      <vt:lpstr>Ursachen von Deflation</vt:lpstr>
      <vt:lpstr>Arten der deflation</vt:lpstr>
      <vt:lpstr>WIRKUNG DER DEFLATION</vt:lpstr>
      <vt:lpstr>Gegenmaßnahmen deflation</vt:lpstr>
      <vt:lpstr>Wörterbuch</vt:lpstr>
      <vt:lpstr>cd. Wörterbuch</vt:lpstr>
      <vt:lpstr>QUELLEN</vt:lpstr>
      <vt:lpstr>Vielen Dank für ihre Aufmerksamkeit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Inflation  und  Deflation</dc:title>
  <dc:creator>Użytkownik systemu Windows</dc:creator>
  <cp:lastModifiedBy>Oem</cp:lastModifiedBy>
  <cp:revision>22</cp:revision>
  <dcterms:created xsi:type="dcterms:W3CDTF">2020-03-20T15:46:30Z</dcterms:created>
  <dcterms:modified xsi:type="dcterms:W3CDTF">2020-03-26T19:17:46Z</dcterms:modified>
</cp:coreProperties>
</file>