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3" d="100"/>
          <a:sy n="63" d="100"/>
        </p:scale>
        <p:origin x="-298" y="2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02799-55F6-4420-81AC-4ACAA91C2CAD}" type="datetimeFigureOut">
              <a:rPr lang="pl-PL" smtClean="0"/>
              <a:t>2020-04-29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EA9B-3705-47F5-8066-FC6A6B4AC198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1800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02799-55F6-4420-81AC-4ACAA91C2CAD}" type="datetimeFigureOut">
              <a:rPr lang="pl-PL" smtClean="0"/>
              <a:t>2020-04-29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EA9B-3705-47F5-8066-FC6A6B4AC19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3464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02799-55F6-4420-81AC-4ACAA91C2CAD}" type="datetimeFigureOut">
              <a:rPr lang="pl-PL" smtClean="0"/>
              <a:t>2020-04-29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EA9B-3705-47F5-8066-FC6A6B4AC19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7717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02799-55F6-4420-81AC-4ACAA91C2CAD}" type="datetimeFigureOut">
              <a:rPr lang="pl-PL" smtClean="0"/>
              <a:t>2020-04-29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EA9B-3705-47F5-8066-FC6A6B4AC19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0924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02799-55F6-4420-81AC-4ACAA91C2CAD}" type="datetimeFigureOut">
              <a:rPr lang="pl-PL" smtClean="0"/>
              <a:t>2020-04-29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EA9B-3705-47F5-8066-FC6A6B4AC198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127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02799-55F6-4420-81AC-4ACAA91C2CAD}" type="datetimeFigureOut">
              <a:rPr lang="pl-PL" smtClean="0"/>
              <a:t>2020-04-29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EA9B-3705-47F5-8066-FC6A6B4AC19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8956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02799-55F6-4420-81AC-4ACAA91C2CAD}" type="datetimeFigureOut">
              <a:rPr lang="pl-PL" smtClean="0"/>
              <a:t>2020-04-29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EA9B-3705-47F5-8066-FC6A6B4AC19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81029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02799-55F6-4420-81AC-4ACAA91C2CAD}" type="datetimeFigureOut">
              <a:rPr lang="pl-PL" smtClean="0"/>
              <a:t>2020-04-29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EA9B-3705-47F5-8066-FC6A6B4AC19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3518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02799-55F6-4420-81AC-4ACAA91C2CAD}" type="datetimeFigureOut">
              <a:rPr lang="pl-PL" smtClean="0"/>
              <a:t>2020-04-29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EA9B-3705-47F5-8066-FC6A6B4AC19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1550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6B02799-55F6-4420-81AC-4ACAA91C2CAD}" type="datetimeFigureOut">
              <a:rPr lang="pl-PL" smtClean="0"/>
              <a:t>2020-04-29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D1AEA9B-3705-47F5-8066-FC6A6B4AC19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2050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02799-55F6-4420-81AC-4ACAA91C2CAD}" type="datetimeFigureOut">
              <a:rPr lang="pl-PL" smtClean="0"/>
              <a:t>2020-04-29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EA9B-3705-47F5-8066-FC6A6B4AC19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4884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6B02799-55F6-4420-81AC-4ACAA91C2CAD}" type="datetimeFigureOut">
              <a:rPr lang="pl-PL" smtClean="0"/>
              <a:t>2020-04-29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D1AEA9B-3705-47F5-8066-FC6A6B4AC198}" type="slidenum">
              <a:rPr lang="pl-PL" smtClean="0"/>
              <a:t>‹#›</a:t>
            </a:fld>
            <a:endParaRPr lang="pl-PL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9273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iki.pl/slownik-niemieckiego?q=die+Einschr%C3%A4nkung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oney.pl/gospodarka/inflacjabezrobocie/edukacja/inflacja/" TargetMode="External"/><Relationship Id="rId2" Type="http://schemas.openxmlformats.org/officeDocument/2006/relationships/hyperlink" Target="https://de.wikipedia.org/wiki/Inflat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ankier.pl/gospodarka/wskazniki-makroekonomiczne/inflacja-rdr-pol" TargetMode="External"/><Relationship Id="rId5" Type="http://schemas.openxmlformats.org/officeDocument/2006/relationships/hyperlink" Target="https://pl.wikipedia.org/wiki/Inflacja_w_Polsce" TargetMode="External"/><Relationship Id="rId4" Type="http://schemas.openxmlformats.org/officeDocument/2006/relationships/hyperlink" Target="https://www.nbportal.pl/wiedza/prezentacje/nowe-prezentacje/inflacja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e.wikipedia.org/wiki/Preisniveau" TargetMode="External"/><Relationship Id="rId2" Type="http://schemas.openxmlformats.org/officeDocument/2006/relationships/hyperlink" Target="https://de.wikipedia.org/wiki/Volkswirtschaftslehr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e.wikipedia.org/wiki/Kaufkraft_(W%C3%A4hrung)" TargetMode="External"/><Relationship Id="rId5" Type="http://schemas.openxmlformats.org/officeDocument/2006/relationships/hyperlink" Target="https://de.wikipedia.org/wiki/Dienstleistung" TargetMode="External"/><Relationship Id="rId4" Type="http://schemas.openxmlformats.org/officeDocument/2006/relationships/hyperlink" Target="https://de.wikipedia.org/wiki/Gut_(Wirtschaftswissenschaft)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l.wikipedia.org/wiki/Inflacja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ankier.pl/gospodarka/wskazniki-makroekonomiczne/inflacja-rdr-pol" TargetMode="External"/><Relationship Id="rId2" Type="http://schemas.openxmlformats.org/officeDocument/2006/relationships/hyperlink" Target="https://pl.wikipedia.org/wiki/Inflacja_w_Polsce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32390B4D-C0D0-4AB6-B7C8-1E8DC5B1E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5865" y="2427629"/>
            <a:ext cx="10058400" cy="1482634"/>
          </a:xfrm>
        </p:spPr>
        <p:txBody>
          <a:bodyPr/>
          <a:lstStyle/>
          <a:p>
            <a:pPr algn="ctr"/>
            <a:r>
              <a:rPr lang="pl-PL" dirty="0" err="1"/>
              <a:t>Die</a:t>
            </a:r>
            <a:r>
              <a:rPr lang="pl-PL" dirty="0"/>
              <a:t> </a:t>
            </a:r>
            <a:r>
              <a:rPr lang="pl-PL" dirty="0" err="1"/>
              <a:t>Inflation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="" xmlns:a16="http://schemas.microsoft.com/office/drawing/2014/main" id="{F132AF9A-4A88-4421-8BD4-7B8024B3C1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9002" y="4491715"/>
            <a:ext cx="10046009" cy="1716579"/>
          </a:xfrm>
        </p:spPr>
        <p:txBody>
          <a:bodyPr>
            <a:normAutofit lnSpcReduction="10000"/>
          </a:bodyPr>
          <a:lstStyle/>
          <a:p>
            <a:pPr algn="r"/>
            <a:r>
              <a:rPr lang="pl-PL" b="1" dirty="0" err="1"/>
              <a:t>Bearbeitet</a:t>
            </a:r>
            <a:r>
              <a:rPr lang="pl-PL" b="1" dirty="0"/>
              <a:t> </a:t>
            </a:r>
            <a:r>
              <a:rPr lang="pl-PL" b="1" dirty="0" smtClean="0"/>
              <a:t>von</a:t>
            </a:r>
            <a:r>
              <a:rPr lang="de-DE" b="1" dirty="0" smtClean="0"/>
              <a:t> </a:t>
            </a:r>
            <a:r>
              <a:rPr lang="pl-PL" b="1" dirty="0" smtClean="0"/>
              <a:t> </a:t>
            </a:r>
            <a:r>
              <a:rPr lang="pl-PL" b="1" dirty="0"/>
              <a:t>Edyta </a:t>
            </a:r>
            <a:r>
              <a:rPr lang="pl-PL" b="1" dirty="0" err="1" smtClean="0"/>
              <a:t>konarska</a:t>
            </a:r>
            <a:r>
              <a:rPr lang="de-DE" b="1" dirty="0" smtClean="0"/>
              <a:t>,</a:t>
            </a:r>
            <a:r>
              <a:rPr lang="pl-PL" b="1" dirty="0" smtClean="0"/>
              <a:t> </a:t>
            </a:r>
            <a:r>
              <a:rPr lang="pl-PL" b="1" dirty="0"/>
              <a:t/>
            </a:r>
            <a:br>
              <a:rPr lang="pl-PL" b="1" dirty="0"/>
            </a:br>
            <a:r>
              <a:rPr lang="pl-PL" b="1" dirty="0" err="1" smtClean="0"/>
              <a:t>Studentin</a:t>
            </a:r>
            <a:r>
              <a:rPr lang="pl-PL" b="1" dirty="0" smtClean="0"/>
              <a:t> des 2. </a:t>
            </a:r>
            <a:r>
              <a:rPr lang="pl-PL" b="1" dirty="0" err="1" smtClean="0"/>
              <a:t>Studienjahres</a:t>
            </a:r>
            <a:endParaRPr lang="de-DE" b="1" dirty="0"/>
          </a:p>
          <a:p>
            <a:pPr algn="r"/>
            <a:r>
              <a:rPr lang="pl-PL" b="1" dirty="0" smtClean="0"/>
              <a:t> </a:t>
            </a:r>
            <a:r>
              <a:rPr lang="pl-PL" b="1" dirty="0" err="1" smtClean="0"/>
              <a:t>Fakult</a:t>
            </a:r>
            <a:r>
              <a:rPr lang="de-DE" b="1" dirty="0" err="1" smtClean="0"/>
              <a:t>ät</a:t>
            </a:r>
            <a:r>
              <a:rPr lang="de-DE" b="1" dirty="0" smtClean="0"/>
              <a:t> für Rechtswissenschaften </a:t>
            </a:r>
            <a:r>
              <a:rPr lang="pl-PL" b="1" dirty="0" smtClean="0"/>
              <a:t> </a:t>
            </a:r>
            <a:r>
              <a:rPr lang="de-DE" b="1" dirty="0" err="1" smtClean="0"/>
              <a:t>Rzeszower</a:t>
            </a:r>
            <a:r>
              <a:rPr lang="de-DE" b="1" dirty="0" smtClean="0"/>
              <a:t> </a:t>
            </a:r>
            <a:r>
              <a:rPr lang="de-DE" b="1" dirty="0" err="1" smtClean="0"/>
              <a:t>universität</a:t>
            </a:r>
            <a:r>
              <a:rPr lang="de-DE" b="1" dirty="0" smtClean="0"/>
              <a:t>,</a:t>
            </a:r>
          </a:p>
          <a:p>
            <a:pPr algn="r"/>
            <a:r>
              <a:rPr lang="de-DE" b="1" dirty="0" smtClean="0"/>
              <a:t>Studienfach:</a:t>
            </a:r>
            <a:r>
              <a:rPr lang="pl-PL" b="1" dirty="0" smtClean="0"/>
              <a:t> </a:t>
            </a:r>
            <a:r>
              <a:rPr lang="pl-PL" b="1" dirty="0" err="1"/>
              <a:t>Finanz</a:t>
            </a:r>
            <a:r>
              <a:rPr lang="pl-PL" b="1" dirty="0"/>
              <a:t>- </a:t>
            </a:r>
            <a:r>
              <a:rPr lang="pl-PL" b="1" dirty="0" err="1"/>
              <a:t>und</a:t>
            </a:r>
            <a:r>
              <a:rPr lang="pl-PL" b="1" dirty="0"/>
              <a:t> </a:t>
            </a:r>
            <a:r>
              <a:rPr lang="pl-PL" b="1" dirty="0" err="1"/>
              <a:t>Rechnungswesen</a:t>
            </a:r>
            <a:endParaRPr lang="pl-PL" b="1" dirty="0"/>
          </a:p>
        </p:txBody>
      </p:sp>
      <p:pic>
        <p:nvPicPr>
          <p:cNvPr id="5" name="Obraz 4" descr="Obraz zawierający rysunek&#10;&#10;Opis wygenerowany automatycznie">
            <a:extLst>
              <a:ext uri="{FF2B5EF4-FFF2-40B4-BE49-F238E27FC236}">
                <a16:creationId xmlns="" xmlns:a16="http://schemas.microsoft.com/office/drawing/2014/main" id="{A7A2C251-E5D3-48B5-BC1C-9FF0DD5E92A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92" y="268416"/>
            <a:ext cx="1968347" cy="1968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101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C4F23815-362C-4215-9C15-0CF28B812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18643"/>
            <a:ext cx="10058400" cy="940526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/>
            </a:r>
            <a:br>
              <a:rPr lang="pl-PL" dirty="0"/>
            </a:br>
            <a:r>
              <a:rPr lang="de-DE" sz="5300" b="1" dirty="0"/>
              <a:t>Ursachen</a:t>
            </a:r>
            <a:r>
              <a:rPr lang="de-DE" b="1" dirty="0"/>
              <a:t> der Inflation</a:t>
            </a:r>
            <a:endParaRPr lang="pl-PL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B82FB419-C046-4A13-854C-9933DE0240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200" b="1" dirty="0"/>
              <a:t>4 </a:t>
            </a:r>
            <a:r>
              <a:rPr lang="pl-PL" sz="2200" b="1" dirty="0" err="1"/>
              <a:t>grundlegende</a:t>
            </a:r>
            <a:r>
              <a:rPr lang="pl-PL" sz="2200" b="1" dirty="0"/>
              <a:t> </a:t>
            </a:r>
            <a:r>
              <a:rPr lang="pl-PL" sz="2200" b="1" dirty="0" err="1"/>
              <a:t>Theorien</a:t>
            </a:r>
            <a:r>
              <a:rPr lang="pl-PL" sz="2200" b="1" dirty="0"/>
              <a:t> </a:t>
            </a:r>
            <a:r>
              <a:rPr lang="pl-PL" sz="2200" b="1" dirty="0" err="1"/>
              <a:t>über</a:t>
            </a:r>
            <a:r>
              <a:rPr lang="pl-PL" sz="2200" b="1" dirty="0"/>
              <a:t> </a:t>
            </a:r>
            <a:r>
              <a:rPr lang="pl-PL" sz="2200" b="1" dirty="0" err="1"/>
              <a:t>die</a:t>
            </a:r>
            <a:r>
              <a:rPr lang="pl-PL" sz="2200" b="1" dirty="0"/>
              <a:t> </a:t>
            </a:r>
            <a:r>
              <a:rPr lang="pl-PL" sz="2200" b="1" dirty="0" err="1"/>
              <a:t>Ursachen</a:t>
            </a:r>
            <a:r>
              <a:rPr lang="pl-PL" sz="2200" b="1" dirty="0"/>
              <a:t> der </a:t>
            </a:r>
            <a:r>
              <a:rPr lang="pl-PL" sz="2200" b="1" dirty="0" err="1"/>
              <a:t>Inflation</a:t>
            </a:r>
            <a:r>
              <a:rPr lang="pl-PL" sz="2200" b="1" dirty="0"/>
              <a:t>:</a:t>
            </a:r>
          </a:p>
          <a:p>
            <a:pPr marL="0" indent="0">
              <a:buNone/>
            </a:pPr>
            <a:endParaRPr lang="pl-PL" sz="2200" b="1" dirty="0"/>
          </a:p>
          <a:p>
            <a:pPr lvl="3">
              <a:buFont typeface="Wingdings" panose="05000000000000000000" pitchFamily="2" charset="2"/>
              <a:buChar char="Ø"/>
            </a:pPr>
            <a:r>
              <a:rPr lang="pl-PL" sz="2200" b="1" dirty="0"/>
              <a:t> </a:t>
            </a:r>
            <a:r>
              <a:rPr lang="de-DE" sz="2200" b="1" dirty="0"/>
              <a:t>quantitative Theorie des Geldes:</a:t>
            </a:r>
            <a:r>
              <a:rPr lang="de-DE" sz="2200" dirty="0"/>
              <a:t> Die Erhöhung des Geldumlaufs führt zu einem Preisanstieg. </a:t>
            </a:r>
            <a:r>
              <a:rPr lang="pl-PL" sz="2200" dirty="0"/>
              <a:t> 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pl-PL" sz="2200" dirty="0"/>
              <a:t> </a:t>
            </a:r>
            <a:r>
              <a:rPr lang="de-DE" sz="2200" b="1" dirty="0"/>
              <a:t>Geldtheorie der Inflation:</a:t>
            </a:r>
            <a:r>
              <a:rPr lang="de-DE" sz="2200" dirty="0"/>
              <a:t> Der Grund für die Inflation ist die falsche Politik der Zentralbank. Das Hauptinstrument zur Verringerung der Inflation sollte darin bestehen, das Wachstum der Geldmenge zu verringern. </a:t>
            </a:r>
            <a:endParaRPr lang="pl-PL" sz="2200" dirty="0"/>
          </a:p>
          <a:p>
            <a:pPr lvl="3">
              <a:buFont typeface="Wingdings" panose="05000000000000000000" pitchFamily="2" charset="2"/>
              <a:buChar char="Ø"/>
            </a:pPr>
            <a:r>
              <a:rPr lang="pl-PL" sz="2200" dirty="0"/>
              <a:t> </a:t>
            </a:r>
            <a:r>
              <a:rPr lang="de-DE" sz="2200" b="1" dirty="0"/>
              <a:t>Kosten- (Angebots-) Inflationstheorie:</a:t>
            </a:r>
            <a:r>
              <a:rPr lang="de-DE" sz="2200" dirty="0"/>
              <a:t>  Inflation tritt auf, wenn die Kosten für die Herstellung von Produkten unerwartet steigen, was die Hersteller zu Preiserhöhungen zwingt.</a:t>
            </a:r>
            <a:endParaRPr lang="pl-PL" sz="2200" dirty="0"/>
          </a:p>
          <a:p>
            <a:pPr lvl="3">
              <a:buFont typeface="Wingdings" panose="05000000000000000000" pitchFamily="2" charset="2"/>
              <a:buChar char="Ø"/>
            </a:pPr>
            <a:r>
              <a:rPr lang="pl-PL" sz="2200" dirty="0"/>
              <a:t> </a:t>
            </a:r>
            <a:r>
              <a:rPr lang="de-DE" sz="2200" b="1" dirty="0"/>
              <a:t>Nachfragetheorie:</a:t>
            </a:r>
            <a:r>
              <a:rPr lang="de-DE" sz="2200" dirty="0"/>
              <a:t> Die Inflationsquelle kann die Nachfrage sein, die schneller wächst als die Möglichkeiten einer Angebotssteigerung. </a:t>
            </a: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3806563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05E91CDA-3C5C-4328-A454-0624AD866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31706"/>
            <a:ext cx="10058400" cy="914400"/>
          </a:xfrm>
        </p:spPr>
        <p:txBody>
          <a:bodyPr/>
          <a:lstStyle/>
          <a:p>
            <a:pPr algn="ctr"/>
            <a:r>
              <a:rPr lang="de-DE" b="1" dirty="0"/>
              <a:t>Ursachen der Inflation</a:t>
            </a:r>
            <a:endParaRPr lang="pl-PL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E6B5B13C-D485-4417-AE5A-BD39B6E50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72490"/>
            <a:ext cx="10058400" cy="3896603"/>
          </a:xfrm>
        </p:spPr>
        <p:txBody>
          <a:bodyPr/>
          <a:lstStyle/>
          <a:p>
            <a:pPr lvl="2">
              <a:buFont typeface="Wingdings" panose="05000000000000000000" pitchFamily="2" charset="2"/>
              <a:buChar char="Ø"/>
            </a:pPr>
            <a:r>
              <a:rPr lang="de-DE" sz="2200" dirty="0"/>
              <a:t> </a:t>
            </a:r>
            <a:r>
              <a:rPr lang="de-DE" sz="2200" b="1" dirty="0"/>
              <a:t>übermäßige Erhöhung der Geldmenge</a:t>
            </a:r>
            <a:r>
              <a:rPr lang="de-DE" sz="2200" dirty="0"/>
              <a:t> durch die Ausgabe durch die Zentralbank</a:t>
            </a:r>
            <a:r>
              <a:rPr lang="pl-PL" sz="2200" dirty="0"/>
              <a:t>,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pl-PL" sz="2200" dirty="0"/>
              <a:t> </a:t>
            </a:r>
            <a:r>
              <a:rPr lang="de-DE" sz="2200" b="1" dirty="0"/>
              <a:t>unerwarteter und schneller Anstieg der Produktionskosten </a:t>
            </a:r>
            <a:r>
              <a:rPr lang="de-DE" sz="2200" dirty="0"/>
              <a:t>(z. B. Energierohstoffe)</a:t>
            </a:r>
            <a:r>
              <a:rPr lang="pl-PL" sz="2200" dirty="0"/>
              <a:t>,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pl-PL" sz="2200" b="1" dirty="0"/>
              <a:t> </a:t>
            </a:r>
            <a:r>
              <a:rPr lang="de-DE" sz="2200" b="1" dirty="0"/>
              <a:t>Anstieg der Gesamtnachfrage</a:t>
            </a:r>
            <a:r>
              <a:rPr lang="de-DE" sz="2200" dirty="0"/>
              <a:t> in der Wirtschaft</a:t>
            </a:r>
            <a:r>
              <a:rPr lang="pl-PL" sz="2200" dirty="0"/>
              <a:t>,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pl-PL" sz="2200" b="1" dirty="0"/>
              <a:t> </a:t>
            </a:r>
            <a:r>
              <a:rPr lang="de-DE" sz="2200" b="1" dirty="0"/>
              <a:t>unausgeglichener Staatshaushalt (Haushaltsausgaben überwiegen Einnahmen)</a:t>
            </a:r>
            <a:r>
              <a:rPr lang="pl-PL" sz="2200" b="1" dirty="0"/>
              <a:t>,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pl-PL" sz="2200" b="1" dirty="0"/>
              <a:t> </a:t>
            </a:r>
            <a:r>
              <a:rPr lang="de-DE" sz="2200" b="1" dirty="0"/>
              <a:t>fehlerhafte Wirtschaftsstruktur</a:t>
            </a:r>
            <a:r>
              <a:rPr lang="pl-PL" sz="2200" b="1" dirty="0"/>
              <a:t>.</a:t>
            </a: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2952870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B4C90E4E-6444-4A62-99CB-6DFF49560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531706"/>
            <a:ext cx="10058400" cy="914400"/>
          </a:xfrm>
        </p:spPr>
        <p:txBody>
          <a:bodyPr/>
          <a:lstStyle/>
          <a:p>
            <a:pPr algn="ctr"/>
            <a:r>
              <a:rPr lang="de-DE" b="1" dirty="0"/>
              <a:t>Ursachen der Inflation</a:t>
            </a:r>
            <a:endParaRPr lang="pl-PL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57C70D0C-F049-45F2-9081-7938400D18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>
              <a:buFont typeface="Wingdings" panose="05000000000000000000" pitchFamily="2" charset="2"/>
              <a:buChar char="Ø"/>
            </a:pPr>
            <a:r>
              <a:rPr lang="pl-PL" sz="2200" dirty="0"/>
              <a:t> </a:t>
            </a:r>
            <a:r>
              <a:rPr lang="de-DE" sz="2200" b="1" dirty="0"/>
              <a:t>Wertminderung ungesicherter Ersparnisse</a:t>
            </a:r>
            <a:r>
              <a:rPr lang="pl-PL" sz="2200" b="1" dirty="0"/>
              <a:t>,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pl-PL" sz="2200" b="1" dirty="0"/>
              <a:t> </a:t>
            </a:r>
            <a:r>
              <a:rPr lang="de-DE" sz="2200" b="1" dirty="0"/>
              <a:t>mangelnde Stabilität bei der Ausübung der Geschäftstätigkeit,</a:t>
            </a:r>
            <a:endParaRPr lang="pl-PL" sz="2200" b="1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pl-PL" sz="2200" b="1" dirty="0"/>
              <a:t> </a:t>
            </a:r>
            <a:r>
              <a:rPr lang="de-DE" sz="2200" b="1" dirty="0"/>
              <a:t>Druck der Arbeitnehmer auf Lohnerhöhungen,</a:t>
            </a:r>
            <a:endParaRPr lang="pl-PL" sz="2200" b="1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pl-PL" sz="2200" b="1" dirty="0"/>
              <a:t> </a:t>
            </a:r>
            <a:r>
              <a:rPr lang="de-DE" sz="2200" b="1" dirty="0"/>
              <a:t>Wertminderung und Vertrauen in Geld,</a:t>
            </a:r>
            <a:endParaRPr lang="pl-PL" sz="2200" b="1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pl-PL" sz="2200" b="1" dirty="0"/>
              <a:t> </a:t>
            </a:r>
            <a:r>
              <a:rPr lang="de-DE" sz="2200" b="1" dirty="0"/>
              <a:t>Diskrepanz zwischen geplanten und tatsächlichen Gewinnen,</a:t>
            </a:r>
            <a:endParaRPr lang="pl-PL" sz="2200" b="1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pl-PL" sz="2200" b="1" dirty="0"/>
              <a:t> </a:t>
            </a:r>
            <a:r>
              <a:rPr lang="de-DE" sz="2200" b="1" dirty="0"/>
              <a:t>höheres nominales Einkommen,</a:t>
            </a:r>
            <a:endParaRPr lang="pl-PL" sz="2200" b="1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pl-PL" sz="2200" b="1" dirty="0"/>
              <a:t> </a:t>
            </a:r>
            <a:r>
              <a:rPr lang="de-DE" sz="2200" b="1" dirty="0"/>
              <a:t>Produktionsreduzierung,</a:t>
            </a:r>
            <a:endParaRPr lang="pl-PL" sz="2200" b="1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pl-PL" sz="2200" b="1" dirty="0"/>
              <a:t> </a:t>
            </a:r>
            <a:r>
              <a:rPr lang="de-DE" sz="2200" b="1" dirty="0"/>
              <a:t>Schwierigkeiten bei der Abwicklung von Auslandsgeschäften.</a:t>
            </a:r>
            <a:endParaRPr lang="pl-PL" sz="2200" b="1" dirty="0"/>
          </a:p>
        </p:txBody>
      </p:sp>
    </p:spTree>
    <p:extLst>
      <p:ext uri="{BB962C8B-B14F-4D97-AF65-F5344CB8AC3E}">
        <p14:creationId xmlns:p14="http://schemas.microsoft.com/office/powerpoint/2010/main" val="2806790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BE96DE9E-BAE1-4035-8CF6-39DF666F1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18643"/>
            <a:ext cx="10058400" cy="940526"/>
          </a:xfrm>
        </p:spPr>
        <p:txBody>
          <a:bodyPr/>
          <a:lstStyle/>
          <a:p>
            <a:pPr algn="ctr"/>
            <a:r>
              <a:rPr lang="de-DE" b="1" dirty="0"/>
              <a:t>Die </a:t>
            </a:r>
            <a:r>
              <a:rPr lang="de-DE" b="1" dirty="0" smtClean="0"/>
              <a:t>Deflation</a:t>
            </a:r>
            <a:endParaRPr lang="pl-PL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FC76B9E8-4B71-49A8-9367-BB15EBD00D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b="1" dirty="0"/>
          </a:p>
          <a:p>
            <a:pPr algn="ctr"/>
            <a:r>
              <a:rPr lang="pl-PL" sz="2800" b="1" dirty="0" err="1"/>
              <a:t>Die</a:t>
            </a:r>
            <a:r>
              <a:rPr lang="pl-PL" sz="2800" dirty="0"/>
              <a:t> </a:t>
            </a:r>
            <a:r>
              <a:rPr lang="de-DE" sz="2800" b="1" dirty="0"/>
              <a:t>Deflation </a:t>
            </a:r>
            <a:endParaRPr lang="de-DE" sz="2800" b="1" dirty="0" smtClean="0"/>
          </a:p>
          <a:p>
            <a:pPr algn="just"/>
            <a:r>
              <a:rPr lang="de-DE" sz="2800" b="1" dirty="0" smtClean="0"/>
              <a:t>ist </a:t>
            </a:r>
            <a:r>
              <a:rPr lang="de-DE" sz="2800" b="1" dirty="0"/>
              <a:t>ein Prozess,</a:t>
            </a:r>
            <a:r>
              <a:rPr lang="de-DE" sz="2800" dirty="0"/>
              <a:t> der langfristig </a:t>
            </a:r>
            <a:r>
              <a:rPr lang="de-DE" sz="2800" b="1" dirty="0"/>
              <a:t>zu</a:t>
            </a:r>
            <a:r>
              <a:rPr lang="de-DE" sz="2800" dirty="0"/>
              <a:t> einem </a:t>
            </a:r>
            <a:r>
              <a:rPr lang="de-DE" sz="2800" b="1" dirty="0"/>
              <a:t>Rückgang des durchschnittlichen Preisniveaus</a:t>
            </a:r>
            <a:r>
              <a:rPr lang="de-DE" sz="2800" dirty="0"/>
              <a:t> in der Wirtschaft </a:t>
            </a:r>
            <a:r>
              <a:rPr lang="de-DE" sz="2800" b="1" dirty="0"/>
              <a:t>führt</a:t>
            </a:r>
            <a:r>
              <a:rPr lang="de-DE" sz="2800" dirty="0"/>
              <a:t>, </a:t>
            </a:r>
            <a:endParaRPr lang="de-DE" sz="2800" dirty="0" smtClean="0"/>
          </a:p>
          <a:p>
            <a:pPr algn="just"/>
            <a:r>
              <a:rPr lang="de-DE" sz="2800" dirty="0" smtClean="0"/>
              <a:t>was </a:t>
            </a:r>
            <a:r>
              <a:rPr lang="de-DE" sz="2800" dirty="0"/>
              <a:t>sich in </a:t>
            </a:r>
            <a:r>
              <a:rPr lang="de-DE" sz="2800" b="1" dirty="0"/>
              <a:t>einer Steigerung der Kaufkraft des Geldes</a:t>
            </a:r>
            <a:r>
              <a:rPr lang="de-DE" sz="2800" dirty="0"/>
              <a:t> niederschlägt.</a:t>
            </a:r>
            <a:endParaRPr lang="pl-PL" sz="2800" dirty="0"/>
          </a:p>
          <a:p>
            <a:r>
              <a:rPr lang="de-DE" sz="2800" dirty="0"/>
              <a:t> </a:t>
            </a:r>
            <a:endParaRPr lang="pl-PL" sz="28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23875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07EAA16B-D46C-489F-8867-4234A911A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525174"/>
            <a:ext cx="10058400" cy="927463"/>
          </a:xfrm>
        </p:spPr>
        <p:txBody>
          <a:bodyPr/>
          <a:lstStyle/>
          <a:p>
            <a:pPr algn="ctr"/>
            <a:r>
              <a:rPr lang="de-DE" b="1" dirty="0"/>
              <a:t>Arten der Deflation</a:t>
            </a:r>
            <a:endParaRPr lang="pl-PL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9C5A52B2-AF02-4751-B5DC-55D1247688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200" b="1" dirty="0"/>
              <a:t>Aufgrund der Höhe der Deflationskosten:</a:t>
            </a:r>
            <a:endParaRPr lang="pl-PL" sz="2200" b="1" dirty="0"/>
          </a:p>
          <a:p>
            <a:pPr marL="0" indent="0">
              <a:buNone/>
            </a:pPr>
            <a:endParaRPr lang="pl-PL" sz="2200" b="1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pl-PL" sz="2000" b="1" dirty="0"/>
              <a:t> </a:t>
            </a:r>
            <a:r>
              <a:rPr lang="pl-PL" sz="2000" b="1" dirty="0" err="1"/>
              <a:t>gute</a:t>
            </a:r>
            <a:r>
              <a:rPr lang="pl-PL" sz="2000" b="1" dirty="0"/>
              <a:t> </a:t>
            </a:r>
            <a:r>
              <a:rPr lang="pl-PL" sz="2000" b="1" dirty="0" err="1"/>
              <a:t>Deflation</a:t>
            </a:r>
            <a:r>
              <a:rPr lang="pl-PL" sz="2000" b="1" dirty="0"/>
              <a:t> ( </a:t>
            </a:r>
            <a:r>
              <a:rPr lang="pl-PL" sz="2000" b="1" dirty="0" err="1"/>
              <a:t>good</a:t>
            </a:r>
            <a:r>
              <a:rPr lang="pl-PL" sz="2000" b="1" dirty="0"/>
              <a:t> </a:t>
            </a:r>
            <a:r>
              <a:rPr lang="pl-PL" sz="2000" b="1" dirty="0" err="1"/>
              <a:t>deflation</a:t>
            </a:r>
            <a:r>
              <a:rPr lang="pl-PL" sz="2000" b="1" dirty="0"/>
              <a:t> )</a:t>
            </a: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/>
              <a:t> - </a:t>
            </a:r>
            <a:r>
              <a:rPr lang="pl-PL" sz="2000" dirty="0" err="1"/>
              <a:t>Die</a:t>
            </a:r>
            <a:r>
              <a:rPr lang="pl-PL" sz="2000" dirty="0"/>
              <a:t> </a:t>
            </a:r>
            <a:r>
              <a:rPr lang="pl-PL" sz="2000" dirty="0" err="1"/>
              <a:t>Preissenkungsrate</a:t>
            </a:r>
            <a:r>
              <a:rPr lang="pl-PL" sz="2000" dirty="0"/>
              <a:t> </a:t>
            </a:r>
            <a:r>
              <a:rPr lang="pl-PL" sz="2000" dirty="0" err="1"/>
              <a:t>ist</a:t>
            </a:r>
            <a:r>
              <a:rPr lang="pl-PL" sz="2000" dirty="0"/>
              <a:t> </a:t>
            </a:r>
            <a:r>
              <a:rPr lang="pl-PL" sz="2000" dirty="0" err="1"/>
              <a:t>nicht</a:t>
            </a:r>
            <a:r>
              <a:rPr lang="pl-PL" sz="2000" dirty="0"/>
              <a:t> </a:t>
            </a:r>
            <a:r>
              <a:rPr lang="pl-PL" sz="2000" dirty="0" err="1"/>
              <a:t>hoch</a:t>
            </a:r>
            <a:r>
              <a:rPr lang="pl-PL" sz="2000" dirty="0"/>
              <a:t>,</a:t>
            </a:r>
            <a:br>
              <a:rPr lang="pl-PL" sz="2000" dirty="0"/>
            </a:br>
            <a:r>
              <a:rPr lang="pl-PL" sz="2000" dirty="0"/>
              <a:t> </a:t>
            </a:r>
            <a:r>
              <a:rPr lang="de-DE" sz="2000" dirty="0"/>
              <a:t>-</a:t>
            </a:r>
            <a:r>
              <a:rPr lang="pl-PL" sz="2000" dirty="0"/>
              <a:t> </a:t>
            </a:r>
            <a:r>
              <a:rPr lang="de-DE" sz="2000" dirty="0"/>
              <a:t>seine Dauer ist nicht zu lang</a:t>
            </a:r>
            <a:r>
              <a:rPr lang="pl-PL" sz="2000" dirty="0"/>
              <a:t>,</a:t>
            </a:r>
            <a:br>
              <a:rPr lang="pl-PL" sz="2000" dirty="0"/>
            </a:br>
            <a:r>
              <a:rPr lang="pl-PL" sz="2000" dirty="0"/>
              <a:t> </a:t>
            </a:r>
            <a:r>
              <a:rPr lang="de-DE" sz="2000" dirty="0"/>
              <a:t>-</a:t>
            </a:r>
            <a:r>
              <a:rPr lang="pl-PL" sz="2000" dirty="0"/>
              <a:t> </a:t>
            </a:r>
            <a:r>
              <a:rPr lang="de-DE" sz="2000" dirty="0"/>
              <a:t>Produktion und Beschäftigung sinken nicht</a:t>
            </a:r>
            <a:r>
              <a:rPr lang="pl-PL" sz="2000" dirty="0"/>
              <a:t>,</a:t>
            </a:r>
            <a:br>
              <a:rPr lang="pl-PL" sz="2000" dirty="0"/>
            </a:br>
            <a:r>
              <a:rPr lang="pl-PL" sz="2000" dirty="0"/>
              <a:t> </a:t>
            </a:r>
            <a:r>
              <a:rPr lang="de-DE" sz="2000" dirty="0"/>
              <a:t>-</a:t>
            </a:r>
            <a:r>
              <a:rPr lang="pl-PL" sz="2000" dirty="0"/>
              <a:t> </a:t>
            </a:r>
            <a:r>
              <a:rPr lang="de-DE" sz="2000" dirty="0"/>
              <a:t>Quelle: positiver Versorgungsschock</a:t>
            </a:r>
            <a:r>
              <a:rPr lang="pl-PL" sz="2000" dirty="0"/>
              <a:t>.</a:t>
            </a:r>
            <a:endParaRPr lang="pl-PL" sz="220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pl-PL" dirty="0"/>
              <a:t> </a:t>
            </a:r>
            <a:r>
              <a:rPr lang="pl-PL" sz="2000" b="1" dirty="0" err="1"/>
              <a:t>schlechte</a:t>
            </a:r>
            <a:r>
              <a:rPr lang="pl-PL" sz="2000" b="1" dirty="0"/>
              <a:t> </a:t>
            </a:r>
            <a:r>
              <a:rPr lang="pl-PL" sz="2000" b="1" dirty="0" err="1"/>
              <a:t>Deflation</a:t>
            </a:r>
            <a:r>
              <a:rPr lang="pl-PL" sz="2000" b="1" dirty="0"/>
              <a:t> ( </a:t>
            </a:r>
            <a:r>
              <a:rPr lang="pl-PL" sz="2000" b="1" dirty="0" err="1"/>
              <a:t>bad</a:t>
            </a:r>
            <a:r>
              <a:rPr lang="pl-PL" sz="2000" b="1" dirty="0"/>
              <a:t> </a:t>
            </a:r>
            <a:r>
              <a:rPr lang="pl-PL" sz="2000" b="1" dirty="0" err="1"/>
              <a:t>deflation</a:t>
            </a:r>
            <a:r>
              <a:rPr lang="pl-PL" sz="2000" b="1" dirty="0"/>
              <a:t> )</a:t>
            </a: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/>
              <a:t> - </a:t>
            </a:r>
            <a:r>
              <a:rPr lang="pl-PL" sz="2000" dirty="0" err="1"/>
              <a:t>Produktion</a:t>
            </a:r>
            <a:r>
              <a:rPr lang="pl-PL" sz="2000" dirty="0"/>
              <a:t> </a:t>
            </a:r>
            <a:r>
              <a:rPr lang="pl-PL" sz="2000" dirty="0" err="1"/>
              <a:t>und</a:t>
            </a:r>
            <a:r>
              <a:rPr lang="pl-PL" sz="2000" dirty="0"/>
              <a:t> </a:t>
            </a:r>
            <a:r>
              <a:rPr lang="pl-PL" sz="2000" dirty="0" err="1"/>
              <a:t>Beschäftigung</a:t>
            </a:r>
            <a:r>
              <a:rPr lang="pl-PL" sz="2000" dirty="0"/>
              <a:t> </a:t>
            </a:r>
            <a:r>
              <a:rPr lang="pl-PL" sz="2000" dirty="0" err="1"/>
              <a:t>sinken</a:t>
            </a:r>
            <a:r>
              <a:rPr lang="pl-PL" sz="2000" dirty="0"/>
              <a:t>,</a:t>
            </a:r>
            <a:br>
              <a:rPr lang="pl-PL" sz="2000" dirty="0"/>
            </a:br>
            <a:r>
              <a:rPr lang="pl-PL" sz="2000" dirty="0"/>
              <a:t> - </a:t>
            </a:r>
            <a:r>
              <a:rPr lang="pl-PL" sz="2000" dirty="0" err="1"/>
              <a:t>Die</a:t>
            </a:r>
            <a:r>
              <a:rPr lang="pl-PL" sz="2000" dirty="0"/>
              <a:t> </a:t>
            </a:r>
            <a:r>
              <a:rPr lang="pl-PL" sz="2000" dirty="0" err="1"/>
              <a:t>Rückgangsrate</a:t>
            </a:r>
            <a:r>
              <a:rPr lang="pl-PL" sz="2000" dirty="0"/>
              <a:t> </a:t>
            </a:r>
            <a:r>
              <a:rPr lang="pl-PL" sz="2000" dirty="0" err="1"/>
              <a:t>ist</a:t>
            </a:r>
            <a:r>
              <a:rPr lang="pl-PL" sz="2000" dirty="0"/>
              <a:t> </a:t>
            </a:r>
            <a:r>
              <a:rPr lang="pl-PL" sz="2000" dirty="0" err="1"/>
              <a:t>hoch</a:t>
            </a:r>
            <a:r>
              <a:rPr lang="pl-PL" sz="2000" dirty="0"/>
              <a:t>,</a:t>
            </a:r>
            <a:br>
              <a:rPr lang="pl-PL" sz="2000" dirty="0"/>
            </a:br>
            <a:r>
              <a:rPr lang="pl-PL" sz="2000" dirty="0"/>
              <a:t> </a:t>
            </a:r>
            <a:r>
              <a:rPr lang="de-DE" sz="2000" dirty="0"/>
              <a:t>-</a:t>
            </a:r>
            <a:r>
              <a:rPr lang="pl-PL" sz="2000" dirty="0"/>
              <a:t> </a:t>
            </a:r>
            <a:r>
              <a:rPr lang="de-DE" sz="2000" dirty="0"/>
              <a:t>Die Dauer der Deflation ist relativ lang</a:t>
            </a:r>
            <a:r>
              <a:rPr lang="pl-PL" sz="2000" dirty="0"/>
              <a:t>,</a:t>
            </a:r>
            <a:br>
              <a:rPr lang="pl-PL" sz="2000" dirty="0"/>
            </a:br>
            <a:r>
              <a:rPr lang="pl-PL" sz="2000" dirty="0"/>
              <a:t> </a:t>
            </a:r>
            <a:r>
              <a:rPr lang="de-DE" sz="2000" dirty="0"/>
              <a:t>-</a:t>
            </a:r>
            <a:r>
              <a:rPr lang="pl-PL" sz="2000" dirty="0"/>
              <a:t> </a:t>
            </a:r>
            <a:r>
              <a:rPr lang="de-DE" sz="2000" dirty="0"/>
              <a:t>Quelle: negativer Nachfrageschock</a:t>
            </a:r>
            <a:r>
              <a:rPr lang="pl-PL" sz="2000" dirty="0"/>
              <a:t>.</a:t>
            </a:r>
          </a:p>
          <a:p>
            <a:pPr marL="0" indent="0">
              <a:buNone/>
            </a:pPr>
            <a:endParaRPr lang="pl-PL" sz="2200" b="1" dirty="0"/>
          </a:p>
        </p:txBody>
      </p:sp>
    </p:spTree>
    <p:extLst>
      <p:ext uri="{BB962C8B-B14F-4D97-AF65-F5344CB8AC3E}">
        <p14:creationId xmlns:p14="http://schemas.microsoft.com/office/powerpoint/2010/main" val="737287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7F0FA464-9FE0-46EF-B2D9-4DF66A264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44769"/>
            <a:ext cx="10058400" cy="888274"/>
          </a:xfrm>
        </p:spPr>
        <p:txBody>
          <a:bodyPr/>
          <a:lstStyle/>
          <a:p>
            <a:pPr algn="ctr"/>
            <a:r>
              <a:rPr lang="de-DE" b="1" dirty="0"/>
              <a:t>Arten der Deflation</a:t>
            </a:r>
            <a:endParaRPr lang="pl-PL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3510880A-EE57-4DCF-B4E0-3F19DC66FA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pl-PL" sz="2200" dirty="0"/>
              <a:t> </a:t>
            </a:r>
            <a:r>
              <a:rPr lang="pl-PL" sz="2200" b="1" dirty="0" err="1"/>
              <a:t>indirekte</a:t>
            </a:r>
            <a:r>
              <a:rPr lang="pl-PL" sz="2200" b="1" dirty="0"/>
              <a:t> </a:t>
            </a:r>
            <a:r>
              <a:rPr lang="pl-PL" sz="2200" b="1" dirty="0" err="1"/>
              <a:t>Deflation</a:t>
            </a:r>
            <a:r>
              <a:rPr lang="pl-PL" sz="2200" b="1" dirty="0"/>
              <a:t> ( </a:t>
            </a:r>
            <a:r>
              <a:rPr lang="pl-PL" sz="2200" b="1" dirty="0" err="1"/>
              <a:t>neutral</a:t>
            </a:r>
            <a:r>
              <a:rPr lang="pl-PL" sz="2200" b="1" dirty="0"/>
              <a:t> </a:t>
            </a:r>
            <a:r>
              <a:rPr lang="pl-PL" sz="2200" b="1" dirty="0" err="1"/>
              <a:t>deflation</a:t>
            </a:r>
            <a:r>
              <a:rPr lang="pl-PL" sz="2200" b="1" dirty="0"/>
              <a:t> )</a:t>
            </a:r>
            <a:r>
              <a:rPr lang="pl-PL" sz="2200" dirty="0"/>
              <a:t/>
            </a:r>
            <a:br>
              <a:rPr lang="pl-PL" sz="2200" dirty="0"/>
            </a:br>
            <a:r>
              <a:rPr lang="pl-PL" sz="2200" dirty="0"/>
              <a:t>  - </a:t>
            </a:r>
            <a:r>
              <a:rPr lang="pl-PL" sz="2200" dirty="0" err="1"/>
              <a:t>Quelle</a:t>
            </a:r>
            <a:r>
              <a:rPr lang="pl-PL" sz="2200" dirty="0"/>
              <a:t>: </a:t>
            </a:r>
            <a:r>
              <a:rPr lang="pl-PL" sz="2200" dirty="0" err="1"/>
              <a:t>Nachfrageschock</a:t>
            </a:r>
            <a:r>
              <a:rPr lang="pl-PL" sz="2200" dirty="0"/>
              <a:t>,</a:t>
            </a:r>
            <a:br>
              <a:rPr lang="pl-PL" sz="2200" dirty="0"/>
            </a:br>
            <a:r>
              <a:rPr lang="pl-PL" sz="2200" dirty="0"/>
              <a:t>  </a:t>
            </a:r>
            <a:r>
              <a:rPr lang="de-DE" sz="2200" dirty="0"/>
              <a:t>-</a:t>
            </a:r>
            <a:r>
              <a:rPr lang="pl-PL" sz="2200" dirty="0"/>
              <a:t> </a:t>
            </a:r>
            <a:r>
              <a:rPr lang="de-DE" sz="2200" dirty="0"/>
              <a:t>Folge: keine signifikante Verlangsamung der Wirtschaftstätigkeit</a:t>
            </a:r>
            <a:r>
              <a:rPr lang="pl-PL" sz="2200" dirty="0"/>
              <a:t>.</a:t>
            </a:r>
            <a:br>
              <a:rPr lang="pl-PL" sz="2200" dirty="0"/>
            </a:br>
            <a:endParaRPr lang="pl-PL" sz="220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pl-PL" sz="2200" b="1" dirty="0"/>
              <a:t> </a:t>
            </a:r>
            <a:r>
              <a:rPr lang="de-DE" sz="2200" b="1" dirty="0"/>
              <a:t>extrem schlechte Deflation (</a:t>
            </a:r>
            <a:r>
              <a:rPr lang="pl-PL" sz="2200" b="1" dirty="0"/>
              <a:t> </a:t>
            </a:r>
            <a:r>
              <a:rPr lang="de-DE" sz="2200" b="1" dirty="0" err="1"/>
              <a:t>ugly</a:t>
            </a:r>
            <a:r>
              <a:rPr lang="de-DE" sz="2200" b="1" dirty="0"/>
              <a:t> </a:t>
            </a:r>
            <a:r>
              <a:rPr lang="de-DE" sz="2200" b="1" dirty="0" err="1"/>
              <a:t>deflation</a:t>
            </a:r>
            <a:r>
              <a:rPr lang="pl-PL" sz="2200" b="1" dirty="0"/>
              <a:t> </a:t>
            </a:r>
            <a:r>
              <a:rPr lang="de-DE" sz="2200" b="1" dirty="0"/>
              <a:t>)</a:t>
            </a:r>
            <a:r>
              <a:rPr lang="pl-PL" sz="2200" dirty="0"/>
              <a:t/>
            </a:r>
            <a:br>
              <a:rPr lang="pl-PL" sz="2200" dirty="0"/>
            </a:br>
            <a:r>
              <a:rPr lang="pl-PL" sz="2200" dirty="0"/>
              <a:t>  </a:t>
            </a:r>
            <a:r>
              <a:rPr lang="de-DE" sz="2200" dirty="0"/>
              <a:t>-</a:t>
            </a:r>
            <a:r>
              <a:rPr lang="pl-PL" sz="2200" dirty="0"/>
              <a:t> </a:t>
            </a:r>
            <a:r>
              <a:rPr lang="de-DE" sz="2200" dirty="0"/>
              <a:t>verbunden mit dem Auftreten eines Deflationsspiralmechanismus</a:t>
            </a:r>
            <a:r>
              <a:rPr lang="pl-PL" sz="2200" dirty="0"/>
              <a:t>,</a:t>
            </a:r>
            <a:br>
              <a:rPr lang="pl-PL" sz="2200" dirty="0"/>
            </a:br>
            <a:r>
              <a:rPr lang="pl-PL" sz="2200" dirty="0"/>
              <a:t>  </a:t>
            </a:r>
            <a:r>
              <a:rPr lang="de-DE" sz="2200" dirty="0"/>
              <a:t>-</a:t>
            </a:r>
            <a:r>
              <a:rPr lang="pl-PL" sz="2200" dirty="0"/>
              <a:t> </a:t>
            </a:r>
            <a:r>
              <a:rPr lang="de-DE" sz="2200" dirty="0"/>
              <a:t>führt zu einer tieferen Rezession und folglich zu einer wirtschaftlichen Katastrophe</a:t>
            </a:r>
            <a:r>
              <a:rPr lang="pl-PL" sz="2200" dirty="0"/>
              <a:t>.</a:t>
            </a:r>
          </a:p>
          <a:p>
            <a:pPr marL="384048" lvl="2" indent="0">
              <a:buNone/>
            </a:pPr>
            <a:endParaRPr lang="pl-PL" sz="2200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196029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E521D619-F980-4E71-B1EE-0E4195790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525174"/>
            <a:ext cx="10058400" cy="927463"/>
          </a:xfrm>
        </p:spPr>
        <p:txBody>
          <a:bodyPr/>
          <a:lstStyle/>
          <a:p>
            <a:pPr algn="ctr"/>
            <a:r>
              <a:rPr lang="de-DE" b="1" dirty="0"/>
              <a:t>Wortschatz zum Thema</a:t>
            </a:r>
            <a:endParaRPr lang="pl-PL" b="1" dirty="0"/>
          </a:p>
        </p:txBody>
      </p:sp>
      <p:graphicFrame>
        <p:nvGraphicFramePr>
          <p:cNvPr id="6" name="Tabela 6">
            <a:extLst>
              <a:ext uri="{FF2B5EF4-FFF2-40B4-BE49-F238E27FC236}">
                <a16:creationId xmlns="" xmlns:a16="http://schemas.microsoft.com/office/drawing/2014/main" id="{D3253126-8457-45A1-BC55-CFE096445D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7204126"/>
              </p:ext>
            </p:extLst>
          </p:nvPr>
        </p:nvGraphicFramePr>
        <p:xfrm>
          <a:off x="1097280" y="2003017"/>
          <a:ext cx="100584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>
                  <a:extLst>
                    <a:ext uri="{9D8B030D-6E8A-4147-A177-3AD203B41FA5}">
                      <a16:colId xmlns="" xmlns:a16="http://schemas.microsoft.com/office/drawing/2014/main" val="2932945231"/>
                    </a:ext>
                  </a:extLst>
                </a:gridCol>
                <a:gridCol w="5029200">
                  <a:extLst>
                    <a:ext uri="{9D8B030D-6E8A-4147-A177-3AD203B41FA5}">
                      <a16:colId xmlns="" xmlns:a16="http://schemas.microsoft.com/office/drawing/2014/main" val="6096963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de-DE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nflacja</a:t>
                      </a:r>
                      <a:r>
                        <a:rPr lang="de-DE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die Inflation 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usługa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die Dienstleistung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dobra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konsumpcyjne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die Konsumgüter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towar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die Ware 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rok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badany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das befragtes Jahr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rok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bazowy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das Basisjahr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popyt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die Nachfrage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podaż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das Angebot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koszt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die Kosten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stopa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inflacji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die Inflationsrate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wskaźnik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der Indikator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cena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der Preis 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przeciętny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durchschnittlich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wzrost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der Anstieg</a:t>
                      </a:r>
                      <a:endParaRPr lang="pl-PL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spadek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der Rückgang </a:t>
                      </a:r>
                      <a:endParaRPr lang="pl-PL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produkt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das Produkt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inflacja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pełzająca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die langsame Inflation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skutki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ekonomiczne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die wirtschaftliche Auswirkungen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inflacja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krocząca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die schleichende Inflation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umiarkowana</a:t>
                      </a:r>
                      <a:r>
                        <a:rPr lang="pl-PL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/y</a:t>
                      </a:r>
                      <a:r>
                        <a:rPr lang="de-DE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</a:t>
                      </a:r>
                      <a:r>
                        <a:rPr lang="de-DE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moder</a:t>
                      </a:r>
                      <a:r>
                        <a:rPr lang="pl-PL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niestabilna</a:t>
                      </a:r>
                      <a:r>
                        <a:rPr lang="pl-PL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/y</a:t>
                      </a:r>
                      <a:r>
                        <a:rPr lang="de-DE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instabil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inflacja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galopująca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die galoppierende Inflation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hiperinflacja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die Hyperinflation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deficyt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budżetowy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das Haushaltsdefizit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inflacja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popytowa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die Nachtrageinflation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nadmierny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de-DE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übermäßig</a:t>
                      </a:r>
                      <a:endParaRPr lang="pl-PL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inflacja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kosztowa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die Kosteninflation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inflacja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strukturalna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die strukturelle Inflation</a:t>
                      </a:r>
                      <a:r>
                        <a:rPr lang="pl-PL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pl-PL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potrzeba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das Bedürfnis</a:t>
                      </a:r>
                      <a:endParaRPr lang="pl-PL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700673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4855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05E415B1-4E97-4155-9809-87BDE2C02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14679"/>
            <a:ext cx="10058400" cy="748454"/>
          </a:xfrm>
        </p:spPr>
        <p:txBody>
          <a:bodyPr/>
          <a:lstStyle/>
          <a:p>
            <a:pPr algn="ctr"/>
            <a:r>
              <a:rPr lang="de-DE" b="1" dirty="0"/>
              <a:t>Wortschatz zum Thema</a:t>
            </a:r>
            <a:endParaRPr lang="pl-PL" b="1" dirty="0"/>
          </a:p>
        </p:txBody>
      </p:sp>
      <p:graphicFrame>
        <p:nvGraphicFramePr>
          <p:cNvPr id="4" name="Tabela 4">
            <a:extLst>
              <a:ext uri="{FF2B5EF4-FFF2-40B4-BE49-F238E27FC236}">
                <a16:creationId xmlns="" xmlns:a16="http://schemas.microsoft.com/office/drawing/2014/main" id="{920452E8-CF7A-4FF7-9103-C3EA473C04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8496410"/>
              </p:ext>
            </p:extLst>
          </p:nvPr>
        </p:nvGraphicFramePr>
        <p:xfrm>
          <a:off x="1066800" y="1833200"/>
          <a:ext cx="100584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>
                  <a:extLst>
                    <a:ext uri="{9D8B030D-6E8A-4147-A177-3AD203B41FA5}">
                      <a16:colId xmlns="" xmlns:a16="http://schemas.microsoft.com/office/drawing/2014/main" val="3219862020"/>
                    </a:ext>
                  </a:extLst>
                </a:gridCol>
                <a:gridCol w="5029200">
                  <a:extLst>
                    <a:ext uri="{9D8B030D-6E8A-4147-A177-3AD203B41FA5}">
                      <a16:colId xmlns="" xmlns:a16="http://schemas.microsoft.com/office/drawing/2014/main" val="26049699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przyczyna</a:t>
                      </a:r>
                      <a:r>
                        <a:rPr lang="de-DE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die Ursache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skueki</a:t>
                      </a:r>
                      <a:r>
                        <a:rPr lang="de-DE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die Auswirkung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rodzaj</a:t>
                      </a:r>
                      <a:r>
                        <a:rPr lang="de-DE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die Art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ilościowa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teoria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pieniądza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quantitative Theorie des Geldes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równowaga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das Gleichgewicht</a:t>
                      </a:r>
                      <a:endParaRPr lang="pl-PL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monetarna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teoria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inflacji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die Geldtheorie der Inflation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kosztowa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teoria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inflacji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die Kosteninflationstheorie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wytwarzać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erzengen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zwingen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teoria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popytowa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die Nachfragetheorie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polityka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fiskalna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die Fiskalpolitik</a:t>
                      </a:r>
                      <a:endParaRPr lang="pl-PL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polityka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pieniężna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die Geldpolitik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wydatki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die Aufwendung</a:t>
                      </a:r>
                      <a:endParaRPr lang="pl-PL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niespodziewany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unerwartet</a:t>
                      </a:r>
                      <a:endParaRPr lang="pl-PL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gwałtowny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heftig</a:t>
                      </a:r>
                      <a:endParaRPr lang="pl-PL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niezrównoważony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unausgeglichen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wadliwa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mangelhaft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oszczędności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die Ersparnisse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działalność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gospodarcza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die Wirtschaftstätigkeit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płaca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der Lohn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dochód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das Einkommen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ograniczenie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de-DE" sz="18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="" xmlns:ahyp="http://schemas.microsoft.com/office/drawing/2018/hyperlinkcolor" val="tx"/>
                              </a:ext>
                            </a:extLst>
                          </a:hlinkClick>
                        </a:rPr>
                        <a:t>die Einschränkung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deflacja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die Deflation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długoterminowy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langfristig</a:t>
                      </a:r>
                      <a:endParaRPr lang="pl-PL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siła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nabywcza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die Kaufkraft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wartość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der Wert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zatrudnienie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die Beschäftigung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skutek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die Folge 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mechanizm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der Mechanismus</a:t>
                      </a:r>
                      <a:b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recesja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die Rezession</a:t>
                      </a:r>
                      <a:endParaRPr lang="pl-PL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głęboki</a:t>
                      </a:r>
                      <a:r>
                        <a:rPr lang="de-D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tief</a:t>
                      </a:r>
                      <a:endParaRPr lang="pl-PL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338793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11213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E283477D-D796-4A62-83B7-03FAFF2D6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614679"/>
            <a:ext cx="10058400" cy="748454"/>
          </a:xfrm>
        </p:spPr>
        <p:txBody>
          <a:bodyPr/>
          <a:lstStyle/>
          <a:p>
            <a:pPr algn="ctr"/>
            <a:r>
              <a:rPr lang="de-DE" b="1" dirty="0"/>
              <a:t>Wortschatz zum Thema</a:t>
            </a:r>
            <a:endParaRPr lang="pl-PL" b="1" dirty="0"/>
          </a:p>
        </p:txBody>
      </p:sp>
      <p:graphicFrame>
        <p:nvGraphicFramePr>
          <p:cNvPr id="4" name="Tabela 4">
            <a:extLst>
              <a:ext uri="{FF2B5EF4-FFF2-40B4-BE49-F238E27FC236}">
                <a16:creationId xmlns="" xmlns:a16="http://schemas.microsoft.com/office/drawing/2014/main" id="{39497D0F-0FDD-43FA-8F13-2F670B2DC6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7497182"/>
              </p:ext>
            </p:extLst>
          </p:nvPr>
        </p:nvGraphicFramePr>
        <p:xfrm>
          <a:off x="1097280" y="1965960"/>
          <a:ext cx="5408023" cy="17700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8023">
                  <a:extLst>
                    <a:ext uri="{9D8B030D-6E8A-4147-A177-3AD203B41FA5}">
                      <a16:colId xmlns="" xmlns:a16="http://schemas.microsoft.com/office/drawing/2014/main" val="787826070"/>
                    </a:ext>
                  </a:extLst>
                </a:gridCol>
              </a:tblGrid>
              <a:tr h="17700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 err="1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katastrofa</a:t>
                      </a:r>
                      <a:r>
                        <a:rPr lang="de-DE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de-DE" b="0" dirty="0" err="1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gospodarcza</a:t>
                      </a:r>
                      <a:r>
                        <a:rPr lang="de-DE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– die wirtschaftliche Katastrophe</a:t>
                      </a:r>
                      <a:br>
                        <a:rPr lang="de-DE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</a:br>
                      <a:r>
                        <a:rPr lang="de-DE" b="0" dirty="0" err="1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źródło</a:t>
                      </a:r>
                      <a:r>
                        <a:rPr lang="de-DE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– die Quelle</a:t>
                      </a:r>
                      <a:br>
                        <a:rPr lang="de-DE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</a:br>
                      <a:r>
                        <a:rPr lang="de-DE" b="0" dirty="0" err="1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szok</a:t>
                      </a:r>
                      <a:r>
                        <a:rPr lang="de-DE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de-DE" b="0" dirty="0" err="1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popytowy</a:t>
                      </a:r>
                      <a:r>
                        <a:rPr lang="de-DE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– der Nachfrageschock</a:t>
                      </a:r>
                      <a:br>
                        <a:rPr lang="de-DE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</a:br>
                      <a:r>
                        <a:rPr lang="de-DE" b="0" dirty="0" err="1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szok</a:t>
                      </a:r>
                      <a:r>
                        <a:rPr lang="de-DE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de-DE" b="0" dirty="0" err="1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podażowy</a:t>
                      </a:r>
                      <a:r>
                        <a:rPr lang="de-DE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– der Versorgungsschock</a:t>
                      </a:r>
                      <a:endParaRPr lang="pl-PL" b="0" dirty="0"/>
                    </a:p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5457257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13071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53F51E19-ECCB-4643-979A-CBDB03247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525174"/>
            <a:ext cx="10058400" cy="927463"/>
          </a:xfrm>
        </p:spPr>
        <p:txBody>
          <a:bodyPr/>
          <a:lstStyle/>
          <a:p>
            <a:pPr algn="ctr"/>
            <a:r>
              <a:rPr lang="pl-PL" b="1" dirty="0" err="1"/>
              <a:t>Die</a:t>
            </a:r>
            <a:r>
              <a:rPr lang="pl-PL" b="1" dirty="0"/>
              <a:t> </a:t>
            </a:r>
            <a:r>
              <a:rPr lang="de-DE" b="1" dirty="0"/>
              <a:t>Quellen:</a:t>
            </a:r>
            <a:endParaRPr lang="pl-PL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06DE86E2-015D-4172-9C12-A62CC4CD4B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u="sng" dirty="0">
                <a:solidFill>
                  <a:schemeClr val="accent1">
                    <a:lumMod val="50000"/>
                  </a:schemeClr>
                </a:solidFill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https://de.wikipedia.org/wiki/Inflation</a:t>
            </a:r>
            <a:endParaRPr lang="pl-PL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l-PL" u="sng" dirty="0">
                <a:solidFill>
                  <a:schemeClr val="accent1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de-DE" u="sng" dirty="0">
                <a:solidFill>
                  <a:schemeClr val="accent1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https://www.money.pl/gospodarka/inflacjabezrobocie/edukacja/inflacja/</a:t>
            </a:r>
            <a:endParaRPr lang="pl-PL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l-PL" u="sng" dirty="0">
                <a:solidFill>
                  <a:schemeClr val="accent1">
                    <a:lumMod val="50000"/>
                  </a:schemeClr>
                </a:solidFill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de-DE" u="sng" dirty="0">
                <a:solidFill>
                  <a:schemeClr val="accent1">
                    <a:lumMod val="50000"/>
                  </a:schemeClr>
                </a:solidFill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https://www.nbportal.pl/wiedza/prezentacje/nowe-prezentacje/inflacja</a:t>
            </a:r>
            <a:endParaRPr lang="pl-PL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l-PL" dirty="0">
                <a:solidFill>
                  <a:schemeClr val="accent1">
                    <a:lumMod val="50000"/>
                  </a:schemeClr>
                </a:solidFill>
                <a:hlinkClick r:id="rId5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https://pl.wikipedia.org/wiki/Inflacja_w_Polsce</a:t>
            </a:r>
            <a:endParaRPr lang="pl-PL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l-PL" dirty="0">
                <a:solidFill>
                  <a:schemeClr val="accent1">
                    <a:lumMod val="50000"/>
                  </a:schemeClr>
                </a:solidFill>
                <a:hlinkClick r:id="rId6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https://www.bankier.pl/gospodarka/wskazniki-makroekonomiczne/inflacja-rdr-pol</a:t>
            </a:r>
            <a:endParaRPr lang="pl-PL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350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BE4899DF-AA26-4593-81D1-DECF44BD8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15625"/>
          </a:xfrm>
        </p:spPr>
        <p:txBody>
          <a:bodyPr>
            <a:normAutofit fontScale="90000"/>
          </a:bodyPr>
          <a:lstStyle/>
          <a:p>
            <a:pPr algn="ctr"/>
            <a:r>
              <a:rPr lang="pl-PL" u="sng" dirty="0">
                <a:solidFill>
                  <a:schemeClr val="tx1"/>
                </a:solidFill>
              </a:rPr>
              <a:t/>
            </a:r>
            <a:br>
              <a:rPr lang="pl-PL" u="sng" dirty="0">
                <a:solidFill>
                  <a:schemeClr val="tx1"/>
                </a:solidFill>
              </a:rPr>
            </a:b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b="1" dirty="0">
                <a:solidFill>
                  <a:schemeClr val="tx1"/>
                </a:solidFill>
              </a:rPr>
              <a:t>Das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b="1" dirty="0" err="1">
                <a:solidFill>
                  <a:schemeClr val="tx1"/>
                </a:solidFill>
              </a:rPr>
              <a:t>Inhaltsverzeichnis</a:t>
            </a:r>
            <a:r>
              <a:rPr lang="pl-PL" dirty="0">
                <a:solidFill>
                  <a:schemeClr val="tx1"/>
                </a:solidFill>
              </a:rPr>
              <a:t>: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F0163CCD-9E55-486A-A25D-6BC8E1AAAB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0160" y="1819608"/>
            <a:ext cx="9845040" cy="402336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de-DE" dirty="0"/>
              <a:t> Die Definition der INFLATION</a:t>
            </a:r>
            <a:endParaRPr lang="pl-PL" dirty="0"/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 Wie wir die Inflation berechnen ?</a:t>
            </a:r>
            <a:endParaRPr lang="pl-PL" dirty="0"/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 Die Inflationsrate </a:t>
            </a:r>
            <a:endParaRPr lang="pl-PL" dirty="0"/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 Arten der Inflation</a:t>
            </a:r>
            <a:endParaRPr lang="pl-PL" dirty="0"/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 </a:t>
            </a:r>
            <a:r>
              <a:rPr lang="de-DE" dirty="0"/>
              <a:t>Ursachen der Inflation</a:t>
            </a:r>
            <a:endParaRPr lang="pl-PL" dirty="0"/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 Auswirkungen der Inflation</a:t>
            </a:r>
            <a:endParaRPr lang="pl-PL" dirty="0"/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 </a:t>
            </a:r>
            <a:r>
              <a:rPr lang="de-DE" dirty="0"/>
              <a:t>Deflation </a:t>
            </a:r>
            <a:endParaRPr lang="pl-PL" dirty="0"/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 </a:t>
            </a:r>
            <a:r>
              <a:rPr lang="de-DE" dirty="0"/>
              <a:t>Arten der Deflation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38027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EBACC1BE-53E5-4B22-9607-1CDD48906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05580"/>
            <a:ext cx="10058400" cy="966651"/>
          </a:xfrm>
        </p:spPr>
        <p:txBody>
          <a:bodyPr/>
          <a:lstStyle/>
          <a:p>
            <a:pPr algn="ctr"/>
            <a:r>
              <a:rPr lang="pl-PL" b="1" dirty="0" err="1"/>
              <a:t>Die</a:t>
            </a:r>
            <a:r>
              <a:rPr lang="pl-PL" b="1" dirty="0"/>
              <a:t> Definition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79772AEB-6D32-43DB-B6F3-1DE6E63FC1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/>
          <a:lstStyle/>
          <a:p>
            <a:pPr marL="0" indent="0">
              <a:buNone/>
            </a:pPr>
            <a:r>
              <a:rPr lang="de-DE" sz="2300" b="1" dirty="0">
                <a:solidFill>
                  <a:srgbClr val="0070C0"/>
                </a:solidFill>
              </a:rPr>
              <a:t>Inflation</a:t>
            </a:r>
            <a:r>
              <a:rPr lang="de-DE" sz="23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de-DE" sz="2300" dirty="0"/>
              <a:t> - bezeichnet in der </a:t>
            </a:r>
            <a:r>
              <a:rPr lang="de-DE" sz="2300" dirty="0">
                <a:solidFill>
                  <a:schemeClr val="accent1">
                    <a:lumMod val="75000"/>
                  </a:schemeClr>
                </a:solidFill>
                <a:hlinkClick r:id="rId2" tooltip="Volkswirtschaftslehre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Volkswirtschaftslehre</a:t>
            </a:r>
            <a:r>
              <a:rPr lang="de-DE" sz="2300" dirty="0"/>
              <a:t> eine allgemeine und anhaltende Erhöhung</a:t>
            </a:r>
            <a:r>
              <a:rPr lang="pl-PL" sz="2300" dirty="0"/>
              <a:t> </a:t>
            </a:r>
            <a:r>
              <a:rPr lang="de-DE" sz="2300" dirty="0"/>
              <a:t>des </a:t>
            </a:r>
            <a:r>
              <a:rPr lang="de-DE" sz="2300" dirty="0">
                <a:solidFill>
                  <a:schemeClr val="accent1">
                    <a:lumMod val="75000"/>
                  </a:schemeClr>
                </a:solidFill>
                <a:hlinkClick r:id="rId3" tooltip="Preisniveau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Preisniveaus</a:t>
            </a:r>
            <a:r>
              <a:rPr lang="de-DE" sz="2300" dirty="0"/>
              <a:t> von </a:t>
            </a:r>
            <a:r>
              <a:rPr lang="de-DE" sz="2300" dirty="0">
                <a:solidFill>
                  <a:schemeClr val="accent1">
                    <a:lumMod val="75000"/>
                  </a:schemeClr>
                </a:solidFill>
                <a:hlinkClick r:id="rId4" tooltip="Gut (Wirtschaftswissenschaft)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Gütern</a:t>
            </a:r>
            <a:r>
              <a:rPr lang="de-DE" sz="2300" dirty="0"/>
              <a:t> und </a:t>
            </a:r>
            <a:r>
              <a:rPr lang="de-DE" sz="2300" dirty="0">
                <a:solidFill>
                  <a:schemeClr val="accent1">
                    <a:lumMod val="75000"/>
                  </a:schemeClr>
                </a:solidFill>
                <a:hlinkClick r:id="rId5" tooltip="Dienstleistung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Dienstleistungen</a:t>
            </a:r>
            <a:r>
              <a:rPr lang="de-DE" sz="2300" dirty="0"/>
              <a:t> (Teuerung), gleichbedeutend mit einer Minderung der </a:t>
            </a:r>
            <a:r>
              <a:rPr lang="de-DE" sz="2300" dirty="0">
                <a:solidFill>
                  <a:schemeClr val="accent1">
                    <a:lumMod val="75000"/>
                  </a:schemeClr>
                </a:solidFill>
                <a:hlinkClick r:id="rId6" tooltip="Kaufkraft (Währung)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Kaufkraft</a:t>
            </a:r>
            <a:r>
              <a:rPr lang="de-DE" sz="2300" dirty="0"/>
              <a:t> des Geldes.</a:t>
            </a:r>
            <a:endParaRPr lang="pl-PL" sz="2300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pl-PL" sz="2300" dirty="0"/>
              <a:t>  </a:t>
            </a:r>
            <a:r>
              <a:rPr lang="de-DE" sz="2300" dirty="0"/>
              <a:t>Prozess der Erhöhung des durchschnittlichen Preisniveaus.</a:t>
            </a:r>
            <a:endParaRPr lang="pl-PL" sz="230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pl-PL" sz="2300" dirty="0"/>
              <a:t> </a:t>
            </a:r>
            <a:r>
              <a:rPr lang="de-DE" sz="2300" dirty="0"/>
              <a:t>Der Preiserhöhungsprozess bedeutet, dass die Preiserhöhung nicht einmalig und sporadisch ist, sondern relativ nachhaltig und über einen längeren Zeitraum andauert.</a:t>
            </a:r>
            <a:endParaRPr lang="pl-PL" sz="2300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59628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Obraz zawierający mapa, żywność&#10;&#10;Opis wygenerowany automatycznie">
            <a:extLst>
              <a:ext uri="{FF2B5EF4-FFF2-40B4-BE49-F238E27FC236}">
                <a16:creationId xmlns="" xmlns:a16="http://schemas.microsoft.com/office/drawing/2014/main" id="{89FDCAE6-5521-45B9-AFEC-E5BFB6B1CEF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5087"/>
            <a:ext cx="12192000" cy="6072834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="" xmlns:a16="http://schemas.microsoft.com/office/drawing/2014/main" id="{26964233-F029-492A-A03C-1A0BADE9ECED}"/>
              </a:ext>
            </a:extLst>
          </p:cNvPr>
          <p:cNvSpPr txBox="1"/>
          <p:nvPr/>
        </p:nvSpPr>
        <p:spPr>
          <a:xfrm>
            <a:off x="143691" y="6087291"/>
            <a:ext cx="466344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300" i="1" dirty="0"/>
              <a:t>Źródło: </a:t>
            </a:r>
            <a:r>
              <a:rPr lang="pl-PL" sz="1300" i="1" dirty="0">
                <a:solidFill>
                  <a:schemeClr val="accent1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https://pl.wikipedia.org/wiki/Inflacja</a:t>
            </a:r>
            <a:endParaRPr lang="pl-PL" sz="1300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266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EC89DC66-433E-447D-95CD-ACEB066D3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479453"/>
            <a:ext cx="10058400" cy="1018903"/>
          </a:xfrm>
        </p:spPr>
        <p:txBody>
          <a:bodyPr/>
          <a:lstStyle/>
          <a:p>
            <a:pPr algn="ctr"/>
            <a:r>
              <a:rPr lang="pl-PL" b="1" dirty="0" err="1"/>
              <a:t>Die</a:t>
            </a:r>
            <a:r>
              <a:rPr lang="pl-PL" b="1" dirty="0"/>
              <a:t> </a:t>
            </a:r>
            <a:r>
              <a:rPr lang="pl-PL" b="1" dirty="0" err="1"/>
              <a:t>Inflation</a:t>
            </a:r>
            <a:r>
              <a:rPr lang="pl-PL" b="1" dirty="0"/>
              <a:t> in Polen</a:t>
            </a:r>
          </a:p>
        </p:txBody>
      </p:sp>
      <p:graphicFrame>
        <p:nvGraphicFramePr>
          <p:cNvPr id="6" name="Tabela 6">
            <a:extLst>
              <a:ext uri="{FF2B5EF4-FFF2-40B4-BE49-F238E27FC236}">
                <a16:creationId xmlns="" xmlns:a16="http://schemas.microsoft.com/office/drawing/2014/main" id="{A4B3EEE0-7ABC-4E24-840E-B9D42BE4DE2E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09951056"/>
              </p:ext>
            </p:extLst>
          </p:nvPr>
        </p:nvGraphicFramePr>
        <p:xfrm>
          <a:off x="1096963" y="1846263"/>
          <a:ext cx="4546192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3096">
                  <a:extLst>
                    <a:ext uri="{9D8B030D-6E8A-4147-A177-3AD203B41FA5}">
                      <a16:colId xmlns="" xmlns:a16="http://schemas.microsoft.com/office/drawing/2014/main" val="3225617141"/>
                    </a:ext>
                  </a:extLst>
                </a:gridCol>
                <a:gridCol w="2273096">
                  <a:extLst>
                    <a:ext uri="{9D8B030D-6E8A-4147-A177-3AD203B41FA5}">
                      <a16:colId xmlns="" xmlns:a16="http://schemas.microsoft.com/office/drawing/2014/main" val="3599336332"/>
                    </a:ext>
                  </a:extLst>
                </a:gridCol>
              </a:tblGrid>
              <a:tr h="365712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Das </a:t>
                      </a:r>
                      <a:r>
                        <a:rPr lang="pl-PL" dirty="0" err="1"/>
                        <a:t>Jahr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Der </a:t>
                      </a:r>
                      <a:r>
                        <a:rPr lang="pl-PL" dirty="0" err="1"/>
                        <a:t>Wert</a:t>
                      </a:r>
                      <a:r>
                        <a:rPr lang="pl-PL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92212680"/>
                  </a:ext>
                </a:extLst>
              </a:tr>
              <a:tr h="365712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2,6%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6660230"/>
                  </a:ext>
                </a:extLst>
              </a:tr>
              <a:tr h="365712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4,3%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4155061"/>
                  </a:ext>
                </a:extLst>
              </a:tr>
              <a:tr h="365712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3,7%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58455918"/>
                  </a:ext>
                </a:extLst>
              </a:tr>
              <a:tr h="365712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0,9%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53053731"/>
                  </a:ext>
                </a:extLst>
              </a:tr>
              <a:tr h="365712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0,0%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27993894"/>
                  </a:ext>
                </a:extLst>
              </a:tr>
              <a:tr h="365712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-0,9%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97305077"/>
                  </a:ext>
                </a:extLst>
              </a:tr>
              <a:tr h="365712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-0,6%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25600066"/>
                  </a:ext>
                </a:extLst>
              </a:tr>
              <a:tr h="365712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2,0%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87610996"/>
                  </a:ext>
                </a:extLst>
              </a:tr>
              <a:tr h="365712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1,6%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7814681"/>
                  </a:ext>
                </a:extLst>
              </a:tr>
              <a:tr h="365712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2,3%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46054634"/>
                  </a:ext>
                </a:extLst>
              </a:tr>
            </a:tbl>
          </a:graphicData>
        </a:graphic>
      </p:graphicFrame>
      <p:graphicFrame>
        <p:nvGraphicFramePr>
          <p:cNvPr id="9" name="Tabela 9">
            <a:extLst>
              <a:ext uri="{FF2B5EF4-FFF2-40B4-BE49-F238E27FC236}">
                <a16:creationId xmlns="" xmlns:a16="http://schemas.microsoft.com/office/drawing/2014/main" id="{BAFF4FA1-A9B6-49AF-A1A2-48636DD25B0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4078395"/>
              </p:ext>
            </p:extLst>
          </p:nvPr>
        </p:nvGraphicFramePr>
        <p:xfrm>
          <a:off x="6218238" y="1846263"/>
          <a:ext cx="4937124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562">
                  <a:extLst>
                    <a:ext uri="{9D8B030D-6E8A-4147-A177-3AD203B41FA5}">
                      <a16:colId xmlns="" xmlns:a16="http://schemas.microsoft.com/office/drawing/2014/main" val="3071643308"/>
                    </a:ext>
                  </a:extLst>
                </a:gridCol>
                <a:gridCol w="2468562">
                  <a:extLst>
                    <a:ext uri="{9D8B030D-6E8A-4147-A177-3AD203B41FA5}">
                      <a16:colId xmlns="" xmlns:a16="http://schemas.microsoft.com/office/drawing/2014/main" val="35462908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Das </a:t>
                      </a:r>
                      <a:r>
                        <a:rPr lang="pl-PL" dirty="0" err="1"/>
                        <a:t>Datum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Der </a:t>
                      </a:r>
                      <a:r>
                        <a:rPr lang="pl-PL" dirty="0" err="1"/>
                        <a:t>Wert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201676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II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4,7%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509987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I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4,4%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315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XII 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3,4%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48686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XI 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2,6%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90985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X 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2,5%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40729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IX 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2,6%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44648423"/>
                  </a:ext>
                </a:extLst>
              </a:tr>
            </a:tbl>
          </a:graphicData>
        </a:graphic>
      </p:graphicFrame>
      <p:sp>
        <p:nvSpPr>
          <p:cNvPr id="8" name="pole tekstowe 7">
            <a:extLst>
              <a:ext uri="{FF2B5EF4-FFF2-40B4-BE49-F238E27FC236}">
                <a16:creationId xmlns="" xmlns:a16="http://schemas.microsoft.com/office/drawing/2014/main" id="{5CE5C209-8B9E-4DD3-9265-79FCF2084977}"/>
              </a:ext>
            </a:extLst>
          </p:cNvPr>
          <p:cNvSpPr txBox="1"/>
          <p:nvPr/>
        </p:nvSpPr>
        <p:spPr>
          <a:xfrm>
            <a:off x="470262" y="6032864"/>
            <a:ext cx="535577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300" i="1" dirty="0"/>
              <a:t>Źródło: </a:t>
            </a:r>
            <a:r>
              <a:rPr lang="pl-PL" sz="1300" i="1" dirty="0">
                <a:solidFill>
                  <a:schemeClr val="accent1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https://pl.wikipedia.org/wiki/Inflacja_w_Polsce</a:t>
            </a:r>
            <a:endParaRPr lang="pl-PL" sz="13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pole tekstowe 10">
            <a:extLst>
              <a:ext uri="{FF2B5EF4-FFF2-40B4-BE49-F238E27FC236}">
                <a16:creationId xmlns="" xmlns:a16="http://schemas.microsoft.com/office/drawing/2014/main" id="{D2FC67C1-FF1E-4344-A7D9-9E58EF8F70BE}"/>
              </a:ext>
            </a:extLst>
          </p:cNvPr>
          <p:cNvSpPr txBox="1"/>
          <p:nvPr/>
        </p:nvSpPr>
        <p:spPr>
          <a:xfrm>
            <a:off x="5756525" y="5932836"/>
            <a:ext cx="596521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300" i="1" dirty="0"/>
              <a:t>Źródło: </a:t>
            </a:r>
            <a:r>
              <a:rPr lang="pl-PL" sz="1300" i="1" dirty="0">
                <a:solidFill>
                  <a:schemeClr val="accent1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https://www.bankier.pl/gospodarka/wskazniki-makroekonomiczne/inflacja-rdr-pol</a:t>
            </a:r>
            <a:endParaRPr lang="pl-PL" sz="1300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525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="" xmlns:a16="http://schemas.microsoft.com/office/drawing/2014/main" id="{3E2DD315-F9EB-4AA6-808D-322C54317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79454"/>
            <a:ext cx="10058400" cy="1018903"/>
          </a:xfrm>
        </p:spPr>
        <p:txBody>
          <a:bodyPr/>
          <a:lstStyle/>
          <a:p>
            <a:pPr algn="ctr"/>
            <a:r>
              <a:rPr lang="de-DE" b="1" dirty="0"/>
              <a:t>Wie wir die Inflation berechnen ?</a:t>
            </a:r>
            <a:endParaRPr lang="pl-PL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Symbol zastępczy zawartości 5">
                <a:extLst>
                  <a:ext uri="{FF2B5EF4-FFF2-40B4-BE49-F238E27FC236}">
                    <a16:creationId xmlns="" xmlns:a16="http://schemas.microsoft.com/office/drawing/2014/main" id="{8C4AACD3-0978-4B9D-BDD9-7BF8A64A693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sz="2800" b="1" dirty="0">
                    <a:solidFill>
                      <a:schemeClr val="accent1">
                        <a:lumMod val="75000"/>
                      </a:schemeClr>
                    </a:solidFill>
                  </a:rPr>
                  <a:t>Preisindex für Konsumgüter und Dienstleistungen ( CPI – Consumer Price Index) </a:t>
                </a:r>
                <a:r>
                  <a:rPr lang="de-DE" sz="2800" b="1" dirty="0"/>
                  <a:t>- </a:t>
                </a:r>
                <a:r>
                  <a:rPr lang="de-DE" sz="2800" dirty="0"/>
                  <a:t>Index der Preiserhöhung für Konsumgüter und Dienstleistungen. Dies ist der gewichtete Durchschnitt der Preise von Waren und Dienstleistungen, die von einem durchschnittlichen Haushalt gekauft wurden.</a:t>
                </a:r>
                <a:endParaRPr lang="pl-PL" sz="2800" dirty="0"/>
              </a:p>
              <a:p>
                <a:pPr marL="0" indent="0" algn="ctr">
                  <a:buNone/>
                </a:pPr>
                <a:r>
                  <a:rPr lang="pl-PL" sz="2800" dirty="0"/>
                  <a:t/>
                </a:r>
                <a:br>
                  <a:rPr lang="pl-PL" sz="2800" dirty="0"/>
                </a:br>
                <a:r>
                  <a:rPr lang="pl-PL" sz="2800" i="1" dirty="0">
                    <a:solidFill>
                      <a:schemeClr val="accent1">
                        <a:lumMod val="75000"/>
                      </a:schemeClr>
                    </a:solidFill>
                  </a:rPr>
                  <a:t>CPI</a:t>
                </a:r>
                <a:r>
                  <a:rPr lang="pl-PL" sz="2800" i="1" dirty="0"/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l-PL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de-DE" sz="2800" i="1">
                            <a:latin typeface="Cambria Math" panose="02040503050406030204" pitchFamily="18" charset="0"/>
                          </a:rPr>
                          <m:t>𝐾𝑜𝑟𝑏𝑘𝑜𝑠𝑡𝑒𝑛</m:t>
                        </m:r>
                        <m:r>
                          <a:rPr lang="de-DE" sz="28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e-DE" sz="2800" i="1">
                            <a:latin typeface="Cambria Math" panose="02040503050406030204" pitchFamily="18" charset="0"/>
                          </a:rPr>
                          <m:t>𝑖𝑛</m:t>
                        </m:r>
                        <m:r>
                          <a:rPr lang="de-DE" sz="28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e-DE" sz="2800" i="1">
                            <a:latin typeface="Cambria Math" panose="02040503050406030204" pitchFamily="18" charset="0"/>
                          </a:rPr>
                          <m:t>𝑒𝑖𝑛𝑒𝑚</m:t>
                        </m:r>
                        <m:r>
                          <a:rPr lang="de-DE" sz="28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e-DE" sz="2800" i="1">
                            <a:latin typeface="Cambria Math" panose="02040503050406030204" pitchFamily="18" charset="0"/>
                          </a:rPr>
                          <m:t>𝑏𝑒𝑠𝑡𝑖𝑚𝑚𝑡𝑒𝑛</m:t>
                        </m:r>
                        <m:r>
                          <a:rPr lang="de-DE" sz="28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e-DE" sz="2800" i="1">
                            <a:latin typeface="Cambria Math" panose="02040503050406030204" pitchFamily="18" charset="0"/>
                          </a:rPr>
                          <m:t>𝐽𝑎h𝑟</m:t>
                        </m:r>
                      </m:num>
                      <m:den>
                        <m:r>
                          <a:rPr lang="pl-PL" sz="2800" i="1">
                            <a:latin typeface="Cambria Math" panose="02040503050406030204" pitchFamily="18" charset="0"/>
                          </a:rPr>
                          <m:t>𝐾𝑜𝑟𝑏𝑘𝑜𝑠𝑡𝑒𝑛</m:t>
                        </m:r>
                        <m:r>
                          <a:rPr lang="pl-PL" sz="28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l-PL" sz="2800" i="1">
                            <a:latin typeface="Cambria Math" panose="02040503050406030204" pitchFamily="18" charset="0"/>
                          </a:rPr>
                          <m:t>𝑖𝑚</m:t>
                        </m:r>
                        <m:r>
                          <a:rPr lang="pl-PL" sz="28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l-PL" sz="2800" i="1">
                            <a:latin typeface="Cambria Math" panose="02040503050406030204" pitchFamily="18" charset="0"/>
                          </a:rPr>
                          <m:t>𝐵𝑎𝑠𝑖𝑠𝑗𝑎h𝑟</m:t>
                        </m:r>
                      </m:den>
                    </m:f>
                  </m:oMath>
                </a14:m>
                <a:r>
                  <a:rPr lang="pl-PL" sz="2800" i="1" dirty="0"/>
                  <a:t> x 100</a:t>
                </a:r>
              </a:p>
            </p:txBody>
          </p:sp>
        </mc:Choice>
        <mc:Fallback xmlns="">
          <p:sp>
            <p:nvSpPr>
              <p:cNvPr id="6" name="Symbol zastępczy zawartości 5">
                <a:extLst>
                  <a:ext uri="{FF2B5EF4-FFF2-40B4-BE49-F238E27FC236}">
                    <a16:creationId xmlns:a16="http://schemas.microsoft.com/office/drawing/2014/main" id="{8C4AACD3-0978-4B9D-BDD9-7BF8A64A693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121" t="-2576" r="-1515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2987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0B96C7F7-9879-4B1B-B408-368587B3D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52697"/>
            <a:ext cx="10058400" cy="1084217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/>
            </a:r>
            <a:br>
              <a:rPr lang="pl-PL" dirty="0"/>
            </a:br>
            <a:r>
              <a:rPr lang="pl-PL" sz="5300" b="1" dirty="0" err="1"/>
              <a:t>Die</a:t>
            </a:r>
            <a:r>
              <a:rPr lang="pl-PL" sz="5300" b="1" dirty="0"/>
              <a:t> </a:t>
            </a:r>
            <a:r>
              <a:rPr lang="pl-PL" sz="5300" b="1" dirty="0" err="1"/>
              <a:t>Inflationsrate</a:t>
            </a:r>
            <a:endParaRPr lang="pl-PL" sz="53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ymbol zastępczy zawartości 2">
                <a:extLst>
                  <a:ext uri="{FF2B5EF4-FFF2-40B4-BE49-F238E27FC236}">
                    <a16:creationId xmlns="" xmlns:a16="http://schemas.microsoft.com/office/drawing/2014/main" id="{5DF842BE-2B11-4779-B035-43BE7758839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14400" y="1845734"/>
                <a:ext cx="10528663" cy="402336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sz="2800" b="1" dirty="0">
                    <a:solidFill>
                      <a:schemeClr val="accent1">
                        <a:lumMod val="75000"/>
                      </a:schemeClr>
                    </a:solidFill>
                  </a:rPr>
                  <a:t>Die Inflationsrate </a:t>
                </a:r>
                <a:r>
                  <a:rPr lang="de-DE" sz="2800" b="1" dirty="0"/>
                  <a:t>ist ein prozentualer Anstieg des allgemeinen Preisniveaus in Folgeperioden (Jahren).</a:t>
                </a:r>
                <a:endParaRPr lang="pl-PL" sz="2800" b="1" dirty="0"/>
              </a:p>
              <a:p>
                <a:pPr marL="0" indent="0">
                  <a:buNone/>
                </a:pPr>
                <a:endParaRPr lang="pl-PL" sz="2800" b="1" dirty="0"/>
              </a:p>
              <a:p>
                <a:pPr marL="0" indent="0">
                  <a:buNone/>
                </a:pPr>
                <a:endParaRPr lang="pl-PL" sz="2600" i="1" dirty="0"/>
              </a:p>
              <a:p>
                <a:pPr marL="0" indent="0">
                  <a:buNone/>
                </a:pPr>
                <a:r>
                  <a:rPr lang="pl-PL" sz="2600" i="1" dirty="0" err="1">
                    <a:solidFill>
                      <a:schemeClr val="accent1">
                        <a:lumMod val="75000"/>
                      </a:schemeClr>
                    </a:solidFill>
                  </a:rPr>
                  <a:t>Die</a:t>
                </a:r>
                <a:r>
                  <a:rPr lang="pl-PL" sz="2600" i="1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r>
                  <a:rPr lang="pl-PL" sz="2600" i="1" dirty="0" err="1">
                    <a:solidFill>
                      <a:schemeClr val="accent1">
                        <a:lumMod val="75000"/>
                      </a:schemeClr>
                    </a:solidFill>
                  </a:rPr>
                  <a:t>Inflationsrate</a:t>
                </a:r>
                <a:r>
                  <a:rPr lang="pl-PL" sz="2600" i="1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r>
                  <a:rPr lang="pl-PL" sz="2600" i="1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l-PL" sz="2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pl-PL" sz="2600" i="1">
                            <a:latin typeface="Cambria Math" panose="02040503050406030204" pitchFamily="18" charset="0"/>
                          </a:rPr>
                          <m:t>𝑃𝑟𝑒𝑖𝑠𝑛𝑖𝑣𝑒𝑎𝑢</m:t>
                        </m:r>
                        <m:r>
                          <a:rPr lang="pl-PL" sz="2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l-PL" sz="2600" i="1">
                            <a:latin typeface="Cambria Math" panose="02040503050406030204" pitchFamily="18" charset="0"/>
                          </a:rPr>
                          <m:t>𝑖𝑚</m:t>
                        </m:r>
                        <m:r>
                          <a:rPr lang="pl-PL" sz="2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l-PL" sz="2600" i="1">
                            <a:latin typeface="Cambria Math" panose="02040503050406030204" pitchFamily="18" charset="0"/>
                          </a:rPr>
                          <m:t>𝑙𝑎𝑢𝑓𝑒𝑛𝑑𝑒𝑛</m:t>
                        </m:r>
                        <m:r>
                          <a:rPr lang="pl-PL" sz="2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l-PL" sz="2600" i="1">
                            <a:latin typeface="Cambria Math" panose="02040503050406030204" pitchFamily="18" charset="0"/>
                          </a:rPr>
                          <m:t>𝐽𝑎h𝑟</m:t>
                        </m:r>
                        <m:r>
                          <a:rPr lang="pl-PL" sz="2600" b="0" i="1" smtClean="0">
                            <a:latin typeface="Cambria Math" panose="02040503050406030204" pitchFamily="18" charset="0"/>
                          </a:rPr>
                          <m:t> − </m:t>
                        </m:r>
                        <m:r>
                          <a:rPr lang="pl-PL" sz="2600" i="1">
                            <a:latin typeface="Cambria Math" panose="02040503050406030204" pitchFamily="18" charset="0"/>
                          </a:rPr>
                          <m:t>𝑃𝑟𝑒𝑖𝑠𝑛𝑖𝑣𝑒𝑎𝑢</m:t>
                        </m:r>
                        <m:r>
                          <a:rPr lang="pl-PL" sz="2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l-PL" sz="2600" i="1">
                            <a:latin typeface="Cambria Math" panose="02040503050406030204" pitchFamily="18" charset="0"/>
                          </a:rPr>
                          <m:t>𝑖𝑚</m:t>
                        </m:r>
                        <m:r>
                          <a:rPr lang="pl-PL" sz="2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l-PL" sz="2600" i="1">
                            <a:latin typeface="Cambria Math" panose="02040503050406030204" pitchFamily="18" charset="0"/>
                          </a:rPr>
                          <m:t>𝑉𝑜𝑟𝑗𝑎h𝑟</m:t>
                        </m:r>
                      </m:num>
                      <m:den>
                        <m:r>
                          <a:rPr lang="pl-PL" sz="2600" i="1">
                            <a:latin typeface="Cambria Math" panose="02040503050406030204" pitchFamily="18" charset="0"/>
                          </a:rPr>
                          <m:t>𝑃𝑟𝑒𝑖𝑠𝑛𝑖𝑣𝑒𝑎𝑢</m:t>
                        </m:r>
                        <m:r>
                          <a:rPr lang="pl-PL" sz="2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l-PL" sz="2600" i="1">
                            <a:latin typeface="Cambria Math" panose="02040503050406030204" pitchFamily="18" charset="0"/>
                          </a:rPr>
                          <m:t>𝑖𝑚</m:t>
                        </m:r>
                        <m:r>
                          <a:rPr lang="pl-PL" sz="2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l-PL" sz="2600" i="1">
                            <a:latin typeface="Cambria Math" panose="02040503050406030204" pitchFamily="18" charset="0"/>
                          </a:rPr>
                          <m:t>𝑉𝑜𝑟𝑗𝑎h𝑟</m:t>
                        </m:r>
                      </m:den>
                    </m:f>
                  </m:oMath>
                </a14:m>
                <a:r>
                  <a:rPr lang="pl-PL" sz="2600" i="1" dirty="0"/>
                  <a:t> x100</a:t>
                </a:r>
              </a:p>
            </p:txBody>
          </p:sp>
        </mc:Choice>
        <mc:Fallback xmlns="">
          <p:sp>
            <p:nvSpPr>
              <p:cNvPr id="3" name="Symbol zastępczy zawartości 2">
                <a:extLst>
                  <a:ext uri="{FF2B5EF4-FFF2-40B4-BE49-F238E27FC236}">
                    <a16:creationId xmlns:a16="http://schemas.microsoft.com/office/drawing/2014/main" id="{5DF842BE-2B11-4779-B035-43BE7758839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14400" y="1845734"/>
                <a:ext cx="10528663" cy="4023360"/>
              </a:xfrm>
              <a:blipFill>
                <a:blip r:embed="rId2"/>
                <a:stretch>
                  <a:fillRect l="-2027" t="-2576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9813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75379C44-8418-4D39-B449-F00A19A18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05580"/>
            <a:ext cx="10058400" cy="966651"/>
          </a:xfrm>
        </p:spPr>
        <p:txBody>
          <a:bodyPr/>
          <a:lstStyle/>
          <a:p>
            <a:pPr algn="ctr"/>
            <a:r>
              <a:rPr lang="de-DE" b="1" dirty="0"/>
              <a:t>Arten der Inflation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51A1C9EE-5AB1-4CB6-8484-EF11390D95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200" b="1" dirty="0"/>
              <a:t>Arten der Inflation</a:t>
            </a:r>
            <a:r>
              <a:rPr lang="de-DE" sz="2200" dirty="0"/>
              <a:t> aufgrund der </a:t>
            </a:r>
            <a:r>
              <a:rPr lang="de-DE" sz="2200" b="1" dirty="0"/>
              <a:t>Preiserhöhungsrate</a:t>
            </a:r>
            <a:r>
              <a:rPr lang="de-DE" sz="2200" dirty="0"/>
              <a:t>:</a:t>
            </a:r>
            <a:endParaRPr lang="pl-PL" sz="2200" dirty="0"/>
          </a:p>
          <a:p>
            <a:pPr marL="0" indent="0">
              <a:buNone/>
            </a:pPr>
            <a:endParaRPr lang="pl-PL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pl-PL" sz="2200" b="1" dirty="0"/>
              <a:t> </a:t>
            </a:r>
            <a:r>
              <a:rPr lang="de-DE" sz="2200" b="1" dirty="0"/>
              <a:t>Die langsame Inflation</a:t>
            </a:r>
            <a:r>
              <a:rPr lang="de-DE" sz="2200" dirty="0"/>
              <a:t> - niedrige Preiswachstumsrate, nicht mehr als 5% pro Jahr</a:t>
            </a:r>
            <a:r>
              <a:rPr lang="pl-PL" sz="2200" dirty="0"/>
              <a:t>.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pl-PL" sz="2200" b="1" dirty="0"/>
              <a:t> </a:t>
            </a:r>
            <a:r>
              <a:rPr lang="de-DE" sz="2200" b="1" dirty="0"/>
              <a:t>Die schleichende Inflation</a:t>
            </a:r>
            <a:r>
              <a:rPr lang="de-DE" sz="2200" dirty="0"/>
              <a:t> (moderieren) - eine Erhöhung des Preisniveaus im Bereich von 5% bis 10% pro Jahr.</a:t>
            </a:r>
            <a:endParaRPr lang="pl-PL" sz="220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pl-PL" sz="2200" dirty="0"/>
              <a:t> </a:t>
            </a:r>
            <a:r>
              <a:rPr lang="de-DE" sz="2200" b="1" dirty="0"/>
              <a:t>Die galoppierende Inflation</a:t>
            </a:r>
            <a:r>
              <a:rPr lang="de-DE" sz="2200" dirty="0"/>
              <a:t> - Das durchschnittliche Preisniveau in der Wirtschaft steigt um mehrere Dutzend Prozent (sogar um 100%) pro Jahr.</a:t>
            </a:r>
            <a:endParaRPr lang="pl-PL" sz="220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pl-PL" sz="2200" dirty="0"/>
              <a:t> </a:t>
            </a:r>
            <a:r>
              <a:rPr lang="de-DE" sz="2200" b="1" dirty="0"/>
              <a:t>Die Hyperinflation</a:t>
            </a:r>
            <a:r>
              <a:rPr lang="de-DE" sz="2200" dirty="0"/>
              <a:t> - Erhöhung des Preisniveaus auf mehrere hundert Prozent pro Jahr.</a:t>
            </a: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3624355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2C3B4D6F-C2E4-4583-8EE4-67B9C1C12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544769"/>
            <a:ext cx="10058400" cy="888274"/>
          </a:xfrm>
        </p:spPr>
        <p:txBody>
          <a:bodyPr/>
          <a:lstStyle/>
          <a:p>
            <a:pPr algn="ctr"/>
            <a:r>
              <a:rPr lang="de-DE" b="1" dirty="0"/>
              <a:t>Arten der Inflation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40B12DA1-6ABF-4620-8ECE-D8E962A65D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200" b="1" dirty="0"/>
              <a:t>Abhängig von den Ursachen</a:t>
            </a:r>
            <a:r>
              <a:rPr lang="de-DE" sz="2200" dirty="0"/>
              <a:t>, die Inflationsphänomene verursachen, </a:t>
            </a:r>
            <a:r>
              <a:rPr lang="de-DE" sz="2200" b="1" dirty="0"/>
              <a:t>gibt es</a:t>
            </a:r>
            <a:r>
              <a:rPr lang="de-DE" sz="2200" dirty="0"/>
              <a:t>:</a:t>
            </a:r>
            <a:endParaRPr lang="pl-PL" sz="2200" dirty="0"/>
          </a:p>
          <a:p>
            <a:endParaRPr lang="pl-PL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pl-PL" sz="2200" dirty="0"/>
              <a:t> </a:t>
            </a:r>
            <a:r>
              <a:rPr lang="de-DE" sz="2200" b="1" dirty="0"/>
              <a:t>Nachfrageinflation </a:t>
            </a:r>
            <a:r>
              <a:rPr lang="de-DE" sz="2200" dirty="0"/>
              <a:t>- Grund für Preiserhöhungen ist eine übermäßige Nachfrage im Verhältnis zum bestehenden Angebot.</a:t>
            </a:r>
            <a:endParaRPr lang="pl-PL" sz="220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pl-PL" sz="2200" dirty="0"/>
              <a:t> </a:t>
            </a:r>
            <a:r>
              <a:rPr lang="de-DE" sz="2200" b="1" dirty="0"/>
              <a:t>Kosteninflation</a:t>
            </a:r>
            <a:r>
              <a:rPr lang="de-DE" sz="2200" dirty="0"/>
              <a:t> - Grund für den Preisanstieg sind steigende Produktionskosten.</a:t>
            </a:r>
            <a:endParaRPr lang="pl-PL" sz="220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pl-PL" sz="2200" dirty="0"/>
              <a:t> </a:t>
            </a:r>
            <a:r>
              <a:rPr lang="de-DE" sz="2200" b="1" dirty="0"/>
              <a:t>strukturelle Inflation</a:t>
            </a:r>
            <a:r>
              <a:rPr lang="de-DE" sz="2200" dirty="0"/>
              <a:t>  - Der Grund ist, dass die Produktionsstruktur nicht an die sich ändernden Bedürfnisse der Käufer angepasst ist. </a:t>
            </a: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212146742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cja">
  <a:themeElements>
    <a:clrScheme name="Retrospekcja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kcj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cj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380</TotalTime>
  <Words>686</Words>
  <Application>Microsoft Office PowerPoint</Application>
  <PresentationFormat>Niestandardowy</PresentationFormat>
  <Paragraphs>138</Paragraphs>
  <Slides>19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0" baseType="lpstr">
      <vt:lpstr>Retrospekcja</vt:lpstr>
      <vt:lpstr>Die Inflation</vt:lpstr>
      <vt:lpstr>  Das Inhaltsverzeichnis:</vt:lpstr>
      <vt:lpstr>Die Definition</vt:lpstr>
      <vt:lpstr>Prezentacja programu PowerPoint</vt:lpstr>
      <vt:lpstr>Die Inflation in Polen</vt:lpstr>
      <vt:lpstr>Wie wir die Inflation berechnen ?</vt:lpstr>
      <vt:lpstr> Die Inflationsrate</vt:lpstr>
      <vt:lpstr>Arten der Inflation</vt:lpstr>
      <vt:lpstr>Arten der Inflation</vt:lpstr>
      <vt:lpstr> Ursachen der Inflation</vt:lpstr>
      <vt:lpstr>Ursachen der Inflation</vt:lpstr>
      <vt:lpstr>Ursachen der Inflation</vt:lpstr>
      <vt:lpstr>Die Deflation</vt:lpstr>
      <vt:lpstr>Arten der Deflation</vt:lpstr>
      <vt:lpstr>Arten der Deflation</vt:lpstr>
      <vt:lpstr>Wortschatz zum Thema</vt:lpstr>
      <vt:lpstr>Wortschatz zum Thema</vt:lpstr>
      <vt:lpstr>Wortschatz zum Thema</vt:lpstr>
      <vt:lpstr>Die Quellen: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Justyna Konarska</dc:creator>
  <cp:lastModifiedBy>Oem</cp:lastModifiedBy>
  <cp:revision>27</cp:revision>
  <dcterms:created xsi:type="dcterms:W3CDTF">2020-03-24T12:48:03Z</dcterms:created>
  <dcterms:modified xsi:type="dcterms:W3CDTF">2020-04-29T07:40:39Z</dcterms:modified>
</cp:coreProperties>
</file>