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5"/>
  </p:notesMasterIdLst>
  <p:handoutMasterIdLst>
    <p:handoutMasterId r:id="rId16"/>
  </p:handout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10080625" cy="7559675"/>
  <p:notesSz cx="7559675" cy="10691813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3" d="100"/>
          <a:sy n="53" d="100"/>
        </p:scale>
        <p:origin x="-1013" y="-62"/>
      </p:cViewPr>
      <p:guideLst>
        <p:guide orient="horz" pos="2381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pl-PL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Symbol zastępczy daty 2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pl-PL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Symbol zastępczy stopki 3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pl-PL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ymbol zastępczy numeru slajdu 4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EEF410A9-B9F1-4432-9A68-BBA5ECE163C2}" type="slidenum">
              <a:t>‹#›</a:t>
            </a:fld>
            <a:endParaRPr lang="pl-PL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6966277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pl-PL"/>
          </a:p>
        </p:txBody>
      </p:sp>
      <p:sp>
        <p:nvSpPr>
          <p:cNvPr id="4" name="Symbol zastępczy nagłówka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rtl="0" hangingPunct="0">
              <a:buNone/>
              <a:tabLst/>
              <a:defRPr lang="pl-PL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pl-PL"/>
          </a:p>
        </p:txBody>
      </p:sp>
      <p:sp>
        <p:nvSpPr>
          <p:cNvPr id="5" name="Symbol zastępczy daty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r" rtl="0" hangingPunct="0">
              <a:buNone/>
              <a:tabLst/>
              <a:defRPr lang="pl-PL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pl-PL"/>
          </a:p>
        </p:txBody>
      </p:sp>
      <p:sp>
        <p:nvSpPr>
          <p:cNvPr id="6" name="Symbol zastępczy stopki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lvl="0" rtl="0" hangingPunct="0">
              <a:buNone/>
              <a:tabLst/>
              <a:defRPr lang="pl-PL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pl-PL"/>
          </a:p>
        </p:txBody>
      </p:sp>
      <p:sp>
        <p:nvSpPr>
          <p:cNvPr id="7" name="Symbol zastępczy numeru slajdu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lvl="0" algn="r" rtl="0" hangingPunct="0">
              <a:buNone/>
              <a:tabLst/>
              <a:defRPr lang="pl-PL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BEB9DB18-180D-44D1-BF75-A455B723B2BE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77638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pl-PL" sz="2000" b="0" i="0" u="none" strike="noStrike" kern="1200">
        <a:ln>
          <a:noFill/>
        </a:ln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>
            <a:spAutoFit/>
          </a:bodyPr>
          <a:lstStyle/>
          <a:p>
            <a:endParaRPr lang="pl-PL" sz="2400">
              <a:solidFill>
                <a:srgbClr val="000000"/>
              </a:solidFill>
              <a:latin typeface="Times New Roman" pitchFamily="18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/>
          <a:lstStyle/>
          <a:p>
            <a:endParaRPr lang="pl-PL" sz="2400">
              <a:solidFill>
                <a:srgbClr val="000000"/>
              </a:solidFill>
              <a:latin typeface="Times New Roman" pitchFamily="18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/>
          <a:lstStyle/>
          <a:p>
            <a:endParaRPr lang="pl-PL" sz="2400">
              <a:solidFill>
                <a:srgbClr val="000000"/>
              </a:solidFill>
              <a:latin typeface="Times New Roman" pitchFamily="18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/>
          <a:lstStyle/>
          <a:p>
            <a:endParaRPr lang="pl-PL" sz="2400">
              <a:solidFill>
                <a:srgbClr val="000000"/>
              </a:solidFill>
              <a:latin typeface="Times New Roman" pitchFamily="18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/>
          <a:lstStyle/>
          <a:p>
            <a:endParaRPr lang="pl-PL" sz="2400">
              <a:solidFill>
                <a:srgbClr val="000000"/>
              </a:solidFill>
              <a:latin typeface="Times New Roman" pitchFamily="18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/>
          <a:lstStyle/>
          <a:p>
            <a:endParaRPr lang="pl-PL" sz="2400">
              <a:solidFill>
                <a:srgbClr val="000000"/>
              </a:solidFill>
              <a:latin typeface="Times New Roman" pitchFamily="18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/>
          <a:lstStyle/>
          <a:p>
            <a:endParaRPr lang="pl-PL" sz="2400">
              <a:solidFill>
                <a:srgbClr val="000000"/>
              </a:solidFill>
              <a:latin typeface="Times New Roman" pitchFamily="18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/>
          <a:lstStyle/>
          <a:p>
            <a:endParaRPr lang="pl-PL" sz="2400">
              <a:solidFill>
                <a:srgbClr val="000000"/>
              </a:solidFill>
              <a:latin typeface="Times New Roman" pitchFamily="18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/>
          <a:lstStyle/>
          <a:p>
            <a:endParaRPr lang="pl-PL" sz="2400">
              <a:solidFill>
                <a:srgbClr val="000000"/>
              </a:solidFill>
              <a:latin typeface="Times New Roman" pitchFamily="18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/>
          <a:lstStyle/>
          <a:p>
            <a:endParaRPr lang="pl-PL" sz="2400">
              <a:solidFill>
                <a:srgbClr val="000000"/>
              </a:solidFill>
              <a:latin typeface="Times New Roman" pitchFamily="18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/>
          <a:lstStyle/>
          <a:p>
            <a:endParaRPr lang="pl-PL" sz="2400">
              <a:solidFill>
                <a:srgbClr val="000000"/>
              </a:solidFill>
              <a:latin typeface="Times New Roman" pitchFamily="18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/>
          <a:lstStyle/>
          <a:p>
            <a:endParaRPr lang="pl-PL" sz="2400">
              <a:solidFill>
                <a:srgbClr val="000000"/>
              </a:solidFill>
              <a:latin typeface="Times New Roman" pitchFamily="18"/>
              <a:cs typeface="Tahoma" pitchFamily="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7AC9605-A206-4E6C-A3C3-83CF6F49910E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37863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485B026-EB8C-4E31-AF9B-36E5EA6930CF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6251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308850" y="301625"/>
            <a:ext cx="2266950" cy="6456363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3212" cy="6456363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C559350-00F1-497E-8D22-B8FBE5EC9857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70692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16582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94537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3368434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741363" y="2101850"/>
            <a:ext cx="4227512" cy="476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21275" y="2101850"/>
            <a:ext cx="4227513" cy="476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18564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54627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7134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634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3409363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0F2CBEC-7006-4027-BBB9-EF9C704F5D23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00874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2058964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49800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197725" y="555625"/>
            <a:ext cx="2151063" cy="63087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741363" y="555625"/>
            <a:ext cx="6303962" cy="63087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5938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E1F92E9-7415-4617-86A6-D527C460657E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12908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9287" cy="49895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14925" y="1768475"/>
            <a:ext cx="4460875" cy="49895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7A7AF46-9335-40E4-83BA-1E582AE10874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66577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D6721CE-FCD7-47F0-92A3-750A564CD6FC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53957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670252A-899F-417E-9D90-40486618236E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7801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5628D6A-B5F1-43BD-B38D-D35A0B501C89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87412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DF39E8C-5DAC-45BB-9F7C-9B1DE9E06E24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1676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617CECC-0D61-43BA-8DD9-445F66B5CD7C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10453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 txBox="1">
            <a:spLocks noGrp="1"/>
          </p:cNvSpPr>
          <p:nvPr>
            <p:ph type="title"/>
          </p:nvPr>
        </p:nvSpPr>
        <p:spPr>
          <a:xfrm>
            <a:off x="503999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pl-PL"/>
          </a:p>
        </p:txBody>
      </p:sp>
      <p:sp>
        <p:nvSpPr>
          <p:cNvPr id="3" name="Symbol zastępczy tekstu 2"/>
          <p:cNvSpPr txBox="1">
            <a:spLocks noGrp="1"/>
          </p:cNvSpPr>
          <p:nvPr>
            <p:ph type="body" idx="1"/>
          </p:nvPr>
        </p:nvSpPr>
        <p:spPr>
          <a:xfrm>
            <a:off x="503999" y="1769040"/>
            <a:ext cx="9071640" cy="4989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None/>
              <a:defRPr lang="pl-PL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Char char="●"/>
              <a:defRPr lang="pl-PL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pl-PL" sz="2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pl-PL" sz="24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 txBox="1">
            <a:spLocks noGrp="1"/>
          </p:cNvSpPr>
          <p:nvPr>
            <p:ph type="dt" sz="half" idx="2"/>
          </p:nvPr>
        </p:nvSpPr>
        <p:spPr>
          <a:xfrm>
            <a:off x="503999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rtl="0" hangingPunct="0">
              <a:buNone/>
              <a:tabLst/>
              <a:defRPr lang="pl-PL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pl-PL"/>
          </a:p>
        </p:txBody>
      </p:sp>
      <p:sp>
        <p:nvSpPr>
          <p:cNvPr id="5" name="Symbol zastępczy stopki 4"/>
          <p:cNvSpPr txBox="1">
            <a:spLocks noGrp="1"/>
          </p:cNvSpPr>
          <p:nvPr>
            <p:ph type="ftr" sz="quarter" idx="3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ctr" rtl="0" hangingPunct="0">
              <a:buNone/>
              <a:tabLst/>
              <a:defRPr lang="pl-PL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pl-PL"/>
          </a:p>
        </p:txBody>
      </p:sp>
      <p:sp>
        <p:nvSpPr>
          <p:cNvPr id="6" name="Symbol zastępczy numeru slajdu 5"/>
          <p:cNvSpPr txBox="1">
            <a:spLocks noGrp="1"/>
          </p:cNvSpPr>
          <p:nvPr>
            <p:ph type="sldNum" sz="quarter" idx="4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r" rtl="0" hangingPunct="0">
              <a:buNone/>
              <a:tabLst/>
              <a:defRPr lang="pl-PL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49C7FCF1-55A5-4C20-91F2-7AEE65D1E835}" type="slidenum"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ctr" rtl="0" hangingPunct="0">
        <a:tabLst/>
        <a:defRPr lang="pl-PL" sz="2400" b="0" i="0" u="none" strike="noStrike" kern="1200">
          <a:ln>
            <a:noFill/>
          </a:ln>
          <a:latin typeface="Arial" pitchFamily="18"/>
          <a:ea typeface="Microsoft YaHei" pitchFamily="2"/>
          <a:cs typeface="Mangal" pitchFamily="2"/>
        </a:defRPr>
      </a:lvl1pPr>
    </p:titleStyle>
    <p:bodyStyle>
      <a:lvl1pPr marL="0" marR="0" indent="0" rtl="0" hangingPunct="0">
        <a:spcBef>
          <a:spcPts val="0"/>
        </a:spcBef>
        <a:spcAft>
          <a:spcPts val="1414"/>
        </a:spcAft>
        <a:tabLst/>
        <a:defRPr lang="pl-PL" sz="3200" b="0" i="0" u="none" strike="noStrike" kern="1200">
          <a:ln>
            <a:noFill/>
          </a:ln>
          <a:latin typeface="Arial" pitchFamily="18"/>
          <a:ea typeface="Microsoft YaHei" pitchFamily="2"/>
          <a:cs typeface="Mangal" pitchFamily="2"/>
        </a:defRPr>
      </a:lvl1pPr>
    </p:bodyStyle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ABED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405360" y="1893960"/>
            <a:ext cx="9674640" cy="5666040"/>
          </a:xfrm>
          <a:prstGeom prst="rect">
            <a:avLst/>
          </a:prstGeom>
          <a:solidFill>
            <a:srgbClr val="DDDDDD"/>
          </a:solidFill>
          <a:ln w="25400">
            <a:solidFill>
              <a:srgbClr val="C0C0C0"/>
            </a:solidFill>
            <a:prstDash val="solid"/>
          </a:ln>
        </p:spPr>
        <p:txBody>
          <a:bodyPr lIns="0" tIns="0" rIns="0" bIns="0" anchor="ctr" anchorCtr="1"/>
          <a:lstStyle/>
          <a:p>
            <a:pPr lvl="0" rtl="0" hangingPunct="0">
              <a:buNone/>
              <a:tabLst/>
            </a:pPr>
            <a:endParaRPr lang="pl-PL" sz="2400"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Symbol zastępczy tytułu 2"/>
          <p:cNvSpPr txBox="1">
            <a:spLocks noGrp="1"/>
          </p:cNvSpPr>
          <p:nvPr>
            <p:ph type="title"/>
          </p:nvPr>
        </p:nvSpPr>
        <p:spPr>
          <a:xfrm>
            <a:off x="740879" y="555480"/>
            <a:ext cx="860796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endParaRPr lang="pl-PL"/>
          </a:p>
        </p:txBody>
      </p:sp>
      <p:sp>
        <p:nvSpPr>
          <p:cNvPr id="4" name="Symbol zastępczy tekstu 3"/>
          <p:cNvSpPr txBox="1">
            <a:spLocks noGrp="1"/>
          </p:cNvSpPr>
          <p:nvPr>
            <p:ph type="body" idx="1"/>
          </p:nvPr>
        </p:nvSpPr>
        <p:spPr>
          <a:xfrm>
            <a:off x="740879" y="2101680"/>
            <a:ext cx="8607960" cy="4762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marR="0" lvl="0" indent="-324000" algn="l">
              <a:spcBef>
                <a:spcPts val="0"/>
              </a:spcBef>
              <a:spcAft>
                <a:spcPts val="0"/>
              </a:spcAft>
              <a:buClr>
                <a:srgbClr val="0E594D"/>
              </a:buClr>
              <a:buSzPct val="45000"/>
              <a:buFont typeface="StarSymbol"/>
              <a:buNone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defPPr>
            <a:lvl1pPr marL="432000" marR="0" lvl="0" indent="-324000" algn="l">
              <a:spcBef>
                <a:spcPts val="0"/>
              </a:spcBef>
              <a:spcAft>
                <a:spcPts val="0"/>
              </a:spcAft>
              <a:buClr>
                <a:srgbClr val="0E594D"/>
              </a:buClr>
              <a:buSzPct val="45000"/>
              <a:buFont typeface="StarSymbol"/>
              <a:buChar char="●"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1pPr>
            <a:lvl2pPr marL="864000" marR="0" lvl="1" indent="-288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tarSymbol"/>
              <a:buChar char="–"/>
              <a:defRPr lang="pl-PL" sz="28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2pPr>
            <a:lvl3pPr marL="1296000" marR="0" lvl="2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3pPr>
            <a:lvl4pPr marL="1728000" marR="0" lvl="3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tarSymbol"/>
              <a:buChar char="–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4pPr>
            <a:lvl5pPr marL="2160000" marR="0" lvl="4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5pPr>
            <a:lvl6pPr marL="2592000" marR="0" lvl="5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6pPr>
            <a:lvl7pPr marL="3024000" marR="0" lvl="6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7pPr>
            <a:lvl8pPr marL="3456000" marR="0" lvl="7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8pPr>
            <a:lvl9pPr marL="3887999" marR="0" lvl="8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0" y="0"/>
            <a:ext cx="181440" cy="918359"/>
          </a:xfrm>
          <a:prstGeom prst="rect">
            <a:avLst/>
          </a:prstGeom>
          <a:solidFill>
            <a:srgbClr val="125C8D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  <p:txBody>
          <a:bodyPr lIns="0" tIns="0" rIns="0" bIns="0" anchor="ctr" anchorCtr="1"/>
          <a:lstStyle/>
          <a:p>
            <a:pPr lvl="0" rtl="0" hangingPunct="0">
              <a:buNone/>
              <a:tabLst/>
            </a:pPr>
            <a:endParaRPr lang="pl-PL" sz="2400"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6" name="Prostokąt 5"/>
          <p:cNvSpPr/>
          <p:nvPr/>
        </p:nvSpPr>
        <p:spPr>
          <a:xfrm>
            <a:off x="0" y="2381399"/>
            <a:ext cx="181440" cy="918359"/>
          </a:xfrm>
          <a:prstGeom prst="rect">
            <a:avLst/>
          </a:prstGeom>
          <a:solidFill>
            <a:srgbClr val="125C8D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  <p:txBody>
          <a:bodyPr lIns="0" tIns="0" rIns="0" bIns="0" anchor="ctr" anchorCtr="1"/>
          <a:lstStyle/>
          <a:p>
            <a:pPr lvl="0" rtl="0" hangingPunct="0">
              <a:buNone/>
              <a:tabLst/>
            </a:pPr>
            <a:endParaRPr lang="pl-PL" sz="2400"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0" y="1168560"/>
            <a:ext cx="181440" cy="918359"/>
          </a:xfrm>
          <a:prstGeom prst="rect">
            <a:avLst/>
          </a:prstGeom>
          <a:solidFill>
            <a:srgbClr val="125C8D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  <p:txBody>
          <a:bodyPr lIns="0" tIns="0" rIns="0" bIns="0" anchor="ctr" anchorCtr="1"/>
          <a:lstStyle/>
          <a:p>
            <a:pPr lvl="0" rtl="0" hangingPunct="0">
              <a:buNone/>
              <a:tabLst/>
            </a:pPr>
            <a:endParaRPr lang="pl-PL" sz="2400">
              <a:latin typeface="Times New Roman" pitchFamily="18"/>
              <a:ea typeface="Lucida Sans Unicode" pitchFamily="2"/>
              <a:cs typeface="Tahoma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ctr" rtl="0" hangingPunct="0">
        <a:tabLst/>
        <a:defRPr lang="pl-PL" sz="2400" b="1" i="0" u="none" strike="noStrike">
          <a:ln>
            <a:noFill/>
          </a:ln>
          <a:solidFill>
            <a:srgbClr val="333333"/>
          </a:solidFill>
          <a:latin typeface="Albany" pitchFamily="34"/>
          <a:cs typeface="Tahoma" pitchFamily="2"/>
        </a:defRPr>
      </a:lvl1pPr>
    </p:titleStyle>
    <p:bodyStyle>
      <a:lvl1pPr marL="0" marR="0" indent="0" algn="l" rtl="0" hangingPunct="0">
        <a:spcBef>
          <a:spcPts val="0"/>
        </a:spcBef>
        <a:spcAft>
          <a:spcPts val="0"/>
        </a:spcAft>
        <a:tabLst/>
        <a:defRPr lang="pl-PL" sz="2400" b="0" i="0" u="none" strike="noStrike">
          <a:ln>
            <a:noFill/>
          </a:ln>
          <a:solidFill>
            <a:srgbClr val="000000"/>
          </a:solidFill>
          <a:latin typeface="Albany" pitchFamily="34"/>
          <a:cs typeface="Tahoma" pitchFamily="2"/>
        </a:defRPr>
      </a:lvl1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5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503999" y="576000"/>
            <a:ext cx="1152000" cy="1152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pole tekstowe 2"/>
          <p:cNvSpPr txBox="1"/>
          <p:nvPr/>
        </p:nvSpPr>
        <p:spPr>
          <a:xfrm>
            <a:off x="3024000" y="3024000"/>
            <a:ext cx="4248000" cy="71532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4400" b="1"/>
            </a:pPr>
            <a:r>
              <a:rPr lang="pl-PL" sz="4400" b="1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UNTERHALT</a:t>
            </a:r>
          </a:p>
        </p:txBody>
      </p:sp>
      <p:sp>
        <p:nvSpPr>
          <p:cNvPr id="4" name="pole tekstowe 3"/>
          <p:cNvSpPr txBox="1"/>
          <p:nvPr/>
        </p:nvSpPr>
        <p:spPr>
          <a:xfrm>
            <a:off x="430649" y="5242701"/>
            <a:ext cx="3528000" cy="1197359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600" b="0"/>
            </a:pPr>
            <a:r>
              <a:rPr lang="pl-PL" sz="26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Universität</a:t>
            </a:r>
            <a:r>
              <a:rPr lang="pl-PL" sz="26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6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Rzeszow</a:t>
            </a:r>
            <a:endParaRPr lang="pl-PL" sz="2600" b="0" i="0" u="none" strike="noStrike" kern="1200" dirty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600" b="0"/>
            </a:pPr>
            <a:r>
              <a:rPr lang="pl-PL" sz="26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Fakultät</a:t>
            </a:r>
            <a:r>
              <a:rPr lang="pl-PL" sz="26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6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für</a:t>
            </a:r>
            <a:endParaRPr lang="pl-PL" sz="2600" b="0" i="0" u="none" strike="noStrike" kern="1200" dirty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600" b="0"/>
            </a:pPr>
            <a:r>
              <a:rPr lang="pl-PL" sz="26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Rechtswissenschaften</a:t>
            </a:r>
            <a:endParaRPr lang="pl-PL" sz="2600" b="0" i="0" u="none" strike="noStrike" kern="1200" dirty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5976000" y="5256539"/>
            <a:ext cx="3774088" cy="1536146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l-PL" sz="20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BEARBEITET  VON: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l-PL" sz="20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ANDŻELINA DROZD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l-PL" sz="20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STUDENTIN </a:t>
            </a:r>
            <a:r>
              <a: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DES </a:t>
            </a:r>
            <a:r>
              <a:rPr lang="pl-PL" sz="2000" b="0" i="0" u="none" strike="noStrike" kern="1200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3</a:t>
            </a:r>
            <a:r>
              <a:rPr lang="pl-PL" sz="20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.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l-PL" sz="20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STUDIENJAHRES (2019/2020)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l-PL" sz="1800" b="0" i="0" u="none" strike="noStrike" kern="1200" dirty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pPr lvl="0">
              <a:buNone/>
            </a:pPr>
            <a:r>
              <a:rPr lang="de-DE" sz="3200" u="sng" kern="1200">
                <a:latin typeface="Calibri" pitchFamily="34"/>
                <a:ea typeface="Microsoft YaHei" pitchFamily="2"/>
              </a:rPr>
              <a:t>Wortschatz</a:t>
            </a:r>
            <a:r>
              <a:rPr lang="de-DE" sz="3200" kern="1200">
                <a:latin typeface="Calibri" pitchFamily="34"/>
                <a:ea typeface="Microsoft YaHei" pitchFamily="2"/>
              </a:rPr>
              <a:t> </a:t>
            </a:r>
            <a:r>
              <a:rPr lang="de-DE" sz="3200" u="sng" kern="1200">
                <a:latin typeface="Calibri" pitchFamily="34"/>
                <a:ea typeface="Microsoft YaHei" pitchFamily="2"/>
              </a:rPr>
              <a:t>zum</a:t>
            </a:r>
            <a:r>
              <a:rPr lang="de-DE" sz="3200" kern="1200">
                <a:latin typeface="Calibri" pitchFamily="34"/>
                <a:ea typeface="Microsoft YaHei" pitchFamily="2"/>
              </a:rPr>
              <a:t> </a:t>
            </a:r>
            <a:r>
              <a:rPr lang="de-DE" sz="3200" u="sng" kern="1200">
                <a:latin typeface="Calibri" pitchFamily="34"/>
                <a:ea typeface="Microsoft YaHei" pitchFamily="2"/>
              </a:rPr>
              <a:t>Thema</a:t>
            </a:r>
          </a:p>
        </p:txBody>
      </p:sp>
      <p:sp>
        <p:nvSpPr>
          <p:cNvPr id="3" name="Symbol zastępczy tekstu 2"/>
          <p:cNvSpPr txBox="1">
            <a:spLocks noGrp="1"/>
          </p:cNvSpPr>
          <p:nvPr>
            <p:ph type="body" idx="4294967295"/>
          </p:nvPr>
        </p:nvSpPr>
        <p:spPr>
          <a:xfrm>
            <a:off x="740879" y="2101680"/>
            <a:ext cx="8607960" cy="5458680"/>
          </a:xfrm>
        </p:spPr>
        <p:txBody>
          <a:bodyPr/>
          <a:lstStyle>
            <a:defPPr marL="432000" marR="0" lvl="0" indent="-324000" algn="l">
              <a:spcBef>
                <a:spcPts val="0"/>
              </a:spcBef>
              <a:spcAft>
                <a:spcPts val="0"/>
              </a:spcAft>
              <a:buClr>
                <a:srgbClr val="0E594D"/>
              </a:buClr>
              <a:buSzPct val="45000"/>
              <a:buFont typeface="StarSymbol"/>
              <a:buNone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defPPr>
            <a:lvl1pPr marL="432000" marR="0" lvl="0" indent="-324000" algn="l">
              <a:spcBef>
                <a:spcPts val="0"/>
              </a:spcBef>
              <a:spcAft>
                <a:spcPts val="0"/>
              </a:spcAft>
              <a:buClr>
                <a:srgbClr val="0E594D"/>
              </a:buClr>
              <a:buSzPct val="45000"/>
              <a:buFont typeface="StarSymbol"/>
              <a:buChar char="●"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1pPr>
            <a:lvl2pPr marL="864000" marR="0" lvl="1" indent="-288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tarSymbol"/>
              <a:buChar char="–"/>
              <a:defRPr lang="pl-PL" sz="28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2pPr>
            <a:lvl3pPr marL="1296000" marR="0" lvl="2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3pPr>
            <a:lvl4pPr marL="1728000" marR="0" lvl="3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tarSymbol"/>
              <a:buChar char="–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4pPr>
            <a:lvl5pPr marL="2160000" marR="0" lvl="4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5pPr>
            <a:lvl6pPr marL="2592000" marR="0" lvl="5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6pPr>
            <a:lvl7pPr marL="3024000" marR="0" lvl="6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7pPr>
            <a:lvl8pPr marL="3456000" marR="0" lvl="7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8pPr>
            <a:lvl9pPr marL="3887999" marR="0" lvl="8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9pPr>
          </a:lstStyle>
          <a:p>
            <a:pPr lvl="0">
              <a:buNone/>
            </a:pPr>
            <a:r>
              <a:rPr lang="de-DE" sz="1500" b="1">
                <a:solidFill>
                  <a:srgbClr val="222222"/>
                </a:solidFill>
                <a:latin typeface="sans-serif" pitchFamily="32"/>
              </a:rPr>
              <a:t>Kleidung, die </a:t>
            </a:r>
            <a:r>
              <a:rPr lang="de-DE" sz="1500">
                <a:solidFill>
                  <a:srgbClr val="222222"/>
                </a:solidFill>
                <a:latin typeface="sans-serif" pitchFamily="32"/>
              </a:rPr>
              <a:t>– ubranie, odzież</a:t>
            </a:r>
          </a:p>
          <a:p>
            <a:pPr lvl="0">
              <a:buNone/>
            </a:pPr>
            <a:endParaRPr lang="pl-PL"/>
          </a:p>
          <a:p>
            <a:pPr lvl="0">
              <a:buNone/>
            </a:pPr>
            <a:r>
              <a:rPr lang="de-DE" sz="1500" b="1">
                <a:solidFill>
                  <a:srgbClr val="222222"/>
                </a:solidFill>
                <a:latin typeface="sans-serif" pitchFamily="32"/>
              </a:rPr>
              <a:t>Taschengeld , das</a:t>
            </a:r>
            <a:r>
              <a:rPr lang="de-DE" sz="1500">
                <a:solidFill>
                  <a:srgbClr val="222222"/>
                </a:solidFill>
                <a:latin typeface="sans-serif" pitchFamily="32"/>
              </a:rPr>
              <a:t>– kieszonkowe</a:t>
            </a:r>
          </a:p>
          <a:p>
            <a:pPr lvl="0">
              <a:buNone/>
            </a:pPr>
            <a:endParaRPr lang="pl-PL"/>
          </a:p>
          <a:p>
            <a:pPr lvl="2" rtl="0" hangingPunct="0">
              <a:tabLst>
                <a:tab pos="0" algn="l"/>
              </a:tabLst>
            </a:pPr>
            <a:r>
              <a:rPr lang="de-DE" sz="1500">
                <a:solidFill>
                  <a:srgbClr val="222222"/>
                </a:solidFill>
                <a:latin typeface="sans-serif" pitchFamily="32"/>
              </a:rPr>
              <a:t>Unterhaltsleistungen , die (Pl.)–  świadczenie alimentacyjne</a:t>
            </a:r>
          </a:p>
          <a:p>
            <a:pPr lvl="0">
              <a:buNone/>
            </a:pPr>
            <a:endParaRPr lang="pl-PL"/>
          </a:p>
          <a:p>
            <a:pPr lvl="0">
              <a:buNone/>
            </a:pPr>
            <a:r>
              <a:rPr lang="de-DE" sz="1500" b="1">
                <a:solidFill>
                  <a:srgbClr val="222222"/>
                </a:solidFill>
                <a:latin typeface="sans-serif" pitchFamily="32"/>
              </a:rPr>
              <a:t>Unterhaltspflicht, die </a:t>
            </a:r>
            <a:r>
              <a:rPr lang="de-DE" sz="1500">
                <a:solidFill>
                  <a:srgbClr val="222222"/>
                </a:solidFill>
                <a:latin typeface="sans-serif" pitchFamily="32"/>
              </a:rPr>
              <a:t>– obowiązek alimentacyjny</a:t>
            </a:r>
          </a:p>
          <a:p>
            <a:pPr lvl="0">
              <a:buNone/>
            </a:pPr>
            <a:endParaRPr lang="pl-PL"/>
          </a:p>
          <a:p>
            <a:pPr lvl="0">
              <a:buNone/>
            </a:pPr>
            <a:r>
              <a:rPr lang="de-DE" sz="1500" b="1">
                <a:solidFill>
                  <a:srgbClr val="222222"/>
                </a:solidFill>
                <a:latin typeface="sans-serif" pitchFamily="32"/>
              </a:rPr>
              <a:t>Ehe, die  </a:t>
            </a:r>
            <a:r>
              <a:rPr lang="de-DE" sz="1500">
                <a:solidFill>
                  <a:srgbClr val="222222"/>
                </a:solidFill>
                <a:latin typeface="sans-serif" pitchFamily="32"/>
              </a:rPr>
              <a:t>– małżeństwo</a:t>
            </a:r>
          </a:p>
          <a:p>
            <a:pPr lvl="0">
              <a:buNone/>
            </a:pPr>
            <a:endParaRPr lang="pl-PL"/>
          </a:p>
          <a:p>
            <a:pPr lvl="0">
              <a:buNone/>
            </a:pPr>
            <a:r>
              <a:rPr lang="pl-PL" sz="1500" b="1">
                <a:solidFill>
                  <a:srgbClr val="222222"/>
                </a:solidFill>
                <a:latin typeface="sans-serif" pitchFamily="32"/>
              </a:rPr>
              <a:t>Verwandtschaften</a:t>
            </a:r>
            <a:r>
              <a:rPr lang="pl-PL" sz="1500">
                <a:solidFill>
                  <a:srgbClr val="222222"/>
                </a:solidFill>
                <a:latin typeface="sans-serif" pitchFamily="32"/>
              </a:rPr>
              <a:t> , die(Pl.)–  pokrewieństwo, krewni</a:t>
            </a:r>
          </a:p>
          <a:p>
            <a:pPr lvl="0">
              <a:buNone/>
            </a:pPr>
            <a:endParaRPr lang="pl-PL"/>
          </a:p>
          <a:p>
            <a:pPr lvl="0">
              <a:buNone/>
            </a:pPr>
            <a:r>
              <a:rPr lang="pl-PL" sz="1500" b="1">
                <a:solidFill>
                  <a:srgbClr val="222222"/>
                </a:solidFill>
                <a:latin typeface="sans-serif" pitchFamily="32"/>
              </a:rPr>
              <a:t>Erziehungsberechtigung,, die - uprawnienie do sprawowania władzy rodzicielskiej</a:t>
            </a:r>
            <a:r>
              <a:rPr lang="pl-PL" sz="1500">
                <a:solidFill>
                  <a:srgbClr val="222222"/>
                </a:solidFill>
                <a:latin typeface="sans-serif" pitchFamily="32"/>
              </a:rPr>
              <a:t>, władza rodzicielska</a:t>
            </a:r>
          </a:p>
          <a:p>
            <a:pPr lvl="0">
              <a:buNone/>
            </a:pPr>
            <a:endParaRPr lang="pl-PL"/>
          </a:p>
          <a:p>
            <a:pPr lvl="0">
              <a:buNone/>
            </a:pPr>
            <a:r>
              <a:rPr lang="de-DE" sz="1500" b="1">
                <a:solidFill>
                  <a:srgbClr val="222222"/>
                </a:solidFill>
                <a:latin typeface="sans-serif" pitchFamily="32"/>
              </a:rPr>
              <a:t>Genossenschaft, die</a:t>
            </a:r>
            <a:r>
              <a:rPr lang="de-DE" sz="1500">
                <a:solidFill>
                  <a:srgbClr val="222222"/>
                </a:solidFill>
                <a:latin typeface="sans-serif" pitchFamily="32"/>
              </a:rPr>
              <a:t> – tu: społecznośći</a:t>
            </a:r>
          </a:p>
          <a:p>
            <a:pPr lvl="0">
              <a:buNone/>
            </a:pPr>
            <a:endParaRPr lang="pl-PL"/>
          </a:p>
          <a:p>
            <a:pPr lvl="0">
              <a:buNone/>
            </a:pPr>
            <a:r>
              <a:rPr lang="de-DE" sz="1500" b="1">
                <a:solidFill>
                  <a:srgbClr val="222222"/>
                </a:solidFill>
                <a:latin typeface="sans-serif" pitchFamily="32"/>
              </a:rPr>
              <a:t>Waiseneinrichtung, die</a:t>
            </a:r>
            <a:r>
              <a:rPr lang="de-DE" sz="1500">
                <a:solidFill>
                  <a:srgbClr val="222222"/>
                </a:solidFill>
                <a:latin typeface="sans-serif" pitchFamily="32"/>
              </a:rPr>
              <a:t> – sierociniec,</a:t>
            </a:r>
          </a:p>
          <a:p>
            <a:pPr lvl="0">
              <a:buNone/>
            </a:pPr>
            <a:endParaRPr lang="pl-PL"/>
          </a:p>
          <a:p>
            <a:pPr lvl="0">
              <a:buNone/>
            </a:pPr>
            <a:r>
              <a:rPr lang="de-DE" sz="1500" b="1">
                <a:solidFill>
                  <a:srgbClr val="222222"/>
                </a:solidFill>
                <a:latin typeface="sans-serif" pitchFamily="32"/>
              </a:rPr>
              <a:t>teilweise</a:t>
            </a:r>
            <a:r>
              <a:rPr lang="de-DE" sz="1500">
                <a:solidFill>
                  <a:srgbClr val="222222"/>
                </a:solidFill>
                <a:latin typeface="sans-serif" pitchFamily="32"/>
              </a:rPr>
              <a:t> - częściowo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/>
        <p:txBody>
          <a:bodyPr>
            <a:spAutoFit/>
          </a:bodyPr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pPr lvl="0">
              <a:buNone/>
            </a:pPr>
            <a:r>
              <a:rPr lang="de-DE" sz="3600" kern="1200">
                <a:latin typeface="Calibri" pitchFamily="34"/>
                <a:ea typeface="Microsoft YaHei" pitchFamily="2"/>
              </a:rPr>
              <a:t> </a:t>
            </a:r>
            <a:r>
              <a:rPr lang="de-DE" sz="3600" u="sng" kern="1200">
                <a:latin typeface="Calibri" pitchFamily="34"/>
                <a:ea typeface="Microsoft YaHei" pitchFamily="2"/>
              </a:rPr>
              <a:t>Quellen</a:t>
            </a:r>
          </a:p>
        </p:txBody>
      </p:sp>
      <p:sp>
        <p:nvSpPr>
          <p:cNvPr id="3" name="Podtytuł 2"/>
          <p:cNvSpPr txBox="1">
            <a:spLocks noGrp="1"/>
          </p:cNvSpPr>
          <p:nvPr>
            <p:ph type="subTitle" idx="4294967295"/>
          </p:nvPr>
        </p:nvSpPr>
        <p:spPr/>
        <p:txBody>
          <a:bodyPr anchor="ctr"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●"/>
            </a:lvl1pPr>
            <a:lvl2pPr lvl="1">
              <a:buClr>
                <a:srgbClr val="000000"/>
              </a:buClr>
              <a:buSzPct val="45000"/>
              <a:buFont typeface="StarSymbol"/>
              <a:buChar char="●"/>
            </a:lvl2pPr>
            <a:lvl3pPr lvl="2">
              <a:buClr>
                <a:srgbClr val="000000"/>
              </a:buClr>
              <a:buSzPct val="45000"/>
              <a:buFont typeface="StarSymbol"/>
              <a:buChar char="●"/>
            </a:lvl3pPr>
            <a:lvl4pPr lvl="3">
              <a:buClr>
                <a:srgbClr val="000000"/>
              </a:buClr>
              <a:buSzPct val="45000"/>
              <a:buFont typeface="StarSymbol"/>
              <a:buChar char="●"/>
            </a:lvl4pPr>
            <a:lvl5pPr lvl="4">
              <a:buClr>
                <a:srgbClr val="000000"/>
              </a:buClr>
              <a:buSzPct val="45000"/>
              <a:buFont typeface="StarSymbol"/>
              <a:buChar char="●"/>
            </a:lvl5pPr>
            <a:lvl6pPr lvl="5">
              <a:buClr>
                <a:srgbClr val="000000"/>
              </a:buClr>
              <a:buSzPct val="45000"/>
              <a:buFont typeface="StarSymbol"/>
              <a:buChar char="●"/>
            </a:lvl6pPr>
            <a:lvl7pPr lvl="6">
              <a:buClr>
                <a:srgbClr val="000000"/>
              </a:buClr>
              <a:buSzPct val="45000"/>
              <a:buFont typeface="StarSymbol"/>
              <a:buChar char="●"/>
            </a:lvl7pPr>
            <a:lvl8pPr lvl="7">
              <a:buClr>
                <a:srgbClr val="000000"/>
              </a:buClr>
              <a:buSzPct val="45000"/>
              <a:buFont typeface="StarSymbol"/>
              <a:buChar char="●"/>
            </a:lvl8pPr>
            <a:lvl9pPr lvl="8">
              <a:buClr>
                <a:srgbClr val="000000"/>
              </a:buClr>
              <a:buSzPct val="45000"/>
              <a:buFont typeface="StarSymbol"/>
              <a:buChar char="●"/>
            </a:lvl9pPr>
          </a:lstStyle>
          <a:p>
            <a:pPr marL="0" lvl="0" indent="-216000" algn="ctr">
              <a:buNone/>
            </a:pPr>
            <a:r>
              <a:rPr lang="pl-PL"/>
              <a:t>https://de.wikipedia.org/wiki/Unterhalt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676440" y="3090240"/>
            <a:ext cx="8757720" cy="20433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pPr lvl="0" algn="ctr" rtl="0" hangingPunct="1">
              <a:spcBef>
                <a:spcPts val="0"/>
              </a:spcBef>
              <a:spcAft>
                <a:spcPts val="0"/>
              </a:spcAft>
              <a:buNone/>
              <a:tabLst/>
              <a:defRPr>
                <a:solidFill>
                  <a:srgbClr val="111111"/>
                </a:solidFill>
              </a:defRPr>
            </a:pPr>
            <a:r>
              <a:rPr lang="pl-PL" sz="7200" b="1" i="0" u="none" strike="noStrike" spc="0">
                <a:ln>
                  <a:noFill/>
                </a:ln>
                <a:solidFill>
                  <a:srgbClr val="111111"/>
                </a:solidFill>
                <a:latin typeface="Arial" pitchFamily="34"/>
                <a:ea typeface="Lucida Sans Unicode" pitchFamily="2"/>
                <a:cs typeface="Arial" pitchFamily="34"/>
              </a:rPr>
              <a:t>Vielen Dank für Ihre Aufmerksamkeit!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2304000" y="1084680"/>
            <a:ext cx="5112000" cy="71532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4400" b="1"/>
            </a:pPr>
            <a:r>
              <a:rPr lang="pl-PL" sz="4400" b="1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Agenda: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720000" y="1872000"/>
            <a:ext cx="8924023" cy="3521305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800"/>
            </a:pP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1. Definition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800"/>
            </a:pP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2.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Geschichte</a:t>
            </a:r>
            <a:endParaRPr lang="pl-PL" sz="2800" b="0" i="0" u="none" strike="noStrike" kern="1200" dirty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800"/>
            </a:pP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3.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Geldunterhalt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,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Naturalunterhalt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,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Betreuungsunterhalt</a:t>
            </a:r>
            <a:endParaRPr lang="pl-PL" sz="2800" b="0" i="0" u="none" strike="noStrike" kern="1200" dirty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800"/>
            </a:pPr>
            <a:r>
              <a:rPr lang="de-DE" sz="2800" b="0" i="0" u="none" strike="noStrike" kern="1200" dirty="0">
                <a:ln>
                  <a:noFill/>
                </a:ln>
                <a:solidFill>
                  <a:srgbClr val="333333"/>
                </a:solidFill>
                <a:latin typeface="Calibri" pitchFamily="34"/>
                <a:ea typeface="Microsoft YaHei" pitchFamily="2"/>
                <a:cs typeface="SimSun" pitchFamily="2"/>
              </a:rPr>
              <a:t>4. Nutznießer von Unterhaltsleistungen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800"/>
            </a:pPr>
            <a:r>
              <a:rPr lang="de-DE" sz="2800" b="0" i="0" u="none" strike="noStrike" kern="1200" dirty="0">
                <a:ln>
                  <a:noFill/>
                </a:ln>
                <a:solidFill>
                  <a:srgbClr val="333333"/>
                </a:solidFill>
                <a:latin typeface="Calibri" pitchFamily="34"/>
                <a:ea typeface="Microsoft YaHei" pitchFamily="2"/>
                <a:cs typeface="SimSun" pitchFamily="2"/>
              </a:rPr>
              <a:t>5. Unterhaltpflicht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800"/>
            </a:pPr>
            <a:r>
              <a:rPr lang="de-DE" sz="2800" b="0" i="0" u="none" strike="noStrike" kern="1200" dirty="0">
                <a:ln>
                  <a:noFill/>
                </a:ln>
                <a:solidFill>
                  <a:srgbClr val="333333"/>
                </a:solidFill>
                <a:latin typeface="Calibri" pitchFamily="34"/>
                <a:ea typeface="Microsoft YaHei" pitchFamily="2"/>
                <a:cs typeface="SimSun" pitchFamily="2"/>
              </a:rPr>
              <a:t>6. Selbstbehalt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800"/>
            </a:pPr>
            <a:r>
              <a:rPr lang="de-DE" sz="2800" b="0" i="0" u="none" strike="noStrike" kern="1200" dirty="0">
                <a:ln>
                  <a:noFill/>
                </a:ln>
                <a:solidFill>
                  <a:srgbClr val="333333"/>
                </a:solidFill>
                <a:latin typeface="Calibri" pitchFamily="34"/>
                <a:ea typeface="Microsoft YaHei" pitchFamily="2"/>
                <a:cs typeface="SimSun" pitchFamily="2"/>
              </a:rPr>
              <a:t>7. Wortschatz zum Thema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800"/>
            </a:pPr>
            <a:r>
              <a:rPr lang="de-DE" sz="2800" b="0" i="0" u="none" strike="noStrike" kern="1200" dirty="0">
                <a:ln>
                  <a:noFill/>
                </a:ln>
                <a:solidFill>
                  <a:srgbClr val="333333"/>
                </a:solidFill>
                <a:latin typeface="Calibri" pitchFamily="34"/>
                <a:ea typeface="Microsoft YaHei" pitchFamily="2"/>
                <a:cs typeface="SimSun" pitchFamily="2"/>
              </a:rPr>
              <a:t>8. </a:t>
            </a:r>
            <a:r>
              <a:rPr lang="de-DE" sz="2800" b="0" i="0" u="none" strike="noStrike" kern="1200" dirty="0" smtClean="0">
                <a:ln>
                  <a:noFill/>
                </a:ln>
                <a:solidFill>
                  <a:srgbClr val="333333"/>
                </a:solidFill>
                <a:latin typeface="Calibri" pitchFamily="34"/>
                <a:ea typeface="Microsoft YaHei" pitchFamily="2"/>
                <a:cs typeface="SimSun" pitchFamily="2"/>
              </a:rPr>
              <a:t>Quellen</a:t>
            </a:r>
            <a:endParaRPr lang="de-DE" sz="2800" b="0" i="0" u="none" strike="noStrike" kern="1200" dirty="0">
              <a:ln>
                <a:noFill/>
              </a:ln>
              <a:solidFill>
                <a:srgbClr val="333333"/>
              </a:solidFill>
              <a:latin typeface="Calibri" pitchFamily="34"/>
              <a:ea typeface="Microsoft YaHei" pitchFamily="2"/>
              <a:cs typeface="SimSun" pitchFamily="2"/>
            </a:endParaRPr>
          </a:p>
        </p:txBody>
      </p:sp>
      <p:sp>
        <p:nvSpPr>
          <p:cNvPr id="4" name="pole tekstowe 3"/>
          <p:cNvSpPr txBox="1"/>
          <p:nvPr/>
        </p:nvSpPr>
        <p:spPr>
          <a:xfrm>
            <a:off x="2736000" y="5328000"/>
            <a:ext cx="180720" cy="60300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l-PL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l-PL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2015999" y="2376000"/>
            <a:ext cx="180720" cy="34668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l-PL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6440040" y="3816000"/>
            <a:ext cx="3063959" cy="329291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/>
        <p:txBody>
          <a:bodyPr>
            <a:spAutoFit/>
          </a:bodyPr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pPr lvl="0">
              <a:buNone/>
            </a:pPr>
            <a:r>
              <a:rPr lang="pl-PL" sz="3200" u="sng"/>
              <a:t>Definiton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1727944" y="1763613"/>
            <a:ext cx="7885085" cy="200775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600"/>
            </a:pPr>
            <a:r>
              <a:rPr lang="pl-PL" sz="26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Der </a:t>
            </a:r>
            <a:r>
              <a:rPr lang="pl-PL" sz="26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Rechtsbegriff</a:t>
            </a:r>
            <a:r>
              <a:rPr lang="pl-PL" sz="26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6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Unterhalt</a:t>
            </a:r>
            <a:r>
              <a:rPr lang="pl-PL" sz="26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(</a:t>
            </a:r>
            <a:r>
              <a:rPr lang="pl-PL" sz="26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historisch</a:t>
            </a:r>
            <a:r>
              <a:rPr lang="pl-PL" sz="26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6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Sustentation</a:t>
            </a:r>
            <a:r>
              <a:rPr lang="pl-PL" sz="2600" b="0" i="0" u="none" strike="noStrike" kern="1200" dirty="0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)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600"/>
            </a:pPr>
            <a:r>
              <a:rPr lang="pl-PL" sz="2600" b="0" i="0" u="none" strike="noStrike" kern="1200" dirty="0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6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bezeichnet</a:t>
            </a:r>
            <a:r>
              <a:rPr lang="pl-PL" sz="26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6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die</a:t>
            </a:r>
            <a:r>
              <a:rPr lang="pl-PL" sz="26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600" b="0" i="0" u="none" strike="noStrike" kern="1200" dirty="0" err="1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gesetzliche</a:t>
            </a:r>
            <a:r>
              <a:rPr lang="pl-PL" sz="2600" b="0" i="0" u="none" strike="noStrike" kern="1200" dirty="0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6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oder</a:t>
            </a:r>
            <a:r>
              <a:rPr lang="pl-PL" sz="26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6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vertragliche</a:t>
            </a:r>
            <a:r>
              <a:rPr lang="pl-PL" sz="26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endParaRPr lang="pl-PL" sz="2600" b="0" i="0" u="none" strike="noStrike" kern="1200" dirty="0" smtClean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600"/>
            </a:pPr>
            <a:r>
              <a:rPr lang="pl-PL" sz="2600" b="0" i="0" u="none" strike="noStrike" kern="1200" dirty="0" err="1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Verpflichtung</a:t>
            </a:r>
            <a:r>
              <a:rPr lang="pl-PL" sz="2600" b="0" i="0" u="none" strike="noStrike" kern="1200" dirty="0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6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eines</a:t>
            </a:r>
            <a:r>
              <a:rPr lang="pl-PL" sz="26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6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Rechtssubjekts</a:t>
            </a:r>
            <a:r>
              <a:rPr lang="pl-PL" sz="26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, </a:t>
            </a:r>
            <a:endParaRPr lang="pl-PL" sz="2600" b="0" i="0" u="none" strike="noStrike" kern="1200" dirty="0" smtClean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600"/>
            </a:pPr>
            <a:r>
              <a:rPr lang="pl-PL" sz="2600" b="0" i="0" u="none" strike="noStrike" kern="1200" dirty="0" err="1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die</a:t>
            </a:r>
            <a:r>
              <a:rPr lang="pl-PL" sz="2600" b="0" i="0" u="none" strike="noStrike" kern="1200" dirty="0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6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Existenz</a:t>
            </a:r>
            <a:r>
              <a:rPr lang="pl-PL" sz="26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6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eines</a:t>
            </a:r>
            <a:r>
              <a:rPr lang="pl-PL" sz="26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6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anderen</a:t>
            </a:r>
            <a:r>
              <a:rPr lang="pl-PL" sz="26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6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Menschen</a:t>
            </a:r>
            <a:r>
              <a:rPr lang="pl-PL" sz="26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endParaRPr lang="pl-PL" sz="2600" b="0" i="0" u="none" strike="noStrike" kern="1200" dirty="0" smtClean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600"/>
            </a:pPr>
            <a:r>
              <a:rPr lang="pl-PL" sz="2600" b="0" i="0" u="none" strike="noStrike" kern="1200" dirty="0" err="1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ganz</a:t>
            </a:r>
            <a:r>
              <a:rPr lang="pl-PL" sz="2600" b="0" i="0" u="none" strike="noStrike" kern="1200" dirty="0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6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oder</a:t>
            </a:r>
            <a:r>
              <a:rPr lang="pl-PL" sz="26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6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teilweise</a:t>
            </a:r>
            <a:r>
              <a:rPr lang="pl-PL" sz="26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6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zu</a:t>
            </a:r>
            <a:r>
              <a:rPr lang="pl-PL" sz="26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6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sichern</a:t>
            </a:r>
            <a:r>
              <a:rPr lang="pl-PL" sz="26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.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420480" y="4031999"/>
            <a:ext cx="4331520" cy="316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pPr lvl="0">
              <a:buNone/>
            </a:pPr>
            <a:r>
              <a:rPr lang="pl-PL" sz="2800" u="sng"/>
              <a:t>Geschichte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576000" y="2015999"/>
            <a:ext cx="8584251" cy="256848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800"/>
            </a:pP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Bereits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zur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Zeit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des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römischen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Kaisers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800" b="0" i="0" u="none" strike="noStrike" kern="1200" dirty="0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Trajan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800"/>
            </a:pPr>
            <a:r>
              <a:rPr lang="pl-PL" sz="2800" b="0" i="0" u="none" strike="noStrike" kern="1200" dirty="0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gab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es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finanzielle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Unterstützungen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des </a:t>
            </a:r>
            <a:r>
              <a:rPr lang="pl-PL" sz="2800" b="0" i="0" u="none" strike="noStrike" kern="1200" dirty="0" err="1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Staates</a:t>
            </a:r>
            <a:endParaRPr lang="pl-PL" sz="2800" b="0" i="0" u="none" strike="noStrike" kern="1200" dirty="0" smtClean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800"/>
            </a:pPr>
            <a:r>
              <a:rPr lang="pl-PL" sz="2800" b="0" i="0" u="none" strike="noStrike" kern="1200" dirty="0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für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kinderreiche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Familien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,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die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„alimenta“. </a:t>
            </a:r>
            <a:endParaRPr lang="pl-PL" sz="2800" b="0" i="0" u="none" strike="noStrike" kern="1200" dirty="0" smtClean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800"/>
            </a:pPr>
            <a:r>
              <a:rPr lang="pl-PL" sz="2800" b="0" i="0" u="none" strike="noStrike" kern="1200" dirty="0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Auf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der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Rückseite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eines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unter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Trajan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geprägten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endParaRPr lang="pl-PL" sz="2800" b="0" i="0" u="none" strike="noStrike" kern="1200" dirty="0" smtClean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800"/>
            </a:pPr>
            <a:r>
              <a:rPr lang="pl-PL" sz="2800" b="0" i="0" u="none" strike="noStrike" kern="1200" dirty="0" err="1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Denarius</a:t>
            </a:r>
            <a:r>
              <a:rPr lang="pl-PL" sz="2800" b="0" i="0" u="none" strike="noStrike" kern="1200" dirty="0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wird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die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Abundantia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,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die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Göttin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endParaRPr lang="pl-PL" sz="2800" b="0" i="0" u="none" strike="noStrike" kern="1200" dirty="0" smtClean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800"/>
            </a:pPr>
            <a:r>
              <a:rPr lang="pl-PL" sz="2800" b="0" i="0" u="none" strike="noStrike" kern="1200" dirty="0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des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Nahrungsüberflusses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mit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einem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Kind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abgebildet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.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6246000" y="4751675"/>
            <a:ext cx="3762000" cy="280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pPr lvl="0">
              <a:buNone/>
            </a:pPr>
            <a:r>
              <a:rPr lang="pl-PL" sz="2800" u="sng"/>
              <a:t>Geldunterhalt</a:t>
            </a:r>
            <a:r>
              <a:rPr lang="pl-PL" sz="2800"/>
              <a:t>, </a:t>
            </a:r>
            <a:r>
              <a:rPr lang="pl-PL" sz="2800" u="sng"/>
              <a:t>Naturalunterhalt</a:t>
            </a:r>
            <a:r>
              <a:rPr lang="pl-PL" sz="2800"/>
              <a:t>, </a:t>
            </a:r>
            <a:r>
              <a:rPr lang="pl-PL" sz="2800" u="sng"/>
              <a:t>Betreuungsunterhalt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864000" y="2226600"/>
            <a:ext cx="9056047" cy="339434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800"/>
            </a:pP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Unterhalt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umfasst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alle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800" b="0" i="0" u="none" strike="noStrike" kern="1200" dirty="0" err="1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Leistungen</a:t>
            </a:r>
            <a:endParaRPr lang="pl-PL" sz="2800" b="0" i="0" u="none" strike="noStrike" kern="1200" dirty="0" smtClean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800"/>
            </a:pPr>
            <a:r>
              <a:rPr lang="pl-PL" sz="2800" b="0" i="0" u="none" strike="noStrike" kern="1200" dirty="0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zur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Sicherstellung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des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Lebensbedarfs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einer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Person. </a:t>
            </a:r>
            <a:endParaRPr lang="pl-PL" sz="2800" b="0" i="0" u="none" strike="noStrike" kern="1200" dirty="0" smtClean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800"/>
            </a:pPr>
            <a:r>
              <a:rPr lang="pl-PL" sz="2800" b="0" i="0" u="none" strike="noStrike" kern="1200" dirty="0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Der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Begriff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Alimente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, was in der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französischen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Sprache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endParaRPr lang="pl-PL" sz="2800" b="0" i="0" u="none" strike="noStrike" kern="1200" dirty="0" smtClean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800"/>
            </a:pPr>
            <a:r>
              <a:rPr lang="pl-PL" sz="2800" b="0" i="0" u="none" strike="noStrike" kern="1200" dirty="0" err="1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so</a:t>
            </a:r>
            <a:r>
              <a:rPr lang="pl-PL" sz="2800" b="0" i="0" u="none" strike="noStrike" kern="1200" dirty="0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viel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wie „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Lebensmittel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“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oder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„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Nahrung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“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bedeutet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, </a:t>
            </a:r>
            <a:endParaRPr lang="pl-PL" sz="2800" b="0" i="0" u="none" strike="noStrike" kern="1200" dirty="0" smtClean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800"/>
            </a:pPr>
            <a:r>
              <a:rPr lang="pl-PL" sz="2800" b="0" i="0" u="none" strike="noStrike" kern="1200" dirty="0" err="1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bezieht</a:t>
            </a:r>
            <a:r>
              <a:rPr lang="pl-PL" sz="2800" b="0" i="0" u="none" strike="noStrike" kern="1200" dirty="0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sich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in der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heutigen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Rechtssprache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auf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endParaRPr lang="pl-PL" sz="2800" b="0" i="0" u="none" strike="noStrike" kern="1200" dirty="0" smtClean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800"/>
            </a:pPr>
            <a:r>
              <a:rPr lang="pl-PL" sz="2800" b="0" i="0" u="none" strike="noStrike" kern="1200" dirty="0" err="1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Geldunterhalt</a:t>
            </a:r>
            <a:r>
              <a:rPr lang="pl-PL" sz="2800" b="0" i="0" u="none" strike="noStrike" kern="1200" dirty="0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(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Barunterhalt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), </a:t>
            </a:r>
            <a:endParaRPr lang="pl-PL" sz="2800" b="0" i="0" u="none" strike="noStrike" kern="1200" dirty="0" smtClean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800"/>
            </a:pPr>
            <a:r>
              <a:rPr lang="pl-PL" sz="2800" b="0" i="0" u="none" strike="noStrike" kern="1200" dirty="0" err="1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während</a:t>
            </a:r>
            <a:r>
              <a:rPr lang="pl-PL" sz="2800" b="0" i="0" u="none" strike="noStrike" kern="1200" dirty="0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der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Unterhaltsbegriff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auch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800" b="0" i="0" u="none" strike="noStrike" kern="1200" dirty="0" err="1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Naturalunterhalt</a:t>
            </a:r>
            <a:endParaRPr lang="pl-PL" sz="2800" b="0" i="0" u="none" strike="noStrike" kern="1200" dirty="0" smtClean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800"/>
            </a:pPr>
            <a:r>
              <a:rPr lang="pl-PL" sz="2800" b="0" i="0" u="none" strike="noStrike" kern="1200" dirty="0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und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Betreuungsunterhalt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beinhaltet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pPr lvl="0">
              <a:buNone/>
            </a:pPr>
            <a:r>
              <a:rPr lang="de-DE" sz="3200" kern="1200">
                <a:latin typeface="Calibri" pitchFamily="34"/>
                <a:ea typeface="Microsoft YaHei" pitchFamily="2"/>
              </a:rPr>
              <a:t> </a:t>
            </a:r>
            <a:r>
              <a:rPr lang="de-DE" sz="3200" u="sng" kern="1200">
                <a:latin typeface="Calibri" pitchFamily="34"/>
                <a:ea typeface="Microsoft YaHei" pitchFamily="2"/>
              </a:rPr>
              <a:t>Nutznießer</a:t>
            </a:r>
            <a:r>
              <a:rPr lang="de-DE" sz="3200" kern="1200">
                <a:latin typeface="Calibri" pitchFamily="34"/>
                <a:ea typeface="Microsoft YaHei" pitchFamily="2"/>
              </a:rPr>
              <a:t> </a:t>
            </a:r>
            <a:r>
              <a:rPr lang="de-DE" sz="3200" u="sng" kern="1200">
                <a:latin typeface="Calibri" pitchFamily="34"/>
                <a:ea typeface="Microsoft YaHei" pitchFamily="2"/>
              </a:rPr>
              <a:t>von</a:t>
            </a:r>
            <a:r>
              <a:rPr lang="de-DE" sz="3200" kern="1200">
                <a:latin typeface="Calibri" pitchFamily="34"/>
                <a:ea typeface="Microsoft YaHei" pitchFamily="2"/>
              </a:rPr>
              <a:t> </a:t>
            </a:r>
            <a:r>
              <a:rPr lang="de-DE" sz="3200" u="sng" kern="1200">
                <a:latin typeface="Calibri" pitchFamily="34"/>
                <a:ea typeface="Microsoft YaHei" pitchFamily="2"/>
              </a:rPr>
              <a:t>Unterhaltsleistungen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1944000" y="2232000"/>
            <a:ext cx="8309945" cy="3541695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l-PL" sz="2400" b="0" i="0" u="sng" strike="noStrike" kern="1200" dirty="0" err="1">
                <a:ln>
                  <a:noFill/>
                </a:ln>
                <a:uFillTx/>
                <a:latin typeface="Arial" pitchFamily="18"/>
                <a:ea typeface="Microsoft YaHei" pitchFamily="2"/>
                <a:cs typeface="Mangal" pitchFamily="2"/>
              </a:rPr>
              <a:t>Die</a:t>
            </a:r>
            <a:r>
              <a:rPr lang="pl-PL" sz="2400" b="0" i="0" u="sng" strike="noStrike" kern="1200" dirty="0">
                <a:ln>
                  <a:noFill/>
                </a:ln>
                <a:uFillTx/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400" b="0" i="0" u="sng" strike="noStrike" kern="1200" dirty="0" err="1">
                <a:ln>
                  <a:noFill/>
                </a:ln>
                <a:uFillTx/>
                <a:latin typeface="Arial" pitchFamily="18"/>
                <a:ea typeface="Microsoft YaHei" pitchFamily="2"/>
                <a:cs typeface="Mangal" pitchFamily="2"/>
              </a:rPr>
              <a:t>grundlegenden</a:t>
            </a:r>
            <a:r>
              <a:rPr lang="pl-PL" sz="2400" b="0" i="0" u="sng" strike="noStrike" kern="1200" dirty="0">
                <a:ln>
                  <a:noFill/>
                </a:ln>
                <a:uFillTx/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400" b="0" i="0" u="sng" strike="noStrike" kern="1200" dirty="0" err="1">
                <a:ln>
                  <a:noFill/>
                </a:ln>
                <a:uFillTx/>
                <a:latin typeface="Arial" pitchFamily="18"/>
                <a:ea typeface="Microsoft YaHei" pitchFamily="2"/>
                <a:cs typeface="Mangal" pitchFamily="2"/>
              </a:rPr>
              <a:t>sozialen</a:t>
            </a:r>
            <a:r>
              <a:rPr lang="pl-PL" sz="2400" b="0" i="0" u="sng" strike="noStrike" kern="1200" dirty="0">
                <a:ln>
                  <a:noFill/>
                </a:ln>
                <a:uFillTx/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400" b="0" i="0" u="sng" strike="noStrike" kern="1200" dirty="0" err="1">
                <a:ln>
                  <a:noFill/>
                </a:ln>
                <a:uFillTx/>
                <a:latin typeface="Arial" pitchFamily="18"/>
                <a:ea typeface="Microsoft YaHei" pitchFamily="2"/>
                <a:cs typeface="Mangal" pitchFamily="2"/>
              </a:rPr>
              <a:t>Absicherungen</a:t>
            </a:r>
            <a:r>
              <a:rPr lang="pl-PL" sz="2400" b="0" i="0" u="sng" strike="noStrike" kern="1200" dirty="0">
                <a:ln>
                  <a:noFill/>
                </a:ln>
                <a:uFillTx/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400" b="0" i="0" u="sng" strike="noStrike" kern="1200" dirty="0" err="1">
                <a:ln>
                  <a:noFill/>
                </a:ln>
                <a:uFillTx/>
                <a:latin typeface="Arial" pitchFamily="18"/>
                <a:ea typeface="Microsoft YaHei" pitchFamily="2"/>
                <a:cs typeface="Mangal" pitchFamily="2"/>
              </a:rPr>
              <a:t>durch</a:t>
            </a:r>
            <a:r>
              <a:rPr lang="pl-PL" sz="2400" b="0" i="0" u="sng" strike="noStrike" kern="1200" dirty="0">
                <a:ln>
                  <a:noFill/>
                </a:ln>
                <a:uFillTx/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400" b="0" i="0" u="sng" strike="noStrike" kern="1200" dirty="0" err="1" smtClean="0">
                <a:ln>
                  <a:noFill/>
                </a:ln>
                <a:uFillTx/>
                <a:latin typeface="Arial" pitchFamily="18"/>
                <a:ea typeface="Microsoft YaHei" pitchFamily="2"/>
                <a:cs typeface="Mangal" pitchFamily="2"/>
              </a:rPr>
              <a:t>Unterhalt</a:t>
            </a:r>
            <a:endParaRPr lang="pl-PL" sz="2400" b="0" i="0" u="sng" strike="noStrike" kern="1200" dirty="0" smtClean="0">
              <a:ln>
                <a:noFill/>
              </a:ln>
              <a:uFillTx/>
              <a:latin typeface="Arial" pitchFamily="18"/>
              <a:ea typeface="Microsoft YaHei" pitchFamily="2"/>
              <a:cs typeface="Mangal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l-PL" sz="2400" b="0" i="0" u="sng" strike="noStrike" kern="1200" dirty="0" smtClean="0">
                <a:ln>
                  <a:noFill/>
                </a:ln>
                <a:uFillTx/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400" b="0" i="0" u="sng" strike="noStrike" kern="1200" dirty="0" err="1">
                <a:ln>
                  <a:noFill/>
                </a:ln>
                <a:uFillTx/>
                <a:latin typeface="Arial" pitchFamily="18"/>
                <a:ea typeface="Microsoft YaHei" pitchFamily="2"/>
                <a:cs typeface="Mangal" pitchFamily="2"/>
              </a:rPr>
              <a:t>betreffen</a:t>
            </a:r>
            <a:r>
              <a:rPr lang="pl-PL" sz="2400" b="0" i="0" u="sng" strike="noStrike" kern="1200" dirty="0">
                <a:ln>
                  <a:noFill/>
                </a:ln>
                <a:uFillTx/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400" b="0" i="0" u="sng" strike="noStrike" kern="1200" dirty="0" err="1">
                <a:ln>
                  <a:noFill/>
                </a:ln>
                <a:uFillTx/>
                <a:latin typeface="Arial" pitchFamily="18"/>
                <a:ea typeface="Microsoft YaHei" pitchFamily="2"/>
                <a:cs typeface="Mangal" pitchFamily="2"/>
              </a:rPr>
              <a:t>etwa</a:t>
            </a:r>
            <a:r>
              <a:rPr lang="pl-PL" sz="2400" b="0" i="0" u="sng" strike="noStrike" kern="1200" dirty="0">
                <a:ln>
                  <a:noFill/>
                </a:ln>
                <a:uFillTx/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400" b="0" i="0" u="sng" strike="noStrike" kern="1200" dirty="0" err="1">
                <a:ln>
                  <a:noFill/>
                </a:ln>
                <a:uFillTx/>
                <a:latin typeface="Arial" pitchFamily="18"/>
                <a:ea typeface="Microsoft YaHei" pitchFamily="2"/>
                <a:cs typeface="Mangal" pitchFamily="2"/>
              </a:rPr>
              <a:t>zum</a:t>
            </a:r>
            <a:r>
              <a:rPr lang="pl-PL" sz="2400" b="0" i="0" u="sng" strike="noStrike" kern="1200" dirty="0">
                <a:ln>
                  <a:noFill/>
                </a:ln>
                <a:uFillTx/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400" b="0" i="0" u="sng" strike="noStrike" kern="1200" dirty="0" err="1">
                <a:ln>
                  <a:noFill/>
                </a:ln>
                <a:uFillTx/>
                <a:latin typeface="Arial" pitchFamily="18"/>
                <a:ea typeface="Microsoft YaHei" pitchFamily="2"/>
                <a:cs typeface="Mangal" pitchFamily="2"/>
              </a:rPr>
              <a:t>Beispiel</a:t>
            </a:r>
            <a:r>
              <a:rPr lang="pl-PL" sz="2400" b="0" i="0" u="sng" strike="noStrike" kern="1200" dirty="0">
                <a:ln>
                  <a:noFill/>
                </a:ln>
                <a:uFillTx/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4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: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l-PL" sz="2800" b="0" i="0" u="none" strike="noStrike" kern="1200" dirty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- </a:t>
            </a:r>
            <a:r>
              <a:rPr lang="de-DE" sz="2800" b="0" i="0" u="none" strike="noStrike" kern="1200" dirty="0">
                <a:ln>
                  <a:noFill/>
                </a:ln>
                <a:solidFill>
                  <a:srgbClr val="222222"/>
                </a:solidFill>
                <a:latin typeface="sans-serif" pitchFamily="34"/>
                <a:ea typeface="Microsoft YaHei" pitchFamily="2"/>
                <a:cs typeface="Mangal" pitchFamily="2"/>
              </a:rPr>
              <a:t>Kindesunterhalt gegenüber den Kindern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de-DE" sz="2800" b="0" i="0" u="none" strike="noStrike" kern="1200" dirty="0">
              <a:ln>
                <a:noFill/>
              </a:ln>
              <a:solidFill>
                <a:srgbClr val="222222"/>
              </a:solidFill>
              <a:latin typeface="sans-serif" pitchFamily="34"/>
              <a:ea typeface="Microsoft YaHei" pitchFamily="2"/>
              <a:cs typeface="Mangal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de-DE" sz="2800" b="0" i="0" u="none" strike="noStrike" kern="1200" dirty="0">
                <a:ln>
                  <a:noFill/>
                </a:ln>
                <a:solidFill>
                  <a:srgbClr val="222222"/>
                </a:solidFill>
                <a:latin typeface="sans-serif" pitchFamily="34"/>
                <a:ea typeface="Microsoft YaHei" pitchFamily="2"/>
                <a:cs typeface="Mangal" pitchFamily="2"/>
              </a:rPr>
              <a:t>- Unterhalt sonstiger Familienmitglieder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de-DE" sz="2800" b="0" i="0" u="none" strike="noStrike" kern="1200" dirty="0">
              <a:ln>
                <a:noFill/>
              </a:ln>
              <a:solidFill>
                <a:srgbClr val="222222"/>
              </a:solidFill>
              <a:latin typeface="sans-serif" pitchFamily="34"/>
              <a:ea typeface="Microsoft YaHei" pitchFamily="2"/>
              <a:cs typeface="Mangal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de-DE" sz="2800" b="0" i="0" u="none" strike="noStrike" kern="1200" dirty="0">
                <a:ln>
                  <a:noFill/>
                </a:ln>
                <a:solidFill>
                  <a:srgbClr val="222222"/>
                </a:solidFill>
                <a:latin typeface="sans-serif" pitchFamily="34"/>
                <a:ea typeface="Microsoft YaHei" pitchFamily="2"/>
                <a:cs typeface="Mangal" pitchFamily="2"/>
              </a:rPr>
              <a:t>- Elternunterhalt gegenüber Eltern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l-PL" sz="1800" b="0" i="0" u="none" strike="noStrike" kern="1200" dirty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pPr lvl="0">
              <a:buNone/>
            </a:pPr>
            <a:r>
              <a:rPr lang="de-DE" sz="3600" u="sng" kern="1200">
                <a:latin typeface="Calibri" pitchFamily="34"/>
                <a:ea typeface="Microsoft YaHei" pitchFamily="2"/>
              </a:rPr>
              <a:t>Unterhaltpflicht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1152000" y="3744000"/>
            <a:ext cx="4732555" cy="916746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800"/>
            </a:pP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Unterhaltspflichten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800" b="0" i="0" u="none" strike="noStrike" kern="1200" dirty="0" err="1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bestehen</a:t>
            </a:r>
            <a:endParaRPr lang="pl-PL" sz="2800" b="0" i="0" u="none" strike="noStrike" kern="1200" dirty="0" smtClean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800"/>
            </a:pPr>
            <a:r>
              <a:rPr lang="pl-PL" sz="2800" b="0" i="0" u="none" strike="noStrike" kern="1200" dirty="0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in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verschiedenen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Kulturen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.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6192000" y="4423679"/>
            <a:ext cx="3246840" cy="29923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pPr lvl="0">
              <a:buNone/>
            </a:pPr>
            <a:r>
              <a:rPr lang="de-DE" sz="3600" u="sng" kern="1200">
                <a:latin typeface="Calibri" pitchFamily="34"/>
                <a:ea typeface="Microsoft YaHei" pitchFamily="2"/>
              </a:rPr>
              <a:t>Selbstbehalt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1080000" y="3456000"/>
            <a:ext cx="7906245" cy="1742613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800"/>
            </a:pP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Der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Selbstbehalt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oder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auch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Eigenbedarf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endParaRPr lang="pl-PL" sz="2800" b="0" i="0" u="none" strike="noStrike" kern="1200" dirty="0" smtClean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800"/>
            </a:pPr>
            <a:r>
              <a:rPr lang="pl-PL" sz="2800" b="0" i="0" u="none" strike="noStrike" kern="1200" dirty="0" err="1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bezeichnet</a:t>
            </a:r>
            <a:r>
              <a:rPr lang="pl-PL" sz="2800" b="0" i="0" u="none" strike="noStrike" kern="1200" dirty="0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einen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monatlichen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Mindestbetrag</a:t>
            </a:r>
            <a:r>
              <a:rPr lang="pl-PL" sz="2800" b="0" i="0" u="none" strike="noStrike" kern="1200" dirty="0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,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800"/>
            </a:pPr>
            <a:r>
              <a:rPr lang="pl-PL" sz="2800" b="0" i="0" u="none" strike="noStrike" kern="1200" dirty="0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der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dem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Unterhaltspflichtigen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zugesichert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wird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, </a:t>
            </a:r>
            <a:endParaRPr lang="pl-PL" sz="2800" b="0" i="0" u="none" strike="noStrike" kern="1200" dirty="0" smtClean="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800"/>
            </a:pPr>
            <a:r>
              <a:rPr lang="pl-PL" sz="2800" b="0" i="0" u="none" strike="noStrike" kern="1200" dirty="0" err="1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um</a:t>
            </a:r>
            <a:r>
              <a:rPr lang="pl-PL" sz="2800" b="0" i="0" u="none" strike="noStrike" kern="1200" dirty="0" smtClean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einen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gewissen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Lebensstandard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zu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 </a:t>
            </a:r>
            <a:r>
              <a:rPr lang="pl-PL" sz="2800" b="0" i="0" u="none" strike="noStrike" kern="1200" dirty="0" err="1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erhalten</a:t>
            </a:r>
            <a:r>
              <a:rPr lang="pl-PL" sz="2800" b="0" i="0" u="none" strike="noStrike" kern="1200" dirty="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/>
        <p:txBody>
          <a:bodyPr>
            <a:spAutoFit/>
          </a:bodyPr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pPr lvl="0">
              <a:buNone/>
            </a:pPr>
            <a:r>
              <a:rPr lang="de-DE" sz="3200" u="sng" kern="1200">
                <a:latin typeface="Calibri" pitchFamily="34"/>
                <a:ea typeface="Microsoft YaHei" pitchFamily="2"/>
              </a:rPr>
              <a:t>Wortschatz</a:t>
            </a:r>
            <a:r>
              <a:rPr lang="de-DE" sz="3200" kern="1200">
                <a:latin typeface="Calibri" pitchFamily="34"/>
                <a:ea typeface="Microsoft YaHei" pitchFamily="2"/>
              </a:rPr>
              <a:t> </a:t>
            </a:r>
            <a:r>
              <a:rPr lang="de-DE" sz="3200" u="sng" kern="1200">
                <a:latin typeface="Calibri" pitchFamily="34"/>
                <a:ea typeface="Microsoft YaHei" pitchFamily="2"/>
              </a:rPr>
              <a:t>zum</a:t>
            </a:r>
            <a:r>
              <a:rPr lang="de-DE" sz="3200" kern="1200">
                <a:latin typeface="Calibri" pitchFamily="34"/>
                <a:ea typeface="Microsoft YaHei" pitchFamily="2"/>
              </a:rPr>
              <a:t> </a:t>
            </a:r>
            <a:r>
              <a:rPr lang="de-DE" sz="3200" u="sng" kern="1200">
                <a:latin typeface="Calibri" pitchFamily="34"/>
                <a:ea typeface="Microsoft YaHei" pitchFamily="2"/>
              </a:rPr>
              <a:t>Thema</a:t>
            </a:r>
          </a:p>
        </p:txBody>
      </p:sp>
      <p:sp>
        <p:nvSpPr>
          <p:cNvPr id="3" name="Symbol zastępczy tekstu 2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>
            <a:defPPr marL="432000" marR="0" lvl="0" indent="-324000" algn="l">
              <a:spcBef>
                <a:spcPts val="0"/>
              </a:spcBef>
              <a:spcAft>
                <a:spcPts val="0"/>
              </a:spcAft>
              <a:buClr>
                <a:srgbClr val="0E594D"/>
              </a:buClr>
              <a:buSzPct val="45000"/>
              <a:buFont typeface="StarSymbol"/>
              <a:buNone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defPPr>
            <a:lvl1pPr marL="432000" marR="0" lvl="0" indent="-324000" algn="l">
              <a:spcBef>
                <a:spcPts val="0"/>
              </a:spcBef>
              <a:spcAft>
                <a:spcPts val="0"/>
              </a:spcAft>
              <a:buClr>
                <a:srgbClr val="0E594D"/>
              </a:buClr>
              <a:buSzPct val="45000"/>
              <a:buFont typeface="StarSymbol"/>
              <a:buChar char="●"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1pPr>
            <a:lvl2pPr marL="864000" marR="0" lvl="1" indent="-288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tarSymbol"/>
              <a:buChar char="–"/>
              <a:defRPr lang="pl-PL" sz="28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2pPr>
            <a:lvl3pPr marL="1296000" marR="0" lvl="2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3pPr>
            <a:lvl4pPr marL="1728000" marR="0" lvl="3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tarSymbol"/>
              <a:buChar char="–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4pPr>
            <a:lvl5pPr marL="2160000" marR="0" lvl="4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5pPr>
            <a:lvl6pPr marL="2592000" marR="0" lvl="5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6pPr>
            <a:lvl7pPr marL="3024000" marR="0" lvl="6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7pPr>
            <a:lvl8pPr marL="3456000" marR="0" lvl="7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8pPr>
            <a:lvl9pPr marL="3887999" marR="0" lvl="8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9pPr>
          </a:lstStyle>
          <a:p>
            <a:pPr lvl="0">
              <a:buNone/>
            </a:pPr>
            <a:endParaRPr lang="pl-PL"/>
          </a:p>
          <a:p>
            <a:pPr lvl="0">
              <a:buNone/>
            </a:pPr>
            <a:r>
              <a:rPr lang="pl-PL" sz="1500" b="1">
                <a:solidFill>
                  <a:srgbClr val="222222"/>
                </a:solidFill>
                <a:latin typeface="sans-serif" pitchFamily="32"/>
              </a:rPr>
              <a:t>Unterhalt, der  – </a:t>
            </a:r>
            <a:r>
              <a:rPr lang="pl-PL" sz="1500">
                <a:solidFill>
                  <a:srgbClr val="222222"/>
                </a:solidFill>
                <a:latin typeface="sans-serif" pitchFamily="32"/>
              </a:rPr>
              <a:t>utrzymanie, zasiłek alimentacyjny</a:t>
            </a:r>
          </a:p>
          <a:p>
            <a:pPr lvl="0">
              <a:buNone/>
            </a:pPr>
            <a:endParaRPr lang="pl-PL"/>
          </a:p>
          <a:p>
            <a:pPr lvl="0">
              <a:buNone/>
            </a:pPr>
            <a:r>
              <a:rPr lang="de-DE" sz="1500" b="1">
                <a:solidFill>
                  <a:srgbClr val="222222"/>
                </a:solidFill>
                <a:latin typeface="sans-serif" pitchFamily="32"/>
              </a:rPr>
              <a:t>Grundlagen, die (Pl.)</a:t>
            </a:r>
            <a:r>
              <a:rPr lang="de-DE" sz="1500">
                <a:solidFill>
                  <a:srgbClr val="222222"/>
                </a:solidFill>
                <a:latin typeface="sans-serif" pitchFamily="32"/>
              </a:rPr>
              <a:t> – podstawy</a:t>
            </a:r>
          </a:p>
          <a:p>
            <a:pPr lvl="0">
              <a:buNone/>
            </a:pPr>
            <a:endParaRPr lang="pl-PL"/>
          </a:p>
          <a:p>
            <a:pPr lvl="0">
              <a:buNone/>
            </a:pPr>
            <a:r>
              <a:rPr lang="de-DE" sz="1500" b="1">
                <a:solidFill>
                  <a:srgbClr val="222222"/>
                </a:solidFill>
                <a:latin typeface="sans-serif" pitchFamily="32"/>
              </a:rPr>
              <a:t>Geldunterhalt, der </a:t>
            </a:r>
            <a:r>
              <a:rPr lang="de-DE" sz="1500">
                <a:solidFill>
                  <a:srgbClr val="222222"/>
                </a:solidFill>
                <a:latin typeface="sans-serif" pitchFamily="32"/>
              </a:rPr>
              <a:t>- alimenty</a:t>
            </a:r>
          </a:p>
          <a:p>
            <a:pPr lvl="0">
              <a:buNone/>
            </a:pPr>
            <a:endParaRPr lang="pl-PL"/>
          </a:p>
          <a:p>
            <a:pPr lvl="0">
              <a:buNone/>
            </a:pPr>
            <a:r>
              <a:rPr lang="de-DE" sz="1500" b="1">
                <a:solidFill>
                  <a:srgbClr val="222222"/>
                </a:solidFill>
                <a:latin typeface="sans-serif" pitchFamily="32"/>
              </a:rPr>
              <a:t>Naturalunterhalt, der  </a:t>
            </a:r>
            <a:r>
              <a:rPr lang="de-DE" sz="1500">
                <a:solidFill>
                  <a:srgbClr val="222222"/>
                </a:solidFill>
                <a:latin typeface="sans-serif" pitchFamily="32"/>
              </a:rPr>
              <a:t>– utrzymanie w naturze</a:t>
            </a:r>
          </a:p>
          <a:p>
            <a:pPr lvl="0">
              <a:buNone/>
            </a:pPr>
            <a:endParaRPr lang="pl-PL"/>
          </a:p>
          <a:p>
            <a:pPr lvl="0">
              <a:buNone/>
            </a:pPr>
            <a:r>
              <a:rPr lang="de-DE" sz="1500" b="1">
                <a:solidFill>
                  <a:srgbClr val="222222"/>
                </a:solidFill>
                <a:latin typeface="sans-serif" pitchFamily="32"/>
              </a:rPr>
              <a:t>Betreuungsunterhalt, der  </a:t>
            </a:r>
            <a:r>
              <a:rPr lang="de-DE" sz="1500">
                <a:solidFill>
                  <a:srgbClr val="222222"/>
                </a:solidFill>
                <a:latin typeface="sans-serif" pitchFamily="32"/>
              </a:rPr>
              <a:t>– opieka nad dziećmi</a:t>
            </a:r>
          </a:p>
          <a:p>
            <a:pPr lvl="0">
              <a:buNone/>
            </a:pPr>
            <a:endParaRPr lang="pl-PL"/>
          </a:p>
          <a:p>
            <a:pPr lvl="0">
              <a:buNone/>
            </a:pPr>
            <a:r>
              <a:rPr lang="de-DE" sz="1500" b="1">
                <a:solidFill>
                  <a:srgbClr val="222222"/>
                </a:solidFill>
                <a:latin typeface="sans-serif" pitchFamily="32"/>
              </a:rPr>
              <a:t>Unterkunft , die </a:t>
            </a:r>
            <a:r>
              <a:rPr lang="de-DE" sz="1500">
                <a:solidFill>
                  <a:srgbClr val="222222"/>
                </a:solidFill>
                <a:latin typeface="sans-serif" pitchFamily="32"/>
              </a:rPr>
              <a:t>– zakwaterowanie, utrzymane</a:t>
            </a:r>
          </a:p>
          <a:p>
            <a:pPr lvl="0">
              <a:buNone/>
            </a:pPr>
            <a:endParaRPr lang="pl-PL"/>
          </a:p>
          <a:p>
            <a:pPr lvl="0">
              <a:buNone/>
            </a:pPr>
            <a:r>
              <a:rPr lang="pl-PL" sz="1500" b="1">
                <a:solidFill>
                  <a:srgbClr val="222222"/>
                </a:solidFill>
                <a:latin typeface="sans-serif" pitchFamily="32"/>
              </a:rPr>
              <a:t>Gesundheits</a:t>
            </a:r>
            <a:r>
              <a:rPr lang="pl-PL" sz="1500">
                <a:solidFill>
                  <a:srgbClr val="222222"/>
                </a:solidFill>
                <a:latin typeface="sans-serif" pitchFamily="32"/>
              </a:rPr>
              <a:t>- und Krankenpfliege- opieka zdrowotna i pielęgniarska</a:t>
            </a:r>
          </a:p>
          <a:p>
            <a:pPr lvl="0">
              <a:buNone/>
            </a:pPr>
            <a:endParaRPr lang="pl-PL"/>
          </a:p>
          <a:p>
            <a:pPr lvl="0">
              <a:buNone/>
            </a:pPr>
            <a:r>
              <a:rPr lang="de-DE" sz="1500" b="1">
                <a:solidFill>
                  <a:srgbClr val="222222"/>
                </a:solidFill>
                <a:latin typeface="sans-serif" pitchFamily="32"/>
              </a:rPr>
              <a:t>Nahrungsmittel , das, die(Pl.)</a:t>
            </a:r>
            <a:r>
              <a:rPr lang="de-DE" sz="1500">
                <a:solidFill>
                  <a:srgbClr val="222222"/>
                </a:solidFill>
                <a:latin typeface="sans-serif" pitchFamily="32"/>
              </a:rPr>
              <a:t>– jedzenie</a:t>
            </a:r>
          </a:p>
          <a:p>
            <a:pPr lvl="0">
              <a:buNone/>
            </a:pPr>
            <a:r>
              <a:rPr lang="pl-PL" sz="1500">
                <a:solidFill>
                  <a:srgbClr val="222222"/>
                </a:solidFill>
                <a:latin typeface="sans-serif" pitchFamily="32"/>
              </a:rPr>
              <a:t> rodzicielska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omyślni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yt-cool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390</Words>
  <Application>Microsoft Office PowerPoint</Application>
  <PresentationFormat>Niestandardowy</PresentationFormat>
  <Paragraphs>97</Paragraphs>
  <Slides>12</Slides>
  <Notes>12</Notes>
  <HiddenSlides>0</HiddenSlides>
  <MMClips>0</MMClips>
  <ScaleCrop>false</ScaleCrop>
  <HeadingPairs>
    <vt:vector size="4" baseType="variant">
      <vt:variant>
        <vt:lpstr>Motyw</vt:lpstr>
      </vt:variant>
      <vt:variant>
        <vt:i4>2</vt:i4>
      </vt:variant>
      <vt:variant>
        <vt:lpstr>Tytuły slajdów</vt:lpstr>
      </vt:variant>
      <vt:variant>
        <vt:i4>12</vt:i4>
      </vt:variant>
    </vt:vector>
  </HeadingPairs>
  <TitlesOfParts>
    <vt:vector size="14" baseType="lpstr">
      <vt:lpstr>Domyślnie</vt:lpstr>
      <vt:lpstr>lyt-cool</vt:lpstr>
      <vt:lpstr>Prezentacja programu PowerPoint</vt:lpstr>
      <vt:lpstr>Prezentacja programu PowerPoint</vt:lpstr>
      <vt:lpstr>Definiton</vt:lpstr>
      <vt:lpstr>Geschichte</vt:lpstr>
      <vt:lpstr>Geldunterhalt, Naturalunterhalt, Betreuungsunterhalt</vt:lpstr>
      <vt:lpstr> Nutznießer von Unterhaltsleistungen</vt:lpstr>
      <vt:lpstr>Unterhaltpflicht</vt:lpstr>
      <vt:lpstr>Selbstbehalt</vt:lpstr>
      <vt:lpstr>Wortschatz zum Thema</vt:lpstr>
      <vt:lpstr>Wortschatz zum Thema</vt:lpstr>
      <vt:lpstr> Quellen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Andżelina Drozd</dc:creator>
  <cp:lastModifiedBy>Oem</cp:lastModifiedBy>
  <cp:revision>6</cp:revision>
  <dcterms:created xsi:type="dcterms:W3CDTF">2020-03-29T17:09:56Z</dcterms:created>
  <dcterms:modified xsi:type="dcterms:W3CDTF">2020-04-28T06:21:33Z</dcterms:modified>
</cp:coreProperties>
</file>