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8" r:id="rId1"/>
  </p:sldMasterIdLst>
  <p:sldIdLst>
    <p:sldId id="256" r:id="rId2"/>
    <p:sldId id="257" r:id="rId3"/>
    <p:sldId id="259" r:id="rId4"/>
    <p:sldId id="260" r:id="rId5"/>
    <p:sldId id="272" r:id="rId6"/>
    <p:sldId id="261" r:id="rId7"/>
    <p:sldId id="265" r:id="rId8"/>
    <p:sldId id="262" r:id="rId9"/>
    <p:sldId id="266" r:id="rId10"/>
    <p:sldId id="273" r:id="rId11"/>
    <p:sldId id="263" r:id="rId12"/>
    <p:sldId id="268" r:id="rId13"/>
    <p:sldId id="267" r:id="rId14"/>
    <p:sldId id="269" r:id="rId15"/>
    <p:sldId id="270" r:id="rId16"/>
    <p:sldId id="258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2" autoAdjust="0"/>
    <p:restoredTop sz="94660"/>
  </p:normalViewPr>
  <p:slideViewPr>
    <p:cSldViewPr snapToGrid="0">
      <p:cViewPr>
        <p:scale>
          <a:sx n="63" d="100"/>
          <a:sy n="63" d="100"/>
        </p:scale>
        <p:origin x="-355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0.png"/><Relationship Id="rId4" Type="http://schemas.openxmlformats.org/officeDocument/2006/relationships/image" Target="../media/image11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0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8AA20A-2525-4406-8EE1-980E3B05EFBF}" type="doc">
      <dgm:prSet loTypeId="urn:microsoft.com/office/officeart/2008/layout/LinedList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49E7AE4-99E3-4BE9-BF70-F7839AAC1037}">
      <dgm:prSet/>
      <dgm:spPr/>
      <dgm:t>
        <a:bodyPr/>
        <a:lstStyle/>
        <a:p>
          <a:r>
            <a:rPr lang="pl-PL"/>
            <a:t>Monopol</a:t>
          </a:r>
          <a:endParaRPr lang="en-US"/>
        </a:p>
      </dgm:t>
    </dgm:pt>
    <dgm:pt modelId="{5F53F4A6-5A19-4933-9E82-E19ED182B3D6}" type="parTrans" cxnId="{819A04CA-A1A6-4FC1-BF66-FFCA594CFEC3}">
      <dgm:prSet/>
      <dgm:spPr/>
      <dgm:t>
        <a:bodyPr/>
        <a:lstStyle/>
        <a:p>
          <a:endParaRPr lang="en-US"/>
        </a:p>
      </dgm:t>
    </dgm:pt>
    <dgm:pt modelId="{14164208-3346-4665-8AC4-164E4CBB61FA}" type="sibTrans" cxnId="{819A04CA-A1A6-4FC1-BF66-FFCA594CFEC3}">
      <dgm:prSet/>
      <dgm:spPr/>
      <dgm:t>
        <a:bodyPr/>
        <a:lstStyle/>
        <a:p>
          <a:endParaRPr lang="en-US"/>
        </a:p>
      </dgm:t>
    </dgm:pt>
    <dgm:pt modelId="{686FBACF-807D-4EF5-90C5-A1D96698254C}">
      <dgm:prSet/>
      <dgm:spPr/>
      <dgm:t>
        <a:bodyPr/>
        <a:lstStyle/>
        <a:p>
          <a:r>
            <a:rPr lang="pl-PL"/>
            <a:t>Oligopol</a:t>
          </a:r>
          <a:endParaRPr lang="en-US"/>
        </a:p>
      </dgm:t>
    </dgm:pt>
    <dgm:pt modelId="{44862831-B73A-4C57-939C-5809838BB5D7}" type="parTrans" cxnId="{C40D9103-D7D6-49D1-9298-790171FB079B}">
      <dgm:prSet/>
      <dgm:spPr/>
      <dgm:t>
        <a:bodyPr/>
        <a:lstStyle/>
        <a:p>
          <a:endParaRPr lang="en-US"/>
        </a:p>
      </dgm:t>
    </dgm:pt>
    <dgm:pt modelId="{1BB5BCC8-FF0B-4A36-AB82-7CF6E7D5D1F8}" type="sibTrans" cxnId="{C40D9103-D7D6-49D1-9298-790171FB079B}">
      <dgm:prSet/>
      <dgm:spPr/>
      <dgm:t>
        <a:bodyPr/>
        <a:lstStyle/>
        <a:p>
          <a:endParaRPr lang="en-US"/>
        </a:p>
      </dgm:t>
    </dgm:pt>
    <dgm:pt modelId="{AED83F41-4B84-49C0-9CC1-FF1C7CF8B72E}">
      <dgm:prSet/>
      <dgm:spPr/>
      <dgm:t>
        <a:bodyPr/>
        <a:lstStyle/>
        <a:p>
          <a:r>
            <a:rPr lang="pl-PL"/>
            <a:t>Polypol</a:t>
          </a:r>
          <a:endParaRPr lang="en-US"/>
        </a:p>
      </dgm:t>
    </dgm:pt>
    <dgm:pt modelId="{D0568D10-D09A-4C9F-B7C8-14CC46B0F6C4}" type="parTrans" cxnId="{8A137EA6-E527-44B0-9048-8519437E9487}">
      <dgm:prSet/>
      <dgm:spPr/>
      <dgm:t>
        <a:bodyPr/>
        <a:lstStyle/>
        <a:p>
          <a:endParaRPr lang="en-US"/>
        </a:p>
      </dgm:t>
    </dgm:pt>
    <dgm:pt modelId="{C8B9F817-6BF0-4850-B562-E7AE5A837D5F}" type="sibTrans" cxnId="{8A137EA6-E527-44B0-9048-8519437E9487}">
      <dgm:prSet/>
      <dgm:spPr/>
      <dgm:t>
        <a:bodyPr/>
        <a:lstStyle/>
        <a:p>
          <a:endParaRPr lang="en-US"/>
        </a:p>
      </dgm:t>
    </dgm:pt>
    <dgm:pt modelId="{643F331F-B806-4D6D-8329-C8D51ABA3CEA}">
      <dgm:prSet/>
      <dgm:spPr/>
      <dgm:t>
        <a:bodyPr/>
        <a:lstStyle/>
        <a:p>
          <a:r>
            <a:rPr lang="pl-PL"/>
            <a:t>Monopson</a:t>
          </a:r>
          <a:endParaRPr lang="en-US"/>
        </a:p>
      </dgm:t>
    </dgm:pt>
    <dgm:pt modelId="{9D2661ED-EC16-4DDA-83E2-945331EC4BE7}" type="parTrans" cxnId="{41EA294B-BA4C-4025-A342-668E945FFC77}">
      <dgm:prSet/>
      <dgm:spPr/>
      <dgm:t>
        <a:bodyPr/>
        <a:lstStyle/>
        <a:p>
          <a:endParaRPr lang="en-US"/>
        </a:p>
      </dgm:t>
    </dgm:pt>
    <dgm:pt modelId="{EA97C68E-8DBA-44D6-91DC-CDA04F227450}" type="sibTrans" cxnId="{41EA294B-BA4C-4025-A342-668E945FFC77}">
      <dgm:prSet/>
      <dgm:spPr/>
      <dgm:t>
        <a:bodyPr/>
        <a:lstStyle/>
        <a:p>
          <a:endParaRPr lang="en-US"/>
        </a:p>
      </dgm:t>
    </dgm:pt>
    <dgm:pt modelId="{34664BF3-BE7E-49C7-ABD3-12956955976B}" type="pres">
      <dgm:prSet presAssocID="{D68AA20A-2525-4406-8EE1-980E3B05EFB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AAF1E01B-AE18-4C15-9ED2-0D3EF112AED2}" type="pres">
      <dgm:prSet presAssocID="{C49E7AE4-99E3-4BE9-BF70-F7839AAC1037}" presName="thickLine" presStyleLbl="alignNode1" presStyleIdx="0" presStyleCnt="4"/>
      <dgm:spPr/>
    </dgm:pt>
    <dgm:pt modelId="{D5A83023-8CCD-4E73-9CB0-D622ADA3CC96}" type="pres">
      <dgm:prSet presAssocID="{C49E7AE4-99E3-4BE9-BF70-F7839AAC1037}" presName="horz1" presStyleCnt="0"/>
      <dgm:spPr/>
    </dgm:pt>
    <dgm:pt modelId="{559C75BF-D465-4001-8940-05BCE5209DD8}" type="pres">
      <dgm:prSet presAssocID="{C49E7AE4-99E3-4BE9-BF70-F7839AAC1037}" presName="tx1" presStyleLbl="revTx" presStyleIdx="0" presStyleCnt="4"/>
      <dgm:spPr/>
      <dgm:t>
        <a:bodyPr/>
        <a:lstStyle/>
        <a:p>
          <a:endParaRPr lang="pl-PL"/>
        </a:p>
      </dgm:t>
    </dgm:pt>
    <dgm:pt modelId="{CDFD841A-FF82-434E-8451-4DA516446713}" type="pres">
      <dgm:prSet presAssocID="{C49E7AE4-99E3-4BE9-BF70-F7839AAC1037}" presName="vert1" presStyleCnt="0"/>
      <dgm:spPr/>
    </dgm:pt>
    <dgm:pt modelId="{A2538711-4DF2-4F42-924A-15CE704A0A6F}" type="pres">
      <dgm:prSet presAssocID="{686FBACF-807D-4EF5-90C5-A1D96698254C}" presName="thickLine" presStyleLbl="alignNode1" presStyleIdx="1" presStyleCnt="4"/>
      <dgm:spPr/>
    </dgm:pt>
    <dgm:pt modelId="{B2F09717-346B-48EC-A236-733EA22B5CD2}" type="pres">
      <dgm:prSet presAssocID="{686FBACF-807D-4EF5-90C5-A1D96698254C}" presName="horz1" presStyleCnt="0"/>
      <dgm:spPr/>
    </dgm:pt>
    <dgm:pt modelId="{AFEA4EA9-3604-487D-B914-FB2D1C898925}" type="pres">
      <dgm:prSet presAssocID="{686FBACF-807D-4EF5-90C5-A1D96698254C}" presName="tx1" presStyleLbl="revTx" presStyleIdx="1" presStyleCnt="4"/>
      <dgm:spPr/>
      <dgm:t>
        <a:bodyPr/>
        <a:lstStyle/>
        <a:p>
          <a:endParaRPr lang="pl-PL"/>
        </a:p>
      </dgm:t>
    </dgm:pt>
    <dgm:pt modelId="{E5BF48A1-F617-401C-A573-61EEB1D21D07}" type="pres">
      <dgm:prSet presAssocID="{686FBACF-807D-4EF5-90C5-A1D96698254C}" presName="vert1" presStyleCnt="0"/>
      <dgm:spPr/>
    </dgm:pt>
    <dgm:pt modelId="{E036BED8-3431-4C8D-B69F-24B439466906}" type="pres">
      <dgm:prSet presAssocID="{AED83F41-4B84-49C0-9CC1-FF1C7CF8B72E}" presName="thickLine" presStyleLbl="alignNode1" presStyleIdx="2" presStyleCnt="4"/>
      <dgm:spPr/>
    </dgm:pt>
    <dgm:pt modelId="{B9FB4B20-CDA8-475D-B636-1371102E4715}" type="pres">
      <dgm:prSet presAssocID="{AED83F41-4B84-49C0-9CC1-FF1C7CF8B72E}" presName="horz1" presStyleCnt="0"/>
      <dgm:spPr/>
    </dgm:pt>
    <dgm:pt modelId="{CA77E3E0-121A-4D39-8017-AF838158C0E3}" type="pres">
      <dgm:prSet presAssocID="{AED83F41-4B84-49C0-9CC1-FF1C7CF8B72E}" presName="tx1" presStyleLbl="revTx" presStyleIdx="2" presStyleCnt="4"/>
      <dgm:spPr/>
      <dgm:t>
        <a:bodyPr/>
        <a:lstStyle/>
        <a:p>
          <a:endParaRPr lang="pl-PL"/>
        </a:p>
      </dgm:t>
    </dgm:pt>
    <dgm:pt modelId="{7F01B410-D073-4352-8F99-926F9C123233}" type="pres">
      <dgm:prSet presAssocID="{AED83F41-4B84-49C0-9CC1-FF1C7CF8B72E}" presName="vert1" presStyleCnt="0"/>
      <dgm:spPr/>
    </dgm:pt>
    <dgm:pt modelId="{EBD78C1E-6483-4BF0-AB52-490AA2FBEA9A}" type="pres">
      <dgm:prSet presAssocID="{643F331F-B806-4D6D-8329-C8D51ABA3CEA}" presName="thickLine" presStyleLbl="alignNode1" presStyleIdx="3" presStyleCnt="4"/>
      <dgm:spPr/>
    </dgm:pt>
    <dgm:pt modelId="{B6F201E8-A138-4408-82CF-03CCA38CCD5E}" type="pres">
      <dgm:prSet presAssocID="{643F331F-B806-4D6D-8329-C8D51ABA3CEA}" presName="horz1" presStyleCnt="0"/>
      <dgm:spPr/>
    </dgm:pt>
    <dgm:pt modelId="{37A681DF-01C5-48A0-8A21-2ACE1B733895}" type="pres">
      <dgm:prSet presAssocID="{643F331F-B806-4D6D-8329-C8D51ABA3CEA}" presName="tx1" presStyleLbl="revTx" presStyleIdx="3" presStyleCnt="4"/>
      <dgm:spPr/>
      <dgm:t>
        <a:bodyPr/>
        <a:lstStyle/>
        <a:p>
          <a:endParaRPr lang="pl-PL"/>
        </a:p>
      </dgm:t>
    </dgm:pt>
    <dgm:pt modelId="{05DC351C-6B15-4C3B-ADE0-3DC55098A600}" type="pres">
      <dgm:prSet presAssocID="{643F331F-B806-4D6D-8329-C8D51ABA3CEA}" presName="vert1" presStyleCnt="0"/>
      <dgm:spPr/>
    </dgm:pt>
  </dgm:ptLst>
  <dgm:cxnLst>
    <dgm:cxn modelId="{C40D9103-D7D6-49D1-9298-790171FB079B}" srcId="{D68AA20A-2525-4406-8EE1-980E3B05EFBF}" destId="{686FBACF-807D-4EF5-90C5-A1D96698254C}" srcOrd="1" destOrd="0" parTransId="{44862831-B73A-4C57-939C-5809838BB5D7}" sibTransId="{1BB5BCC8-FF0B-4A36-AB82-7CF6E7D5D1F8}"/>
    <dgm:cxn modelId="{8A137EA6-E527-44B0-9048-8519437E9487}" srcId="{D68AA20A-2525-4406-8EE1-980E3B05EFBF}" destId="{AED83F41-4B84-49C0-9CC1-FF1C7CF8B72E}" srcOrd="2" destOrd="0" parTransId="{D0568D10-D09A-4C9F-B7C8-14CC46B0F6C4}" sibTransId="{C8B9F817-6BF0-4850-B562-E7AE5A837D5F}"/>
    <dgm:cxn modelId="{41EA294B-BA4C-4025-A342-668E945FFC77}" srcId="{D68AA20A-2525-4406-8EE1-980E3B05EFBF}" destId="{643F331F-B806-4D6D-8329-C8D51ABA3CEA}" srcOrd="3" destOrd="0" parTransId="{9D2661ED-EC16-4DDA-83E2-945331EC4BE7}" sibTransId="{EA97C68E-8DBA-44D6-91DC-CDA04F227450}"/>
    <dgm:cxn modelId="{71FDE2ED-6B5C-4A4F-9730-3C962579C24B}" type="presOf" srcId="{C49E7AE4-99E3-4BE9-BF70-F7839AAC1037}" destId="{559C75BF-D465-4001-8940-05BCE5209DD8}" srcOrd="0" destOrd="0" presId="urn:microsoft.com/office/officeart/2008/layout/LinedList"/>
    <dgm:cxn modelId="{6D561F8D-DD32-4822-9D69-E35248C1BD8A}" type="presOf" srcId="{643F331F-B806-4D6D-8329-C8D51ABA3CEA}" destId="{37A681DF-01C5-48A0-8A21-2ACE1B733895}" srcOrd="0" destOrd="0" presId="urn:microsoft.com/office/officeart/2008/layout/LinedList"/>
    <dgm:cxn modelId="{A32AA196-AE87-4BB1-B61D-881F3334CCFF}" type="presOf" srcId="{D68AA20A-2525-4406-8EE1-980E3B05EFBF}" destId="{34664BF3-BE7E-49C7-ABD3-12956955976B}" srcOrd="0" destOrd="0" presId="urn:microsoft.com/office/officeart/2008/layout/LinedList"/>
    <dgm:cxn modelId="{822513BB-D508-497F-AD48-50F63A63FAB7}" type="presOf" srcId="{AED83F41-4B84-49C0-9CC1-FF1C7CF8B72E}" destId="{CA77E3E0-121A-4D39-8017-AF838158C0E3}" srcOrd="0" destOrd="0" presId="urn:microsoft.com/office/officeart/2008/layout/LinedList"/>
    <dgm:cxn modelId="{819A04CA-A1A6-4FC1-BF66-FFCA594CFEC3}" srcId="{D68AA20A-2525-4406-8EE1-980E3B05EFBF}" destId="{C49E7AE4-99E3-4BE9-BF70-F7839AAC1037}" srcOrd="0" destOrd="0" parTransId="{5F53F4A6-5A19-4933-9E82-E19ED182B3D6}" sibTransId="{14164208-3346-4665-8AC4-164E4CBB61FA}"/>
    <dgm:cxn modelId="{1AD3ABAF-0725-496E-B224-87706DE24C10}" type="presOf" srcId="{686FBACF-807D-4EF5-90C5-A1D96698254C}" destId="{AFEA4EA9-3604-487D-B914-FB2D1C898925}" srcOrd="0" destOrd="0" presId="urn:microsoft.com/office/officeart/2008/layout/LinedList"/>
    <dgm:cxn modelId="{20BDB1DF-4DB8-41D1-8032-0B47D8559A37}" type="presParOf" srcId="{34664BF3-BE7E-49C7-ABD3-12956955976B}" destId="{AAF1E01B-AE18-4C15-9ED2-0D3EF112AED2}" srcOrd="0" destOrd="0" presId="urn:microsoft.com/office/officeart/2008/layout/LinedList"/>
    <dgm:cxn modelId="{2AACF318-D390-4695-B303-CDD35EE9B7BA}" type="presParOf" srcId="{34664BF3-BE7E-49C7-ABD3-12956955976B}" destId="{D5A83023-8CCD-4E73-9CB0-D622ADA3CC96}" srcOrd="1" destOrd="0" presId="urn:microsoft.com/office/officeart/2008/layout/LinedList"/>
    <dgm:cxn modelId="{ACAB2067-C1CC-45F4-A816-49CF5787B130}" type="presParOf" srcId="{D5A83023-8CCD-4E73-9CB0-D622ADA3CC96}" destId="{559C75BF-D465-4001-8940-05BCE5209DD8}" srcOrd="0" destOrd="0" presId="urn:microsoft.com/office/officeart/2008/layout/LinedList"/>
    <dgm:cxn modelId="{57A4E95B-C24F-4D94-94D3-ECF7D698CD3A}" type="presParOf" srcId="{D5A83023-8CCD-4E73-9CB0-D622ADA3CC96}" destId="{CDFD841A-FF82-434E-8451-4DA516446713}" srcOrd="1" destOrd="0" presId="urn:microsoft.com/office/officeart/2008/layout/LinedList"/>
    <dgm:cxn modelId="{25D393ED-1C89-433D-BF3C-EA359BBEA994}" type="presParOf" srcId="{34664BF3-BE7E-49C7-ABD3-12956955976B}" destId="{A2538711-4DF2-4F42-924A-15CE704A0A6F}" srcOrd="2" destOrd="0" presId="urn:microsoft.com/office/officeart/2008/layout/LinedList"/>
    <dgm:cxn modelId="{807CA349-461C-43A5-933C-0539B82D7D5D}" type="presParOf" srcId="{34664BF3-BE7E-49C7-ABD3-12956955976B}" destId="{B2F09717-346B-48EC-A236-733EA22B5CD2}" srcOrd="3" destOrd="0" presId="urn:microsoft.com/office/officeart/2008/layout/LinedList"/>
    <dgm:cxn modelId="{5C628ABD-509B-4ED6-A0D3-541816A25618}" type="presParOf" srcId="{B2F09717-346B-48EC-A236-733EA22B5CD2}" destId="{AFEA4EA9-3604-487D-B914-FB2D1C898925}" srcOrd="0" destOrd="0" presId="urn:microsoft.com/office/officeart/2008/layout/LinedList"/>
    <dgm:cxn modelId="{DE8C9335-6904-49BE-BEE2-AF0FB27727F3}" type="presParOf" srcId="{B2F09717-346B-48EC-A236-733EA22B5CD2}" destId="{E5BF48A1-F617-401C-A573-61EEB1D21D07}" srcOrd="1" destOrd="0" presId="urn:microsoft.com/office/officeart/2008/layout/LinedList"/>
    <dgm:cxn modelId="{F13586B9-B478-4B1B-8B9B-3564D9714363}" type="presParOf" srcId="{34664BF3-BE7E-49C7-ABD3-12956955976B}" destId="{E036BED8-3431-4C8D-B69F-24B439466906}" srcOrd="4" destOrd="0" presId="urn:microsoft.com/office/officeart/2008/layout/LinedList"/>
    <dgm:cxn modelId="{E1A7C4B3-DEB9-49C0-AA79-175312D3FAED}" type="presParOf" srcId="{34664BF3-BE7E-49C7-ABD3-12956955976B}" destId="{B9FB4B20-CDA8-475D-B636-1371102E4715}" srcOrd="5" destOrd="0" presId="urn:microsoft.com/office/officeart/2008/layout/LinedList"/>
    <dgm:cxn modelId="{BA5912AC-3405-4B4B-85B9-B589D5981574}" type="presParOf" srcId="{B9FB4B20-CDA8-475D-B636-1371102E4715}" destId="{CA77E3E0-121A-4D39-8017-AF838158C0E3}" srcOrd="0" destOrd="0" presId="urn:microsoft.com/office/officeart/2008/layout/LinedList"/>
    <dgm:cxn modelId="{7CAED794-3A47-432C-A0A6-8B1E80833B21}" type="presParOf" srcId="{B9FB4B20-CDA8-475D-B636-1371102E4715}" destId="{7F01B410-D073-4352-8F99-926F9C123233}" srcOrd="1" destOrd="0" presId="urn:microsoft.com/office/officeart/2008/layout/LinedList"/>
    <dgm:cxn modelId="{A101D62F-6BA9-42D4-B030-AAACED6ED199}" type="presParOf" srcId="{34664BF3-BE7E-49C7-ABD3-12956955976B}" destId="{EBD78C1E-6483-4BF0-AB52-490AA2FBEA9A}" srcOrd="6" destOrd="0" presId="urn:microsoft.com/office/officeart/2008/layout/LinedList"/>
    <dgm:cxn modelId="{E0634264-D868-4C05-8ED7-FCE6F3E24A26}" type="presParOf" srcId="{34664BF3-BE7E-49C7-ABD3-12956955976B}" destId="{B6F201E8-A138-4408-82CF-03CCA38CCD5E}" srcOrd="7" destOrd="0" presId="urn:microsoft.com/office/officeart/2008/layout/LinedList"/>
    <dgm:cxn modelId="{E2899B63-571B-43ED-82DF-9AD5153ECD2F}" type="presParOf" srcId="{B6F201E8-A138-4408-82CF-03CCA38CCD5E}" destId="{37A681DF-01C5-48A0-8A21-2ACE1B733895}" srcOrd="0" destOrd="0" presId="urn:microsoft.com/office/officeart/2008/layout/LinedList"/>
    <dgm:cxn modelId="{9193FABF-8E87-41F3-A809-8FB733FC347B}" type="presParOf" srcId="{B6F201E8-A138-4408-82CF-03CCA38CCD5E}" destId="{05DC351C-6B15-4C3B-ADE0-3DC55098A60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C3D95D-2E8D-4AC6-A44E-5C5B013F1010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33D59816-3E44-4F19-929B-8A0865E8A91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pl-PL"/>
            <a:t>Komplexit</a:t>
          </a:r>
          <a:r>
            <a:rPr lang="en-US"/>
            <a:t>ä</a:t>
          </a:r>
          <a:r>
            <a:rPr lang="pl-PL"/>
            <a:t>t</a:t>
          </a:r>
          <a:endParaRPr lang="en-US"/>
        </a:p>
      </dgm:t>
    </dgm:pt>
    <dgm:pt modelId="{741B134A-06F5-457F-AEE5-74DFB50BAECE}" type="parTrans" cxnId="{85C68E17-0235-4E81-9C41-8270F041CC61}">
      <dgm:prSet/>
      <dgm:spPr/>
      <dgm:t>
        <a:bodyPr/>
        <a:lstStyle/>
        <a:p>
          <a:endParaRPr lang="en-US"/>
        </a:p>
      </dgm:t>
    </dgm:pt>
    <dgm:pt modelId="{B9365C46-ECA2-459E-8FA3-83981AF6D87B}" type="sibTrans" cxnId="{85C68E17-0235-4E81-9C41-8270F041CC61}">
      <dgm:prSet/>
      <dgm:spPr/>
      <dgm:t>
        <a:bodyPr/>
        <a:lstStyle/>
        <a:p>
          <a:endParaRPr lang="en-US"/>
        </a:p>
      </dgm:t>
    </dgm:pt>
    <dgm:pt modelId="{D9869D11-2176-49ED-889E-210F1786158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Effiziente Ressourcennutzung und niedrige Preise</a:t>
          </a:r>
        </a:p>
      </dgm:t>
    </dgm:pt>
    <dgm:pt modelId="{76235767-B7D3-4058-A9DC-32783FB38BD3}" type="parTrans" cxnId="{61E981B0-208A-49B1-9E27-5BB401C8F842}">
      <dgm:prSet/>
      <dgm:spPr/>
      <dgm:t>
        <a:bodyPr/>
        <a:lstStyle/>
        <a:p>
          <a:endParaRPr lang="en-US"/>
        </a:p>
      </dgm:t>
    </dgm:pt>
    <dgm:pt modelId="{2CA84A27-3946-4774-8456-4249034FA3A7}" type="sibTrans" cxnId="{61E981B0-208A-49B1-9E27-5BB401C8F842}">
      <dgm:prSet/>
      <dgm:spPr/>
      <dgm:t>
        <a:bodyPr/>
        <a:lstStyle/>
        <a:p>
          <a:endParaRPr lang="en-US"/>
        </a:p>
      </dgm:t>
    </dgm:pt>
    <dgm:pt modelId="{6EC875E6-37DF-485A-B263-6A3461F24D9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Anreize für Fortschritt</a:t>
          </a:r>
        </a:p>
      </dgm:t>
    </dgm:pt>
    <dgm:pt modelId="{D48AA0B6-5760-470F-BE4F-07A0EEF0D717}" type="parTrans" cxnId="{E5DC36C1-7D07-49A6-8447-E024DC7DA889}">
      <dgm:prSet/>
      <dgm:spPr/>
      <dgm:t>
        <a:bodyPr/>
        <a:lstStyle/>
        <a:p>
          <a:endParaRPr lang="en-US"/>
        </a:p>
      </dgm:t>
    </dgm:pt>
    <dgm:pt modelId="{EA50522D-E74E-4B0E-9D99-58B5F026B2B6}" type="sibTrans" cxnId="{E5DC36C1-7D07-49A6-8447-E024DC7DA889}">
      <dgm:prSet/>
      <dgm:spPr/>
      <dgm:t>
        <a:bodyPr/>
        <a:lstStyle/>
        <a:p>
          <a:endParaRPr lang="en-US"/>
        </a:p>
      </dgm:t>
    </dgm:pt>
    <dgm:pt modelId="{11C79318-8EDB-44D2-B70A-F3FF40C50AFA}" type="pres">
      <dgm:prSet presAssocID="{8DC3D95D-2E8D-4AC6-A44E-5C5B013F1010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720E2F0F-B900-4BDC-8939-E8B89E454BD5}" type="pres">
      <dgm:prSet presAssocID="{33D59816-3E44-4F19-929B-8A0865E8A910}" presName="compNode" presStyleCnt="0"/>
      <dgm:spPr/>
    </dgm:pt>
    <dgm:pt modelId="{AE72CD78-21DE-40B6-8014-87664227121A}" type="pres">
      <dgm:prSet presAssocID="{33D59816-3E44-4F19-929B-8A0865E8A910}" presName="iconBgRect" presStyleLbl="bgShp" presStyleIdx="0" presStyleCnt="3"/>
      <dgm:spPr/>
    </dgm:pt>
    <dgm:pt modelId="{216B6711-C5E2-44B2-A850-2BB7C406C7C8}" type="pres">
      <dgm:prSet presAssocID="{33D59816-3E44-4F19-929B-8A0865E8A910}" presName="iconRect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pl-PL"/>
        </a:p>
      </dgm:t>
      <dgm:extLst>
        <a:ext uri="{E40237B7-FDA0-4F09-8148-C483321AD2D9}">
          <dgm14:cNvPr xmlns:dgm14="http://schemas.microsoft.com/office/drawing/2010/diagram" id="0" name="" descr="Wind Chime"/>
        </a:ext>
      </dgm:extLst>
    </dgm:pt>
    <dgm:pt modelId="{F41DC71B-7B10-4482-8672-19DDA14A7B81}" type="pres">
      <dgm:prSet presAssocID="{33D59816-3E44-4F19-929B-8A0865E8A910}" presName="spaceRect" presStyleCnt="0"/>
      <dgm:spPr/>
    </dgm:pt>
    <dgm:pt modelId="{1580E7B1-85B3-4A89-B47A-CB6BF182C1F0}" type="pres">
      <dgm:prSet presAssocID="{33D59816-3E44-4F19-929B-8A0865E8A910}" presName="textRect" presStyleLbl="revTx" presStyleIdx="0" presStyleCnt="3">
        <dgm:presLayoutVars>
          <dgm:chMax val="1"/>
          <dgm:chPref val="1"/>
        </dgm:presLayoutVars>
      </dgm:prSet>
      <dgm:spPr/>
      <dgm:t>
        <a:bodyPr/>
        <a:lstStyle/>
        <a:p>
          <a:endParaRPr lang="pl-PL"/>
        </a:p>
      </dgm:t>
    </dgm:pt>
    <dgm:pt modelId="{A896D376-C1CC-41E9-9983-C62CBC4055DD}" type="pres">
      <dgm:prSet presAssocID="{B9365C46-ECA2-459E-8FA3-83981AF6D87B}" presName="sibTrans" presStyleCnt="0"/>
      <dgm:spPr/>
    </dgm:pt>
    <dgm:pt modelId="{67FF7107-FAEB-4E39-8FC9-5640A6D8B59C}" type="pres">
      <dgm:prSet presAssocID="{D9869D11-2176-49ED-889E-210F1786158E}" presName="compNode" presStyleCnt="0"/>
      <dgm:spPr/>
    </dgm:pt>
    <dgm:pt modelId="{DE1E620D-7619-48CF-874F-55D7E37B6D8D}" type="pres">
      <dgm:prSet presAssocID="{D9869D11-2176-49ED-889E-210F1786158E}" presName="iconBgRect" presStyleLbl="bgShp" presStyleIdx="1" presStyleCnt="3"/>
      <dgm:spPr/>
    </dgm:pt>
    <dgm:pt modelId="{A6644124-13B3-44FA-9BE0-E18DDCC628AC}" type="pres">
      <dgm:prSet presAssocID="{D9869D11-2176-49ED-889E-210F1786158E}" presName="iconRect" presStyleLbl="node1" presStyleIdx="1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pl-PL"/>
        </a:p>
      </dgm:t>
      <dgm:extLst>
        <a:ext uri="{E40237B7-FDA0-4F09-8148-C483321AD2D9}">
          <dgm14:cNvPr xmlns:dgm14="http://schemas.microsoft.com/office/drawing/2010/diagram" id="0" name="" descr="Leprechaun Hat"/>
        </a:ext>
      </dgm:extLst>
    </dgm:pt>
    <dgm:pt modelId="{3DAE3F05-2C04-4C0E-9C2D-2E1423DA3F82}" type="pres">
      <dgm:prSet presAssocID="{D9869D11-2176-49ED-889E-210F1786158E}" presName="spaceRect" presStyleCnt="0"/>
      <dgm:spPr/>
    </dgm:pt>
    <dgm:pt modelId="{4E37263B-4CD1-45F5-923B-D4E644F33C2A}" type="pres">
      <dgm:prSet presAssocID="{D9869D11-2176-49ED-889E-210F1786158E}" presName="textRect" presStyleLbl="revTx" presStyleIdx="1" presStyleCnt="3">
        <dgm:presLayoutVars>
          <dgm:chMax val="1"/>
          <dgm:chPref val="1"/>
        </dgm:presLayoutVars>
      </dgm:prSet>
      <dgm:spPr/>
      <dgm:t>
        <a:bodyPr/>
        <a:lstStyle/>
        <a:p>
          <a:endParaRPr lang="pl-PL"/>
        </a:p>
      </dgm:t>
    </dgm:pt>
    <dgm:pt modelId="{B8BDF40D-37A6-4EC3-A5AC-1BA81B701C22}" type="pres">
      <dgm:prSet presAssocID="{2CA84A27-3946-4774-8456-4249034FA3A7}" presName="sibTrans" presStyleCnt="0"/>
      <dgm:spPr/>
    </dgm:pt>
    <dgm:pt modelId="{6573D8D1-F6D1-46FD-8D98-87F73240F06F}" type="pres">
      <dgm:prSet presAssocID="{6EC875E6-37DF-485A-B263-6A3461F24D9A}" presName="compNode" presStyleCnt="0"/>
      <dgm:spPr/>
    </dgm:pt>
    <dgm:pt modelId="{6856328F-4526-49A4-A9C4-61ACC468511C}" type="pres">
      <dgm:prSet presAssocID="{6EC875E6-37DF-485A-B263-6A3461F24D9A}" presName="iconBgRect" presStyleLbl="bgShp" presStyleIdx="2" presStyleCnt="3"/>
      <dgm:spPr/>
    </dgm:pt>
    <dgm:pt modelId="{59151493-0B87-4B56-9C00-29FD4B48CEF2}" type="pres">
      <dgm:prSet presAssocID="{6EC875E6-37DF-485A-B263-6A3461F24D9A}" presName="iconRect" presStyleLbl="node1" presStyleIdx="2" presStyleCnt="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pl-PL"/>
        </a:p>
      </dgm:t>
      <dgm:extLst>
        <a:ext uri="{E40237B7-FDA0-4F09-8148-C483321AD2D9}">
          <dgm14:cNvPr xmlns:dgm14="http://schemas.microsoft.com/office/drawing/2010/diagram" id="0" name="" descr="Glue"/>
        </a:ext>
      </dgm:extLst>
    </dgm:pt>
    <dgm:pt modelId="{299259D0-AD5E-454E-9F23-0DC60596F5F6}" type="pres">
      <dgm:prSet presAssocID="{6EC875E6-37DF-485A-B263-6A3461F24D9A}" presName="spaceRect" presStyleCnt="0"/>
      <dgm:spPr/>
    </dgm:pt>
    <dgm:pt modelId="{23691F7E-F1E8-42E3-9B85-513F2C422895}" type="pres">
      <dgm:prSet presAssocID="{6EC875E6-37DF-485A-B263-6A3461F24D9A}" presName="textRect" presStyleLbl="revTx" presStyleIdx="2" presStyleCnt="3">
        <dgm:presLayoutVars>
          <dgm:chMax val="1"/>
          <dgm:chPref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FE81EF2-E534-4420-B1ED-4705758FB77E}" type="presOf" srcId="{8DC3D95D-2E8D-4AC6-A44E-5C5B013F1010}" destId="{11C79318-8EDB-44D2-B70A-F3FF40C50AFA}" srcOrd="0" destOrd="0" presId="urn:microsoft.com/office/officeart/2018/5/layout/IconCircleLabelList"/>
    <dgm:cxn modelId="{C3DE85E1-F759-45E1-9C15-E435B4123857}" type="presOf" srcId="{33D59816-3E44-4F19-929B-8A0865E8A910}" destId="{1580E7B1-85B3-4A89-B47A-CB6BF182C1F0}" srcOrd="0" destOrd="0" presId="urn:microsoft.com/office/officeart/2018/5/layout/IconCircleLabelList"/>
    <dgm:cxn modelId="{85C68E17-0235-4E81-9C41-8270F041CC61}" srcId="{8DC3D95D-2E8D-4AC6-A44E-5C5B013F1010}" destId="{33D59816-3E44-4F19-929B-8A0865E8A910}" srcOrd="0" destOrd="0" parTransId="{741B134A-06F5-457F-AEE5-74DFB50BAECE}" sibTransId="{B9365C46-ECA2-459E-8FA3-83981AF6D87B}"/>
    <dgm:cxn modelId="{2AE4D22A-5067-437D-ACBD-C43CD39F8AF7}" type="presOf" srcId="{6EC875E6-37DF-485A-B263-6A3461F24D9A}" destId="{23691F7E-F1E8-42E3-9B85-513F2C422895}" srcOrd="0" destOrd="0" presId="urn:microsoft.com/office/officeart/2018/5/layout/IconCircleLabelList"/>
    <dgm:cxn modelId="{61E981B0-208A-49B1-9E27-5BB401C8F842}" srcId="{8DC3D95D-2E8D-4AC6-A44E-5C5B013F1010}" destId="{D9869D11-2176-49ED-889E-210F1786158E}" srcOrd="1" destOrd="0" parTransId="{76235767-B7D3-4058-A9DC-32783FB38BD3}" sibTransId="{2CA84A27-3946-4774-8456-4249034FA3A7}"/>
    <dgm:cxn modelId="{0C3C2E43-C04B-4791-AAA1-DD63DCEC358D}" type="presOf" srcId="{D9869D11-2176-49ED-889E-210F1786158E}" destId="{4E37263B-4CD1-45F5-923B-D4E644F33C2A}" srcOrd="0" destOrd="0" presId="urn:microsoft.com/office/officeart/2018/5/layout/IconCircleLabelList"/>
    <dgm:cxn modelId="{E5DC36C1-7D07-49A6-8447-E024DC7DA889}" srcId="{8DC3D95D-2E8D-4AC6-A44E-5C5B013F1010}" destId="{6EC875E6-37DF-485A-B263-6A3461F24D9A}" srcOrd="2" destOrd="0" parTransId="{D48AA0B6-5760-470F-BE4F-07A0EEF0D717}" sibTransId="{EA50522D-E74E-4B0E-9D99-58B5F026B2B6}"/>
    <dgm:cxn modelId="{9740D0C0-540A-45EE-93F6-860F8C0AE18D}" type="presParOf" srcId="{11C79318-8EDB-44D2-B70A-F3FF40C50AFA}" destId="{720E2F0F-B900-4BDC-8939-E8B89E454BD5}" srcOrd="0" destOrd="0" presId="urn:microsoft.com/office/officeart/2018/5/layout/IconCircleLabelList"/>
    <dgm:cxn modelId="{A873B218-85BB-4467-8601-B77DAF92FF79}" type="presParOf" srcId="{720E2F0F-B900-4BDC-8939-E8B89E454BD5}" destId="{AE72CD78-21DE-40B6-8014-87664227121A}" srcOrd="0" destOrd="0" presId="urn:microsoft.com/office/officeart/2018/5/layout/IconCircleLabelList"/>
    <dgm:cxn modelId="{6FB8C0C6-D4C9-41AB-AC36-DF22801B59DA}" type="presParOf" srcId="{720E2F0F-B900-4BDC-8939-E8B89E454BD5}" destId="{216B6711-C5E2-44B2-A850-2BB7C406C7C8}" srcOrd="1" destOrd="0" presId="urn:microsoft.com/office/officeart/2018/5/layout/IconCircleLabelList"/>
    <dgm:cxn modelId="{C66F52DF-90B4-4271-AEA1-7F781AE07A52}" type="presParOf" srcId="{720E2F0F-B900-4BDC-8939-E8B89E454BD5}" destId="{F41DC71B-7B10-4482-8672-19DDA14A7B81}" srcOrd="2" destOrd="0" presId="urn:microsoft.com/office/officeart/2018/5/layout/IconCircleLabelList"/>
    <dgm:cxn modelId="{AB5EB42C-B234-4427-A951-5335D6A9F5D7}" type="presParOf" srcId="{720E2F0F-B900-4BDC-8939-E8B89E454BD5}" destId="{1580E7B1-85B3-4A89-B47A-CB6BF182C1F0}" srcOrd="3" destOrd="0" presId="urn:microsoft.com/office/officeart/2018/5/layout/IconCircleLabelList"/>
    <dgm:cxn modelId="{E587007C-C9E2-43EC-8100-497E7CF5FF14}" type="presParOf" srcId="{11C79318-8EDB-44D2-B70A-F3FF40C50AFA}" destId="{A896D376-C1CC-41E9-9983-C62CBC4055DD}" srcOrd="1" destOrd="0" presId="urn:microsoft.com/office/officeart/2018/5/layout/IconCircleLabelList"/>
    <dgm:cxn modelId="{760A03FD-D1DB-4CD3-AE1A-1AC38CB5C6CC}" type="presParOf" srcId="{11C79318-8EDB-44D2-B70A-F3FF40C50AFA}" destId="{67FF7107-FAEB-4E39-8FC9-5640A6D8B59C}" srcOrd="2" destOrd="0" presId="urn:microsoft.com/office/officeart/2018/5/layout/IconCircleLabelList"/>
    <dgm:cxn modelId="{F1B97942-5F56-41EA-A6EC-1B27AA7BF07A}" type="presParOf" srcId="{67FF7107-FAEB-4E39-8FC9-5640A6D8B59C}" destId="{DE1E620D-7619-48CF-874F-55D7E37B6D8D}" srcOrd="0" destOrd="0" presId="urn:microsoft.com/office/officeart/2018/5/layout/IconCircleLabelList"/>
    <dgm:cxn modelId="{995661D7-35A3-481F-B4B1-567B514DA6E1}" type="presParOf" srcId="{67FF7107-FAEB-4E39-8FC9-5640A6D8B59C}" destId="{A6644124-13B3-44FA-9BE0-E18DDCC628AC}" srcOrd="1" destOrd="0" presId="urn:microsoft.com/office/officeart/2018/5/layout/IconCircleLabelList"/>
    <dgm:cxn modelId="{7C8DF89B-3DB8-4335-913B-51C92035B0EA}" type="presParOf" srcId="{67FF7107-FAEB-4E39-8FC9-5640A6D8B59C}" destId="{3DAE3F05-2C04-4C0E-9C2D-2E1423DA3F82}" srcOrd="2" destOrd="0" presId="urn:microsoft.com/office/officeart/2018/5/layout/IconCircleLabelList"/>
    <dgm:cxn modelId="{DBB82AAD-CACD-4A23-AA8F-65A53DCA95F3}" type="presParOf" srcId="{67FF7107-FAEB-4E39-8FC9-5640A6D8B59C}" destId="{4E37263B-4CD1-45F5-923B-D4E644F33C2A}" srcOrd="3" destOrd="0" presId="urn:microsoft.com/office/officeart/2018/5/layout/IconCircleLabelList"/>
    <dgm:cxn modelId="{F6F1EA33-8902-4512-8F83-2F228158244B}" type="presParOf" srcId="{11C79318-8EDB-44D2-B70A-F3FF40C50AFA}" destId="{B8BDF40D-37A6-4EC3-A5AC-1BA81B701C22}" srcOrd="3" destOrd="0" presId="urn:microsoft.com/office/officeart/2018/5/layout/IconCircleLabelList"/>
    <dgm:cxn modelId="{C0E2686C-A463-4276-B25D-F3800274E926}" type="presParOf" srcId="{11C79318-8EDB-44D2-B70A-F3FF40C50AFA}" destId="{6573D8D1-F6D1-46FD-8D98-87F73240F06F}" srcOrd="4" destOrd="0" presId="urn:microsoft.com/office/officeart/2018/5/layout/IconCircleLabelList"/>
    <dgm:cxn modelId="{A7F50D59-8EE6-4698-B58F-5E07E5A7A766}" type="presParOf" srcId="{6573D8D1-F6D1-46FD-8D98-87F73240F06F}" destId="{6856328F-4526-49A4-A9C4-61ACC468511C}" srcOrd="0" destOrd="0" presId="urn:microsoft.com/office/officeart/2018/5/layout/IconCircleLabelList"/>
    <dgm:cxn modelId="{99AB75A0-9FCE-4921-AE0E-2840A88581FD}" type="presParOf" srcId="{6573D8D1-F6D1-46FD-8D98-87F73240F06F}" destId="{59151493-0B87-4B56-9C00-29FD4B48CEF2}" srcOrd="1" destOrd="0" presId="urn:microsoft.com/office/officeart/2018/5/layout/IconCircleLabelList"/>
    <dgm:cxn modelId="{B7D49D0A-AD06-48AF-BF86-A4F7838D0502}" type="presParOf" srcId="{6573D8D1-F6D1-46FD-8D98-87F73240F06F}" destId="{299259D0-AD5E-454E-9F23-0DC60596F5F6}" srcOrd="2" destOrd="0" presId="urn:microsoft.com/office/officeart/2018/5/layout/IconCircleLabelList"/>
    <dgm:cxn modelId="{BA50C39D-D80A-4AC3-B264-0A28FD391A4E}" type="presParOf" srcId="{6573D8D1-F6D1-46FD-8D98-87F73240F06F}" destId="{23691F7E-F1E8-42E3-9B85-513F2C422895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978518-E289-48ED-838D-B1298854528F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F945F029-CEE7-4654-9939-EDCCEE953D9F}">
      <dgm:prSet/>
      <dgm:spPr/>
      <dgm:t>
        <a:bodyPr/>
        <a:lstStyle/>
        <a:p>
          <a:pPr>
            <a:lnSpc>
              <a:spcPct val="100000"/>
            </a:lnSpc>
          </a:pPr>
          <a:r>
            <a:rPr lang="pl-PL"/>
            <a:t>Keine Fairness</a:t>
          </a:r>
          <a:endParaRPr lang="en-US"/>
        </a:p>
      </dgm:t>
    </dgm:pt>
    <dgm:pt modelId="{45395DE5-11E2-498A-8415-EA132D71EFEE}" type="parTrans" cxnId="{D346C86E-AA43-4CE6-A898-C79CFDBB6E7F}">
      <dgm:prSet/>
      <dgm:spPr/>
      <dgm:t>
        <a:bodyPr/>
        <a:lstStyle/>
        <a:p>
          <a:endParaRPr lang="en-US"/>
        </a:p>
      </dgm:t>
    </dgm:pt>
    <dgm:pt modelId="{7F28446E-D559-42ED-89DF-070C82A389E0}" type="sibTrans" cxnId="{D346C86E-AA43-4CE6-A898-C79CFDBB6E7F}">
      <dgm:prSet/>
      <dgm:spPr/>
      <dgm:t>
        <a:bodyPr/>
        <a:lstStyle/>
        <a:p>
          <a:endParaRPr lang="en-US"/>
        </a:p>
      </dgm:t>
    </dgm:pt>
    <dgm:pt modelId="{EEDAFFDA-2945-48C9-87D8-D70FEDA664D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Preissystem</a:t>
          </a:r>
          <a:r>
            <a:rPr lang="en-US" dirty="0"/>
            <a:t> </a:t>
          </a:r>
          <a:r>
            <a:rPr lang="en-US" dirty="0" err="1"/>
            <a:t>als</a:t>
          </a:r>
          <a:r>
            <a:rPr lang="en-US" dirty="0"/>
            <a:t> </a:t>
          </a:r>
          <a:r>
            <a:rPr lang="en-US" dirty="0" err="1"/>
            <a:t>alleiniger</a:t>
          </a:r>
          <a:r>
            <a:rPr lang="en-US" dirty="0"/>
            <a:t> </a:t>
          </a:r>
          <a:r>
            <a:rPr lang="en-US" dirty="0" err="1"/>
            <a:t>Anreiz</a:t>
          </a:r>
          <a:endParaRPr lang="en-US" dirty="0"/>
        </a:p>
      </dgm:t>
    </dgm:pt>
    <dgm:pt modelId="{753BD7AA-356E-40DD-A82B-B0E80E5B600E}" type="parTrans" cxnId="{2AB182DB-1B1D-40B0-B34A-88B373C05344}">
      <dgm:prSet/>
      <dgm:spPr/>
      <dgm:t>
        <a:bodyPr/>
        <a:lstStyle/>
        <a:p>
          <a:endParaRPr lang="en-US"/>
        </a:p>
      </dgm:t>
    </dgm:pt>
    <dgm:pt modelId="{AB7C719C-A5C8-4ECB-9DB9-A118D32FBE54}" type="sibTrans" cxnId="{2AB182DB-1B1D-40B0-B34A-88B373C05344}">
      <dgm:prSet/>
      <dgm:spPr/>
      <dgm:t>
        <a:bodyPr/>
        <a:lstStyle/>
        <a:p>
          <a:endParaRPr lang="en-US"/>
        </a:p>
      </dgm:t>
    </dgm:pt>
    <dgm:pt modelId="{1FD1ED20-6AA7-4F63-8E5A-CC61CB62329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Hohe Ungleichheit von Einkommen</a:t>
          </a:r>
        </a:p>
      </dgm:t>
    </dgm:pt>
    <dgm:pt modelId="{0B4B3451-C074-456F-A721-1A2367D6745D}" type="parTrans" cxnId="{9383C409-24C1-4BC3-BE72-935E4B7FBD9B}">
      <dgm:prSet/>
      <dgm:spPr/>
      <dgm:t>
        <a:bodyPr/>
        <a:lstStyle/>
        <a:p>
          <a:endParaRPr lang="en-US"/>
        </a:p>
      </dgm:t>
    </dgm:pt>
    <dgm:pt modelId="{E19DE623-B74D-4ACF-AB11-C502B731204D}" type="sibTrans" cxnId="{9383C409-24C1-4BC3-BE72-935E4B7FBD9B}">
      <dgm:prSet/>
      <dgm:spPr/>
      <dgm:t>
        <a:bodyPr/>
        <a:lstStyle/>
        <a:p>
          <a:endParaRPr lang="en-US"/>
        </a:p>
      </dgm:t>
    </dgm:pt>
    <dgm:pt modelId="{97C61FCF-995B-4EBD-98BC-5763D06DAFAC}" type="pres">
      <dgm:prSet presAssocID="{7B978518-E289-48ED-838D-B129885452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6C3D174D-383E-45BE-9F3B-B038F3BE50D8}" type="pres">
      <dgm:prSet presAssocID="{F945F029-CEE7-4654-9939-EDCCEE953D9F}" presName="hierRoot1" presStyleCnt="0"/>
      <dgm:spPr/>
    </dgm:pt>
    <dgm:pt modelId="{A51D0524-1CCF-4646-8852-984963DB5923}" type="pres">
      <dgm:prSet presAssocID="{F945F029-CEE7-4654-9939-EDCCEE953D9F}" presName="composite" presStyleCnt="0"/>
      <dgm:spPr/>
    </dgm:pt>
    <dgm:pt modelId="{042E0DC6-D495-4EC2-BE03-40EF2435F1CB}" type="pres">
      <dgm:prSet presAssocID="{F945F029-CEE7-4654-9939-EDCCEE953D9F}" presName="background" presStyleLbl="node0" presStyleIdx="0" presStyleCnt="3"/>
      <dgm:spPr/>
    </dgm:pt>
    <dgm:pt modelId="{E3D25717-6BA1-4E39-8A07-15BE19E88A2D}" type="pres">
      <dgm:prSet presAssocID="{F945F029-CEE7-4654-9939-EDCCEE953D9F}" presName="text" presStyleLbl="fgAcc0" presStyleIdx="0" presStyleCnt="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841EEE1A-2A64-4730-B013-B4EE69A3604B}" type="pres">
      <dgm:prSet presAssocID="{F945F029-CEE7-4654-9939-EDCCEE953D9F}" presName="hierChild2" presStyleCnt="0"/>
      <dgm:spPr/>
    </dgm:pt>
    <dgm:pt modelId="{ED703540-6595-4B8F-9F16-9BBA0D4D12BA}" type="pres">
      <dgm:prSet presAssocID="{EEDAFFDA-2945-48C9-87D8-D70FEDA664D9}" presName="hierRoot1" presStyleCnt="0"/>
      <dgm:spPr/>
    </dgm:pt>
    <dgm:pt modelId="{439AF87A-1885-4E63-B6D6-10FA64158E1F}" type="pres">
      <dgm:prSet presAssocID="{EEDAFFDA-2945-48C9-87D8-D70FEDA664D9}" presName="composite" presStyleCnt="0"/>
      <dgm:spPr/>
    </dgm:pt>
    <dgm:pt modelId="{11339E45-45AC-479C-8E1E-3D18CE738C60}" type="pres">
      <dgm:prSet presAssocID="{EEDAFFDA-2945-48C9-87D8-D70FEDA664D9}" presName="background" presStyleLbl="node0" presStyleIdx="1" presStyleCnt="3"/>
      <dgm:spPr/>
    </dgm:pt>
    <dgm:pt modelId="{29C2DB94-C3EA-420B-B922-B5CE2B4FEAF9}" type="pres">
      <dgm:prSet presAssocID="{EEDAFFDA-2945-48C9-87D8-D70FEDA664D9}" presName="text" presStyleLbl="fgAcc0" presStyleIdx="1" presStyleCnt="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2336D848-7D92-46C3-A3FA-218F29B88E05}" type="pres">
      <dgm:prSet presAssocID="{EEDAFFDA-2945-48C9-87D8-D70FEDA664D9}" presName="hierChild2" presStyleCnt="0"/>
      <dgm:spPr/>
    </dgm:pt>
    <dgm:pt modelId="{EB21BBC4-838B-4223-8C40-05B97D2D63A6}" type="pres">
      <dgm:prSet presAssocID="{1FD1ED20-6AA7-4F63-8E5A-CC61CB623299}" presName="hierRoot1" presStyleCnt="0"/>
      <dgm:spPr/>
    </dgm:pt>
    <dgm:pt modelId="{D11B4C55-5A57-4236-A389-755C4E270B9B}" type="pres">
      <dgm:prSet presAssocID="{1FD1ED20-6AA7-4F63-8E5A-CC61CB623299}" presName="composite" presStyleCnt="0"/>
      <dgm:spPr/>
    </dgm:pt>
    <dgm:pt modelId="{7C324F68-3EA0-4830-ABBE-45F97D6B1B19}" type="pres">
      <dgm:prSet presAssocID="{1FD1ED20-6AA7-4F63-8E5A-CC61CB623299}" presName="background" presStyleLbl="node0" presStyleIdx="2" presStyleCnt="3"/>
      <dgm:spPr/>
    </dgm:pt>
    <dgm:pt modelId="{4EF68067-2301-4806-B35D-CA45FDDA2F2F}" type="pres">
      <dgm:prSet presAssocID="{1FD1ED20-6AA7-4F63-8E5A-CC61CB623299}" presName="text" presStyleLbl="fgAcc0" presStyleIdx="2" presStyleCnt="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74C4AFAE-FADA-4AC4-9127-4C56F626855D}" type="pres">
      <dgm:prSet presAssocID="{1FD1ED20-6AA7-4F63-8E5A-CC61CB623299}" presName="hierChild2" presStyleCnt="0"/>
      <dgm:spPr/>
    </dgm:pt>
  </dgm:ptLst>
  <dgm:cxnLst>
    <dgm:cxn modelId="{6FDE6D07-126A-4808-ADC1-10F402FFCEDE}" type="presOf" srcId="{1FD1ED20-6AA7-4F63-8E5A-CC61CB623299}" destId="{4EF68067-2301-4806-B35D-CA45FDDA2F2F}" srcOrd="0" destOrd="0" presId="urn:microsoft.com/office/officeart/2005/8/layout/hierarchy1"/>
    <dgm:cxn modelId="{1077E043-E1AC-42BC-8F1C-06F0C3EAF5AB}" type="presOf" srcId="{7B978518-E289-48ED-838D-B1298854528F}" destId="{97C61FCF-995B-4EBD-98BC-5763D06DAFAC}" srcOrd="0" destOrd="0" presId="urn:microsoft.com/office/officeart/2005/8/layout/hierarchy1"/>
    <dgm:cxn modelId="{D346C86E-AA43-4CE6-A898-C79CFDBB6E7F}" srcId="{7B978518-E289-48ED-838D-B1298854528F}" destId="{F945F029-CEE7-4654-9939-EDCCEE953D9F}" srcOrd="0" destOrd="0" parTransId="{45395DE5-11E2-498A-8415-EA132D71EFEE}" sibTransId="{7F28446E-D559-42ED-89DF-070C82A389E0}"/>
    <dgm:cxn modelId="{9DFBEEEF-8637-4822-91DC-0E84901CD202}" type="presOf" srcId="{F945F029-CEE7-4654-9939-EDCCEE953D9F}" destId="{E3D25717-6BA1-4E39-8A07-15BE19E88A2D}" srcOrd="0" destOrd="0" presId="urn:microsoft.com/office/officeart/2005/8/layout/hierarchy1"/>
    <dgm:cxn modelId="{2AB182DB-1B1D-40B0-B34A-88B373C05344}" srcId="{7B978518-E289-48ED-838D-B1298854528F}" destId="{EEDAFFDA-2945-48C9-87D8-D70FEDA664D9}" srcOrd="1" destOrd="0" parTransId="{753BD7AA-356E-40DD-A82B-B0E80E5B600E}" sibTransId="{AB7C719C-A5C8-4ECB-9DB9-A118D32FBE54}"/>
    <dgm:cxn modelId="{F2546A57-2B11-4198-84F1-961B0119F939}" type="presOf" srcId="{EEDAFFDA-2945-48C9-87D8-D70FEDA664D9}" destId="{29C2DB94-C3EA-420B-B922-B5CE2B4FEAF9}" srcOrd="0" destOrd="0" presId="urn:microsoft.com/office/officeart/2005/8/layout/hierarchy1"/>
    <dgm:cxn modelId="{9383C409-24C1-4BC3-BE72-935E4B7FBD9B}" srcId="{7B978518-E289-48ED-838D-B1298854528F}" destId="{1FD1ED20-6AA7-4F63-8E5A-CC61CB623299}" srcOrd="2" destOrd="0" parTransId="{0B4B3451-C074-456F-A721-1A2367D6745D}" sibTransId="{E19DE623-B74D-4ACF-AB11-C502B731204D}"/>
    <dgm:cxn modelId="{5E5B05AC-D900-4718-A0C9-B67381CA0847}" type="presParOf" srcId="{97C61FCF-995B-4EBD-98BC-5763D06DAFAC}" destId="{6C3D174D-383E-45BE-9F3B-B038F3BE50D8}" srcOrd="0" destOrd="0" presId="urn:microsoft.com/office/officeart/2005/8/layout/hierarchy1"/>
    <dgm:cxn modelId="{18205017-9621-4314-ACBD-A218177D1510}" type="presParOf" srcId="{6C3D174D-383E-45BE-9F3B-B038F3BE50D8}" destId="{A51D0524-1CCF-4646-8852-984963DB5923}" srcOrd="0" destOrd="0" presId="urn:microsoft.com/office/officeart/2005/8/layout/hierarchy1"/>
    <dgm:cxn modelId="{29EF1F07-66A9-4DEF-8C5B-1BFEF148F870}" type="presParOf" srcId="{A51D0524-1CCF-4646-8852-984963DB5923}" destId="{042E0DC6-D495-4EC2-BE03-40EF2435F1CB}" srcOrd="0" destOrd="0" presId="urn:microsoft.com/office/officeart/2005/8/layout/hierarchy1"/>
    <dgm:cxn modelId="{25B41A31-907B-4579-B3B9-6CB7041A1178}" type="presParOf" srcId="{A51D0524-1CCF-4646-8852-984963DB5923}" destId="{E3D25717-6BA1-4E39-8A07-15BE19E88A2D}" srcOrd="1" destOrd="0" presId="urn:microsoft.com/office/officeart/2005/8/layout/hierarchy1"/>
    <dgm:cxn modelId="{4084EECD-FE10-4C68-9594-88BA256B4097}" type="presParOf" srcId="{6C3D174D-383E-45BE-9F3B-B038F3BE50D8}" destId="{841EEE1A-2A64-4730-B013-B4EE69A3604B}" srcOrd="1" destOrd="0" presId="urn:microsoft.com/office/officeart/2005/8/layout/hierarchy1"/>
    <dgm:cxn modelId="{A24B7218-F85F-4B57-BF84-0FFA3A7C7A9A}" type="presParOf" srcId="{97C61FCF-995B-4EBD-98BC-5763D06DAFAC}" destId="{ED703540-6595-4B8F-9F16-9BBA0D4D12BA}" srcOrd="1" destOrd="0" presId="urn:microsoft.com/office/officeart/2005/8/layout/hierarchy1"/>
    <dgm:cxn modelId="{66F8399A-E60B-4EA2-B616-F2768AC8C98A}" type="presParOf" srcId="{ED703540-6595-4B8F-9F16-9BBA0D4D12BA}" destId="{439AF87A-1885-4E63-B6D6-10FA64158E1F}" srcOrd="0" destOrd="0" presId="urn:microsoft.com/office/officeart/2005/8/layout/hierarchy1"/>
    <dgm:cxn modelId="{C86607F2-52C5-427E-92C1-A7D461D6477B}" type="presParOf" srcId="{439AF87A-1885-4E63-B6D6-10FA64158E1F}" destId="{11339E45-45AC-479C-8E1E-3D18CE738C60}" srcOrd="0" destOrd="0" presId="urn:microsoft.com/office/officeart/2005/8/layout/hierarchy1"/>
    <dgm:cxn modelId="{D5D46241-C1C5-4603-85A6-DFAE590AB633}" type="presParOf" srcId="{439AF87A-1885-4E63-B6D6-10FA64158E1F}" destId="{29C2DB94-C3EA-420B-B922-B5CE2B4FEAF9}" srcOrd="1" destOrd="0" presId="urn:microsoft.com/office/officeart/2005/8/layout/hierarchy1"/>
    <dgm:cxn modelId="{086FE41F-A2DA-4018-8740-03DB8C6632D2}" type="presParOf" srcId="{ED703540-6595-4B8F-9F16-9BBA0D4D12BA}" destId="{2336D848-7D92-46C3-A3FA-218F29B88E05}" srcOrd="1" destOrd="0" presId="urn:microsoft.com/office/officeart/2005/8/layout/hierarchy1"/>
    <dgm:cxn modelId="{0FAFFE88-8345-408A-923C-39CA8A6E8740}" type="presParOf" srcId="{97C61FCF-995B-4EBD-98BC-5763D06DAFAC}" destId="{EB21BBC4-838B-4223-8C40-05B97D2D63A6}" srcOrd="2" destOrd="0" presId="urn:microsoft.com/office/officeart/2005/8/layout/hierarchy1"/>
    <dgm:cxn modelId="{75D29126-72F1-4E10-9B79-E93E706D5A91}" type="presParOf" srcId="{EB21BBC4-838B-4223-8C40-05B97D2D63A6}" destId="{D11B4C55-5A57-4236-A389-755C4E270B9B}" srcOrd="0" destOrd="0" presId="urn:microsoft.com/office/officeart/2005/8/layout/hierarchy1"/>
    <dgm:cxn modelId="{27BB22C3-008A-4759-AD13-D0D8CA74A2F4}" type="presParOf" srcId="{D11B4C55-5A57-4236-A389-755C4E270B9B}" destId="{7C324F68-3EA0-4830-ABBE-45F97D6B1B19}" srcOrd="0" destOrd="0" presId="urn:microsoft.com/office/officeart/2005/8/layout/hierarchy1"/>
    <dgm:cxn modelId="{3FC1BFA2-E57F-4B7F-AAD0-3D2CA20BFF1F}" type="presParOf" srcId="{D11B4C55-5A57-4236-A389-755C4E270B9B}" destId="{4EF68067-2301-4806-B35D-CA45FDDA2F2F}" srcOrd="1" destOrd="0" presId="urn:microsoft.com/office/officeart/2005/8/layout/hierarchy1"/>
    <dgm:cxn modelId="{7529DC91-C2E0-4C82-B882-6A52353CB098}" type="presParOf" srcId="{EB21BBC4-838B-4223-8C40-05B97D2D63A6}" destId="{74C4AFAE-FADA-4AC4-9127-4C56F626855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F1E01B-AE18-4C15-9ED2-0D3EF112AED2}">
      <dsp:nvSpPr>
        <dsp:cNvPr id="0" name=""/>
        <dsp:cNvSpPr/>
      </dsp:nvSpPr>
      <dsp:spPr>
        <a:xfrm>
          <a:off x="0" y="0"/>
          <a:ext cx="669281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9C75BF-D465-4001-8940-05BCE5209DD8}">
      <dsp:nvSpPr>
        <dsp:cNvPr id="0" name=""/>
        <dsp:cNvSpPr/>
      </dsp:nvSpPr>
      <dsp:spPr>
        <a:xfrm>
          <a:off x="0" y="0"/>
          <a:ext cx="6692813" cy="1205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170" tIns="217170" rIns="217170" bIns="217170" numCol="1" spcCol="1270" anchor="t" anchorCtr="0">
          <a:noAutofit/>
        </a:bodyPr>
        <a:lstStyle/>
        <a:p>
          <a:pPr lvl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5700" kern="1200"/>
            <a:t>Monopol</a:t>
          </a:r>
          <a:endParaRPr lang="en-US" sz="5700" kern="1200"/>
        </a:p>
      </dsp:txBody>
      <dsp:txXfrm>
        <a:off x="0" y="0"/>
        <a:ext cx="6692813" cy="1205797"/>
      </dsp:txXfrm>
    </dsp:sp>
    <dsp:sp modelId="{A2538711-4DF2-4F42-924A-15CE704A0A6F}">
      <dsp:nvSpPr>
        <dsp:cNvPr id="0" name=""/>
        <dsp:cNvSpPr/>
      </dsp:nvSpPr>
      <dsp:spPr>
        <a:xfrm>
          <a:off x="0" y="1205797"/>
          <a:ext cx="6692813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EA4EA9-3604-487D-B914-FB2D1C898925}">
      <dsp:nvSpPr>
        <dsp:cNvPr id="0" name=""/>
        <dsp:cNvSpPr/>
      </dsp:nvSpPr>
      <dsp:spPr>
        <a:xfrm>
          <a:off x="0" y="1205797"/>
          <a:ext cx="6692813" cy="1205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170" tIns="217170" rIns="217170" bIns="217170" numCol="1" spcCol="1270" anchor="t" anchorCtr="0">
          <a:noAutofit/>
        </a:bodyPr>
        <a:lstStyle/>
        <a:p>
          <a:pPr lvl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5700" kern="1200"/>
            <a:t>Oligopol</a:t>
          </a:r>
          <a:endParaRPr lang="en-US" sz="5700" kern="1200"/>
        </a:p>
      </dsp:txBody>
      <dsp:txXfrm>
        <a:off x="0" y="1205797"/>
        <a:ext cx="6692813" cy="1205797"/>
      </dsp:txXfrm>
    </dsp:sp>
    <dsp:sp modelId="{E036BED8-3431-4C8D-B69F-24B439466906}">
      <dsp:nvSpPr>
        <dsp:cNvPr id="0" name=""/>
        <dsp:cNvSpPr/>
      </dsp:nvSpPr>
      <dsp:spPr>
        <a:xfrm>
          <a:off x="0" y="2411594"/>
          <a:ext cx="6692813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A77E3E0-121A-4D39-8017-AF838158C0E3}">
      <dsp:nvSpPr>
        <dsp:cNvPr id="0" name=""/>
        <dsp:cNvSpPr/>
      </dsp:nvSpPr>
      <dsp:spPr>
        <a:xfrm>
          <a:off x="0" y="2411595"/>
          <a:ext cx="6692813" cy="1205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170" tIns="217170" rIns="217170" bIns="217170" numCol="1" spcCol="1270" anchor="t" anchorCtr="0">
          <a:noAutofit/>
        </a:bodyPr>
        <a:lstStyle/>
        <a:p>
          <a:pPr lvl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5700" kern="1200"/>
            <a:t>Polypol</a:t>
          </a:r>
          <a:endParaRPr lang="en-US" sz="5700" kern="1200"/>
        </a:p>
      </dsp:txBody>
      <dsp:txXfrm>
        <a:off x="0" y="2411595"/>
        <a:ext cx="6692813" cy="1205797"/>
      </dsp:txXfrm>
    </dsp:sp>
    <dsp:sp modelId="{EBD78C1E-6483-4BF0-AB52-490AA2FBEA9A}">
      <dsp:nvSpPr>
        <dsp:cNvPr id="0" name=""/>
        <dsp:cNvSpPr/>
      </dsp:nvSpPr>
      <dsp:spPr>
        <a:xfrm>
          <a:off x="0" y="3617392"/>
          <a:ext cx="6692813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A681DF-01C5-48A0-8A21-2ACE1B733895}">
      <dsp:nvSpPr>
        <dsp:cNvPr id="0" name=""/>
        <dsp:cNvSpPr/>
      </dsp:nvSpPr>
      <dsp:spPr>
        <a:xfrm>
          <a:off x="0" y="3617392"/>
          <a:ext cx="6692813" cy="1205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170" tIns="217170" rIns="217170" bIns="217170" numCol="1" spcCol="1270" anchor="t" anchorCtr="0">
          <a:noAutofit/>
        </a:bodyPr>
        <a:lstStyle/>
        <a:p>
          <a:pPr lvl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5700" kern="1200"/>
            <a:t>Monopson</a:t>
          </a:r>
          <a:endParaRPr lang="en-US" sz="5700" kern="1200"/>
        </a:p>
      </dsp:txBody>
      <dsp:txXfrm>
        <a:off x="0" y="3617392"/>
        <a:ext cx="6692813" cy="12057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72CD78-21DE-40B6-8014-87664227121A}">
      <dsp:nvSpPr>
        <dsp:cNvPr id="0" name=""/>
        <dsp:cNvSpPr/>
      </dsp:nvSpPr>
      <dsp:spPr>
        <a:xfrm>
          <a:off x="551905" y="568218"/>
          <a:ext cx="1544062" cy="15440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6B6711-C5E2-44B2-A850-2BB7C406C7C8}">
      <dsp:nvSpPr>
        <dsp:cNvPr id="0" name=""/>
        <dsp:cNvSpPr/>
      </dsp:nvSpPr>
      <dsp:spPr>
        <a:xfrm>
          <a:off x="880968" y="897281"/>
          <a:ext cx="885937" cy="885937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80E7B1-85B3-4A89-B47A-CB6BF182C1F0}">
      <dsp:nvSpPr>
        <dsp:cNvPr id="0" name=""/>
        <dsp:cNvSpPr/>
      </dsp:nvSpPr>
      <dsp:spPr>
        <a:xfrm>
          <a:off x="58312" y="2593218"/>
          <a:ext cx="253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pl-PL" sz="1600" kern="1200"/>
            <a:t>Komplexit</a:t>
          </a:r>
          <a:r>
            <a:rPr lang="en-US" sz="1600" kern="1200"/>
            <a:t>ä</a:t>
          </a:r>
          <a:r>
            <a:rPr lang="pl-PL" sz="1600" kern="1200"/>
            <a:t>t</a:t>
          </a:r>
          <a:endParaRPr lang="en-US" sz="1600" kern="1200"/>
        </a:p>
      </dsp:txBody>
      <dsp:txXfrm>
        <a:off x="58312" y="2593218"/>
        <a:ext cx="2531250" cy="720000"/>
      </dsp:txXfrm>
    </dsp:sp>
    <dsp:sp modelId="{DE1E620D-7619-48CF-874F-55D7E37B6D8D}">
      <dsp:nvSpPr>
        <dsp:cNvPr id="0" name=""/>
        <dsp:cNvSpPr/>
      </dsp:nvSpPr>
      <dsp:spPr>
        <a:xfrm>
          <a:off x="3526124" y="568218"/>
          <a:ext cx="1544062" cy="15440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644124-13B3-44FA-9BE0-E18DDCC628AC}">
      <dsp:nvSpPr>
        <dsp:cNvPr id="0" name=""/>
        <dsp:cNvSpPr/>
      </dsp:nvSpPr>
      <dsp:spPr>
        <a:xfrm>
          <a:off x="3855187" y="897281"/>
          <a:ext cx="885937" cy="885937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37263B-4CD1-45F5-923B-D4E644F33C2A}">
      <dsp:nvSpPr>
        <dsp:cNvPr id="0" name=""/>
        <dsp:cNvSpPr/>
      </dsp:nvSpPr>
      <dsp:spPr>
        <a:xfrm>
          <a:off x="3032531" y="2593218"/>
          <a:ext cx="253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600" kern="1200"/>
            <a:t>Effiziente Ressourcennutzung und niedrige Preise</a:t>
          </a:r>
        </a:p>
      </dsp:txBody>
      <dsp:txXfrm>
        <a:off x="3032531" y="2593218"/>
        <a:ext cx="2531250" cy="720000"/>
      </dsp:txXfrm>
    </dsp:sp>
    <dsp:sp modelId="{6856328F-4526-49A4-A9C4-61ACC468511C}">
      <dsp:nvSpPr>
        <dsp:cNvPr id="0" name=""/>
        <dsp:cNvSpPr/>
      </dsp:nvSpPr>
      <dsp:spPr>
        <a:xfrm>
          <a:off x="6500343" y="568218"/>
          <a:ext cx="1544062" cy="15440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151493-0B87-4B56-9C00-29FD4B48CEF2}">
      <dsp:nvSpPr>
        <dsp:cNvPr id="0" name=""/>
        <dsp:cNvSpPr/>
      </dsp:nvSpPr>
      <dsp:spPr>
        <a:xfrm>
          <a:off x="6829406" y="897281"/>
          <a:ext cx="885937" cy="885937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691F7E-F1E8-42E3-9B85-513F2C422895}">
      <dsp:nvSpPr>
        <dsp:cNvPr id="0" name=""/>
        <dsp:cNvSpPr/>
      </dsp:nvSpPr>
      <dsp:spPr>
        <a:xfrm>
          <a:off x="6006749" y="2593218"/>
          <a:ext cx="253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600" kern="1200"/>
            <a:t>Anreize für Fortschritt</a:t>
          </a:r>
        </a:p>
      </dsp:txBody>
      <dsp:txXfrm>
        <a:off x="6006749" y="2593218"/>
        <a:ext cx="253125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2E0DC6-D495-4EC2-BE03-40EF2435F1CB}">
      <dsp:nvSpPr>
        <dsp:cNvPr id="0" name=""/>
        <dsp:cNvSpPr/>
      </dsp:nvSpPr>
      <dsp:spPr>
        <a:xfrm>
          <a:off x="0" y="1045102"/>
          <a:ext cx="2705099" cy="171773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D25717-6BA1-4E39-8A07-15BE19E88A2D}">
      <dsp:nvSpPr>
        <dsp:cNvPr id="0" name=""/>
        <dsp:cNvSpPr/>
      </dsp:nvSpPr>
      <dsp:spPr>
        <a:xfrm>
          <a:off x="300566" y="1330640"/>
          <a:ext cx="2705099" cy="171773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l-PL" sz="2600" kern="1200"/>
            <a:t>Keine Fairness</a:t>
          </a:r>
          <a:endParaRPr lang="en-US" sz="2600" kern="1200"/>
        </a:p>
      </dsp:txBody>
      <dsp:txXfrm>
        <a:off x="350877" y="1380951"/>
        <a:ext cx="2604477" cy="1617116"/>
      </dsp:txXfrm>
    </dsp:sp>
    <dsp:sp modelId="{11339E45-45AC-479C-8E1E-3D18CE738C60}">
      <dsp:nvSpPr>
        <dsp:cNvPr id="0" name=""/>
        <dsp:cNvSpPr/>
      </dsp:nvSpPr>
      <dsp:spPr>
        <a:xfrm>
          <a:off x="3306233" y="1045102"/>
          <a:ext cx="2705099" cy="171773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C2DB94-C3EA-420B-B922-B5CE2B4FEAF9}">
      <dsp:nvSpPr>
        <dsp:cNvPr id="0" name=""/>
        <dsp:cNvSpPr/>
      </dsp:nvSpPr>
      <dsp:spPr>
        <a:xfrm>
          <a:off x="3606799" y="1330640"/>
          <a:ext cx="2705099" cy="171773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/>
            <a:t>Preissystem</a:t>
          </a:r>
          <a:r>
            <a:rPr lang="en-US" sz="2600" kern="1200" dirty="0"/>
            <a:t> </a:t>
          </a:r>
          <a:r>
            <a:rPr lang="en-US" sz="2600" kern="1200" dirty="0" err="1"/>
            <a:t>als</a:t>
          </a:r>
          <a:r>
            <a:rPr lang="en-US" sz="2600" kern="1200" dirty="0"/>
            <a:t> </a:t>
          </a:r>
          <a:r>
            <a:rPr lang="en-US" sz="2600" kern="1200" dirty="0" err="1"/>
            <a:t>alleiniger</a:t>
          </a:r>
          <a:r>
            <a:rPr lang="en-US" sz="2600" kern="1200" dirty="0"/>
            <a:t> </a:t>
          </a:r>
          <a:r>
            <a:rPr lang="en-US" sz="2600" kern="1200" dirty="0" err="1"/>
            <a:t>Anreiz</a:t>
          </a:r>
          <a:endParaRPr lang="en-US" sz="2600" kern="1200" dirty="0"/>
        </a:p>
      </dsp:txBody>
      <dsp:txXfrm>
        <a:off x="3657110" y="1380951"/>
        <a:ext cx="2604477" cy="1617116"/>
      </dsp:txXfrm>
    </dsp:sp>
    <dsp:sp modelId="{7C324F68-3EA0-4830-ABBE-45F97D6B1B19}">
      <dsp:nvSpPr>
        <dsp:cNvPr id="0" name=""/>
        <dsp:cNvSpPr/>
      </dsp:nvSpPr>
      <dsp:spPr>
        <a:xfrm>
          <a:off x="6612466" y="1045102"/>
          <a:ext cx="2705099" cy="171773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F68067-2301-4806-B35D-CA45FDDA2F2F}">
      <dsp:nvSpPr>
        <dsp:cNvPr id="0" name=""/>
        <dsp:cNvSpPr/>
      </dsp:nvSpPr>
      <dsp:spPr>
        <a:xfrm>
          <a:off x="6913033" y="1330640"/>
          <a:ext cx="2705099" cy="171773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/>
            <a:t>Hohe Ungleichheit von Einkommen</a:t>
          </a:r>
        </a:p>
      </dsp:txBody>
      <dsp:txXfrm>
        <a:off x="6963344" y="1380951"/>
        <a:ext cx="2604477" cy="16171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B0E9-3E94-4E7E-85BA-2DE9B1A00E43}" type="datetimeFigureOut">
              <a:rPr lang="pl-PL" smtClean="0"/>
              <a:t>2020-04-29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A5D3-BDAA-4570-83F1-834BC82F7A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8262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B0E9-3E94-4E7E-85BA-2DE9B1A00E43}" type="datetimeFigureOut">
              <a:rPr lang="pl-PL" smtClean="0"/>
              <a:t>2020-04-29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A5D3-BDAA-4570-83F1-834BC82F7A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571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B0E9-3E94-4E7E-85BA-2DE9B1A00E43}" type="datetimeFigureOut">
              <a:rPr lang="pl-PL" smtClean="0"/>
              <a:t>2020-04-29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A5D3-BDAA-4570-83F1-834BC82F7AB2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17314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B0E9-3E94-4E7E-85BA-2DE9B1A00E43}" type="datetimeFigureOut">
              <a:rPr lang="pl-PL" smtClean="0"/>
              <a:t>2020-04-29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A5D3-BDAA-4570-83F1-834BC82F7A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8136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B0E9-3E94-4E7E-85BA-2DE9B1A00E43}" type="datetimeFigureOut">
              <a:rPr lang="pl-PL" smtClean="0"/>
              <a:t>2020-04-29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A5D3-BDAA-4570-83F1-834BC82F7AB2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2320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B0E9-3E94-4E7E-85BA-2DE9B1A00E43}" type="datetimeFigureOut">
              <a:rPr lang="pl-PL" smtClean="0"/>
              <a:t>2020-04-29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A5D3-BDAA-4570-83F1-834BC82F7A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4163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B0E9-3E94-4E7E-85BA-2DE9B1A00E43}" type="datetimeFigureOut">
              <a:rPr lang="pl-PL" smtClean="0"/>
              <a:t>2020-04-29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A5D3-BDAA-4570-83F1-834BC82F7A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63554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B0E9-3E94-4E7E-85BA-2DE9B1A00E43}" type="datetimeFigureOut">
              <a:rPr lang="pl-PL" smtClean="0"/>
              <a:t>2020-04-29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A5D3-BDAA-4570-83F1-834BC82F7A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9787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B0E9-3E94-4E7E-85BA-2DE9B1A00E43}" type="datetimeFigureOut">
              <a:rPr lang="pl-PL" smtClean="0"/>
              <a:t>2020-04-29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A5D3-BDAA-4570-83F1-834BC82F7A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4362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B0E9-3E94-4E7E-85BA-2DE9B1A00E43}" type="datetimeFigureOut">
              <a:rPr lang="pl-PL" smtClean="0"/>
              <a:t>2020-04-29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A5D3-BDAA-4570-83F1-834BC82F7A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4573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B0E9-3E94-4E7E-85BA-2DE9B1A00E43}" type="datetimeFigureOut">
              <a:rPr lang="pl-PL" smtClean="0"/>
              <a:t>2020-04-29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A5D3-BDAA-4570-83F1-834BC82F7A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5607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B0E9-3E94-4E7E-85BA-2DE9B1A00E43}" type="datetimeFigureOut">
              <a:rPr lang="pl-PL" smtClean="0"/>
              <a:t>2020-04-29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A5D3-BDAA-4570-83F1-834BC82F7A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9522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B0E9-3E94-4E7E-85BA-2DE9B1A00E43}" type="datetimeFigureOut">
              <a:rPr lang="pl-PL" smtClean="0"/>
              <a:t>2020-04-29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A5D3-BDAA-4570-83F1-834BC82F7A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9499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B0E9-3E94-4E7E-85BA-2DE9B1A00E43}" type="datetimeFigureOut">
              <a:rPr lang="pl-PL" smtClean="0"/>
              <a:t>2020-04-29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A5D3-BDAA-4570-83F1-834BC82F7A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2752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B0E9-3E94-4E7E-85BA-2DE9B1A00E43}" type="datetimeFigureOut">
              <a:rPr lang="pl-PL" smtClean="0"/>
              <a:t>2020-04-29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A5D3-BDAA-4570-83F1-834BC82F7A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2737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A5D3-BDAA-4570-83F1-834BC82F7AB2}" type="slidenum">
              <a:rPr lang="pl-PL" smtClean="0"/>
              <a:t>‹#›</a:t>
            </a:fld>
            <a:endParaRPr lang="pl-P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B0E9-3E94-4E7E-85BA-2DE9B1A00E43}" type="datetimeFigureOut">
              <a:rPr lang="pl-PL" smtClean="0"/>
              <a:t>2020-04-29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1345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9B0E9-3E94-4E7E-85BA-2DE9B1A00E43}" type="datetimeFigureOut">
              <a:rPr lang="pl-PL" smtClean="0"/>
              <a:t>2020-04-29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9ABA5D3-BDAA-4570-83F1-834BC82F7A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4767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  <p:sldLayoutId id="2147483920" r:id="rId12"/>
    <p:sldLayoutId id="2147483921" r:id="rId13"/>
    <p:sldLayoutId id="2147483922" r:id="rId14"/>
    <p:sldLayoutId id="2147483923" r:id="rId15"/>
    <p:sldLayoutId id="214748392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thinkaboutgeny.com/markt-vwl?cookie-state-change=1573468584809" TargetMode="External"/><Relationship Id="rId2" Type="http://schemas.openxmlformats.org/officeDocument/2006/relationships/hyperlink" Target="https://pl.pons.com/t%C5%82umaczeni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pl/" TargetMode="External"/><Relationship Id="rId4" Type="http://schemas.openxmlformats.org/officeDocument/2006/relationships/hyperlink" Target="https://translate.google.pl/?hl=pl&amp;tab=wT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9554F81-71E3-494D-92F7-1906B81CEC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8115" y="152610"/>
            <a:ext cx="10572000" cy="2971051"/>
          </a:xfrm>
        </p:spPr>
        <p:txBody>
          <a:bodyPr/>
          <a:lstStyle/>
          <a:p>
            <a:pPr algn="ctr"/>
            <a:r>
              <a:rPr lang="pl-PL" sz="8000" dirty="0">
                <a:solidFill>
                  <a:schemeClr val="tx1"/>
                </a:solidFill>
              </a:rPr>
              <a:t>Der </a:t>
            </a:r>
            <a:r>
              <a:rPr lang="pl-PL" sz="8000" dirty="0" err="1">
                <a:solidFill>
                  <a:schemeClr val="tx1"/>
                </a:solidFill>
              </a:rPr>
              <a:t>Markt</a:t>
            </a:r>
            <a:endParaRPr lang="pl-PL" sz="8000" dirty="0">
              <a:solidFill>
                <a:schemeClr val="tx1"/>
              </a:solidFill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0DB67697-D7CD-4A03-913A-45AED5FBD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7630" y="4574441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pl-PL" b="1" dirty="0" err="1"/>
              <a:t>Bearbeitet</a:t>
            </a:r>
            <a:r>
              <a:rPr lang="pl-PL" b="1" dirty="0"/>
              <a:t> von Karolina Guzior</a:t>
            </a:r>
            <a:r>
              <a:rPr lang="pl-PL" dirty="0"/>
              <a:t/>
            </a:r>
            <a:br>
              <a:rPr lang="pl-PL" dirty="0"/>
            </a:br>
            <a:r>
              <a:rPr lang="pl-PL" dirty="0" err="1" smtClean="0"/>
              <a:t>Studentin</a:t>
            </a:r>
            <a:r>
              <a:rPr lang="pl-PL" smtClean="0"/>
              <a:t>  </a:t>
            </a:r>
            <a:r>
              <a:rPr lang="pl-PL" dirty="0"/>
              <a:t>des 2. </a:t>
            </a:r>
            <a:r>
              <a:rPr lang="pl-PL" dirty="0" err="1" smtClean="0"/>
              <a:t>Studienjahres</a:t>
            </a:r>
            <a:endParaRPr lang="de-DE" dirty="0" smtClean="0"/>
          </a:p>
          <a:p>
            <a:r>
              <a:rPr lang="pl-PL" dirty="0" smtClean="0"/>
              <a:t> </a:t>
            </a:r>
            <a:r>
              <a:rPr lang="pl-PL" dirty="0"/>
              <a:t/>
            </a:r>
            <a:br>
              <a:rPr lang="pl-PL" dirty="0"/>
            </a:br>
            <a:r>
              <a:rPr lang="de-DE" dirty="0" smtClean="0"/>
              <a:t>F</a:t>
            </a:r>
            <a:r>
              <a:rPr lang="de-DE" sz="2000" dirty="0" smtClean="0"/>
              <a:t>akultät </a:t>
            </a:r>
            <a:r>
              <a:rPr lang="de-DE" dirty="0" smtClean="0"/>
              <a:t>für </a:t>
            </a:r>
            <a:r>
              <a:rPr lang="pl-PL" dirty="0" err="1" smtClean="0"/>
              <a:t>Finanz</a:t>
            </a:r>
            <a:r>
              <a:rPr lang="pl-PL" dirty="0" smtClean="0"/>
              <a:t>- </a:t>
            </a:r>
            <a:r>
              <a:rPr lang="pl-PL" dirty="0" err="1"/>
              <a:t>und</a:t>
            </a:r>
            <a:r>
              <a:rPr lang="pl-PL" dirty="0"/>
              <a:t> </a:t>
            </a:r>
            <a:r>
              <a:rPr lang="pl-PL" dirty="0" err="1" smtClean="0"/>
              <a:t>Rechnungswesen</a:t>
            </a:r>
            <a:endParaRPr lang="de-DE" dirty="0" smtClean="0"/>
          </a:p>
          <a:p>
            <a:r>
              <a:rPr lang="de-DE" dirty="0" err="1"/>
              <a:t>Rzeszower</a:t>
            </a:r>
            <a:r>
              <a:rPr lang="de-DE" dirty="0"/>
              <a:t> </a:t>
            </a:r>
            <a:r>
              <a:rPr lang="de-DE" dirty="0" smtClean="0"/>
              <a:t>Universität(2019-20)</a:t>
            </a:r>
            <a:endParaRPr lang="pl-PL" dirty="0"/>
          </a:p>
        </p:txBody>
      </p:sp>
      <p:pic>
        <p:nvPicPr>
          <p:cNvPr id="5" name="Obraz 4" descr="Obraz zawierający rysunek&#10;&#10;Opis wygenerowany automatycznie">
            <a:extLst>
              <a:ext uri="{FF2B5EF4-FFF2-40B4-BE49-F238E27FC236}">
                <a16:creationId xmlns="" xmlns:a16="http://schemas.microsoft.com/office/drawing/2014/main" id="{8D7A7B9E-544F-4642-A06D-B28D8AC4A2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54" y="365906"/>
            <a:ext cx="2003327" cy="200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530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723DCB9B-EEBC-4EE2-953F-D1D2C99B9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Marktteilnehmer</a:t>
            </a:r>
            <a:r>
              <a:rPr lang="pl-PL" dirty="0">
                <a:solidFill>
                  <a:schemeClr val="tx1"/>
                </a:solidFill>
              </a:rPr>
              <a:t>-</a:t>
            </a:r>
            <a:r>
              <a:rPr lang="pl-PL" dirty="0" err="1">
                <a:solidFill>
                  <a:schemeClr val="tx1"/>
                </a:solidFill>
              </a:rPr>
              <a:t>Staatliche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Einrichtungen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5ACF0904-3D97-46DC-B535-7C15EC33B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6286" y="2060813"/>
            <a:ext cx="3858591" cy="3980550"/>
          </a:xfrm>
        </p:spPr>
        <p:txBody>
          <a:bodyPr>
            <a:normAutofit/>
          </a:bodyPr>
          <a:lstStyle/>
          <a:p>
            <a:r>
              <a:rPr lang="de-DE" sz="2000" b="1" dirty="0"/>
              <a:t> </a:t>
            </a:r>
            <a:r>
              <a:rPr lang="de-DE" sz="2000" dirty="0"/>
              <a:t>Sie haben auf einem Markt zwei Funktionen: Zum einen treten sie selber als Nachfrager auf. Zum zweiten verhindern sie Marktversagen durch regulatorische Eingriffe.</a:t>
            </a:r>
            <a:endParaRPr lang="pl-PL" sz="2000" dirty="0"/>
          </a:p>
        </p:txBody>
      </p:sp>
      <p:pic>
        <p:nvPicPr>
          <p:cNvPr id="2052" name="Picture 4" descr="Nieruchomości, Agent Nieruchomości, Dom, Strona Główna">
            <a:extLst>
              <a:ext uri="{FF2B5EF4-FFF2-40B4-BE49-F238E27FC236}">
                <a16:creationId xmlns="" xmlns:a16="http://schemas.microsoft.com/office/drawing/2014/main" id="{C5AA192A-44B7-45B9-B340-AC7D3F19FB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5" r="3" b="2908"/>
          <a:stretch/>
        </p:blipFill>
        <p:spPr bwMode="auto">
          <a:xfrm>
            <a:off x="677334" y="2159331"/>
            <a:ext cx="5423429" cy="388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598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8BDD8974-7132-4A38-B6D1-C740CBE15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pl-PL" dirty="0" err="1">
                <a:solidFill>
                  <a:schemeClr val="tx1"/>
                </a:solidFill>
              </a:rPr>
              <a:t>Vorteile</a:t>
            </a:r>
            <a:r>
              <a:rPr lang="pl-PL" dirty="0">
                <a:solidFill>
                  <a:schemeClr val="tx1"/>
                </a:solidFill>
              </a:rPr>
              <a:t> von M</a:t>
            </a:r>
            <a:r>
              <a:rPr lang="en-US" dirty="0">
                <a:solidFill>
                  <a:schemeClr val="tx1"/>
                </a:solidFill>
              </a:rPr>
              <a:t>ä</a:t>
            </a:r>
            <a:r>
              <a:rPr lang="pl-PL" dirty="0" err="1">
                <a:solidFill>
                  <a:schemeClr val="tx1"/>
                </a:solidFill>
              </a:rPr>
              <a:t>rkten</a:t>
            </a:r>
            <a:endParaRPr lang="pl-PL" dirty="0">
              <a:solidFill>
                <a:schemeClr val="tx1"/>
              </a:solidFill>
            </a:endParaRP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="" xmlns:a16="http://schemas.microsoft.com/office/drawing/2014/main" id="{B76730F4-2B4A-4CC8-94AC-7F061EF364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2659797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3016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9">
            <a:extLst>
              <a:ext uri="{FF2B5EF4-FFF2-40B4-BE49-F238E27FC236}">
                <a16:creationId xmlns="" xmlns:a16="http://schemas.microsoft.com/office/drawing/2014/main" id="{45B71F80-1F92-4074-84D9-16A062B215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A9E26413-E8B2-4F88-B546-0F9BA76D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pl-PL" dirty="0" err="1">
                <a:solidFill>
                  <a:schemeClr val="tx1"/>
                </a:solidFill>
              </a:rPr>
              <a:t>Nachteile</a:t>
            </a:r>
            <a:r>
              <a:rPr lang="pl-PL" dirty="0">
                <a:solidFill>
                  <a:schemeClr val="tx1"/>
                </a:solidFill>
              </a:rPr>
              <a:t> von M</a:t>
            </a:r>
            <a:r>
              <a:rPr lang="en-US" dirty="0">
                <a:solidFill>
                  <a:schemeClr val="tx1"/>
                </a:solidFill>
              </a:rPr>
              <a:t>ä</a:t>
            </a:r>
            <a:r>
              <a:rPr lang="pl-PL" dirty="0" err="1">
                <a:solidFill>
                  <a:schemeClr val="tx1"/>
                </a:solidFill>
              </a:rPr>
              <a:t>rkten</a:t>
            </a:r>
            <a:r>
              <a:rPr lang="pl-PL" dirty="0">
                <a:solidFill>
                  <a:schemeClr val="tx1"/>
                </a:solidFill>
              </a:rPr>
              <a:t>-</a:t>
            </a:r>
            <a:r>
              <a:rPr lang="en-US" dirty="0" err="1">
                <a:solidFill>
                  <a:schemeClr val="tx1"/>
                </a:solidFill>
              </a:rPr>
              <a:t>Märkte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sind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amoralisch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26" name="Isosceles Triangle 11">
            <a:extLst>
              <a:ext uri="{FF2B5EF4-FFF2-40B4-BE49-F238E27FC236}">
                <a16:creationId xmlns="" xmlns:a16="http://schemas.microsoft.com/office/drawing/2014/main" id="{7209C9DA-6E0D-46D9-8275-C52222D8CC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Isosceles Triangle 13">
            <a:extLst>
              <a:ext uri="{FF2B5EF4-FFF2-40B4-BE49-F238E27FC236}">
                <a16:creationId xmlns="" xmlns:a16="http://schemas.microsoft.com/office/drawing/2014/main" id="{3EB57A4D-E0D0-46DA-B339-F24CA46FA7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Symbol zastępczy zawartości 2">
            <a:extLst>
              <a:ext uri="{FF2B5EF4-FFF2-40B4-BE49-F238E27FC236}">
                <a16:creationId xmlns="" xmlns:a16="http://schemas.microsoft.com/office/drawing/2014/main" id="{911FB89B-39FB-477A-B2C6-FC6642B0B0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4966668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8409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A65AC7D1-EAA9-48F5-B509-60A7F50BF7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D6320AF9-619A-4175-865B-5663E1AEF4C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063B6EC6-D752-4EE7-908B-F8F19E8C7F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953376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EFECD4E8-AD3E-4228-82A2-9461958EA94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2133042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="" xmlns:a16="http://schemas.microsoft.com/office/drawing/2014/main" id="{7E018740-5C2B-4A41-AC1A-7E68D1EC19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324631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5">
            <a:extLst>
              <a:ext uri="{FF2B5EF4-FFF2-40B4-BE49-F238E27FC236}">
                <a16:creationId xmlns="" xmlns:a16="http://schemas.microsoft.com/office/drawing/2014/main" id="{166F75A4-C475-4941-8EE2-B80A06A2C1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746597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sosceles Triangle 19">
            <a:extLst>
              <a:ext uri="{FF2B5EF4-FFF2-40B4-BE49-F238E27FC236}">
                <a16:creationId xmlns="" xmlns:a16="http://schemas.microsoft.com/office/drawing/2014/main" id="{A032553A-72E8-4B0D-8405-FF9771C9AF0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75488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7">
            <a:extLst>
              <a:ext uri="{FF2B5EF4-FFF2-40B4-BE49-F238E27FC236}">
                <a16:creationId xmlns="" xmlns:a16="http://schemas.microsoft.com/office/drawing/2014/main" id="{765800AC-C3B9-498E-87BC-29FAE4C76B2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477655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Isosceles Triangle 23">
            <a:extLst>
              <a:ext uri="{FF2B5EF4-FFF2-40B4-BE49-F238E27FC236}">
                <a16:creationId xmlns="" xmlns:a16="http://schemas.microsoft.com/office/drawing/2014/main" id="{1F9D6ACB-2FF4-49F9-978A-E0D5327FC6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514821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: Shape 25">
            <a:extLst>
              <a:ext uri="{FF2B5EF4-FFF2-40B4-BE49-F238E27FC236}">
                <a16:creationId xmlns="" xmlns:a16="http://schemas.microsoft.com/office/drawing/2014/main" id="{142BFA2A-77A0-4F60-A32A-685681C848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082154" y="-8467"/>
            <a:ext cx="7109846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1375407-56F1-4FFF-A212-6D89E812D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3843375" cy="5545667"/>
          </a:xfrm>
        </p:spPr>
        <p:txBody>
          <a:bodyPr anchor="ctr">
            <a:normAutofit/>
          </a:bodyPr>
          <a:lstStyle/>
          <a:p>
            <a:r>
              <a:rPr lang="pl-PL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Nachteile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von M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ä</a:t>
            </a:r>
            <a:r>
              <a:rPr lang="pl-PL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rkten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</a:t>
            </a:r>
            <a:r>
              <a:rPr lang="en-US" dirty="0" err="1">
                <a:solidFill>
                  <a:srgbClr val="FFFFFF"/>
                </a:solidFill>
              </a:rPr>
              <a:t>Märkte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produzieren</a:t>
            </a:r>
            <a:r>
              <a:rPr lang="en-US" dirty="0">
                <a:solidFill>
                  <a:srgbClr val="FFFFFF"/>
                </a:solidFill>
              </a:rPr>
              <a:t> ALLES</a:t>
            </a:r>
            <a:endParaRPr lang="pl-PL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FD61D38A-FA31-479D-A70E-C853B5C80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6084" y="609600"/>
            <a:ext cx="5511296" cy="554566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sz="2000" dirty="0">
                <a:solidFill>
                  <a:srgbClr val="FFFFFF"/>
                </a:solidFill>
              </a:rPr>
              <a:t/>
            </a:r>
            <a:br>
              <a:rPr lang="pl-PL" sz="2000" dirty="0">
                <a:solidFill>
                  <a:srgbClr val="FFFFFF"/>
                </a:solidFill>
              </a:rPr>
            </a:br>
            <a:r>
              <a:rPr lang="pl-PL" sz="2000" dirty="0">
                <a:solidFill>
                  <a:srgbClr val="FFFFFF"/>
                </a:solidFill>
              </a:rPr>
              <a:t/>
            </a:r>
            <a:br>
              <a:rPr lang="pl-PL" sz="2000" dirty="0">
                <a:solidFill>
                  <a:srgbClr val="FFFFFF"/>
                </a:solidFill>
              </a:rPr>
            </a:br>
            <a:r>
              <a:rPr lang="en-US" sz="2000" dirty="0">
                <a:solidFill>
                  <a:srgbClr val="FFFFFF"/>
                </a:solidFill>
              </a:rPr>
              <a:t>Sie </a:t>
            </a:r>
            <a:r>
              <a:rPr lang="en-US" sz="2000" dirty="0" err="1">
                <a:solidFill>
                  <a:srgbClr val="FFFFFF"/>
                </a:solidFill>
              </a:rPr>
              <a:t>produzieren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alles</a:t>
            </a:r>
            <a:r>
              <a:rPr lang="en-US" sz="2000" dirty="0">
                <a:solidFill>
                  <a:srgbClr val="FFFFFF"/>
                </a:solidFill>
              </a:rPr>
              <a:t>, was von den </a:t>
            </a:r>
            <a:r>
              <a:rPr lang="en-US" sz="2000" dirty="0" err="1">
                <a:solidFill>
                  <a:srgbClr val="FFFFFF"/>
                </a:solidFill>
              </a:rPr>
              <a:t>Konsumenten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gewünscht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wird</a:t>
            </a:r>
            <a:r>
              <a:rPr lang="en-US" sz="2000" dirty="0">
                <a:solidFill>
                  <a:srgbClr val="FFFFFF"/>
                </a:solidFill>
              </a:rPr>
              <a:t>. </a:t>
            </a:r>
            <a:r>
              <a:rPr lang="en-US" sz="2000" dirty="0" err="1">
                <a:solidFill>
                  <a:srgbClr val="FFFFFF"/>
                </a:solidFill>
              </a:rPr>
              <a:t>Selbst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wenn</a:t>
            </a:r>
            <a:r>
              <a:rPr lang="en-US" sz="2000" dirty="0">
                <a:solidFill>
                  <a:srgbClr val="FFFFFF"/>
                </a:solidFill>
              </a:rPr>
              <a:t> die </a:t>
            </a:r>
            <a:r>
              <a:rPr lang="en-US" sz="2000" dirty="0" err="1">
                <a:solidFill>
                  <a:srgbClr val="FFFFFF"/>
                </a:solidFill>
              </a:rPr>
              <a:t>Produkte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sie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oder</a:t>
            </a:r>
            <a:r>
              <a:rPr lang="en-US" sz="2000" dirty="0">
                <a:solidFill>
                  <a:srgbClr val="FFFFFF"/>
                </a:solidFill>
              </a:rPr>
              <a:t> die Umwelt </a:t>
            </a:r>
            <a:r>
              <a:rPr lang="en-US" sz="2000" dirty="0" err="1">
                <a:solidFill>
                  <a:srgbClr val="FFFFFF"/>
                </a:solidFill>
              </a:rPr>
              <a:t>schädigen</a:t>
            </a:r>
            <a:r>
              <a:rPr lang="en-US" sz="2000" dirty="0">
                <a:solidFill>
                  <a:srgbClr val="FFFFFF"/>
                </a:solidFill>
              </a:rPr>
              <a:t>. Solange </a:t>
            </a:r>
            <a:r>
              <a:rPr lang="en-US" sz="2000" dirty="0" err="1">
                <a:solidFill>
                  <a:srgbClr val="FFFFFF"/>
                </a:solidFill>
              </a:rPr>
              <a:t>ein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Unternehmen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mit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einem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Produkt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einen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Gewinn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erzielen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kann</a:t>
            </a:r>
            <a:r>
              <a:rPr lang="en-US" sz="2000" dirty="0">
                <a:solidFill>
                  <a:srgbClr val="FFFFFF"/>
                </a:solidFill>
              </a:rPr>
              <a:t>, </a:t>
            </a:r>
            <a:r>
              <a:rPr lang="en-US" sz="2000" dirty="0" err="1">
                <a:solidFill>
                  <a:srgbClr val="FFFFFF"/>
                </a:solidFill>
              </a:rPr>
              <a:t>wird</a:t>
            </a:r>
            <a:r>
              <a:rPr lang="en-US" sz="2000" dirty="0">
                <a:solidFill>
                  <a:srgbClr val="FFFFFF"/>
                </a:solidFill>
              </a:rPr>
              <a:t> es dies </a:t>
            </a:r>
            <a:r>
              <a:rPr lang="en-US" sz="2000" dirty="0" err="1">
                <a:solidFill>
                  <a:srgbClr val="FFFFFF"/>
                </a:solidFill>
              </a:rPr>
              <a:t>produzieren</a:t>
            </a:r>
            <a:r>
              <a:rPr lang="en-US" sz="2000" dirty="0">
                <a:solidFill>
                  <a:srgbClr val="FFFFFF"/>
                </a:solidFill>
              </a:rPr>
              <a:t>. </a:t>
            </a:r>
            <a:br>
              <a:rPr lang="en-US" sz="2000" dirty="0">
                <a:solidFill>
                  <a:srgbClr val="FFFFFF"/>
                </a:solidFill>
              </a:rPr>
            </a:br>
            <a:endParaRPr lang="pl-PL" sz="2000" dirty="0">
              <a:solidFill>
                <a:srgbClr val="FFFFFF"/>
              </a:solidFill>
            </a:endParaRPr>
          </a:p>
          <a:p>
            <a:endParaRPr lang="pl-P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9416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3">
            <a:extLst>
              <a:ext uri="{FF2B5EF4-FFF2-40B4-BE49-F238E27FC236}">
                <a16:creationId xmlns="" xmlns:a16="http://schemas.microsoft.com/office/drawing/2014/main" id="{CE3A6A76-AE5D-49AE-9D49-90C0F15482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9" name="Group 15">
            <a:extLst>
              <a:ext uri="{FF2B5EF4-FFF2-40B4-BE49-F238E27FC236}">
                <a16:creationId xmlns="" xmlns:a16="http://schemas.microsoft.com/office/drawing/2014/main" id="{64DBF464-02EB-49E8-BED5-CCD9C0E092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7" name="Rectangle 23">
              <a:extLst>
                <a:ext uri="{FF2B5EF4-FFF2-40B4-BE49-F238E27FC236}">
                  <a16:creationId xmlns="" xmlns:a16="http://schemas.microsoft.com/office/drawing/2014/main" id="{5F9D5DC0-F10A-4613-AEEB-F3886E477D6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="" xmlns:a16="http://schemas.microsoft.com/office/drawing/2014/main" id="{A43566CA-E28A-4758-B656-13F767ECA81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="" xmlns:a16="http://schemas.microsoft.com/office/drawing/2014/main" id="{9517B8F0-793D-4F61-80A8-8CB87BC0876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="" xmlns:a16="http://schemas.microsoft.com/office/drawing/2014/main" id="{D139FBAF-C134-4E1A-9404-4C7FB029E80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9DE9C77E-3EF1-4718-818D-55EA1600B75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8">
              <a:extLst>
                <a:ext uri="{FF2B5EF4-FFF2-40B4-BE49-F238E27FC236}">
                  <a16:creationId xmlns="" xmlns:a16="http://schemas.microsoft.com/office/drawing/2014/main" id="{DB10DB84-C347-472C-96BD-AD4340F03D3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9">
              <a:extLst>
                <a:ext uri="{FF2B5EF4-FFF2-40B4-BE49-F238E27FC236}">
                  <a16:creationId xmlns="" xmlns:a16="http://schemas.microsoft.com/office/drawing/2014/main" id="{70CA661F-8359-442A-A42C-A0993AF8BBA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A75C8E99-F0B8-466B-A892-9E0643EAF2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Isosceles Triangle 24">
              <a:extLst>
                <a:ext uri="{FF2B5EF4-FFF2-40B4-BE49-F238E27FC236}">
                  <a16:creationId xmlns="" xmlns:a16="http://schemas.microsoft.com/office/drawing/2014/main" id="{65DD307C-66C1-4F16-86F5-287334F7B61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5">
              <a:extLst>
                <a:ext uri="{FF2B5EF4-FFF2-40B4-BE49-F238E27FC236}">
                  <a16:creationId xmlns="" xmlns:a16="http://schemas.microsoft.com/office/drawing/2014/main" id="{744416C0-DB16-4364-B13C-2EC6F1A8A01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BD64F54E-318B-41F6-87CA-135DD4BC7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665" y="371061"/>
            <a:ext cx="8596668" cy="1320800"/>
          </a:xfrm>
        </p:spPr>
        <p:txBody>
          <a:bodyPr>
            <a:normAutofit/>
          </a:bodyPr>
          <a:lstStyle/>
          <a:p>
            <a:r>
              <a:rPr lang="pl-PL" dirty="0" err="1">
                <a:solidFill>
                  <a:schemeClr val="tx1"/>
                </a:solidFill>
              </a:rPr>
              <a:t>Wortschatz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zum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Thema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9" name="Symbol zastępczy zawartości 8">
            <a:extLst>
              <a:ext uri="{FF2B5EF4-FFF2-40B4-BE49-F238E27FC236}">
                <a16:creationId xmlns="" xmlns:a16="http://schemas.microsoft.com/office/drawing/2014/main" id="{ACCFCFD9-66AE-4388-979C-2A0FCD419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95" y="1471476"/>
            <a:ext cx="8596668" cy="4836559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pl-PL" sz="1700" dirty="0"/>
              <a:t>d</a:t>
            </a:r>
            <a:r>
              <a:rPr lang="pl-PL" sz="1700" dirty="0" smtClean="0"/>
              <a:t>er </a:t>
            </a:r>
            <a:r>
              <a:rPr lang="pl-PL" sz="1700" dirty="0" err="1"/>
              <a:t>Markt</a:t>
            </a:r>
            <a:r>
              <a:rPr lang="pl-PL" sz="1700" dirty="0"/>
              <a:t>- rynek</a:t>
            </a:r>
            <a:br>
              <a:rPr lang="pl-PL" sz="1700" dirty="0"/>
            </a:br>
            <a:r>
              <a:rPr lang="en-US" sz="1700" dirty="0" err="1"/>
              <a:t>Arten</a:t>
            </a:r>
            <a:r>
              <a:rPr lang="en-US" sz="1700" dirty="0"/>
              <a:t> von </a:t>
            </a:r>
            <a:r>
              <a:rPr lang="en-US" sz="1700" dirty="0" err="1"/>
              <a:t>Märkten</a:t>
            </a:r>
            <a:r>
              <a:rPr lang="pl-PL" sz="1700" dirty="0"/>
              <a:t>- rodzaje rynku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sz="1700" dirty="0" err="1"/>
              <a:t>Marktformen</a:t>
            </a:r>
            <a:r>
              <a:rPr lang="pl-PL" sz="1700" dirty="0"/>
              <a:t>- formy rynku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sz="1700" dirty="0" err="1"/>
              <a:t>Marktteilnehmer</a:t>
            </a:r>
            <a:r>
              <a:rPr lang="pl-PL" sz="1700" dirty="0"/>
              <a:t>- uczestnicy rynku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sz="1700" dirty="0" err="1"/>
              <a:t>Vorteile</a:t>
            </a:r>
            <a:r>
              <a:rPr lang="en-US" sz="1700" dirty="0"/>
              <a:t> von </a:t>
            </a:r>
            <a:r>
              <a:rPr lang="en-US" sz="1700" dirty="0" err="1"/>
              <a:t>Märkten</a:t>
            </a:r>
            <a:r>
              <a:rPr lang="pl-PL" sz="1700" dirty="0"/>
              <a:t>- zalety rynku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sz="1700" dirty="0" err="1"/>
              <a:t>Nachteile</a:t>
            </a:r>
            <a:r>
              <a:rPr lang="en-US" sz="1700" dirty="0"/>
              <a:t> von </a:t>
            </a:r>
            <a:r>
              <a:rPr lang="en-US" sz="1700" dirty="0" err="1"/>
              <a:t>Märkten</a:t>
            </a:r>
            <a:r>
              <a:rPr lang="pl-PL" sz="1700" dirty="0"/>
              <a:t>- wady rynku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pl-PL" sz="1700" dirty="0"/>
              <a:t>d</a:t>
            </a:r>
            <a:r>
              <a:rPr lang="pl-PL" sz="1700" dirty="0" smtClean="0"/>
              <a:t>er </a:t>
            </a:r>
            <a:r>
              <a:rPr lang="pl-PL" sz="1700" dirty="0" err="1"/>
              <a:t>Anbieter</a:t>
            </a:r>
            <a:r>
              <a:rPr lang="pl-PL" sz="1700" dirty="0"/>
              <a:t>- dostawca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pl-PL" sz="1700" dirty="0"/>
              <a:t>d</a:t>
            </a:r>
            <a:r>
              <a:rPr lang="pl-PL" sz="1700" dirty="0" smtClean="0"/>
              <a:t>er </a:t>
            </a:r>
            <a:r>
              <a:rPr lang="pl-PL" sz="1700" dirty="0" err="1"/>
              <a:t>Nachfrager</a:t>
            </a:r>
            <a:r>
              <a:rPr lang="pl-PL" sz="1700" dirty="0"/>
              <a:t>-klient 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pl-PL" sz="1700" dirty="0" err="1"/>
              <a:t>das</a:t>
            </a:r>
            <a:r>
              <a:rPr lang="pl-PL" sz="1700" dirty="0"/>
              <a:t> </a:t>
            </a:r>
            <a:r>
              <a:rPr lang="pl-PL" sz="1700" dirty="0" err="1"/>
              <a:t>Zusammentreffen</a:t>
            </a:r>
            <a:r>
              <a:rPr lang="pl-PL" sz="1700" dirty="0"/>
              <a:t> – spotkanie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de-DE" sz="1700" dirty="0"/>
              <a:t>Gütermärkte</a:t>
            </a:r>
            <a:r>
              <a:rPr lang="pl-PL" sz="1700" dirty="0"/>
              <a:t>-rynki towarów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pl-PL" sz="1700" dirty="0"/>
              <a:t>d</a:t>
            </a:r>
            <a:r>
              <a:rPr lang="pl-PL" sz="1700" dirty="0" smtClean="0"/>
              <a:t>er </a:t>
            </a:r>
            <a:r>
              <a:rPr lang="de-DE" sz="1700" dirty="0" smtClean="0"/>
              <a:t>Warenmarkt</a:t>
            </a:r>
            <a:r>
              <a:rPr lang="pl-PL" sz="1700" dirty="0"/>
              <a:t>- rynek towarowy</a:t>
            </a:r>
            <a:endParaRPr lang="de-DE" sz="1700" dirty="0"/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pl-PL" sz="1700" dirty="0"/>
              <a:t>d</a:t>
            </a:r>
            <a:r>
              <a:rPr lang="pl-PL" sz="1700" dirty="0" smtClean="0"/>
              <a:t>er </a:t>
            </a:r>
            <a:r>
              <a:rPr lang="de-DE" sz="1700" dirty="0" smtClean="0"/>
              <a:t>Dienstleistungsmarkt</a:t>
            </a:r>
            <a:r>
              <a:rPr lang="pl-PL" sz="1700" dirty="0"/>
              <a:t>- rynek usług</a:t>
            </a:r>
            <a:endParaRPr lang="de-DE" sz="1700" dirty="0"/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de-DE" sz="1700" dirty="0"/>
              <a:t>Investitionsgütermarkt</a:t>
            </a:r>
            <a:r>
              <a:rPr lang="pl-PL" sz="1700" dirty="0"/>
              <a:t> </a:t>
            </a:r>
            <a:r>
              <a:rPr lang="pl-PL" sz="1700" dirty="0" smtClean="0"/>
              <a:t>- rynek </a:t>
            </a:r>
            <a:r>
              <a:rPr lang="pl-PL" sz="1700" dirty="0"/>
              <a:t>dóbr kapitałowych</a:t>
            </a:r>
            <a:endParaRPr lang="de-DE" sz="1700" dirty="0"/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pl-PL" sz="1700" dirty="0"/>
              <a:t>d</a:t>
            </a:r>
            <a:r>
              <a:rPr lang="pl-PL" sz="1700" dirty="0" smtClean="0"/>
              <a:t>er </a:t>
            </a:r>
            <a:r>
              <a:rPr lang="de-DE" sz="1700" dirty="0" smtClean="0"/>
              <a:t>Immobilienmarkt</a:t>
            </a:r>
            <a:r>
              <a:rPr lang="pl-PL" sz="1700" dirty="0"/>
              <a:t>- rynek nieruchomości</a:t>
            </a:r>
            <a:br>
              <a:rPr lang="pl-PL" sz="1700" dirty="0"/>
            </a:br>
            <a:r>
              <a:rPr lang="de-DE" sz="1700" dirty="0"/>
              <a:t>Faktormärkte</a:t>
            </a:r>
            <a:r>
              <a:rPr lang="pl-PL" sz="1700" dirty="0"/>
              <a:t>-</a:t>
            </a:r>
            <a:r>
              <a:rPr lang="de-DE" sz="1700" dirty="0" err="1"/>
              <a:t>rynek</a:t>
            </a:r>
            <a:r>
              <a:rPr lang="de-DE" sz="1700" dirty="0"/>
              <a:t> </a:t>
            </a:r>
            <a:r>
              <a:rPr lang="pl-PL" sz="1700" dirty="0"/>
              <a:t>czynnik</a:t>
            </a:r>
            <a:r>
              <a:rPr lang="de-DE" sz="1700" dirty="0" err="1"/>
              <a:t>ow</a:t>
            </a:r>
            <a:r>
              <a:rPr lang="pl-PL" sz="1700" dirty="0"/>
              <a:t> </a:t>
            </a:r>
            <a:r>
              <a:rPr lang="pl-PL" sz="1700" dirty="0" err="1"/>
              <a:t>rynkow</a:t>
            </a:r>
            <a:r>
              <a:rPr lang="de-DE" sz="1700" dirty="0" err="1"/>
              <a:t>ych</a:t>
            </a:r>
            <a:endParaRPr lang="de-DE" sz="1700" dirty="0"/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pl-PL" sz="1700" dirty="0"/>
              <a:t>d</a:t>
            </a:r>
            <a:r>
              <a:rPr lang="de-DE" sz="1700" smtClean="0"/>
              <a:t>er </a:t>
            </a:r>
            <a:r>
              <a:rPr lang="de-DE" sz="1700" dirty="0"/>
              <a:t>Arbeitsmarkt</a:t>
            </a:r>
            <a:r>
              <a:rPr lang="pl-PL" sz="1700" dirty="0"/>
              <a:t>- rynek pracy</a:t>
            </a:r>
            <a:endParaRPr lang="de-DE" sz="1700" dirty="0"/>
          </a:p>
          <a:p>
            <a:pPr marL="0" indent="0">
              <a:lnSpc>
                <a:spcPct val="90000"/>
              </a:lnSpc>
              <a:buNone/>
            </a:pPr>
            <a:endParaRPr lang="pl-PL" sz="9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865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CE3A6A76-AE5D-49AE-9D49-90C0F15482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64DBF464-02EB-49E8-BED5-CCD9C0E092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Rectangle 23">
              <a:extLst>
                <a:ext uri="{FF2B5EF4-FFF2-40B4-BE49-F238E27FC236}">
                  <a16:creationId xmlns="" xmlns:a16="http://schemas.microsoft.com/office/drawing/2014/main" id="{5F9D5DC0-F10A-4613-AEEB-F3886E477D6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="" xmlns:a16="http://schemas.microsoft.com/office/drawing/2014/main" id="{A43566CA-E28A-4758-B656-13F767ECA81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="" xmlns:a16="http://schemas.microsoft.com/office/drawing/2014/main" id="{9517B8F0-793D-4F61-80A8-8CB87BC0876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="" xmlns:a16="http://schemas.microsoft.com/office/drawing/2014/main" id="{D139FBAF-C134-4E1A-9404-4C7FB029E80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9DE9C77E-3EF1-4718-818D-55EA1600B75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28">
              <a:extLst>
                <a:ext uri="{FF2B5EF4-FFF2-40B4-BE49-F238E27FC236}">
                  <a16:creationId xmlns="" xmlns:a16="http://schemas.microsoft.com/office/drawing/2014/main" id="{DB10DB84-C347-472C-96BD-AD4340F03D3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9">
              <a:extLst>
                <a:ext uri="{FF2B5EF4-FFF2-40B4-BE49-F238E27FC236}">
                  <a16:creationId xmlns="" xmlns:a16="http://schemas.microsoft.com/office/drawing/2014/main" id="{70CA661F-8359-442A-A42C-A0993AF8BBA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A75C8E99-F0B8-466B-A892-9E0643EAF2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Isosceles Triangle 22">
              <a:extLst>
                <a:ext uri="{FF2B5EF4-FFF2-40B4-BE49-F238E27FC236}">
                  <a16:creationId xmlns="" xmlns:a16="http://schemas.microsoft.com/office/drawing/2014/main" id="{65DD307C-66C1-4F16-86F5-287334F7B61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="" xmlns:a16="http://schemas.microsoft.com/office/drawing/2014/main" id="{744416C0-DB16-4364-B13C-2EC6F1A8A01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7" name="Symbol zastępczy zawartości 6">
            <a:extLst>
              <a:ext uri="{FF2B5EF4-FFF2-40B4-BE49-F238E27FC236}">
                <a16:creationId xmlns="" xmlns:a16="http://schemas.microsoft.com/office/drawing/2014/main" id="{C82E59DF-432F-4D6A-AC0D-B520471D8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027" y="304493"/>
            <a:ext cx="8596668" cy="638291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pl-PL" sz="1600" dirty="0"/>
              <a:t>d</a:t>
            </a:r>
            <a:r>
              <a:rPr lang="de-DE" sz="1600" dirty="0" smtClean="0"/>
              <a:t>er </a:t>
            </a:r>
            <a:r>
              <a:rPr lang="de-DE" sz="1600" dirty="0"/>
              <a:t>Kapitalmarkt</a:t>
            </a:r>
            <a:r>
              <a:rPr lang="pl-PL" sz="1600" dirty="0"/>
              <a:t>- rynek kapitałowy</a:t>
            </a:r>
            <a:endParaRPr lang="de-DE" sz="1600" dirty="0"/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pl-PL" sz="1600" dirty="0"/>
              <a:t>d</a:t>
            </a:r>
            <a:r>
              <a:rPr lang="de-DE" sz="1600" dirty="0" smtClean="0"/>
              <a:t>er </a:t>
            </a:r>
            <a:r>
              <a:rPr lang="de-DE" sz="1600" dirty="0"/>
              <a:t>Geldmarkt</a:t>
            </a:r>
            <a:r>
              <a:rPr lang="pl-PL" sz="1600" dirty="0"/>
              <a:t>-rynek pieniężny</a:t>
            </a:r>
            <a:endParaRPr lang="de-DE" sz="1600" dirty="0"/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pl-PL" sz="1600" dirty="0"/>
              <a:t>d</a:t>
            </a:r>
            <a:r>
              <a:rPr lang="de-DE" sz="1600" dirty="0" smtClean="0"/>
              <a:t>er </a:t>
            </a:r>
            <a:r>
              <a:rPr lang="de-DE" sz="1600" dirty="0"/>
              <a:t>Devisenmarkt</a:t>
            </a:r>
            <a:r>
              <a:rPr lang="pl-PL" sz="1600" dirty="0"/>
              <a:t>-rynek walutowy</a:t>
            </a:r>
            <a:br>
              <a:rPr lang="pl-PL" sz="1600" dirty="0"/>
            </a:br>
            <a:r>
              <a:rPr lang="pl-PL" sz="1600" dirty="0" err="1"/>
              <a:t>Nationale</a:t>
            </a:r>
            <a:r>
              <a:rPr lang="pl-PL" sz="1600" dirty="0"/>
              <a:t> </a:t>
            </a:r>
            <a:r>
              <a:rPr lang="pl-PL" sz="1600" dirty="0" err="1"/>
              <a:t>Märkte</a:t>
            </a:r>
            <a:r>
              <a:rPr lang="pl-PL" sz="1600" dirty="0"/>
              <a:t>- rynki krajowe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pl-PL" sz="1600" dirty="0" err="1"/>
              <a:t>i</a:t>
            </a:r>
            <a:r>
              <a:rPr lang="pl-PL" sz="1600" dirty="0" err="1" smtClean="0"/>
              <a:t>nternationale</a:t>
            </a:r>
            <a:r>
              <a:rPr lang="de-DE" sz="1600" dirty="0" smtClean="0"/>
              <a:t> </a:t>
            </a:r>
            <a:r>
              <a:rPr lang="pl-PL" sz="1600" dirty="0" err="1"/>
              <a:t>Märkte</a:t>
            </a:r>
            <a:r>
              <a:rPr lang="de-DE" sz="1600" dirty="0"/>
              <a:t> </a:t>
            </a:r>
            <a:r>
              <a:rPr lang="pl-PL" sz="1600" dirty="0"/>
              <a:t>- rynki międzynarodowe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pl-PL" sz="1600" dirty="0"/>
              <a:t>d</a:t>
            </a:r>
            <a:r>
              <a:rPr lang="de-DE" sz="1600" dirty="0" smtClean="0"/>
              <a:t>er </a:t>
            </a:r>
            <a:r>
              <a:rPr lang="pl-PL" sz="1600" dirty="0" err="1"/>
              <a:t>Weltmarkt</a:t>
            </a:r>
            <a:r>
              <a:rPr lang="pl-PL" sz="1600" dirty="0"/>
              <a:t>- </a:t>
            </a:r>
            <a:r>
              <a:rPr lang="pl-PL" sz="1600" dirty="0" smtClean="0"/>
              <a:t>rynek światowy</a:t>
            </a:r>
            <a:endParaRPr lang="pl-PL" sz="1600" dirty="0"/>
          </a:p>
          <a:p>
            <a:pPr marL="0" indent="0">
              <a:lnSpc>
                <a:spcPct val="90000"/>
              </a:lnSpc>
              <a:buNone/>
            </a:pPr>
            <a:r>
              <a:rPr lang="de-DE" sz="1600" dirty="0"/>
              <a:t>der </a:t>
            </a:r>
            <a:r>
              <a:rPr lang="pl-PL" sz="1600" dirty="0"/>
              <a:t>V</a:t>
            </a:r>
            <a:r>
              <a:rPr lang="de-DE" sz="1600" dirty="0" err="1"/>
              <a:t>ertriebspartner</a:t>
            </a:r>
            <a:r>
              <a:rPr lang="pl-PL" sz="1600" dirty="0"/>
              <a:t>- partner handlowy</a:t>
            </a:r>
            <a:endParaRPr lang="de-DE" sz="1600" dirty="0"/>
          </a:p>
          <a:p>
            <a:pPr marL="0" indent="0">
              <a:lnSpc>
                <a:spcPct val="90000"/>
              </a:lnSpc>
              <a:buNone/>
            </a:pPr>
            <a:r>
              <a:rPr lang="de-DE" sz="1600" dirty="0"/>
              <a:t>Staatliche Einrichtungen</a:t>
            </a:r>
            <a:r>
              <a:rPr lang="pl-PL" sz="1600" dirty="0"/>
              <a:t>- agencje państwowe</a:t>
            </a:r>
            <a:endParaRPr lang="de-DE" sz="1600" dirty="0"/>
          </a:p>
          <a:p>
            <a:pPr marL="0" indent="0">
              <a:lnSpc>
                <a:spcPct val="90000"/>
              </a:lnSpc>
              <a:buNone/>
            </a:pPr>
            <a:r>
              <a:rPr lang="pl-PL" sz="1600" dirty="0"/>
              <a:t>d</a:t>
            </a:r>
            <a:r>
              <a:rPr lang="de-DE" sz="1600" dirty="0" err="1" smtClean="0"/>
              <a:t>ie</a:t>
            </a:r>
            <a:r>
              <a:rPr lang="de-DE" sz="1600" dirty="0" smtClean="0"/>
              <a:t> </a:t>
            </a:r>
            <a:r>
              <a:rPr lang="de-DE" sz="1600" dirty="0"/>
              <a:t>(Pl.)Interessensvertretungen</a:t>
            </a:r>
            <a:r>
              <a:rPr lang="pl-PL" sz="1600" dirty="0"/>
              <a:t>- grupy </a:t>
            </a:r>
            <a:r>
              <a:rPr lang="de-DE" sz="1600" dirty="0" err="1" smtClean="0"/>
              <a:t>interes</a:t>
            </a:r>
            <a:r>
              <a:rPr lang="pl-PL" sz="1600" dirty="0" smtClean="0"/>
              <a:t>ó</a:t>
            </a:r>
            <a:r>
              <a:rPr lang="de-DE" sz="1600" dirty="0" smtClean="0"/>
              <a:t>w</a:t>
            </a:r>
            <a:endParaRPr lang="de-DE" sz="1600" dirty="0"/>
          </a:p>
          <a:p>
            <a:pPr marL="0" indent="0">
              <a:lnSpc>
                <a:spcPct val="90000"/>
              </a:lnSpc>
              <a:buNone/>
            </a:pPr>
            <a:r>
              <a:rPr lang="de-DE" sz="1600" dirty="0"/>
              <a:t>Preisbildung und Koordinationsfunktion</a:t>
            </a:r>
            <a:r>
              <a:rPr lang="pl-PL" sz="1600" dirty="0"/>
              <a:t>- funkcja wyceny i koordynacji</a:t>
            </a:r>
            <a:endParaRPr lang="de-DE" sz="1600" dirty="0"/>
          </a:p>
          <a:p>
            <a:pPr marL="0" indent="0">
              <a:lnSpc>
                <a:spcPct val="90000"/>
              </a:lnSpc>
              <a:buNone/>
            </a:pPr>
            <a:r>
              <a:rPr lang="pl-PL" sz="1600" dirty="0"/>
              <a:t>d</a:t>
            </a:r>
            <a:r>
              <a:rPr lang="de-DE" sz="1600" dirty="0" err="1" smtClean="0"/>
              <a:t>ie</a:t>
            </a:r>
            <a:r>
              <a:rPr lang="de-DE" sz="1600" dirty="0" smtClean="0"/>
              <a:t> </a:t>
            </a:r>
            <a:r>
              <a:rPr lang="de-DE" sz="1600" dirty="0"/>
              <a:t>Markträumung</a:t>
            </a:r>
            <a:r>
              <a:rPr lang="pl-PL" sz="1600" dirty="0"/>
              <a:t>- </a:t>
            </a:r>
            <a:r>
              <a:rPr lang="de-DE" sz="1600" dirty="0" err="1" smtClean="0"/>
              <a:t>usuni</a:t>
            </a:r>
            <a:r>
              <a:rPr lang="pl-PL" sz="1600" dirty="0" smtClean="0"/>
              <a:t>ę</a:t>
            </a:r>
            <a:r>
              <a:rPr lang="de-DE" sz="1600" dirty="0" err="1" smtClean="0"/>
              <a:t>cie</a:t>
            </a:r>
            <a:r>
              <a:rPr lang="de-DE" sz="1600" dirty="0"/>
              <a:t>, </a:t>
            </a:r>
            <a:r>
              <a:rPr lang="de-DE" sz="1600" dirty="0" err="1" smtClean="0"/>
              <a:t>czyszczenie</a:t>
            </a:r>
            <a:r>
              <a:rPr lang="pl-PL" sz="1600" dirty="0" smtClean="0"/>
              <a:t>, likwidacja </a:t>
            </a:r>
            <a:r>
              <a:rPr lang="de-DE" sz="1600" dirty="0" smtClean="0"/>
              <a:t> </a:t>
            </a:r>
            <a:r>
              <a:rPr lang="pl-PL" sz="1600" dirty="0" smtClean="0"/>
              <a:t> </a:t>
            </a:r>
            <a:r>
              <a:rPr lang="pl-PL" sz="1600" dirty="0"/>
              <a:t>rynku</a:t>
            </a:r>
            <a:endParaRPr lang="de-DE" sz="1600" dirty="0"/>
          </a:p>
          <a:p>
            <a:pPr marL="0" indent="0">
              <a:lnSpc>
                <a:spcPct val="90000"/>
              </a:lnSpc>
              <a:buNone/>
            </a:pPr>
            <a:r>
              <a:rPr lang="de-DE" sz="1600" dirty="0"/>
              <a:t>Allokation von Gütern und Produktionsfaktoren</a:t>
            </a:r>
            <a:r>
              <a:rPr lang="pl-PL" sz="1600" dirty="0"/>
              <a:t>- alokacje towarów i czynników produkcji</a:t>
            </a:r>
            <a:endParaRPr lang="de-DE" sz="1600" dirty="0"/>
          </a:p>
          <a:p>
            <a:pPr marL="0" indent="0">
              <a:lnSpc>
                <a:spcPct val="90000"/>
              </a:lnSpc>
              <a:buNone/>
            </a:pPr>
            <a:r>
              <a:rPr lang="pl-PL" sz="1600" dirty="0"/>
              <a:t>d</a:t>
            </a:r>
            <a:r>
              <a:rPr lang="de-DE" sz="1600" dirty="0" err="1" smtClean="0"/>
              <a:t>ie</a:t>
            </a:r>
            <a:r>
              <a:rPr lang="de-DE" sz="1600" dirty="0" smtClean="0"/>
              <a:t> </a:t>
            </a:r>
            <a:r>
              <a:rPr lang="de-DE" sz="1600" dirty="0"/>
              <a:t>Rentenbildung</a:t>
            </a:r>
            <a:r>
              <a:rPr lang="pl-PL" sz="1600" dirty="0"/>
              <a:t>- tworzenie dywidend, zapasów kapitałowych</a:t>
            </a:r>
            <a:endParaRPr lang="de-DE" sz="1600" dirty="0"/>
          </a:p>
          <a:p>
            <a:pPr marL="0" indent="0">
              <a:lnSpc>
                <a:spcPct val="90000"/>
              </a:lnSpc>
              <a:buNone/>
            </a:pPr>
            <a:r>
              <a:rPr lang="pl-PL" sz="1600" dirty="0"/>
              <a:t>d</a:t>
            </a:r>
            <a:r>
              <a:rPr lang="de-DE" sz="1600" dirty="0" err="1" smtClean="0"/>
              <a:t>ie</a:t>
            </a:r>
            <a:r>
              <a:rPr lang="de-DE" sz="1600" dirty="0" smtClean="0"/>
              <a:t> </a:t>
            </a:r>
            <a:r>
              <a:rPr lang="de-DE" sz="1600" dirty="0"/>
              <a:t>Effizienzverbesserung</a:t>
            </a:r>
            <a:r>
              <a:rPr lang="pl-PL" sz="1600" dirty="0"/>
              <a:t>- poprawa wydajności</a:t>
            </a:r>
            <a:endParaRPr lang="de-DE" sz="1600" dirty="0"/>
          </a:p>
          <a:p>
            <a:pPr marL="0" indent="0">
              <a:lnSpc>
                <a:spcPct val="90000"/>
              </a:lnSpc>
              <a:buNone/>
            </a:pPr>
            <a:r>
              <a:rPr lang="pl-PL" sz="1600" dirty="0"/>
              <a:t>d</a:t>
            </a:r>
            <a:r>
              <a:rPr lang="de-DE" sz="1600" dirty="0" err="1" smtClean="0"/>
              <a:t>ie</a:t>
            </a:r>
            <a:r>
              <a:rPr lang="de-DE" sz="1600" dirty="0" smtClean="0"/>
              <a:t> </a:t>
            </a:r>
            <a:r>
              <a:rPr lang="de-DE" sz="1600" dirty="0"/>
              <a:t>Innovationsförderung</a:t>
            </a:r>
            <a:r>
              <a:rPr lang="pl-PL" sz="1600" dirty="0"/>
              <a:t>- promowanie innowacji</a:t>
            </a:r>
          </a:p>
          <a:p>
            <a:pPr>
              <a:lnSpc>
                <a:spcPct val="90000"/>
              </a:lnSpc>
            </a:pPr>
            <a:endParaRPr lang="pl-PL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610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6C0C3668-7055-47D7-9A65-75C960019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5400" dirty="0" err="1" smtClean="0">
                <a:solidFill>
                  <a:schemeClr val="tx1"/>
                </a:solidFill>
              </a:rPr>
              <a:t>Qu</a:t>
            </a:r>
            <a:r>
              <a:rPr lang="de-DE" sz="5400" dirty="0" smtClean="0">
                <a:solidFill>
                  <a:schemeClr val="tx1"/>
                </a:solidFill>
              </a:rPr>
              <a:t>e</a:t>
            </a:r>
            <a:r>
              <a:rPr lang="pl-PL" sz="5400" dirty="0" err="1" smtClean="0">
                <a:solidFill>
                  <a:schemeClr val="tx1"/>
                </a:solidFill>
              </a:rPr>
              <a:t>llen</a:t>
            </a:r>
            <a:endParaRPr lang="pl-PL" sz="5400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B6C913B1-3AF7-4DF6-B0B6-E61CBB242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155" y="2169279"/>
            <a:ext cx="10554574" cy="3636511"/>
          </a:xfrm>
        </p:spPr>
        <p:txBody>
          <a:bodyPr/>
          <a:lstStyle/>
          <a:p>
            <a:r>
              <a:rPr lang="pl-PL" u="sng" dirty="0">
                <a:solidFill>
                  <a:schemeClr val="tx1">
                    <a:lumMod val="95000"/>
                  </a:schemeClr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https://pl.pons.com/t%C5%82umaczenie</a:t>
            </a:r>
            <a:endParaRPr lang="pl-PL" u="sng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pl-PL" u="sng" dirty="0">
                <a:solidFill>
                  <a:schemeClr val="tx1">
                    <a:lumMod val="95000"/>
                  </a:schemeClr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https://thinkaboutgeny.com/markt-vwl?cookie-state-change=1573468584809</a:t>
            </a:r>
            <a:endParaRPr lang="pl-PL" u="sng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pl-PL" u="sng" dirty="0">
                <a:solidFill>
                  <a:schemeClr val="tx1">
                    <a:lumMod val="95000"/>
                  </a:schemeClr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https://translate.google.pl/?hl=pl&amp;tab=wT</a:t>
            </a:r>
            <a:endParaRPr lang="pl-PL" u="sng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pl-PL" dirty="0"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https://pixabay.com/pl/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75220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A96C8CC-4E00-4E99-9EA0-D60C0D08C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788" y="4895558"/>
            <a:ext cx="10572000" cy="77952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Vielen</a:t>
            </a:r>
            <a:r>
              <a:rPr lang="en-US" dirty="0">
                <a:solidFill>
                  <a:schemeClr val="tx1"/>
                </a:solidFill>
              </a:rPr>
              <a:t> Dank </a:t>
            </a:r>
            <a:r>
              <a:rPr lang="en-US" dirty="0" err="1">
                <a:solidFill>
                  <a:schemeClr val="tx1"/>
                </a:solidFill>
              </a:rPr>
              <a:t>für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Ihre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Aufmerksamkeit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4" name="Picture 2" descr="Oszczędzających, Ekonomia, Torby Na Zakupy">
            <a:extLst>
              <a:ext uri="{FF2B5EF4-FFF2-40B4-BE49-F238E27FC236}">
                <a16:creationId xmlns="" xmlns:a16="http://schemas.microsoft.com/office/drawing/2014/main" id="{BA4C6477-5040-4BF6-8671-46D5DC4999E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3" r="12826" b="-1"/>
          <a:stretch/>
        </p:blipFill>
        <p:spPr bwMode="auto">
          <a:xfrm>
            <a:off x="-1" y="-1"/>
            <a:ext cx="12192001" cy="488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645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FA77344-C09F-4BEC-8A93-DD2D69826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5400" dirty="0">
                <a:solidFill>
                  <a:schemeClr val="tx1"/>
                </a:solidFill>
              </a:rPr>
              <a:t>Agenda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2AC12423-8F11-4EBF-8BF9-63AA95B91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sz="2400" dirty="0"/>
              <a:t>Definition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/>
              <a:t>Arten</a:t>
            </a:r>
            <a:r>
              <a:rPr lang="en-US" sz="2400" dirty="0"/>
              <a:t> von </a:t>
            </a:r>
            <a:r>
              <a:rPr lang="en-US" sz="2400" dirty="0" err="1"/>
              <a:t>Märkten</a:t>
            </a:r>
            <a:endParaRPr lang="pl-PL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 err="1"/>
              <a:t>Marktformen</a:t>
            </a:r>
            <a:endParaRPr lang="pl-PL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 err="1"/>
              <a:t>Marktteilnehmer</a:t>
            </a:r>
            <a:endParaRPr lang="pl-PL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 err="1"/>
              <a:t>Vorteile</a:t>
            </a:r>
            <a:r>
              <a:rPr lang="en-US" sz="2400" dirty="0"/>
              <a:t> von </a:t>
            </a:r>
            <a:r>
              <a:rPr lang="en-US" sz="2400" dirty="0" err="1"/>
              <a:t>Märkten</a:t>
            </a:r>
            <a:endParaRPr lang="pl-PL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 err="1"/>
              <a:t>Nachteile</a:t>
            </a:r>
            <a:r>
              <a:rPr lang="en-US" sz="2400" dirty="0"/>
              <a:t> von </a:t>
            </a:r>
            <a:r>
              <a:rPr lang="en-US" sz="2400" dirty="0" err="1"/>
              <a:t>Märkten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174814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ynku, Stoiska Handlowe, Sprzedawca, Żywności">
            <a:extLst>
              <a:ext uri="{FF2B5EF4-FFF2-40B4-BE49-F238E27FC236}">
                <a16:creationId xmlns="" xmlns:a16="http://schemas.microsoft.com/office/drawing/2014/main" id="{B1479B4C-CC19-47FC-9861-118169F4E1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9" r="4712"/>
          <a:stretch/>
        </p:blipFill>
        <p:spPr bwMode="auto"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BB818AC-C2ED-4643-BE12-032C81B61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tx1"/>
                </a:solidFill>
              </a:rPr>
              <a:t>Definition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9D0D2127-A4E2-4ABA-8528-9EC6F712B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>
            <a:normAutofit/>
          </a:bodyPr>
          <a:lstStyle/>
          <a:p>
            <a:r>
              <a:rPr lang="pl-PL"/>
              <a:t>Der </a:t>
            </a:r>
            <a:r>
              <a:rPr lang="pl-PL" err="1"/>
              <a:t>Markt</a:t>
            </a:r>
            <a:r>
              <a:rPr lang="pl-PL"/>
              <a:t> </a:t>
            </a:r>
            <a:r>
              <a:rPr lang="pl-PL" err="1"/>
              <a:t>ist</a:t>
            </a:r>
            <a:r>
              <a:rPr lang="pl-PL"/>
              <a:t> der Ort, </a:t>
            </a:r>
            <a:r>
              <a:rPr lang="pl-PL" err="1"/>
              <a:t>an</a:t>
            </a:r>
            <a:r>
              <a:rPr lang="pl-PL"/>
              <a:t> </a:t>
            </a:r>
            <a:r>
              <a:rPr lang="pl-PL" err="1"/>
              <a:t>dem</a:t>
            </a:r>
            <a:r>
              <a:rPr lang="pl-PL"/>
              <a:t> </a:t>
            </a:r>
            <a:r>
              <a:rPr lang="pl-PL" err="1"/>
              <a:t>sich</a:t>
            </a:r>
            <a:r>
              <a:rPr lang="pl-PL"/>
              <a:t> </a:t>
            </a:r>
            <a:r>
              <a:rPr lang="pl-PL" err="1"/>
              <a:t>Anbieter</a:t>
            </a:r>
            <a:r>
              <a:rPr lang="pl-PL"/>
              <a:t> </a:t>
            </a:r>
            <a:r>
              <a:rPr lang="pl-PL" err="1"/>
              <a:t>und</a:t>
            </a:r>
            <a:r>
              <a:rPr lang="pl-PL"/>
              <a:t> </a:t>
            </a:r>
            <a:r>
              <a:rPr lang="pl-PL" err="1"/>
              <a:t>Nachfrager</a:t>
            </a:r>
            <a:r>
              <a:rPr lang="pl-PL"/>
              <a:t> </a:t>
            </a:r>
            <a:r>
              <a:rPr lang="pl-PL" err="1"/>
              <a:t>treffen</a:t>
            </a:r>
            <a:r>
              <a:rPr lang="pl-PL"/>
              <a:t>, </a:t>
            </a:r>
            <a:r>
              <a:rPr lang="pl-PL" err="1"/>
              <a:t>um</a:t>
            </a:r>
            <a:r>
              <a:rPr lang="pl-PL"/>
              <a:t> </a:t>
            </a:r>
            <a:r>
              <a:rPr lang="pl-PL" err="1"/>
              <a:t>zu</a:t>
            </a:r>
            <a:r>
              <a:rPr lang="pl-PL"/>
              <a:t> </a:t>
            </a:r>
            <a:r>
              <a:rPr lang="pl-PL" err="1"/>
              <a:t>verkaufen</a:t>
            </a:r>
            <a:r>
              <a:rPr lang="pl-PL"/>
              <a:t> </a:t>
            </a:r>
            <a:r>
              <a:rPr lang="pl-PL" err="1"/>
              <a:t>bzw</a:t>
            </a:r>
            <a:r>
              <a:rPr lang="pl-PL"/>
              <a:t>. </a:t>
            </a:r>
            <a:r>
              <a:rPr lang="pl-PL" err="1"/>
              <a:t>zu</a:t>
            </a:r>
            <a:r>
              <a:rPr lang="pl-PL"/>
              <a:t> </a:t>
            </a:r>
            <a:r>
              <a:rPr lang="pl-PL" err="1"/>
              <a:t>kaufen</a:t>
            </a:r>
            <a:r>
              <a:rPr lang="pl-PL"/>
              <a:t>. </a:t>
            </a:r>
            <a:r>
              <a:rPr lang="pl-PL" err="1"/>
              <a:t>Durch</a:t>
            </a:r>
            <a:r>
              <a:rPr lang="pl-PL"/>
              <a:t> </a:t>
            </a:r>
            <a:r>
              <a:rPr lang="pl-PL" err="1"/>
              <a:t>das</a:t>
            </a:r>
            <a:r>
              <a:rPr lang="pl-PL"/>
              <a:t> </a:t>
            </a:r>
            <a:r>
              <a:rPr lang="pl-PL" err="1"/>
              <a:t>Zusammentreffen</a:t>
            </a:r>
            <a:r>
              <a:rPr lang="pl-PL"/>
              <a:t> von </a:t>
            </a:r>
            <a:r>
              <a:rPr lang="pl-PL" err="1"/>
              <a:t>Angebot</a:t>
            </a:r>
            <a:r>
              <a:rPr lang="pl-PL"/>
              <a:t> </a:t>
            </a:r>
            <a:r>
              <a:rPr lang="pl-PL" err="1"/>
              <a:t>und</a:t>
            </a:r>
            <a:r>
              <a:rPr lang="pl-PL"/>
              <a:t> </a:t>
            </a:r>
            <a:r>
              <a:rPr lang="pl-PL" err="1"/>
              <a:t>Nachfrage</a:t>
            </a:r>
            <a:r>
              <a:rPr lang="pl-PL"/>
              <a:t> </a:t>
            </a:r>
            <a:r>
              <a:rPr lang="pl-PL" err="1"/>
              <a:t>bilden</a:t>
            </a:r>
            <a:r>
              <a:rPr lang="pl-PL"/>
              <a:t> </a:t>
            </a:r>
            <a:r>
              <a:rPr lang="pl-PL" err="1"/>
              <a:t>sich</a:t>
            </a:r>
            <a:r>
              <a:rPr lang="pl-PL"/>
              <a:t> </a:t>
            </a:r>
            <a:r>
              <a:rPr lang="pl-PL" err="1"/>
              <a:t>Preise</a:t>
            </a:r>
            <a:r>
              <a:rPr lang="pl-PL"/>
              <a:t>. 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="" xmlns:a16="http://schemas.microsoft.com/office/drawing/2014/main" id="{64FA5DFF-7FE6-4855-84E6-DFA78EE978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="" xmlns:a16="http://schemas.microsoft.com/office/drawing/2014/main" id="{2AFD8CBA-54A3-4363-991B-B9C631BBFA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Rectangle 23">
            <a:extLst>
              <a:ext uri="{FF2B5EF4-FFF2-40B4-BE49-F238E27FC236}">
                <a16:creationId xmlns="" xmlns:a16="http://schemas.microsoft.com/office/drawing/2014/main" id="{3F088236-D655-4F88-B238-E167623580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Rectangle 25">
            <a:extLst>
              <a:ext uri="{FF2B5EF4-FFF2-40B4-BE49-F238E27FC236}">
                <a16:creationId xmlns="" xmlns:a16="http://schemas.microsoft.com/office/drawing/2014/main" id="{3DAC0C92-199E-475C-9390-119A9B0272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Isosceles Triangle 24">
            <a:extLst>
              <a:ext uri="{FF2B5EF4-FFF2-40B4-BE49-F238E27FC236}">
                <a16:creationId xmlns="" xmlns:a16="http://schemas.microsoft.com/office/drawing/2014/main" id="{C4CFB339-0ED8-4FE2-9EF1-6D1375B8499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Rectangle 27">
            <a:extLst>
              <a:ext uri="{FF2B5EF4-FFF2-40B4-BE49-F238E27FC236}">
                <a16:creationId xmlns="" xmlns:a16="http://schemas.microsoft.com/office/drawing/2014/main" id="{31896C80-2069-4431-9C19-83B9137344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Rectangle 28">
            <a:extLst>
              <a:ext uri="{FF2B5EF4-FFF2-40B4-BE49-F238E27FC236}">
                <a16:creationId xmlns="" xmlns:a16="http://schemas.microsoft.com/office/drawing/2014/main" id="{BF120A21-0841-4823-B0C4-28AEBCEF9B7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" name="Rectangle 29">
            <a:extLst>
              <a:ext uri="{FF2B5EF4-FFF2-40B4-BE49-F238E27FC236}">
                <a16:creationId xmlns="" xmlns:a16="http://schemas.microsoft.com/office/drawing/2014/main" id="{DBB05BAE-BBD3-4289-899F-A6851503C6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9" name="Isosceles Triangle 29">
            <a:extLst>
              <a:ext uri="{FF2B5EF4-FFF2-40B4-BE49-F238E27FC236}">
                <a16:creationId xmlns="" xmlns:a16="http://schemas.microsoft.com/office/drawing/2014/main" id="{9874D11C-36F5-4BBE-A490-019A54E953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05236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561A294A-8D8F-4671-B8A4-213EC2D50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166" y="-485225"/>
            <a:ext cx="10571998" cy="97045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5400" dirty="0"/>
              <a:t/>
            </a:r>
            <a:br>
              <a:rPr lang="pl-PL" sz="5400" dirty="0"/>
            </a:br>
            <a:r>
              <a:rPr lang="en-US" sz="5400" dirty="0" err="1">
                <a:solidFill>
                  <a:schemeClr val="tx1"/>
                </a:solidFill>
              </a:rPr>
              <a:t>Arten</a:t>
            </a:r>
            <a:r>
              <a:rPr lang="en-US" sz="5400" dirty="0">
                <a:solidFill>
                  <a:schemeClr val="tx1"/>
                </a:solidFill>
              </a:rPr>
              <a:t> von </a:t>
            </a:r>
            <a:r>
              <a:rPr lang="en-US" sz="5400" dirty="0" err="1">
                <a:solidFill>
                  <a:schemeClr val="tx1"/>
                </a:solidFill>
              </a:rPr>
              <a:t>Märkten</a:t>
            </a:r>
            <a:r>
              <a:rPr lang="pl-PL" sz="5400" dirty="0">
                <a:solidFill>
                  <a:schemeClr val="tx1"/>
                </a:solidFill>
              </a:rPr>
              <a:t>-</a:t>
            </a:r>
            <a:r>
              <a:rPr lang="pl-PL" sz="5400" dirty="0"/>
              <a:t> </a:t>
            </a:r>
            <a:r>
              <a:rPr lang="pl-PL" sz="5400" dirty="0">
                <a:solidFill>
                  <a:schemeClr val="tx1"/>
                </a:solidFill>
              </a:rPr>
              <a:t>Art der </a:t>
            </a:r>
            <a:r>
              <a:rPr lang="pl-PL" sz="5400" dirty="0" err="1">
                <a:solidFill>
                  <a:schemeClr val="tx1"/>
                </a:solidFill>
              </a:rPr>
              <a:t>gehandelten</a:t>
            </a:r>
            <a:r>
              <a:rPr lang="pl-PL" sz="5400" dirty="0">
                <a:solidFill>
                  <a:schemeClr val="tx1"/>
                </a:solidFill>
              </a:rPr>
              <a:t> </a:t>
            </a:r>
            <a:r>
              <a:rPr lang="pl-PL" sz="5400" dirty="0" err="1">
                <a:solidFill>
                  <a:schemeClr val="tx1"/>
                </a:solidFill>
              </a:rPr>
              <a:t>Güter</a:t>
            </a:r>
            <a:endParaRPr lang="pl-PL" sz="5400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E6764D32-10A4-44DA-BB45-E8A95DCEA3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711" y="2050009"/>
            <a:ext cx="5185873" cy="36387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>a) </a:t>
            </a:r>
            <a:r>
              <a:rPr lang="pl-PL" sz="2400" dirty="0" err="1"/>
              <a:t>Güterm</a:t>
            </a:r>
            <a:r>
              <a:rPr lang="en-US" sz="2400" dirty="0"/>
              <a:t>ä</a:t>
            </a:r>
            <a:r>
              <a:rPr lang="pl-PL" sz="2400" dirty="0" err="1"/>
              <a:t>rkte</a:t>
            </a: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>-</a:t>
            </a:r>
            <a:r>
              <a:rPr lang="pl-PL" sz="2400" dirty="0" err="1"/>
              <a:t>Warenmarkt</a:t>
            </a: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>-</a:t>
            </a:r>
            <a:r>
              <a:rPr lang="pl-PL" sz="2400" dirty="0" err="1"/>
              <a:t>Dienstleistungsmarkt</a:t>
            </a: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>-</a:t>
            </a:r>
            <a:r>
              <a:rPr lang="pl-PL" sz="2400" dirty="0" err="1"/>
              <a:t>Investitionsgütermarkt</a:t>
            </a: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>-</a:t>
            </a:r>
            <a:r>
              <a:rPr lang="pl-PL" sz="2400" dirty="0" err="1"/>
              <a:t>Immobilenmarkt</a:t>
            </a: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endParaRPr lang="pl-PL" sz="2400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="" xmlns:a16="http://schemas.microsoft.com/office/drawing/2014/main" id="{A61BF374-F7AE-458D-87EF-3A1FCA75CF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9793" y="2750199"/>
            <a:ext cx="5194583" cy="36387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/>
              <a:t>b) </a:t>
            </a:r>
            <a:r>
              <a:rPr lang="pl-PL" sz="2400" dirty="0" err="1"/>
              <a:t>Faktorm</a:t>
            </a:r>
            <a:r>
              <a:rPr lang="en-US" sz="2400" dirty="0"/>
              <a:t>ä</a:t>
            </a:r>
            <a:r>
              <a:rPr lang="pl-PL" sz="2400" dirty="0" err="1"/>
              <a:t>rkte</a:t>
            </a: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>-</a:t>
            </a:r>
            <a:r>
              <a:rPr lang="pl-PL" sz="2400" dirty="0" err="1"/>
              <a:t>Arbeitsmarkt</a:t>
            </a: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>-</a:t>
            </a:r>
            <a:r>
              <a:rPr lang="pl-PL" sz="2400" dirty="0" err="1"/>
              <a:t>Kapitalmarkt</a:t>
            </a: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>-</a:t>
            </a:r>
            <a:r>
              <a:rPr lang="pl-PL" sz="2400" dirty="0" err="1"/>
              <a:t>Geldmarkt</a:t>
            </a: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>-</a:t>
            </a:r>
            <a:r>
              <a:rPr lang="pl-PL" sz="2400" dirty="0" err="1"/>
              <a:t>Devisenmarkt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066287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E4951899-B99C-47AB-9C7C-16264D7A14C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="" xmlns:a16="http://schemas.microsoft.com/office/drawing/2014/main" id="{B94D217E-92A1-48B2-B6BF-8B6A35AF9DD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="" xmlns:a16="http://schemas.microsoft.com/office/drawing/2014/main" id="{69582FD9-95AB-4339-8A07-BAD420BE10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23">
              <a:extLst>
                <a:ext uri="{FF2B5EF4-FFF2-40B4-BE49-F238E27FC236}">
                  <a16:creationId xmlns="" xmlns:a16="http://schemas.microsoft.com/office/drawing/2014/main" id="{6778DC79-DE09-4F89-81B1-275C542D7FB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25">
              <a:extLst>
                <a:ext uri="{FF2B5EF4-FFF2-40B4-BE49-F238E27FC236}">
                  <a16:creationId xmlns="" xmlns:a16="http://schemas.microsoft.com/office/drawing/2014/main" id="{EAEC370A-1F34-4D8E-B065-81F6F568AA7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Isosceles Triangle 75">
              <a:extLst>
                <a:ext uri="{FF2B5EF4-FFF2-40B4-BE49-F238E27FC236}">
                  <a16:creationId xmlns="" xmlns:a16="http://schemas.microsoft.com/office/drawing/2014/main" id="{A816EDF3-D9EE-488C-AFDC-0223815139E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7">
              <a:extLst>
                <a:ext uri="{FF2B5EF4-FFF2-40B4-BE49-F238E27FC236}">
                  <a16:creationId xmlns="" xmlns:a16="http://schemas.microsoft.com/office/drawing/2014/main" id="{E8330BD4-97D9-4D24-815A-0E557B04F96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8">
              <a:extLst>
                <a:ext uri="{FF2B5EF4-FFF2-40B4-BE49-F238E27FC236}">
                  <a16:creationId xmlns="" xmlns:a16="http://schemas.microsoft.com/office/drawing/2014/main" id="{EA8EDE67-BAC0-478C-99D9-BBC5AD5320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9">
              <a:extLst>
                <a:ext uri="{FF2B5EF4-FFF2-40B4-BE49-F238E27FC236}">
                  <a16:creationId xmlns="" xmlns:a16="http://schemas.microsoft.com/office/drawing/2014/main" id="{33DFB3F3-2523-4F1F-BC2B-B97C172F2C4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="" xmlns:a16="http://schemas.microsoft.com/office/drawing/2014/main" id="{5E5660E4-7443-4FCC-AD43-9D1AE972B5C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="" xmlns:a16="http://schemas.microsoft.com/office/drawing/2014/main" id="{4EDF9C36-B365-4426-85B9-82E0DE187A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1FC8ABA9-6852-4B9B-BBE6-A50444CE3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3" y="609600"/>
            <a:ext cx="4879475" cy="132080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dirty="0" err="1">
                <a:solidFill>
                  <a:schemeClr val="tx1"/>
                </a:solidFill>
              </a:rPr>
              <a:t>Arten</a:t>
            </a:r>
            <a:r>
              <a:rPr lang="en-US" sz="3200" dirty="0">
                <a:solidFill>
                  <a:schemeClr val="tx1"/>
                </a:solidFill>
              </a:rPr>
              <a:t> von </a:t>
            </a:r>
            <a:r>
              <a:rPr lang="en-US" sz="3200" dirty="0" err="1">
                <a:solidFill>
                  <a:schemeClr val="tx1"/>
                </a:solidFill>
              </a:rPr>
              <a:t>Märkten</a:t>
            </a:r>
            <a:r>
              <a:rPr lang="en-US" sz="3200" dirty="0">
                <a:solidFill>
                  <a:schemeClr val="tx1"/>
                </a:solidFill>
              </a:rPr>
              <a:t>- </a:t>
            </a:r>
            <a:r>
              <a:rPr lang="en-US" sz="3200" dirty="0" err="1">
                <a:solidFill>
                  <a:schemeClr val="tx1"/>
                </a:solidFill>
              </a:rPr>
              <a:t>Reichweite</a:t>
            </a:r>
            <a:r>
              <a:rPr lang="en-US" sz="3200" dirty="0">
                <a:solidFill>
                  <a:schemeClr val="tx1"/>
                </a:solidFill>
              </a:rPr>
              <a:t> der </a:t>
            </a:r>
            <a:r>
              <a:rPr lang="en-US" sz="3200" dirty="0" err="1">
                <a:solidFill>
                  <a:schemeClr val="tx1"/>
                </a:solidFill>
              </a:rPr>
              <a:t>Märkte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Betrieb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561A336D-BFFD-4FD0-8AE6-777A66C687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34850" y="2266606"/>
            <a:ext cx="4064439" cy="388077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/>
            <a:r>
              <a:rPr lang="en-US" sz="2400" dirty="0"/>
              <a:t>- </a:t>
            </a:r>
            <a:r>
              <a:rPr lang="en-US" sz="2400" dirty="0" err="1"/>
              <a:t>Lokale</a:t>
            </a:r>
            <a:r>
              <a:rPr lang="en-US" sz="2400" dirty="0"/>
              <a:t> </a:t>
            </a:r>
            <a:r>
              <a:rPr lang="en-US" sz="2400" dirty="0" err="1"/>
              <a:t>oder</a:t>
            </a:r>
            <a:r>
              <a:rPr lang="en-US" sz="2400" dirty="0"/>
              <a:t> </a:t>
            </a:r>
            <a:r>
              <a:rPr lang="en-US" sz="2400" dirty="0" err="1"/>
              <a:t>regionale</a:t>
            </a:r>
            <a:r>
              <a:rPr lang="en-US" sz="2400" dirty="0"/>
              <a:t> </a:t>
            </a:r>
            <a:r>
              <a:rPr lang="en-US" sz="2400" dirty="0" err="1"/>
              <a:t>Märkte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-</a:t>
            </a:r>
            <a:r>
              <a:rPr lang="en-US" sz="2400" dirty="0" err="1"/>
              <a:t>Nationale</a:t>
            </a:r>
            <a:r>
              <a:rPr lang="en-US" sz="2400" dirty="0"/>
              <a:t> </a:t>
            </a:r>
            <a:r>
              <a:rPr lang="en-US" sz="2400" dirty="0" err="1"/>
              <a:t>Märkte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-</a:t>
            </a:r>
            <a:r>
              <a:rPr lang="en-US" sz="2400" dirty="0" err="1"/>
              <a:t>Internationale</a:t>
            </a:r>
            <a:r>
              <a:rPr lang="en-US" sz="2400" dirty="0"/>
              <a:t> </a:t>
            </a:r>
            <a:r>
              <a:rPr lang="en-US" sz="2400" dirty="0" err="1"/>
              <a:t>Märkte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-</a:t>
            </a:r>
            <a:r>
              <a:rPr lang="en-US" sz="2400" dirty="0" err="1"/>
              <a:t>Weltmarkt</a:t>
            </a:r>
            <a:endParaRPr lang="en-US" sz="2400" dirty="0"/>
          </a:p>
          <a:p>
            <a:endParaRPr lang="en-US" dirty="0"/>
          </a:p>
        </p:txBody>
      </p:sp>
      <p:pic>
        <p:nvPicPr>
          <p:cNvPr id="3074" name="Picture 2" descr="Ziemia, Kontynentach, Globalne, Strona Główna">
            <a:extLst>
              <a:ext uri="{FF2B5EF4-FFF2-40B4-BE49-F238E27FC236}">
                <a16:creationId xmlns="" xmlns:a16="http://schemas.microsoft.com/office/drawing/2014/main" id="{F126F311-987C-4C4B-A324-6DE75ADED2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53" r="19968" b="1"/>
          <a:stretch/>
        </p:blipFill>
        <p:spPr bwMode="auto"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Isosceles Triangle 82">
            <a:extLst>
              <a:ext uri="{FF2B5EF4-FFF2-40B4-BE49-F238E27FC236}">
                <a16:creationId xmlns="" xmlns:a16="http://schemas.microsoft.com/office/drawing/2014/main" id="{3BCB5F6A-9EB0-40B0-9D13-3023E9A205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95306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="" xmlns:a16="http://schemas.microsoft.com/office/drawing/2014/main" id="{CB5AA8A5-25CC-4295-892F-367FCDAF2BF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09DD65AA-8280-4962-92F3-DF1CB53349D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979068" y="-8467"/>
            <a:ext cx="4766733" cy="6866467"/>
            <a:chOff x="7425267" y="-8467"/>
            <a:chExt cx="4766733" cy="6866467"/>
          </a:xfrm>
        </p:grpSpPr>
        <p:cxnSp>
          <p:nvCxnSpPr>
            <p:cNvPr id="20" name="Straight Connector 19">
              <a:extLst>
                <a:ext uri="{FF2B5EF4-FFF2-40B4-BE49-F238E27FC236}">
                  <a16:creationId xmlns="" xmlns:a16="http://schemas.microsoft.com/office/drawing/2014/main" id="{88942788-FC6D-44C2-BFC1-6F064710DA0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01093AC6-E5C2-4894-A520-5BE11049F27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>
              <a:extLst>
                <a:ext uri="{FF2B5EF4-FFF2-40B4-BE49-F238E27FC236}">
                  <a16:creationId xmlns="" xmlns:a16="http://schemas.microsoft.com/office/drawing/2014/main" id="{F2EF9281-EAD8-4973-938C-52DECCD0F6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>
              <a:extLst>
                <a:ext uri="{FF2B5EF4-FFF2-40B4-BE49-F238E27FC236}">
                  <a16:creationId xmlns="" xmlns:a16="http://schemas.microsoft.com/office/drawing/2014/main" id="{F4D52681-7A79-4750-8E02-7C30DBAFE9E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="" xmlns:a16="http://schemas.microsoft.com/office/drawing/2014/main" id="{F132E88E-8003-49D3-88BD-E18DF69650A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>
              <a:extLst>
                <a:ext uri="{FF2B5EF4-FFF2-40B4-BE49-F238E27FC236}">
                  <a16:creationId xmlns="" xmlns:a16="http://schemas.microsoft.com/office/drawing/2014/main" id="{8C986A99-157C-40D0-97AD-371B6F55E3F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>
              <a:extLst>
                <a:ext uri="{FF2B5EF4-FFF2-40B4-BE49-F238E27FC236}">
                  <a16:creationId xmlns="" xmlns:a16="http://schemas.microsoft.com/office/drawing/2014/main" id="{264123D5-6D32-4F54-BAD5-43A5BAF6AF6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>
              <a:extLst>
                <a:ext uri="{FF2B5EF4-FFF2-40B4-BE49-F238E27FC236}">
                  <a16:creationId xmlns="" xmlns:a16="http://schemas.microsoft.com/office/drawing/2014/main" id="{5FCA8C06-6A3E-4C39-9EF2-11798733198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="" xmlns:a16="http://schemas.microsoft.com/office/drawing/2014/main" id="{3F93416A-6C44-4D77-A94A-DEBC035EA6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6D2B6CCE-3CC1-4F2C-9BE0-5A0767C89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4012284" cy="4093028"/>
          </a:xfrm>
        </p:spPr>
        <p:txBody>
          <a:bodyPr anchor="ctr">
            <a:normAutofit/>
          </a:bodyPr>
          <a:lstStyle/>
          <a:p>
            <a:r>
              <a:rPr lang="pl-PL" sz="4400" dirty="0" err="1">
                <a:solidFill>
                  <a:schemeClr val="tx1"/>
                </a:solidFill>
              </a:rPr>
              <a:t>Marktformen</a:t>
            </a:r>
            <a:endParaRPr lang="pl-PL" sz="4400" dirty="0">
              <a:solidFill>
                <a:schemeClr val="tx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24C6BC13-FB1E-48CC-B421-3D06039728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742625" y="0"/>
            <a:ext cx="64493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Symbol zastępczy zawartości 2">
            <a:extLst>
              <a:ext uri="{FF2B5EF4-FFF2-40B4-BE49-F238E27FC236}">
                <a16:creationId xmlns="" xmlns:a16="http://schemas.microsoft.com/office/drawing/2014/main" id="{F6AFEE82-BC81-4D52-905D-2A6B5B6EFB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5331628"/>
              </p:ext>
            </p:extLst>
          </p:nvPr>
        </p:nvGraphicFramePr>
        <p:xfrm>
          <a:off x="4852543" y="944564"/>
          <a:ext cx="6692814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3735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A65AC7D1-EAA9-48F5-B509-60A7F50BF7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D6320AF9-619A-4175-865B-5663E1AEF4C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063B6EC6-D752-4EE7-908B-F8F19E8C7F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953376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EFECD4E8-AD3E-4228-82A2-9461958EA94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2133042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="" xmlns:a16="http://schemas.microsoft.com/office/drawing/2014/main" id="{7E018740-5C2B-4A41-AC1A-7E68D1EC19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324631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5">
            <a:extLst>
              <a:ext uri="{FF2B5EF4-FFF2-40B4-BE49-F238E27FC236}">
                <a16:creationId xmlns="" xmlns:a16="http://schemas.microsoft.com/office/drawing/2014/main" id="{166F75A4-C475-4941-8EE2-B80A06A2C1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746597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sosceles Triangle 19">
            <a:extLst>
              <a:ext uri="{FF2B5EF4-FFF2-40B4-BE49-F238E27FC236}">
                <a16:creationId xmlns="" xmlns:a16="http://schemas.microsoft.com/office/drawing/2014/main" id="{A032553A-72E8-4B0D-8405-FF9771C9AF0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75488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7">
            <a:extLst>
              <a:ext uri="{FF2B5EF4-FFF2-40B4-BE49-F238E27FC236}">
                <a16:creationId xmlns="" xmlns:a16="http://schemas.microsoft.com/office/drawing/2014/main" id="{765800AC-C3B9-498E-87BC-29FAE4C76B2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477655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Isosceles Triangle 23">
            <a:extLst>
              <a:ext uri="{FF2B5EF4-FFF2-40B4-BE49-F238E27FC236}">
                <a16:creationId xmlns="" xmlns:a16="http://schemas.microsoft.com/office/drawing/2014/main" id="{1F9D6ACB-2FF4-49F9-978A-E0D5327FC6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514821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: Shape 25">
            <a:extLst>
              <a:ext uri="{FF2B5EF4-FFF2-40B4-BE49-F238E27FC236}">
                <a16:creationId xmlns="" xmlns:a16="http://schemas.microsoft.com/office/drawing/2014/main" id="{142BFA2A-77A0-4F60-A32A-685681C848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082154" y="-8467"/>
            <a:ext cx="7109846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C202A31B-1701-43EC-8514-AA5323A58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3843375" cy="5545667"/>
          </a:xfrm>
        </p:spPr>
        <p:txBody>
          <a:bodyPr anchor="ctr">
            <a:normAutofit/>
          </a:bodyPr>
          <a:lstStyle/>
          <a:p>
            <a:r>
              <a:rPr lang="pl-PL">
                <a:solidFill>
                  <a:schemeClr val="tx1">
                    <a:lumMod val="85000"/>
                    <a:lumOff val="15000"/>
                  </a:schemeClr>
                </a:solidFill>
              </a:rPr>
              <a:t>Marktformen- Monopson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2FA0FDBF-9E2F-4D27-8AE5-BD53CD8E0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6084" y="609600"/>
            <a:ext cx="5511296" cy="5545667"/>
          </a:xfrm>
        </p:spPr>
        <p:txBody>
          <a:bodyPr anchor="ctr">
            <a:normAutofit/>
          </a:bodyPr>
          <a:lstStyle/>
          <a:p>
            <a:r>
              <a:rPr lang="pl-PL" dirty="0">
                <a:solidFill>
                  <a:srgbClr val="FFFFFF"/>
                </a:solidFill>
              </a:rPr>
              <a:t>Monopson </a:t>
            </a:r>
            <a:r>
              <a:rPr lang="en-US" dirty="0" err="1">
                <a:solidFill>
                  <a:srgbClr val="FFFFFF"/>
                </a:solidFill>
              </a:rPr>
              <a:t>Marktform</a:t>
            </a:r>
            <a:r>
              <a:rPr lang="en-US" dirty="0">
                <a:solidFill>
                  <a:srgbClr val="FFFFFF"/>
                </a:solidFill>
              </a:rPr>
              <a:t>, </a:t>
            </a:r>
            <a:r>
              <a:rPr lang="en-US" dirty="0" err="1">
                <a:solidFill>
                  <a:srgbClr val="FFFFFF"/>
                </a:solidFill>
              </a:rPr>
              <a:t>bei</a:t>
            </a:r>
            <a:r>
              <a:rPr lang="en-US" dirty="0">
                <a:solidFill>
                  <a:srgbClr val="FFFFFF"/>
                </a:solidFill>
              </a:rPr>
              <a:t> der </a:t>
            </a:r>
            <a:r>
              <a:rPr lang="en-US" dirty="0" err="1">
                <a:solidFill>
                  <a:srgbClr val="FFFFFF"/>
                </a:solidFill>
              </a:rPr>
              <a:t>einem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Nachfrager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sehr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viele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Anbieter</a:t>
            </a:r>
            <a:r>
              <a:rPr lang="pl-PL" dirty="0" smtClean="0">
                <a:solidFill>
                  <a:srgbClr val="FFFFFF"/>
                </a:solidFill>
              </a:rPr>
              <a:t> </a:t>
            </a:r>
            <a:r>
              <a:rPr lang="de-DE" dirty="0" smtClean="0">
                <a:solidFill>
                  <a:srgbClr val="FFFFFF"/>
                </a:solidFill>
              </a:rPr>
              <a:t>gegenüberstehen</a:t>
            </a:r>
            <a:r>
              <a:rPr lang="en-US" dirty="0" smtClean="0">
                <a:solidFill>
                  <a:srgbClr val="FFFFFF"/>
                </a:solidFill>
              </a:rPr>
              <a:t>. </a:t>
            </a:r>
            <a:r>
              <a:rPr lang="pl-PL" dirty="0" err="1">
                <a:solidFill>
                  <a:srgbClr val="FFFFFF"/>
                </a:solidFill>
              </a:rPr>
              <a:t>Monopsons</a:t>
            </a:r>
            <a:r>
              <a:rPr lang="pl-PL" dirty="0">
                <a:solidFill>
                  <a:srgbClr val="FFFFFF"/>
                </a:solidFill>
              </a:rPr>
              <a:t> </a:t>
            </a:r>
            <a:r>
              <a:rPr lang="pl-PL" dirty="0" err="1">
                <a:solidFill>
                  <a:srgbClr val="FFFFFF"/>
                </a:solidFill>
              </a:rPr>
              <a:t>sind</a:t>
            </a:r>
            <a:r>
              <a:rPr lang="pl-PL" dirty="0">
                <a:solidFill>
                  <a:srgbClr val="FFFFFF"/>
                </a:solidFill>
              </a:rPr>
              <a:t> </a:t>
            </a:r>
            <a:r>
              <a:rPr lang="pl-PL" dirty="0" err="1">
                <a:solidFill>
                  <a:srgbClr val="FFFFFF"/>
                </a:solidFill>
              </a:rPr>
              <a:t>staatliche</a:t>
            </a:r>
            <a:r>
              <a:rPr lang="pl-PL" dirty="0">
                <a:solidFill>
                  <a:srgbClr val="FFFFFF"/>
                </a:solidFill>
              </a:rPr>
              <a:t> </a:t>
            </a:r>
            <a:r>
              <a:rPr lang="pl-PL" dirty="0" err="1">
                <a:solidFill>
                  <a:srgbClr val="FFFFFF"/>
                </a:solidFill>
              </a:rPr>
              <a:t>Unternehmen</a:t>
            </a:r>
            <a:r>
              <a:rPr lang="pl-PL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22678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zgadnianie, Na Całym Świecie, Przedsiębiorców">
            <a:extLst>
              <a:ext uri="{FF2B5EF4-FFF2-40B4-BE49-F238E27FC236}">
                <a16:creationId xmlns="" xmlns:a16="http://schemas.microsoft.com/office/drawing/2014/main" id="{CEA47E55-8EF8-4B14-A876-F40481AEAD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1" r="5072" b="2"/>
          <a:stretch/>
        </p:blipFill>
        <p:spPr bwMode="auto">
          <a:xfrm>
            <a:off x="322048" y="-1"/>
            <a:ext cx="4551305" cy="3429000"/>
          </a:xfrm>
          <a:custGeom>
            <a:avLst/>
            <a:gdLst/>
            <a:ahLst/>
            <a:cxnLst/>
            <a:rect l="l" t="t" r="r" b="b"/>
            <a:pathLst>
              <a:path w="4551305" h="3429000">
                <a:moveTo>
                  <a:pt x="509916" y="0"/>
                </a:moveTo>
                <a:lnTo>
                  <a:pt x="4551305" y="0"/>
                </a:lnTo>
                <a:lnTo>
                  <a:pt x="4551305" y="1"/>
                </a:lnTo>
                <a:lnTo>
                  <a:pt x="3693885" y="1"/>
                </a:lnTo>
                <a:lnTo>
                  <a:pt x="3181696" y="3429000"/>
                </a:lnTo>
                <a:lnTo>
                  <a:pt x="0" y="3429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="" xmlns:a16="http://schemas.microsoft.com/office/drawing/2014/main" id="{C6DBB260-CB68-4DF1-8068-9311B24BE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9225" y="609600"/>
            <a:ext cx="5114776" cy="1320800"/>
          </a:xfrm>
        </p:spPr>
        <p:txBody>
          <a:bodyPr>
            <a:normAutofit/>
          </a:bodyPr>
          <a:lstStyle/>
          <a:p>
            <a:r>
              <a:rPr lang="pl-PL" dirty="0" err="1">
                <a:solidFill>
                  <a:schemeClr val="tx1"/>
                </a:solidFill>
              </a:rPr>
              <a:t>Marktteilnehmer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1028" name="Picture 4" descr="Pytanie, Pytania, Człowiek, Głowy, Sukces, Lampa, Mózg">
            <a:extLst>
              <a:ext uri="{FF2B5EF4-FFF2-40B4-BE49-F238E27FC236}">
                <a16:creationId xmlns="" xmlns:a16="http://schemas.microsoft.com/office/drawing/2014/main" id="{3DC8B17A-7A62-4793-A7C0-0912E2F8CB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9" r="1" b="1"/>
          <a:stretch/>
        </p:blipFill>
        <p:spPr bwMode="auto">
          <a:xfrm>
            <a:off x="-10633" y="3428999"/>
            <a:ext cx="3514376" cy="3429001"/>
          </a:xfrm>
          <a:custGeom>
            <a:avLst/>
            <a:gdLst/>
            <a:ahLst/>
            <a:cxnLst/>
            <a:rect l="l" t="t" r="r" b="b"/>
            <a:pathLst>
              <a:path w="3514376" h="3429001">
                <a:moveTo>
                  <a:pt x="332680" y="0"/>
                </a:moveTo>
                <a:lnTo>
                  <a:pt x="3514376" y="0"/>
                </a:lnTo>
                <a:lnTo>
                  <a:pt x="3002186" y="3429001"/>
                </a:lnTo>
                <a:lnTo>
                  <a:pt x="0" y="3429001"/>
                </a:lnTo>
                <a:lnTo>
                  <a:pt x="0" y="223715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="" xmlns:a16="http://schemas.microsoft.com/office/drawing/2014/main" id="{36CB27DD-D98C-4A82-9A5E-4228278257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32012" y="3428999"/>
            <a:ext cx="32511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Isosceles Triangle 30">
            <a:extLst>
              <a:ext uri="{FF2B5EF4-FFF2-40B4-BE49-F238E27FC236}">
                <a16:creationId xmlns="" xmlns:a16="http://schemas.microsoft.com/office/drawing/2014/main" id="{A912E26A-2737-4A42-92C0-4ED8933C8AF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90F1D9C6-A600-4568-8653-A625B065C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9225" y="1590262"/>
            <a:ext cx="5114776" cy="46631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dirty="0" err="1"/>
              <a:t>Nachfrager</a:t>
            </a:r>
            <a:r>
              <a:rPr lang="pl-PL" dirty="0"/>
              <a:t> (</a:t>
            </a:r>
            <a:r>
              <a:rPr lang="pl-PL" dirty="0" err="1"/>
              <a:t>Konsumenten</a:t>
            </a:r>
            <a:r>
              <a:rPr lang="pl-PL" dirty="0"/>
              <a:t>)</a:t>
            </a:r>
          </a:p>
          <a:p>
            <a:pPr>
              <a:lnSpc>
                <a:spcPct val="90000"/>
              </a:lnSpc>
            </a:pPr>
            <a:r>
              <a:rPr lang="pl-PL" dirty="0" err="1"/>
              <a:t>Anbieter</a:t>
            </a:r>
            <a:r>
              <a:rPr lang="pl-PL" dirty="0"/>
              <a:t> (</a:t>
            </a:r>
            <a:r>
              <a:rPr lang="pl-PL" dirty="0" err="1"/>
              <a:t>Produzenten</a:t>
            </a:r>
            <a:r>
              <a:rPr lang="pl-PL" dirty="0"/>
              <a:t>)</a:t>
            </a:r>
          </a:p>
          <a:p>
            <a:pPr>
              <a:lnSpc>
                <a:spcPct val="90000"/>
              </a:lnSpc>
            </a:pPr>
            <a:r>
              <a:rPr lang="pl-PL" dirty="0" err="1"/>
              <a:t>Vertriebspartner</a:t>
            </a:r>
            <a:endParaRPr lang="pl-PL" dirty="0"/>
          </a:p>
          <a:p>
            <a:pPr>
              <a:lnSpc>
                <a:spcPct val="90000"/>
              </a:lnSpc>
            </a:pPr>
            <a:r>
              <a:rPr lang="pl-PL" dirty="0" err="1"/>
              <a:t>Staatliche</a:t>
            </a:r>
            <a:r>
              <a:rPr lang="pl-PL" dirty="0"/>
              <a:t> </a:t>
            </a:r>
            <a:r>
              <a:rPr lang="pl-PL" dirty="0" err="1"/>
              <a:t>Einrichtungen</a:t>
            </a:r>
            <a:endParaRPr lang="pl-PL" dirty="0"/>
          </a:p>
          <a:p>
            <a:pPr>
              <a:lnSpc>
                <a:spcPct val="90000"/>
              </a:lnSpc>
            </a:pPr>
            <a:r>
              <a:rPr lang="en-US" dirty="0" err="1"/>
              <a:t>Interessensvertretungen</a:t>
            </a:r>
            <a:endParaRPr lang="pl-PL" dirty="0"/>
          </a:p>
          <a:p>
            <a:pPr>
              <a:lnSpc>
                <a:spcPct val="90000"/>
              </a:lnSpc>
            </a:pPr>
            <a:r>
              <a:rPr lang="en-US" dirty="0"/>
              <a:t> </a:t>
            </a:r>
            <a:r>
              <a:rPr lang="en-US" dirty="0" err="1"/>
              <a:t>Preisbildung</a:t>
            </a:r>
            <a:r>
              <a:rPr lang="en-US" dirty="0"/>
              <a:t> und </a:t>
            </a:r>
            <a:r>
              <a:rPr lang="en-US" dirty="0" err="1"/>
              <a:t>Koordinationsfunktion</a:t>
            </a:r>
            <a:endParaRPr lang="pl-PL" dirty="0"/>
          </a:p>
          <a:p>
            <a:pPr>
              <a:lnSpc>
                <a:spcPct val="90000"/>
              </a:lnSpc>
            </a:pPr>
            <a:r>
              <a:rPr lang="en-US" dirty="0" err="1"/>
              <a:t>Markträumung</a:t>
            </a:r>
            <a:endParaRPr lang="pl-PL" dirty="0"/>
          </a:p>
          <a:p>
            <a:pPr>
              <a:lnSpc>
                <a:spcPct val="90000"/>
              </a:lnSpc>
            </a:pPr>
            <a:r>
              <a:rPr lang="en-US" dirty="0" err="1"/>
              <a:t>Allokation</a:t>
            </a:r>
            <a:r>
              <a:rPr lang="en-US" dirty="0"/>
              <a:t> von </a:t>
            </a:r>
            <a:r>
              <a:rPr lang="en-US" dirty="0" err="1"/>
              <a:t>Gütern</a:t>
            </a:r>
            <a:r>
              <a:rPr lang="en-US" dirty="0"/>
              <a:t> und </a:t>
            </a:r>
            <a:r>
              <a:rPr lang="en-US" dirty="0" err="1"/>
              <a:t>Produktionsfaktoren</a:t>
            </a:r>
            <a:endParaRPr lang="pl-PL" dirty="0"/>
          </a:p>
          <a:p>
            <a:pPr>
              <a:lnSpc>
                <a:spcPct val="90000"/>
              </a:lnSpc>
            </a:pPr>
            <a:r>
              <a:rPr lang="en-US" dirty="0" err="1"/>
              <a:t>Rentenbildung</a:t>
            </a:r>
            <a:endParaRPr lang="pl-PL" dirty="0"/>
          </a:p>
          <a:p>
            <a:pPr>
              <a:lnSpc>
                <a:spcPct val="90000"/>
              </a:lnSpc>
            </a:pPr>
            <a:r>
              <a:rPr lang="en-US" dirty="0" err="1"/>
              <a:t>Effizienzverbesserung</a:t>
            </a:r>
            <a:endParaRPr lang="pl-PL" dirty="0"/>
          </a:p>
          <a:p>
            <a:pPr>
              <a:lnSpc>
                <a:spcPct val="90000"/>
              </a:lnSpc>
            </a:pPr>
            <a:r>
              <a:rPr lang="en-US" dirty="0" err="1"/>
              <a:t>Innovationsförderung</a:t>
            </a:r>
            <a:endParaRPr lang="pl-PL" dirty="0"/>
          </a:p>
          <a:p>
            <a:pPr>
              <a:lnSpc>
                <a:spcPct val="90000"/>
              </a:lnSpc>
            </a:pPr>
            <a:endParaRPr lang="pl-PL" sz="1500" dirty="0"/>
          </a:p>
          <a:p>
            <a:pPr>
              <a:lnSpc>
                <a:spcPct val="90000"/>
              </a:lnSpc>
            </a:pPr>
            <a:endParaRPr lang="pl-PL" sz="1500" dirty="0"/>
          </a:p>
          <a:p>
            <a:pPr>
              <a:lnSpc>
                <a:spcPct val="90000"/>
              </a:lnSpc>
            </a:pPr>
            <a:endParaRPr lang="pl-PL" sz="1500" dirty="0"/>
          </a:p>
        </p:txBody>
      </p:sp>
    </p:spTree>
    <p:extLst>
      <p:ext uri="{BB962C8B-B14F-4D97-AF65-F5344CB8AC3E}">
        <p14:creationId xmlns:p14="http://schemas.microsoft.com/office/powerpoint/2010/main" val="3637165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="" xmlns:a16="http://schemas.microsoft.com/office/drawing/2014/main" id="{9F4444CE-BC8D-4D61-B303-4C05614E62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Rectangle 72">
            <a:extLst>
              <a:ext uri="{FF2B5EF4-FFF2-40B4-BE49-F238E27FC236}">
                <a16:creationId xmlns="" xmlns:a16="http://schemas.microsoft.com/office/drawing/2014/main" id="{62423CA5-E2E1-4789-B759-9906C1C940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30" name="Isosceles Triangle 74">
            <a:extLst>
              <a:ext uri="{FF2B5EF4-FFF2-40B4-BE49-F238E27FC236}">
                <a16:creationId xmlns="" xmlns:a16="http://schemas.microsoft.com/office/drawing/2014/main" id="{73772B81-181F-48B7-8826-4D9686D15D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1CF903F3-E976-4638-8A5D-7522708B6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Marktteilnehmer- Vertriebspartner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DD46E298-C834-4CEF-AAE3-AFA58DF33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754" y="2160590"/>
            <a:ext cx="3973943" cy="344011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Sie kooperieren beim Vertrieb der Produkte eines Produzenten mit diesem.</a:t>
            </a:r>
          </a:p>
        </p:txBody>
      </p:sp>
      <p:pic>
        <p:nvPicPr>
          <p:cNvPr id="1026" name="Picture 2" descr="Uzgadnianie, Wzgląd, Współpracować, Połączenia">
            <a:extLst>
              <a:ext uri="{FF2B5EF4-FFF2-40B4-BE49-F238E27FC236}">
                <a16:creationId xmlns="" xmlns:a16="http://schemas.microsoft.com/office/drawing/2014/main" id="{D8327335-276A-4109-9694-76E25628D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1" y="2046856"/>
            <a:ext cx="5143500" cy="2751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Isosceles Triangle 76">
            <a:extLst>
              <a:ext uri="{FF2B5EF4-FFF2-40B4-BE49-F238E27FC236}">
                <a16:creationId xmlns="" xmlns:a16="http://schemas.microsoft.com/office/drawing/2014/main" id="{B2205F6E-03C6-4E92-877C-E2482F6599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716386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215</Words>
  <Application>Microsoft Office PowerPoint</Application>
  <PresentationFormat>Niestandardowy</PresentationFormat>
  <Paragraphs>87</Paragraphs>
  <Slides>17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Faseta</vt:lpstr>
      <vt:lpstr>Der Markt</vt:lpstr>
      <vt:lpstr>Agenda</vt:lpstr>
      <vt:lpstr>Definition</vt:lpstr>
      <vt:lpstr> Arten von Märkten- Art der gehandelten Güter</vt:lpstr>
      <vt:lpstr>Arten von Märkten- Reichweite der Märkte Betrieb</vt:lpstr>
      <vt:lpstr>Marktformen</vt:lpstr>
      <vt:lpstr>Marktformen- Monopson</vt:lpstr>
      <vt:lpstr>Marktteilnehmer</vt:lpstr>
      <vt:lpstr>Marktteilnehmer- Vertriebspartner</vt:lpstr>
      <vt:lpstr>Marktteilnehmer-Staatliche Einrichtungen</vt:lpstr>
      <vt:lpstr>Vorteile von Märkten</vt:lpstr>
      <vt:lpstr> Nachteile von Märkten-Märkte sind amoralisch</vt:lpstr>
      <vt:lpstr>Nachteile von Märkten- Märkte produzieren ALLES</vt:lpstr>
      <vt:lpstr>Wortschatz zum Thema</vt:lpstr>
      <vt:lpstr>Prezentacja programu PowerPoint</vt:lpstr>
      <vt:lpstr>Quellen</vt:lpstr>
      <vt:lpstr>Vielen Dank für Ihre Aufmerksamkeit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 Markt</dc:title>
  <dc:creator>Karolina Guzior</dc:creator>
  <cp:lastModifiedBy>Oem</cp:lastModifiedBy>
  <cp:revision>9</cp:revision>
  <dcterms:created xsi:type="dcterms:W3CDTF">2020-03-18T14:57:07Z</dcterms:created>
  <dcterms:modified xsi:type="dcterms:W3CDTF">2020-04-29T09:56:44Z</dcterms:modified>
</cp:coreProperties>
</file>