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76" autoAdjust="0"/>
    <p:restoredTop sz="94660"/>
  </p:normalViewPr>
  <p:slideViewPr>
    <p:cSldViewPr snapToGrid="0">
      <p:cViewPr>
        <p:scale>
          <a:sx n="59" d="100"/>
          <a:sy n="59" d="100"/>
        </p:scale>
        <p:origin x="-91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3EF2-A1C2-41E6-8D7B-D70039CC62D3}" type="datetimeFigureOut">
              <a:rPr lang="pl-PL" smtClean="0"/>
              <a:t>2020-04-28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283-B47A-4B26-B7D5-4C1A2FA4A3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333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3EF2-A1C2-41E6-8D7B-D70039CC62D3}" type="datetimeFigureOut">
              <a:rPr lang="pl-PL" smtClean="0"/>
              <a:t>2020-04-28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283-B47A-4B26-B7D5-4C1A2FA4A3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691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3EF2-A1C2-41E6-8D7B-D70039CC62D3}" type="datetimeFigureOut">
              <a:rPr lang="pl-PL" smtClean="0"/>
              <a:t>2020-04-28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283-B47A-4B26-B7D5-4C1A2FA4A3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471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3EF2-A1C2-41E6-8D7B-D70039CC62D3}" type="datetimeFigureOut">
              <a:rPr lang="pl-PL" smtClean="0"/>
              <a:t>2020-04-28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283-B47A-4B26-B7D5-4C1A2FA4A3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875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3EF2-A1C2-41E6-8D7B-D70039CC62D3}" type="datetimeFigureOut">
              <a:rPr lang="pl-PL" smtClean="0"/>
              <a:t>2020-04-28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283-B47A-4B26-B7D5-4C1A2FA4A3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83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3EF2-A1C2-41E6-8D7B-D70039CC62D3}" type="datetimeFigureOut">
              <a:rPr lang="pl-PL" smtClean="0"/>
              <a:t>2020-04-28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283-B47A-4B26-B7D5-4C1A2FA4A3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962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3EF2-A1C2-41E6-8D7B-D70039CC62D3}" type="datetimeFigureOut">
              <a:rPr lang="pl-PL" smtClean="0"/>
              <a:t>2020-04-28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283-B47A-4B26-B7D5-4C1A2FA4A3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637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3EF2-A1C2-41E6-8D7B-D70039CC62D3}" type="datetimeFigureOut">
              <a:rPr lang="pl-PL" smtClean="0"/>
              <a:t>2020-04-28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283-B47A-4B26-B7D5-4C1A2FA4A3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592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3EF2-A1C2-41E6-8D7B-D70039CC62D3}" type="datetimeFigureOut">
              <a:rPr lang="pl-PL" smtClean="0"/>
              <a:t>2020-04-28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283-B47A-4B26-B7D5-4C1A2FA4A3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295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3EF2-A1C2-41E6-8D7B-D70039CC62D3}" type="datetimeFigureOut">
              <a:rPr lang="pl-PL" smtClean="0"/>
              <a:t>2020-04-28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283-B47A-4B26-B7D5-4C1A2FA4A3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905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3EF2-A1C2-41E6-8D7B-D70039CC62D3}" type="datetimeFigureOut">
              <a:rPr lang="pl-PL" smtClean="0"/>
              <a:t>2020-04-28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A283-B47A-4B26-B7D5-4C1A2FA4A3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191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63EF2-A1C2-41E6-8D7B-D70039CC62D3}" type="datetimeFigureOut">
              <a:rPr lang="pl-PL" smtClean="0"/>
              <a:t>2020-04-28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A283-B47A-4B26-B7D5-4C1A2FA4A39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18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erblasser&amp;tbm=isch&amp;ved=2ahUKEwjbhuHuyKHoAhVRwCoKHR5lCxQ" TargetMode="External"/><Relationship Id="rId13" Type="http://schemas.openxmlformats.org/officeDocument/2006/relationships/hyperlink" Target="https://www.google.com/search?q=vielen+danken+f&#252;r+ihre+aufmerksamkeit&amp;client=firefox-b-is-oem1&amp;s" TargetMode="External"/><Relationship Id="rId3" Type="http://schemas.openxmlformats.org/officeDocument/2006/relationships/hyperlink" Target="https://www.google.com/search?q=erbrecht&amp;tbm=isch&amp;ved=2ahUKEwja0OCRyKHoAhVFuioKHb6iA7UQ" TargetMode="External"/><Relationship Id="rId7" Type="http://schemas.openxmlformats.org/officeDocument/2006/relationships/hyperlink" Target="https://www.google.com/search?q=erbvertrag&amp;tbm=isch&amp;ved=2ahUKEwiP6tq5yKHoAhXXzCoKHaUSB9IQ" TargetMode="External"/><Relationship Id="rId12" Type="http://schemas.openxmlformats.org/officeDocument/2006/relationships/hyperlink" Target="https://pl.pons.com/t%C5%82umaczenie" TargetMode="External"/><Relationship Id="rId2" Type="http://schemas.openxmlformats.org/officeDocument/2006/relationships/hyperlink" Target="https://www.steuerklassen.com/erbschaftssteuer/erbrech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pflichteil&amp;tbm=isch&amp;ved=2ahUKEwiP6tq5yKHoAhXXzCoKHaUSB9IQ" TargetMode="External"/><Relationship Id="rId11" Type="http://schemas.openxmlformats.org/officeDocument/2006/relationships/hyperlink" Target="https://www.google.com/search?q=9.%09Testierf&#228;higkeit&amp;tbm=isch&amp;ved=2ahUKEwirnLPWyaHoAhWMBX" TargetMode="External"/><Relationship Id="rId5" Type="http://schemas.openxmlformats.org/officeDocument/2006/relationships/hyperlink" Target="https://www.google.com/search?q=erbschein&amp;tbm=isch&amp;ved=2ahUKEwjJmcCXyKHoAhVEzyoKHZ5jDS8Q" TargetMode="External"/><Relationship Id="rId10" Type="http://schemas.openxmlformats.org/officeDocument/2006/relationships/hyperlink" Target="https://www.google.com/search?q=Erbengemeinschaft&amp;tbm=isch&amp;ved=2ahUKEwjm69jSyaHoAhXRCHcK" TargetMode="External"/><Relationship Id="rId4" Type="http://schemas.openxmlformats.org/officeDocument/2006/relationships/hyperlink" Target="https://www.google.com/search?q=erbfolge&amp;tbm=isch&amp;ved=2ahUKEwiP6tq5yKHoAhXXzCoKHaUSB9IQ2-" TargetMode="External"/><Relationship Id="rId9" Type="http://schemas.openxmlformats.org/officeDocument/2006/relationships/hyperlink" Target="https://www.google.com/search?q=Erbschaftssteuer+Freibetrag&amp;tbm=isch&amp;ved=2ahUKEwik1saYyaHoAh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3" y="2599872"/>
            <a:ext cx="9144793" cy="16582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19104"/>
            <a:ext cx="6393170" cy="17943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53" y="219104"/>
            <a:ext cx="1975275" cy="199356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741023" y="60319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Rzeszower Universität 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Fakultät  für </a:t>
            </a:r>
            <a:r>
              <a:rPr lang="pl-PL" dirty="0" smtClean="0"/>
              <a:t>Rechtswissenschaften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58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459">
              <a:srgbClr val="F3A672"/>
            </a:gs>
            <a:gs pos="84000">
              <a:srgbClr val="F2A16A"/>
            </a:gs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70181">
              <a:srgbClr val="F19557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Besonderheiten beim Erbrecht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445" y="2524450"/>
            <a:ext cx="3669406" cy="34384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411" y="1445989"/>
            <a:ext cx="4761389" cy="338357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21475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459">
              <a:srgbClr val="F3A672"/>
            </a:gs>
            <a:gs pos="84000">
              <a:srgbClr val="F2A16A"/>
            </a:gs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70181">
              <a:srgbClr val="F19557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Erbschaftssteuer</a:t>
            </a:r>
            <a:r>
              <a:rPr lang="pl-PL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-Freibetrag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493" y="2095514"/>
            <a:ext cx="6314976" cy="409548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7" name="pole tekstowe 6"/>
          <p:cNvSpPr txBox="1"/>
          <p:nvPr/>
        </p:nvSpPr>
        <p:spPr>
          <a:xfrm>
            <a:off x="838200" y="2665927"/>
            <a:ext cx="31800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Die Erbschaftsteuer in Deutschland ist zusammen mit der Schenkungssteuer im ErbStG (Erbschaftsteuergesetz) geregelt.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1696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F3AA78"/>
            </a:gs>
            <a:gs pos="88459">
              <a:srgbClr val="F3A672"/>
            </a:gs>
            <a:gs pos="84000">
              <a:srgbClr val="F2A16A"/>
            </a:gs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70181">
              <a:srgbClr val="F19557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11444" y="821410"/>
            <a:ext cx="4773478" cy="5420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Erblasser</a:t>
            </a:r>
            <a:r>
              <a:rPr lang="de-DE" sz="4400" dirty="0"/>
              <a:t> sind natürliche Personen, deren Nachlass nach ihrem Tod an andere Personen weitergegeben wird.</a:t>
            </a:r>
            <a:endParaRPr lang="pl-PL" sz="4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829" y="1978168"/>
            <a:ext cx="5633957" cy="341543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566319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F3AA78"/>
            </a:gs>
            <a:gs pos="88459">
              <a:srgbClr val="F3A672"/>
            </a:gs>
            <a:gs pos="84000">
              <a:srgbClr val="F2A16A"/>
            </a:gs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70181">
              <a:srgbClr val="F19557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Erbvertrag und Testament -unterschiede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Erbvertrag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Vertrag ist ein bindender Rechtsakt, der einseitig nicht widerrufen kann, falls es nicht eine entsprechende Klausel in dem Dokument gibt.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Testament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Testament ist hingegen eine einseitig gesetzte Willenserklärung, die vom Erblasser jederzeit widerrufen werden kann.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051" y="4571865"/>
            <a:ext cx="2662036" cy="1809750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79" y="4687775"/>
            <a:ext cx="3810000" cy="184229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031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522003"/>
            <a:ext cx="10515600" cy="1326006"/>
          </a:xfrm>
        </p:spPr>
        <p:txBody>
          <a:bodyPr>
            <a:normAutofit/>
          </a:bodyPr>
          <a:lstStyle/>
          <a:p>
            <a:r>
              <a:rPr lang="pl-PL" sz="8800" b="1" dirty="0" smtClean="0">
                <a:solidFill>
                  <a:schemeClr val="bg1"/>
                </a:solidFill>
              </a:rPr>
              <a:t>Erbengemeinschaft</a:t>
            </a:r>
            <a:endParaRPr lang="pl-PL" sz="8800" b="1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111415" y="380756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2032 BGB</a:t>
            </a:r>
          </a:p>
        </p:txBody>
      </p:sp>
      <p:sp>
        <p:nvSpPr>
          <p:cNvPr id="6" name="Prostokąt 5"/>
          <p:cNvSpPr/>
          <p:nvPr/>
        </p:nvSpPr>
        <p:spPr>
          <a:xfrm>
            <a:off x="1805188" y="2090221"/>
            <a:ext cx="2685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Mitglieder der Gruppe werden als Miterben </a:t>
            </a:r>
            <a:r>
              <a:rPr lang="de-D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bezeichnet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09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41172" y="0"/>
            <a:ext cx="106508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Testierfähigkeit -</a:t>
            </a:r>
            <a:r>
              <a:rPr lang="pl-PL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gilt als</a:t>
            </a:r>
            <a:r>
              <a:rPr lang="pl-P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grundsätzliche Voraussetzung zur Errichtung eines Testaments</a:t>
            </a:r>
          </a:p>
          <a:p>
            <a:endParaRPr lang="pl-PL" sz="4800" b="1" dirty="0"/>
          </a:p>
        </p:txBody>
      </p:sp>
    </p:spTree>
    <p:extLst>
      <p:ext uri="{BB962C8B-B14F-4D97-AF65-F5344CB8AC3E}">
        <p14:creationId xmlns:p14="http://schemas.microsoft.com/office/powerpoint/2010/main" val="858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F3AA78"/>
            </a:gs>
            <a:gs pos="88459">
              <a:srgbClr val="F3A672"/>
            </a:gs>
            <a:gs pos="84000">
              <a:srgbClr val="F2A16A"/>
            </a:gs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70181">
              <a:srgbClr val="F19557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Zusamengfassung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39" y="1861456"/>
            <a:ext cx="3539161" cy="4278086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1384479"/>
            <a:ext cx="5219700" cy="430798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2706599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F3AA78"/>
            </a:gs>
            <a:gs pos="88459">
              <a:srgbClr val="F3A672"/>
            </a:gs>
            <a:gs pos="84000">
              <a:srgbClr val="F2A16A"/>
            </a:gs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70181">
              <a:srgbClr val="F19557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Wortschatz: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4673958" cy="4351338"/>
          </a:xfrm>
        </p:spPr>
        <p:txBody>
          <a:bodyPr>
            <a:normAutofit/>
          </a:bodyPr>
          <a:lstStyle/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Erbrecht-prawo spadkowe,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Erbfolge-kolejność dziedziczenia,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Erbe-spadek,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 Erbvertrag-umowa o spadek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 Pflichtteil-zachowek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 Erbschein-stwierdzenie nabycia spadku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 Erblasser-spadkodawca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erben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(o)dziedziczyc cos po kims</a:t>
            </a:r>
          </a:p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Erbschaftsrecht- prawo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spad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owe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 Ehegatte-małżonek</a:t>
            </a: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Errichtung des Testaments-sporządzenie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testamentu</a:t>
            </a: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Bestimmung- regulacja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Unternehmen-przedsiębiorstwo</a:t>
            </a:r>
          </a:p>
          <a:p>
            <a:endParaRPr lang="pl-PL" sz="1400" dirty="0" smtClean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808372" y="1690688"/>
            <a:ext cx="55454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 Erbunwurdigkeit-niegodność dziedziczenia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 Erbschaftssteuer-podatek spadkowy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 Hinterbliebenen-rodzina zmarłego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er,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dieVestorbene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-zmarły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Nachlassgericht-sąd spadkowy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der Freibetrag-kwota wolna od podatku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Willenserklärung-oświadczenie woli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 Erbgemeinschaft-wspólność spadkowa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80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F3AA78"/>
            </a:gs>
            <a:gs pos="88459">
              <a:srgbClr val="F3A672"/>
            </a:gs>
            <a:gs pos="84000">
              <a:srgbClr val="F2A16A"/>
            </a:gs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70181">
              <a:srgbClr val="F19557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Quellen: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400" dirty="0">
                <a:hlinkClick r:id="rId2"/>
              </a:rPr>
              <a:t>https://www.steuerklassen.com/erbschaftssteuer/erbrecht</a:t>
            </a:r>
            <a:r>
              <a:rPr lang="pl-PL" sz="1400" dirty="0" smtClean="0">
                <a:hlinkClick r:id="rId2"/>
              </a:rPr>
              <a:t>/</a:t>
            </a:r>
            <a:endParaRPr lang="pl-PL" sz="1400" dirty="0"/>
          </a:p>
          <a:p>
            <a:r>
              <a:rPr lang="pl-PL" sz="1400" dirty="0" smtClean="0">
                <a:hlinkClick r:id="rId3"/>
              </a:rPr>
              <a:t>https</a:t>
            </a:r>
            <a:r>
              <a:rPr lang="pl-PL" sz="1400" dirty="0">
                <a:hlinkClick r:id="rId3"/>
              </a:rPr>
              <a:t>://</a:t>
            </a:r>
            <a:r>
              <a:rPr lang="pl-PL" sz="1400" dirty="0" smtClean="0">
                <a:hlinkClick r:id="rId3"/>
              </a:rPr>
              <a:t>www.google.com/search?q=erbrecht&amp;tbm=isch&amp;ved=2ahUKEwja0OCRyKHoAhVFuioKHb6iA7UQ</a:t>
            </a:r>
            <a:endParaRPr lang="pl-PL" sz="1400" dirty="0" smtClean="0"/>
          </a:p>
          <a:p>
            <a:r>
              <a:rPr lang="pl-PL" sz="1400" dirty="0">
                <a:hlinkClick r:id="rId4"/>
              </a:rPr>
              <a:t>https://</a:t>
            </a:r>
            <a:r>
              <a:rPr lang="pl-PL" sz="1400" dirty="0" smtClean="0">
                <a:hlinkClick r:id="rId4"/>
              </a:rPr>
              <a:t>www.google.com/search?q=erbfolge&amp;tbm=isch&amp;ved=2ahUKEwiP6tq5yKHoAhXXzCoKHaUSB9IQ2-</a:t>
            </a:r>
            <a:endParaRPr lang="pl-PL" sz="1400" dirty="0" smtClean="0"/>
          </a:p>
          <a:p>
            <a:r>
              <a:rPr lang="pl-PL" sz="1400" dirty="0">
                <a:hlinkClick r:id="rId5"/>
              </a:rPr>
              <a:t>https://</a:t>
            </a:r>
            <a:r>
              <a:rPr lang="pl-PL" sz="1400" dirty="0" smtClean="0">
                <a:hlinkClick r:id="rId5"/>
              </a:rPr>
              <a:t>www.google.com/search?q=erbschein&amp;tbm=isch&amp;ved=2ahUKEwjJmcCXyKHoAhVEzyoKHZ5jDS8Q</a:t>
            </a:r>
            <a:endParaRPr lang="pl-PL" sz="1400" dirty="0" smtClean="0"/>
          </a:p>
          <a:p>
            <a:r>
              <a:rPr lang="pl-PL" sz="1400" dirty="0">
                <a:hlinkClick r:id="rId6"/>
              </a:rPr>
              <a:t>https://</a:t>
            </a:r>
            <a:r>
              <a:rPr lang="pl-PL" sz="1400" dirty="0" smtClean="0">
                <a:hlinkClick r:id="rId6"/>
              </a:rPr>
              <a:t>www.google.com/search?q=pflichteil&amp;tbm=isch&amp;ved=2ahUKEwiP6tq5yKHoAhXXzCoKHaUSB9IQ</a:t>
            </a:r>
            <a:endParaRPr lang="pl-PL" sz="1400" dirty="0" smtClean="0"/>
          </a:p>
          <a:p>
            <a:r>
              <a:rPr lang="pl-PL" sz="1400" dirty="0">
                <a:hlinkClick r:id="rId7"/>
              </a:rPr>
              <a:t>https://</a:t>
            </a:r>
            <a:r>
              <a:rPr lang="pl-PL" sz="1400" dirty="0" smtClean="0">
                <a:hlinkClick r:id="rId7"/>
              </a:rPr>
              <a:t>www.google.com/search?q=erbvertrag&amp;tbm=isch&amp;ved=2ahUKEwiP6tq5yKHoAhXXzCoKHaUSB9IQ</a:t>
            </a:r>
            <a:endParaRPr lang="pl-PL" sz="1400" dirty="0" smtClean="0"/>
          </a:p>
          <a:p>
            <a:r>
              <a:rPr lang="pl-PL" sz="1400" dirty="0">
                <a:hlinkClick r:id="rId8"/>
              </a:rPr>
              <a:t>https://</a:t>
            </a:r>
            <a:r>
              <a:rPr lang="pl-PL" sz="1400" dirty="0" smtClean="0">
                <a:hlinkClick r:id="rId8"/>
              </a:rPr>
              <a:t>www.google.com/search?q=erblasser&amp;tbm=isch&amp;ved=2ahUKEwjbhuHuyKHoAhVRwCoKHR5lCxQ</a:t>
            </a:r>
            <a:endParaRPr lang="pl-PL" sz="1400" dirty="0" smtClean="0"/>
          </a:p>
          <a:p>
            <a:r>
              <a:rPr lang="pl-PL" sz="1400" dirty="0">
                <a:hlinkClick r:id="rId9"/>
              </a:rPr>
              <a:t>https://</a:t>
            </a:r>
            <a:r>
              <a:rPr lang="pl-PL" sz="1400" dirty="0" smtClean="0">
                <a:hlinkClick r:id="rId9"/>
              </a:rPr>
              <a:t>www.google.com/search?q=Erbschaftssteuer+Freibetrag&amp;tbm=isch&amp;ved=2ahUKEwik1saYyaHoAh</a:t>
            </a:r>
            <a:endParaRPr lang="pl-PL" sz="1400" dirty="0" smtClean="0"/>
          </a:p>
          <a:p>
            <a:r>
              <a:rPr lang="pl-PL" sz="1400" dirty="0">
                <a:hlinkClick r:id="rId10"/>
              </a:rPr>
              <a:t>https://</a:t>
            </a:r>
            <a:r>
              <a:rPr lang="pl-PL" sz="1400" dirty="0" smtClean="0">
                <a:hlinkClick r:id="rId10"/>
              </a:rPr>
              <a:t>www.google.com/search?q=Erbengemeinschaft&amp;tbm=isch&amp;ved=2ahUKEwjm69jSyaHoAhXRCHcK</a:t>
            </a:r>
            <a:endParaRPr lang="pl-PL" sz="1400" dirty="0" smtClean="0"/>
          </a:p>
          <a:p>
            <a:r>
              <a:rPr lang="pl-PL" sz="1400" dirty="0" smtClean="0"/>
              <a:t> </a:t>
            </a:r>
            <a:r>
              <a:rPr lang="pl-PL" sz="1400" dirty="0" smtClean="0">
                <a:hlinkClick r:id="rId11"/>
              </a:rPr>
              <a:t>https</a:t>
            </a:r>
            <a:r>
              <a:rPr lang="pl-PL" sz="1400" dirty="0">
                <a:hlinkClick r:id="rId11"/>
              </a:rPr>
              <a:t>://www.google.com/search?q=9.%</a:t>
            </a:r>
            <a:r>
              <a:rPr lang="pl-PL" sz="1400" dirty="0" smtClean="0">
                <a:hlinkClick r:id="rId11"/>
              </a:rPr>
              <a:t>09Testierfähigkeit&amp;tbm=isch&amp;ved=2ahUKEwirnLPWyaHoAhWMBX</a:t>
            </a:r>
            <a:endParaRPr lang="pl-PL" sz="1400" dirty="0" smtClean="0"/>
          </a:p>
          <a:p>
            <a:r>
              <a:rPr lang="pl-PL" sz="1400" dirty="0">
                <a:hlinkClick r:id="rId12"/>
              </a:rPr>
              <a:t>https://</a:t>
            </a:r>
            <a:r>
              <a:rPr lang="pl-PL" sz="1400" dirty="0" smtClean="0">
                <a:hlinkClick r:id="rId12"/>
              </a:rPr>
              <a:t>pl.pons.com/t%C5%82umaczenie</a:t>
            </a:r>
            <a:endParaRPr lang="pl-PL" sz="1400" dirty="0" smtClean="0"/>
          </a:p>
          <a:p>
            <a:r>
              <a:rPr lang="pl-PL" sz="1400" dirty="0">
                <a:hlinkClick r:id="rId13"/>
              </a:rPr>
              <a:t>https://</a:t>
            </a:r>
            <a:r>
              <a:rPr lang="pl-PL" sz="1400" dirty="0" smtClean="0">
                <a:hlinkClick r:id="rId13"/>
              </a:rPr>
              <a:t>www.google.com/search?q=vielen+danken+für+ihre+aufmerksamkeit&amp;client=firefox-b-is-oem1&amp;s</a:t>
            </a:r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1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120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459">
              <a:srgbClr val="F3A672"/>
            </a:gs>
            <a:gs pos="84000">
              <a:srgbClr val="F2A16A"/>
            </a:gs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70181">
              <a:srgbClr val="F19557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90774"/>
            <a:ext cx="9155806" cy="4351338"/>
          </a:xfrm>
        </p:spPr>
        <p:txBody>
          <a:bodyPr>
            <a:noAutofit/>
          </a:bodyPr>
          <a:lstStyle/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1.Der Begriff ,,das Erbrecht’’</a:t>
            </a: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2.Rechtliche Regelung</a:t>
            </a: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3.Begriffe:</a:t>
            </a:r>
          </a:p>
          <a:p>
            <a:pPr marL="0" indent="0">
              <a:buNone/>
            </a:pPr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-Erbfolge</a:t>
            </a:r>
          </a:p>
          <a:p>
            <a:pPr marL="0" indent="0">
              <a:buNone/>
            </a:pPr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-Testament</a:t>
            </a:r>
          </a:p>
          <a:p>
            <a:pPr marL="0" indent="0">
              <a:buNone/>
            </a:pPr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-Erbvertrag</a:t>
            </a:r>
          </a:p>
          <a:p>
            <a:pPr marL="0" indent="0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-Pflichtteil</a:t>
            </a:r>
          </a:p>
          <a:p>
            <a:pPr marL="0" indent="0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-Erbschein</a:t>
            </a: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4.Besonderheiten beim Erbrecht</a:t>
            </a: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5.Erbschaftssteuer  -  </a:t>
            </a:r>
            <a:r>
              <a:rPr lang="pl-PL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Freibetrag</a:t>
            </a:r>
            <a:endPara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6.Erblasser</a:t>
            </a: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7.Erbvetrag und Testament –Unterschiede</a:t>
            </a: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8.Erbengemeinschaft</a:t>
            </a: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9.Testierf</a:t>
            </a:r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pl-PL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higkeit</a:t>
            </a:r>
            <a:endPara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10.Zusamenfasung</a:t>
            </a:r>
          </a:p>
          <a:p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265" y="1063949"/>
            <a:ext cx="4649274" cy="2705525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B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4806870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787">
              <a:srgbClr val="F3AA78"/>
            </a:gs>
            <a:gs pos="88459">
              <a:srgbClr val="F3A672"/>
            </a:gs>
            <a:gs pos="84000">
              <a:srgbClr val="F2A16A"/>
            </a:gs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70181">
              <a:srgbClr val="F19557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 Begriff ,,das Erbrecht’’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 den Bestimmungen beim Erbrecht gehört: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Bestimmung der Erben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wer das Erbe verwaltet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was vererbt wird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02" y="2832181"/>
            <a:ext cx="4543263" cy="334478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40396035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F3AA78"/>
            </a:gs>
            <a:gs pos="88459">
              <a:srgbClr val="F3A672"/>
            </a:gs>
            <a:gs pos="84000">
              <a:srgbClr val="F2A16A"/>
            </a:gs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70181">
              <a:srgbClr val="F19557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Rechetliche Regelungen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Erbrecht ist eine Sammlung von Gesetzen 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Bürgerlichen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Gesetzbuch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Grundgesetzes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195" y="2586107"/>
            <a:ext cx="4941194" cy="359085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iblet"/>
          </a:sp3d>
        </p:spPr>
      </p:pic>
    </p:spTree>
    <p:extLst>
      <p:ext uri="{BB962C8B-B14F-4D97-AF65-F5344CB8AC3E}">
        <p14:creationId xmlns:p14="http://schemas.microsoft.com/office/powerpoint/2010/main" val="22097305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3AA78"/>
            </a:gs>
            <a:gs pos="88459">
              <a:srgbClr val="F3A672"/>
            </a:gs>
            <a:gs pos="84000">
              <a:srgbClr val="F2A16A"/>
            </a:gs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70181">
              <a:srgbClr val="F19557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9206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Erbfolge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955" y="1310338"/>
            <a:ext cx="6208326" cy="48851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8939015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416416" y="283335"/>
            <a:ext cx="5795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Testament</a:t>
            </a:r>
            <a:endParaRPr lang="pl-P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6540" y="5177200"/>
            <a:ext cx="8319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,,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Erblasser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kann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Testament nur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persönlich errichten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’-§ 2064 BGB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45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413" y="2068455"/>
            <a:ext cx="10515600" cy="917575"/>
          </a:xfrm>
        </p:spPr>
        <p:txBody>
          <a:bodyPr/>
          <a:lstStyle/>
          <a:p>
            <a:r>
              <a:rPr lang="de-DE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Vertrag wird zwischen dem Erblasser und mindestens einem Erben </a:t>
            </a:r>
            <a:r>
              <a:rPr lang="de-DE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geschlossen</a:t>
            </a:r>
            <a:r>
              <a:rPr lang="pl-PL" b="1" dirty="0" smtClean="0">
                <a:solidFill>
                  <a:schemeClr val="accent2"/>
                </a:solidFill>
              </a:rPr>
              <a:t>.</a:t>
            </a:r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915179" y="824247"/>
            <a:ext cx="512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Erbvertrag</a:t>
            </a:r>
            <a:endParaRPr lang="pl-P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F3AA78"/>
            </a:gs>
            <a:gs pos="88459">
              <a:srgbClr val="F3A672"/>
            </a:gs>
            <a:gs pos="84000">
              <a:srgbClr val="F2A16A"/>
            </a:gs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70181">
              <a:srgbClr val="F19557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Pflichtteil</a:t>
            </a:r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728" y="1815920"/>
            <a:ext cx="6010543" cy="4186774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568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F3AA78"/>
            </a:gs>
            <a:gs pos="88459">
              <a:srgbClr val="F3A672"/>
            </a:gs>
            <a:gs pos="84000">
              <a:srgbClr val="F2A16A"/>
            </a:gs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70181">
              <a:srgbClr val="F19557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Erbschein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0149" y="1574403"/>
            <a:ext cx="5683651" cy="43513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58786" y="2165023"/>
            <a:ext cx="475659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/>
          </a:p>
          <a:p>
            <a:r>
              <a:rPr lang="de-DE" sz="2000" dirty="0"/>
              <a:t> </a:t>
            </a:r>
            <a:r>
              <a:rPr lang="pl-PL" sz="2000" i="1" dirty="0" smtClean="0"/>
              <a:t>1.</a:t>
            </a:r>
            <a:r>
              <a:rPr lang="de-DE" sz="2000" i="1" dirty="0" smtClean="0"/>
              <a:t>  </a:t>
            </a:r>
            <a:r>
              <a:rPr lang="de-DE" sz="2000" i="1" dirty="0"/>
              <a:t>Erbschein für Alleinerben</a:t>
            </a:r>
          </a:p>
          <a:p>
            <a:r>
              <a:rPr lang="de-DE" sz="2000" i="1" dirty="0" smtClean="0"/>
              <a:t> </a:t>
            </a:r>
            <a:r>
              <a:rPr lang="pl-PL" sz="2000" i="1" dirty="0" smtClean="0"/>
              <a:t>2.</a:t>
            </a:r>
            <a:r>
              <a:rPr lang="de-DE" sz="2000" i="1" dirty="0" smtClean="0"/>
              <a:t> </a:t>
            </a:r>
            <a:r>
              <a:rPr lang="de-DE" sz="2000" i="1" dirty="0"/>
              <a:t>Erbschein für Erbengemeinschaften </a:t>
            </a:r>
            <a:r>
              <a:rPr lang="pl-PL" sz="2000" i="1" dirty="0" smtClean="0"/>
              <a:t>  </a:t>
            </a:r>
            <a:r>
              <a:rPr lang="de-DE" sz="2000" i="1" dirty="0" smtClean="0"/>
              <a:t>(</a:t>
            </a:r>
            <a:r>
              <a:rPr lang="de-DE" sz="2000" i="1" dirty="0"/>
              <a:t>gemeinschaftlicher Erbschein)</a:t>
            </a:r>
          </a:p>
          <a:p>
            <a:r>
              <a:rPr lang="de-DE" sz="2000" i="1" dirty="0" smtClean="0"/>
              <a:t> </a:t>
            </a:r>
            <a:r>
              <a:rPr lang="pl-PL" sz="2000" i="1" dirty="0" smtClean="0"/>
              <a:t>3.</a:t>
            </a:r>
            <a:r>
              <a:rPr lang="de-DE" sz="2000" i="1" dirty="0" smtClean="0"/>
              <a:t>  </a:t>
            </a:r>
            <a:r>
              <a:rPr lang="de-DE" sz="2000" i="1" dirty="0"/>
              <a:t>Teilerbschein (jeder einzelne Erbe beantragt für sich einen Teilerbschein, in dem das einzelne Teilerbe benannt ist)</a:t>
            </a:r>
          </a:p>
          <a:p>
            <a:r>
              <a:rPr lang="de-DE" sz="2000" i="1" dirty="0"/>
              <a:t> </a:t>
            </a:r>
            <a:r>
              <a:rPr lang="pl-PL" sz="2000" i="1" dirty="0" smtClean="0"/>
              <a:t>4. </a:t>
            </a:r>
            <a:r>
              <a:rPr lang="de-DE" sz="2000" i="1" dirty="0" smtClean="0"/>
              <a:t>Erbschein </a:t>
            </a:r>
            <a:r>
              <a:rPr lang="de-DE" sz="2000" i="1" dirty="0"/>
              <a:t>für Gruppen (Zusammenfassung verschiedener Teilerbscheine)</a:t>
            </a:r>
          </a:p>
        </p:txBody>
      </p:sp>
    </p:spTree>
    <p:extLst>
      <p:ext uri="{BB962C8B-B14F-4D97-AF65-F5344CB8AC3E}">
        <p14:creationId xmlns:p14="http://schemas.microsoft.com/office/powerpoint/2010/main" val="370583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395</Words>
  <Application>Microsoft Office PowerPoint</Application>
  <PresentationFormat>Niestandardowy</PresentationFormat>
  <Paragraphs>90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Prezentacja programu PowerPoint</vt:lpstr>
      <vt:lpstr>AGENDA</vt:lpstr>
      <vt:lpstr>Der Begriff ,,das Erbrecht’’</vt:lpstr>
      <vt:lpstr>Rechetliche Regelungen</vt:lpstr>
      <vt:lpstr>Erbfolge </vt:lpstr>
      <vt:lpstr>Prezentacja programu PowerPoint</vt:lpstr>
      <vt:lpstr>Prezentacja programu PowerPoint</vt:lpstr>
      <vt:lpstr>Pflichtteil</vt:lpstr>
      <vt:lpstr>Erbschein</vt:lpstr>
      <vt:lpstr>Besonderheiten beim Erbrecht</vt:lpstr>
      <vt:lpstr>Erbschaftssteuer -Freibetrag</vt:lpstr>
      <vt:lpstr>Prezentacja programu PowerPoint</vt:lpstr>
      <vt:lpstr>Erbvertrag und Testament -unterschiede</vt:lpstr>
      <vt:lpstr>Erbengemeinschaft</vt:lpstr>
      <vt:lpstr>Prezentacja programu PowerPoint</vt:lpstr>
      <vt:lpstr>Zusamengfassung</vt:lpstr>
      <vt:lpstr>Wortschatz: </vt:lpstr>
      <vt:lpstr>Quellen: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</dc:creator>
  <cp:lastModifiedBy>Oem</cp:lastModifiedBy>
  <cp:revision>51</cp:revision>
  <dcterms:created xsi:type="dcterms:W3CDTF">2020-03-16T12:16:26Z</dcterms:created>
  <dcterms:modified xsi:type="dcterms:W3CDTF">2020-04-28T05:21:05Z</dcterms:modified>
</cp:coreProperties>
</file>