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72" r:id="rId7"/>
    <p:sldId id="273" r:id="rId8"/>
    <p:sldId id="274" r:id="rId9"/>
    <p:sldId id="275" r:id="rId10"/>
    <p:sldId id="261" r:id="rId11"/>
    <p:sldId id="262" r:id="rId12"/>
    <p:sldId id="271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>
        <p:scale>
          <a:sx n="63" d="100"/>
          <a:sy n="63" d="100"/>
        </p:scale>
        <p:origin x="-293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480E2-F328-4E29-8EE7-96B26327A475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08CE8-9DBC-4881-831E-559F86B90C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237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794255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816705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7054311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9867144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361780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337013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7847789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7970612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829441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4394781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0020179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8379E7-1D8B-4E4B-ABF5-F6F2426DEF46}" type="datetimeFigureOut">
              <a:rPr lang="pl-PL" smtClean="0"/>
              <a:t>2020-04-29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DAD2296-D5F2-45E4-AA0C-800564365CAC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99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cover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viewme.pl/blog/bezrobocie" TargetMode="External"/><Relationship Id="rId7" Type="http://schemas.openxmlformats.org/officeDocument/2006/relationships/hyperlink" Target="https://pl.pons.com/t%C5%82umaczenie/polski-niemiecki" TargetMode="External"/><Relationship Id="rId2" Type="http://schemas.openxmlformats.org/officeDocument/2006/relationships/hyperlink" Target="https://www.google.com/url?sa=i&amp;url=https://szybkagotowka.pl/Finanse/bezrobocie-w-polsce&amp;psig=AOvVaw3pmg2zNOllgCI5fhYNtUxt&amp;ust=1585172965144000&amp;source=images&amp;cd=vfe&amp;ved=0CAIQjRxqFwoTCPjP6c6LtOgCFQAAAAAdAAAAABA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e.wikipedia.org/wiki/Arbeitslosigkeit" TargetMode="External"/><Relationship Id="rId5" Type="http://schemas.openxmlformats.org/officeDocument/2006/relationships/hyperlink" Target="https://encrypted-tbn0.gstatic.com/images?q=tbn:ANd9GcRY1wTVYPag0_ZfBDJ61B7_01O1ohdxRJnzE-Z7b5WoBw_W6NM3" TargetMode="External"/><Relationship Id="rId4" Type="http://schemas.openxmlformats.org/officeDocument/2006/relationships/hyperlink" Target="https://www.finanse21.pl/zdjecia/stopa-bezrobocia.jpg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87617" y="313784"/>
            <a:ext cx="10058400" cy="3566160"/>
          </a:xfrm>
        </p:spPr>
        <p:txBody>
          <a:bodyPr/>
          <a:lstStyle/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Arbeitslosigkeit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2556" y="4391526"/>
            <a:ext cx="10058400" cy="1519916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Bearbeitet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von : Aleksandra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Koźmala</a:t>
            </a:r>
            <a:endParaRPr lang="pl-P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r"/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Fakult</a:t>
            </a:r>
            <a:r>
              <a:rPr lang="de-DE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ät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für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Finanz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-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und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pl-PL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Rechnungswesen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de-D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r"/>
            <a:r>
              <a:rPr lang="de-DE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Rzeszower</a:t>
            </a:r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Universität</a:t>
            </a:r>
            <a:endParaRPr lang="pl-P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r"/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2019/2020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116183" cy="2259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8480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Ursachen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niedriges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Bildungsniveau eines Teils der 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Gesellschaft</a:t>
            </a:r>
            <a:endParaRPr lang="pl-PL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hohe</a:t>
            </a: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Arbeitskosten</a:t>
            </a: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Arbeitgeber</a:t>
            </a:r>
            <a:endParaRPr lang="pl-PL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Mangel an Fähigkeiten, die von Arbeitgebern gesucht 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werden</a:t>
            </a:r>
            <a:endParaRPr lang="pl-PL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Reduzierung der Nachfrage nach einem bestimmten Produkt oder einer bestimmten 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Dienstleistung</a:t>
            </a:r>
            <a:endParaRPr lang="pl-PL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Nichtanpassung des Bildungssystems an die Bedürfnisse des Arbeitsmarktes</a:t>
            </a:r>
            <a:endParaRPr lang="pl-PL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87664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 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kann man die </a:t>
            </a:r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 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verhindern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?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Anpassung </a:t>
            </a: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Bildung an die </a:t>
            </a:r>
            <a:r>
              <a:rPr lang="de-D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Marktbedürfnisse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Organisation von Kursen und Schulungen für </a:t>
            </a:r>
            <a:r>
              <a:rPr lang="de-D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Arbeitslose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Verschiedene Arten von Rabatten für Kleinunternehmer 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de-D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z. B. Steuervergünstigungen</a:t>
            </a:r>
            <a:r>
              <a:rPr lang="de-DE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Unterstützung junger Menschen auf dem Arbeitsmarkt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39470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Wortschatz</a:t>
            </a:r>
            <a:r>
              <a:rPr lang="pl-PL" dirty="0" smtClean="0"/>
              <a:t> </a:t>
            </a:r>
            <a:r>
              <a:rPr lang="pl-PL" dirty="0" err="1" smtClean="0"/>
              <a:t>zum</a:t>
            </a:r>
            <a:r>
              <a:rPr lang="pl-PL" dirty="0" smtClean="0"/>
              <a:t> </a:t>
            </a:r>
            <a:r>
              <a:rPr lang="pl-PL" dirty="0" err="1" smtClean="0"/>
              <a:t>Thema</a:t>
            </a:r>
            <a:r>
              <a:rPr lang="pl-PL" dirty="0" smtClean="0"/>
              <a:t>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numCol="3">
            <a:normAutofit fontScale="47500" lnSpcReduction="20000"/>
          </a:bodyPr>
          <a:lstStyle/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Arbeitslosigkeit</a:t>
            </a:r>
            <a:r>
              <a:rPr lang="pl-PL" dirty="0"/>
              <a:t>- bezrobocie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Arten</a:t>
            </a:r>
            <a:r>
              <a:rPr lang="pl-PL" dirty="0"/>
              <a:t>- rodzaje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Arbeitlosenrate</a:t>
            </a:r>
            <a:r>
              <a:rPr lang="pl-PL" dirty="0"/>
              <a:t>- poziom bezrobocia</a:t>
            </a:r>
          </a:p>
          <a:p>
            <a:r>
              <a:rPr lang="de-DE" dirty="0"/>
              <a:t>entgegenwirken- </a:t>
            </a:r>
            <a:r>
              <a:rPr lang="de-DE" dirty="0" err="1"/>
              <a:t>zapobiegać</a:t>
            </a:r>
            <a:r>
              <a:rPr lang="de-DE" dirty="0"/>
              <a:t> </a:t>
            </a:r>
            <a:endParaRPr lang="pl-PL" dirty="0"/>
          </a:p>
          <a:p>
            <a:r>
              <a:rPr lang="de-DE" dirty="0"/>
              <a:t>bereit sein zu arbeiten- </a:t>
            </a:r>
            <a:r>
              <a:rPr lang="de-DE" dirty="0" err="1"/>
              <a:t>być</a:t>
            </a:r>
            <a:r>
              <a:rPr lang="de-DE" dirty="0"/>
              <a:t> </a:t>
            </a:r>
            <a:r>
              <a:rPr lang="de-DE" dirty="0" err="1"/>
              <a:t>gotowym</a:t>
            </a:r>
            <a:r>
              <a:rPr lang="de-DE" dirty="0"/>
              <a:t> do </a:t>
            </a:r>
            <a:r>
              <a:rPr lang="de-DE" dirty="0" err="1"/>
              <a:t>pracy</a:t>
            </a:r>
            <a:r>
              <a:rPr lang="de-DE" dirty="0"/>
              <a:t> </a:t>
            </a:r>
            <a:endParaRPr lang="pl-PL" dirty="0"/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Beschäftigung</a:t>
            </a:r>
            <a:r>
              <a:rPr lang="pl-PL" dirty="0"/>
              <a:t>- zatrudnienie </a:t>
            </a:r>
          </a:p>
          <a:p>
            <a:r>
              <a:rPr lang="pl-PL" dirty="0"/>
              <a:t>der </a:t>
            </a:r>
            <a:r>
              <a:rPr lang="pl-PL" dirty="0" err="1"/>
              <a:t>Arbeitslose</a:t>
            </a:r>
            <a:r>
              <a:rPr lang="pl-PL" dirty="0"/>
              <a:t>- bezrobotny</a:t>
            </a:r>
          </a:p>
          <a:p>
            <a:r>
              <a:rPr lang="pl-PL" dirty="0"/>
              <a:t>der </a:t>
            </a:r>
            <a:r>
              <a:rPr lang="pl-PL" dirty="0" err="1"/>
              <a:t>Erwerbstätige</a:t>
            </a:r>
            <a:r>
              <a:rPr lang="pl-PL" dirty="0"/>
              <a:t> - pracujący zarobkowo</a:t>
            </a:r>
          </a:p>
          <a:p>
            <a:r>
              <a:rPr lang="pl-PL" dirty="0" err="1"/>
              <a:t>gelten</a:t>
            </a:r>
            <a:r>
              <a:rPr lang="pl-PL" dirty="0"/>
              <a:t>- znaczyć</a:t>
            </a:r>
          </a:p>
          <a:p>
            <a:r>
              <a:rPr lang="pl-PL" dirty="0" err="1"/>
              <a:t>beruflich</a:t>
            </a:r>
            <a:r>
              <a:rPr lang="pl-PL" dirty="0"/>
              <a:t> </a:t>
            </a:r>
            <a:r>
              <a:rPr lang="pl-PL" dirty="0" err="1"/>
              <a:t>tätig</a:t>
            </a:r>
            <a:r>
              <a:rPr lang="pl-PL" dirty="0"/>
              <a:t> </a:t>
            </a:r>
            <a:r>
              <a:rPr lang="pl-PL" dirty="0" err="1"/>
              <a:t>sein</a:t>
            </a:r>
            <a:r>
              <a:rPr lang="pl-PL" dirty="0"/>
              <a:t>- być czynnym zawodowo</a:t>
            </a:r>
          </a:p>
          <a:p>
            <a:r>
              <a:rPr lang="pl-PL" dirty="0" err="1"/>
              <a:t>Inaktive</a:t>
            </a:r>
            <a:r>
              <a:rPr lang="pl-PL" dirty="0"/>
              <a:t> </a:t>
            </a:r>
            <a:r>
              <a:rPr lang="pl-PL" dirty="0" err="1"/>
              <a:t>Personen</a:t>
            </a:r>
            <a:r>
              <a:rPr lang="pl-PL" dirty="0"/>
              <a:t>- osoby bierne zawodowo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Arbeitslosenquote</a:t>
            </a:r>
            <a:r>
              <a:rPr lang="pl-PL" dirty="0"/>
              <a:t>- stopa bezrobocia </a:t>
            </a:r>
          </a:p>
          <a:p>
            <a:r>
              <a:rPr lang="pl-PL" dirty="0"/>
              <a:t>der </a:t>
            </a:r>
            <a:r>
              <a:rPr lang="pl-PL" dirty="0" err="1"/>
              <a:t>Abshwung</a:t>
            </a:r>
            <a:r>
              <a:rPr lang="pl-PL" dirty="0"/>
              <a:t>- spadek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Natürliche</a:t>
            </a:r>
            <a:r>
              <a:rPr lang="pl-PL" dirty="0"/>
              <a:t> </a:t>
            </a:r>
            <a:r>
              <a:rPr lang="pl-PL" dirty="0" err="1"/>
              <a:t>Arbeitslosigkeit</a:t>
            </a:r>
            <a:r>
              <a:rPr lang="pl-PL" dirty="0"/>
              <a:t>- bezrobocie naturalne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Friktionelle</a:t>
            </a:r>
            <a:r>
              <a:rPr lang="pl-PL" dirty="0"/>
              <a:t> </a:t>
            </a:r>
            <a:r>
              <a:rPr lang="pl-PL" dirty="0" err="1"/>
              <a:t>Arbeitslosigkeit</a:t>
            </a:r>
            <a:r>
              <a:rPr lang="pl-PL" dirty="0"/>
              <a:t>- bezrobocie frykcyjne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Strukturelle</a:t>
            </a:r>
            <a:r>
              <a:rPr lang="pl-PL" dirty="0"/>
              <a:t> </a:t>
            </a:r>
            <a:r>
              <a:rPr lang="pl-PL" dirty="0" err="1"/>
              <a:t>Arbeitslosigkeit</a:t>
            </a:r>
            <a:r>
              <a:rPr lang="pl-PL" dirty="0"/>
              <a:t>- bezrobocie strukturalne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Konjunkturelle</a:t>
            </a:r>
            <a:r>
              <a:rPr lang="pl-PL" dirty="0"/>
              <a:t> </a:t>
            </a:r>
            <a:r>
              <a:rPr lang="pl-PL" dirty="0" err="1"/>
              <a:t>Arbeitslosigkeit</a:t>
            </a:r>
            <a:r>
              <a:rPr lang="pl-PL" dirty="0"/>
              <a:t> – bezrobocie koniunkturalne 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Saisonale</a:t>
            </a:r>
            <a:r>
              <a:rPr lang="pl-PL" dirty="0"/>
              <a:t> </a:t>
            </a:r>
            <a:r>
              <a:rPr lang="pl-PL" dirty="0" err="1"/>
              <a:t>Arbeitslosigkeit</a:t>
            </a:r>
            <a:r>
              <a:rPr lang="pl-PL" dirty="0"/>
              <a:t> – bezrobocie sezonowe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Wirtschaft</a:t>
            </a:r>
            <a:r>
              <a:rPr lang="pl-PL" dirty="0"/>
              <a:t>- gospodarka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Anzahl</a:t>
            </a:r>
            <a:r>
              <a:rPr lang="pl-PL" dirty="0"/>
              <a:t>- liczba</a:t>
            </a:r>
          </a:p>
          <a:p>
            <a:r>
              <a:rPr lang="pl-PL" dirty="0" err="1"/>
              <a:t>gleichzeitig</a:t>
            </a:r>
            <a:r>
              <a:rPr lang="pl-PL" dirty="0"/>
              <a:t>- jednocześnie</a:t>
            </a:r>
          </a:p>
          <a:p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Arbeitseinstellungen</a:t>
            </a:r>
            <a:r>
              <a:rPr lang="pl-PL" dirty="0"/>
              <a:t>- przejściowe przerwanie pracy</a:t>
            </a:r>
          </a:p>
          <a:p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Entlassungen</a:t>
            </a:r>
            <a:r>
              <a:rPr lang="pl-PL" dirty="0"/>
              <a:t>- zwolnienie</a:t>
            </a:r>
          </a:p>
          <a:p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Kündigungen</a:t>
            </a:r>
            <a:r>
              <a:rPr lang="pl-PL" dirty="0"/>
              <a:t>- wypowiedzenie </a:t>
            </a:r>
          </a:p>
          <a:p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übergang</a:t>
            </a:r>
            <a:r>
              <a:rPr lang="pl-PL" dirty="0"/>
              <a:t>-  przejście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Strukturveränderungen</a:t>
            </a:r>
            <a:r>
              <a:rPr lang="pl-PL" dirty="0"/>
              <a:t>- zmiany strukturalne</a:t>
            </a:r>
          </a:p>
          <a:p>
            <a:r>
              <a:rPr lang="pl-PL" dirty="0"/>
              <a:t>der </a:t>
            </a:r>
            <a:r>
              <a:rPr lang="pl-PL" dirty="0" err="1"/>
              <a:t>Ergebnis</a:t>
            </a:r>
            <a:r>
              <a:rPr lang="pl-PL" dirty="0"/>
              <a:t>- wynik</a:t>
            </a:r>
          </a:p>
          <a:p>
            <a:r>
              <a:rPr lang="pl-PL" dirty="0" err="1" smtClean="0"/>
              <a:t>das</a:t>
            </a:r>
            <a:r>
              <a:rPr lang="pl-PL" dirty="0" smtClean="0"/>
              <a:t> </a:t>
            </a:r>
            <a:r>
              <a:rPr lang="pl-PL" dirty="0" err="1"/>
              <a:t>Gleichgewicht</a:t>
            </a:r>
            <a:r>
              <a:rPr lang="pl-PL" dirty="0"/>
              <a:t>- równowaga rynkowa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Angebot</a:t>
            </a:r>
            <a:r>
              <a:rPr lang="pl-PL" dirty="0"/>
              <a:t>- podaż</a:t>
            </a:r>
          </a:p>
          <a:p>
            <a:r>
              <a:rPr lang="pl-PL" dirty="0"/>
              <a:t>der </a:t>
            </a:r>
            <a:r>
              <a:rPr lang="pl-PL" dirty="0" err="1"/>
              <a:t>Nachfrage</a:t>
            </a:r>
            <a:r>
              <a:rPr lang="pl-PL" dirty="0"/>
              <a:t>- popyt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Arbeitskräfte</a:t>
            </a:r>
            <a:r>
              <a:rPr lang="pl-PL" dirty="0"/>
              <a:t>- siła robocza</a:t>
            </a:r>
          </a:p>
          <a:p>
            <a:r>
              <a:rPr lang="pl-PL" dirty="0" err="1"/>
              <a:t>beeinflussen</a:t>
            </a:r>
            <a:r>
              <a:rPr lang="pl-PL" dirty="0"/>
              <a:t>- wpłynąć</a:t>
            </a:r>
          </a:p>
          <a:p>
            <a:r>
              <a:rPr lang="pl-PL" dirty="0" err="1"/>
              <a:t>d</a:t>
            </a:r>
            <a:r>
              <a:rPr lang="pl-PL" dirty="0" err="1" smtClean="0"/>
              <a:t>ie</a:t>
            </a:r>
            <a:r>
              <a:rPr lang="pl-PL" dirty="0" smtClean="0"/>
              <a:t> </a:t>
            </a:r>
            <a:r>
              <a:rPr lang="pl-PL" dirty="0" err="1" smtClean="0"/>
              <a:t>Gesellschaft</a:t>
            </a:r>
            <a:r>
              <a:rPr lang="pl-PL" dirty="0" smtClean="0"/>
              <a:t>- </a:t>
            </a:r>
            <a:r>
              <a:rPr lang="pl-PL" dirty="0"/>
              <a:t>społeczeństwo</a:t>
            </a:r>
          </a:p>
          <a:p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Festanstellung</a:t>
            </a:r>
            <a:r>
              <a:rPr lang="pl-PL" dirty="0"/>
              <a:t>- stałe zatrudnienie</a:t>
            </a:r>
          </a:p>
          <a:p>
            <a:r>
              <a:rPr lang="pl-PL" dirty="0" err="1"/>
              <a:t>auftreffen</a:t>
            </a:r>
            <a:r>
              <a:rPr lang="pl-PL" dirty="0"/>
              <a:t> występowanie</a:t>
            </a:r>
          </a:p>
          <a:p>
            <a:r>
              <a:rPr lang="pl-PL" dirty="0" err="1"/>
              <a:t>bestimmen</a:t>
            </a:r>
            <a:r>
              <a:rPr lang="pl-PL" dirty="0"/>
              <a:t>- ustalać</a:t>
            </a:r>
          </a:p>
          <a:p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Dienstleistung</a:t>
            </a:r>
            <a:r>
              <a:rPr lang="pl-PL" dirty="0"/>
              <a:t>- usługa</a:t>
            </a:r>
          </a:p>
          <a:p>
            <a:r>
              <a:rPr lang="de-DE" dirty="0"/>
              <a:t>die Bedürfnis- </a:t>
            </a:r>
            <a:r>
              <a:rPr lang="de-DE" dirty="0" err="1"/>
              <a:t>potrzeba</a:t>
            </a:r>
            <a:endParaRPr lang="pl-PL" dirty="0"/>
          </a:p>
          <a:p>
            <a:r>
              <a:rPr lang="pl-PL" dirty="0" err="1"/>
              <a:t>verhindern</a:t>
            </a:r>
            <a:r>
              <a:rPr lang="pl-PL" dirty="0"/>
              <a:t>-  zapobiegać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833265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1185" y="106129"/>
            <a:ext cx="10058400" cy="1450757"/>
          </a:xfrm>
        </p:spPr>
        <p:txBody>
          <a:bodyPr/>
          <a:lstStyle/>
          <a:p>
            <a:pPr algn="ctr"/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Bibliographie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>
                <a:hlinkClick r:id="rId2"/>
              </a:rPr>
              <a:t>https://</a:t>
            </a:r>
            <a:r>
              <a:rPr lang="pl-PL" dirty="0" smtClean="0">
                <a:hlinkClick r:id="rId2"/>
              </a:rPr>
              <a:t>www.google.com/url?sa=i&amp;url=https%3A%2F%2Fszybkagotowka.pl%2FFinanse%2Fbezrobocie-w-polsce&amp;psig=AOvVaw3pmg2zNOllgCI5fhYNtUxt&amp;ust=1585172965144000&amp;source=images&amp;cd=vfe&amp;ved=0CAIQjRxqFwoTCPjP6c6LtOgCFQAAAAAdAAAAABAH</a:t>
            </a:r>
            <a:endParaRPr lang="pl-PL" dirty="0" smtClean="0"/>
          </a:p>
          <a:p>
            <a:r>
              <a:rPr lang="pl-PL" dirty="0">
                <a:hlinkClick r:id="rId3"/>
              </a:rPr>
              <a:t>https://interviewme.pl/blog/bezrobocie</a:t>
            </a:r>
            <a:endParaRPr lang="pl-PL" dirty="0" smtClean="0"/>
          </a:p>
          <a:p>
            <a:r>
              <a:rPr lang="pl-PL" dirty="0">
                <a:hlinkClick r:id="rId4"/>
              </a:rPr>
              <a:t>https://</a:t>
            </a:r>
            <a:r>
              <a:rPr lang="pl-PL" dirty="0" smtClean="0">
                <a:hlinkClick r:id="rId4"/>
              </a:rPr>
              <a:t>www.finanse21.pl/zdjecia/stopa-bezrobocia.jpg</a:t>
            </a:r>
            <a:endParaRPr lang="pl-PL" dirty="0" smtClean="0"/>
          </a:p>
          <a:p>
            <a:r>
              <a:rPr lang="pl-PL" dirty="0">
                <a:hlinkClick r:id="rId5"/>
              </a:rPr>
              <a:t>https://</a:t>
            </a:r>
            <a:r>
              <a:rPr lang="pl-PL" dirty="0" smtClean="0">
                <a:hlinkClick r:id="rId5"/>
              </a:rPr>
              <a:t>encrypted-tbn0.gstatic.com/images?q=tbn%3AANd9GcRY1wTVYPag0_ZfBDJ61B7_01O1ohdxRJnzE-Z7b5WoBw_W6NM3</a:t>
            </a:r>
            <a:endParaRPr lang="pl-PL" dirty="0" smtClean="0"/>
          </a:p>
          <a:p>
            <a:r>
              <a:rPr lang="pl-PL" dirty="0">
                <a:hlinkClick r:id="rId6"/>
              </a:rPr>
              <a:t>https://</a:t>
            </a:r>
            <a:r>
              <a:rPr lang="pl-PL" dirty="0" smtClean="0">
                <a:hlinkClick r:id="rId6"/>
              </a:rPr>
              <a:t>de.wikipedia.org/wiki/Arbeitslosigkeit</a:t>
            </a:r>
            <a:endParaRPr lang="de-DE" dirty="0" smtClean="0"/>
          </a:p>
          <a:p>
            <a:r>
              <a:rPr lang="de-DE" u="sng" dirty="0">
                <a:hlinkClick r:id="rId7"/>
              </a:rPr>
              <a:t>https://</a:t>
            </a:r>
            <a:r>
              <a:rPr lang="de-DE" u="sng" dirty="0" smtClean="0">
                <a:hlinkClick r:id="rId7"/>
              </a:rPr>
              <a:t>pl.pons.com/t%C5%82umaczenie/polski-niemiecki</a:t>
            </a:r>
            <a:endParaRPr lang="de-DE" dirty="0" smtClean="0"/>
          </a:p>
          <a:p>
            <a:r>
              <a:rPr lang="pl-PL" dirty="0" err="1"/>
              <a:t>Kolsut</a:t>
            </a:r>
            <a:r>
              <a:rPr lang="pl-PL" dirty="0"/>
              <a:t> S., </a:t>
            </a:r>
            <a:r>
              <a:rPr lang="pl-PL" b="1" i="1" dirty="0" err="1"/>
              <a:t>Wirtschaftsgespräche</a:t>
            </a:r>
            <a:r>
              <a:rPr lang="pl-PL" b="1" i="1" dirty="0"/>
              <a:t>. Rozmowy o gospodarce,</a:t>
            </a:r>
            <a:r>
              <a:rPr lang="pl-PL" dirty="0"/>
              <a:t> </a:t>
            </a:r>
            <a:r>
              <a:rPr lang="pl-PL" dirty="0" err="1"/>
              <a:t>Poltext</a:t>
            </a:r>
            <a:r>
              <a:rPr lang="pl-PL" dirty="0"/>
              <a:t> , Warszawa 2001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20767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55" y="536315"/>
            <a:ext cx="10305802" cy="5355132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5657" y="2585666"/>
            <a:ext cx="10058400" cy="2277279"/>
          </a:xfrm>
        </p:spPr>
        <p:txBody>
          <a:bodyPr>
            <a:normAutofit/>
          </a:bodyPr>
          <a:lstStyle/>
          <a:p>
            <a:pPr algn="ctr"/>
            <a:r>
              <a:rPr lang="pl-PL" b="1" dirty="0" err="1" smtClean="0"/>
              <a:t>Vielen</a:t>
            </a:r>
            <a:r>
              <a:rPr lang="pl-PL" b="1" dirty="0" smtClean="0"/>
              <a:t> </a:t>
            </a:r>
            <a:r>
              <a:rPr lang="pl-PL" b="1" dirty="0" err="1" smtClean="0"/>
              <a:t>dank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 </a:t>
            </a:r>
            <a:r>
              <a:rPr lang="pl-PL" b="1" dirty="0" err="1" smtClean="0"/>
              <a:t>für</a:t>
            </a:r>
            <a:r>
              <a:rPr lang="pl-PL" b="1" dirty="0" smtClean="0"/>
              <a:t> </a:t>
            </a:r>
            <a:r>
              <a:rPr lang="pl-PL" b="1" dirty="0" err="1" smtClean="0"/>
              <a:t>ihre</a:t>
            </a:r>
            <a:r>
              <a:rPr lang="pl-PL" b="1" dirty="0" smtClean="0"/>
              <a:t> </a:t>
            </a:r>
            <a:r>
              <a:rPr lang="de-DE" b="1" dirty="0" err="1"/>
              <a:t>A</a:t>
            </a:r>
            <a:r>
              <a:rPr lang="pl-PL" b="1" dirty="0" err="1" smtClean="0"/>
              <a:t>ufmerksamkeit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2964872" y="6390513"/>
            <a:ext cx="5959753" cy="365125"/>
          </a:xfrm>
        </p:spPr>
        <p:txBody>
          <a:bodyPr/>
          <a:lstStyle/>
          <a:p>
            <a:r>
              <a:rPr lang="pl-PL" dirty="0" err="1" smtClean="0"/>
              <a:t>Quelle</a:t>
            </a:r>
            <a:r>
              <a:rPr lang="pl-PL" dirty="0" smtClean="0"/>
              <a:t>: https://encrypted-tbn0.gstatic.com/images?q=tbn%3AANd9GcRY1wTVYPag0_ZfBDJ61B7_01O1ohdxRJnzE-Z7b5WoBw_W6NM3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272084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I</a:t>
            </a:r>
            <a:r>
              <a:rPr lang="pl-PL" b="1" smtClean="0"/>
              <a:t>nhaltsübersicht</a:t>
            </a:r>
            <a:r>
              <a:rPr lang="pl-PL" b="1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2800" b="1" dirty="0" smtClean="0"/>
              <a:t>Was </a:t>
            </a:r>
            <a:r>
              <a:rPr lang="pl-PL" sz="2800" b="1" dirty="0" err="1" smtClean="0"/>
              <a:t>verstehen</a:t>
            </a:r>
            <a:r>
              <a:rPr lang="pl-PL" sz="2800" b="1" dirty="0" smtClean="0"/>
              <a:t> </a:t>
            </a:r>
            <a:r>
              <a:rPr lang="de-DE" sz="2800" b="1" dirty="0" smtClean="0"/>
              <a:t>wir</a:t>
            </a:r>
            <a:r>
              <a:rPr lang="pl-PL" sz="2800" b="1" dirty="0" smtClean="0"/>
              <a:t> </a:t>
            </a:r>
            <a:r>
              <a:rPr lang="pl-PL" sz="2800" b="1" dirty="0" err="1" smtClean="0"/>
              <a:t>unter</a:t>
            </a:r>
            <a:r>
              <a:rPr lang="pl-PL" sz="2800" b="1" dirty="0" smtClean="0"/>
              <a:t> de</a:t>
            </a:r>
            <a:r>
              <a:rPr lang="de-DE" sz="2800" b="1" dirty="0" smtClean="0"/>
              <a:t>m</a:t>
            </a:r>
            <a:r>
              <a:rPr lang="pl-PL" sz="2800" b="1" dirty="0" smtClean="0"/>
              <a:t> </a:t>
            </a:r>
            <a:r>
              <a:rPr lang="de-DE" sz="2800" b="1" dirty="0" err="1"/>
              <a:t>B</a:t>
            </a:r>
            <a:r>
              <a:rPr lang="pl-PL" sz="2800" b="1" dirty="0" err="1" smtClean="0"/>
              <a:t>egriff</a:t>
            </a:r>
            <a:r>
              <a:rPr lang="pl-PL" sz="2800" b="1" dirty="0" smtClean="0"/>
              <a:t> „</a:t>
            </a:r>
            <a:r>
              <a:rPr lang="pl-PL" sz="2800" b="1" dirty="0" err="1" smtClean="0"/>
              <a:t>Arbeitlosigkeit</a:t>
            </a:r>
            <a:r>
              <a:rPr lang="pl-PL" sz="2800" b="1" dirty="0" smtClean="0"/>
              <a:t>” ?</a:t>
            </a:r>
            <a:endParaRPr lang="de-DE" sz="28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2800" b="1" dirty="0" err="1" smtClean="0"/>
              <a:t>Arbeit</a:t>
            </a:r>
            <a:r>
              <a:rPr lang="de-DE" sz="2800" b="1" dirty="0" smtClean="0"/>
              <a:t>s</a:t>
            </a:r>
            <a:r>
              <a:rPr lang="pl-PL" sz="2800" b="1" dirty="0" err="1" smtClean="0"/>
              <a:t>losenrate</a:t>
            </a:r>
            <a:r>
              <a:rPr lang="pl-PL" sz="2800" b="1" dirty="0" smtClean="0"/>
              <a:t> </a:t>
            </a:r>
            <a:r>
              <a:rPr lang="pl-PL" sz="2800" b="1" dirty="0" smtClean="0"/>
              <a:t>in </a:t>
            </a:r>
            <a:r>
              <a:rPr lang="pl-PL" sz="2800" b="1" dirty="0"/>
              <a:t>Polen </a:t>
            </a:r>
            <a:r>
              <a:rPr lang="pl-PL" sz="2800" b="1" dirty="0" smtClean="0"/>
              <a:t>2000-2019</a:t>
            </a:r>
            <a:endParaRPr lang="de-DE" sz="28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2800" b="1" dirty="0" err="1" smtClean="0"/>
              <a:t>Arten</a:t>
            </a:r>
            <a:r>
              <a:rPr lang="pl-PL" sz="2800" b="1" dirty="0" smtClean="0"/>
              <a:t> von </a:t>
            </a:r>
            <a:r>
              <a:rPr lang="pl-PL" sz="2800" b="1" dirty="0" err="1" smtClean="0"/>
              <a:t>Arbeit</a:t>
            </a:r>
            <a:r>
              <a:rPr lang="de-DE" sz="2800" b="1" dirty="0" smtClean="0"/>
              <a:t>s</a:t>
            </a:r>
            <a:r>
              <a:rPr lang="pl-PL" sz="2800" b="1" dirty="0" err="1" smtClean="0"/>
              <a:t>losigkeit</a:t>
            </a:r>
            <a:endParaRPr lang="de-DE" sz="28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sz="2800" b="1" dirty="0" err="1" smtClean="0"/>
              <a:t>Ursachen</a:t>
            </a:r>
            <a:r>
              <a:rPr lang="pl-PL" sz="2800" b="1" dirty="0" smtClean="0"/>
              <a:t> </a:t>
            </a:r>
            <a:r>
              <a:rPr lang="pl-PL" sz="2800" b="1" dirty="0"/>
              <a:t>der </a:t>
            </a:r>
            <a:r>
              <a:rPr lang="pl-PL" sz="2800" b="1" dirty="0" err="1" smtClean="0"/>
              <a:t>Arbeitslosigkeit</a:t>
            </a:r>
            <a:endParaRPr lang="de-DE" sz="28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de-DE" sz="2800" b="1" dirty="0" smtClean="0"/>
              <a:t>Wie kann man  </a:t>
            </a:r>
            <a:r>
              <a:rPr lang="de-DE" sz="2800" b="1" dirty="0"/>
              <a:t>Arbeitslosigkeit </a:t>
            </a:r>
            <a:r>
              <a:rPr lang="de-DE" sz="2800" b="1" dirty="0" smtClean="0"/>
              <a:t>verhindern</a:t>
            </a:r>
            <a:r>
              <a:rPr lang="pl-PL" sz="2800" b="1" dirty="0" smtClean="0"/>
              <a:t>?</a:t>
            </a:r>
          </a:p>
          <a:p>
            <a:pPr marL="0" indent="0">
              <a:buNone/>
            </a:pP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35988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</a:t>
            </a:r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verstehen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egriff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„</a:t>
            </a:r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?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05564" y="1472755"/>
            <a:ext cx="10058400" cy="4023360"/>
          </a:xfrm>
        </p:spPr>
        <p:txBody>
          <a:bodyPr/>
          <a:lstStyle/>
          <a:p>
            <a:endParaRPr lang="pl-PL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Arbeitslosigkeit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bedeutet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,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dass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einige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Men</a:t>
            </a:r>
            <a:r>
              <a:rPr lang="de-DE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sc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hen,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die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arbeiten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können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und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bereit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sind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,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eine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Beschäftigung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aufzunehmen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,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keine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Beschäftigung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finden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. 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Quelle: https://www.finanse21.pl/zdjecia/stopa-bezrobocia.jpg</a:t>
            </a:r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5230" y="3034578"/>
            <a:ext cx="4762500" cy="3171825"/>
          </a:xfrm>
          <a:prstGeom prst="rect">
            <a:avLst/>
          </a:prstGeom>
        </p:spPr>
      </p:pic>
      <p:sp>
        <p:nvSpPr>
          <p:cNvPr id="5" name="Objaśnienie prostokątne zaokrąglone 4"/>
          <p:cNvSpPr/>
          <p:nvPr/>
        </p:nvSpPr>
        <p:spPr>
          <a:xfrm>
            <a:off x="6594764" y="3034578"/>
            <a:ext cx="1246909" cy="657014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>
                <a:solidFill>
                  <a:schemeClr val="tx1"/>
                </a:solidFill>
              </a:rPr>
              <a:t>Ich suche </a:t>
            </a:r>
            <a:r>
              <a:rPr lang="pl-PL" b="1" dirty="0" err="1" smtClean="0">
                <a:solidFill>
                  <a:schemeClr val="tx1"/>
                </a:solidFill>
              </a:rPr>
              <a:t>Arbeit</a:t>
            </a:r>
            <a:endParaRPr lang="pl-PL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7917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Arbeitslosenquote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Polen 2000-2019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Znalezione obrazy dla zapytania: bezrobocie w polsce 202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62288" y="1846263"/>
            <a:ext cx="6527749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ymbol zastępczy stopki 9"/>
          <p:cNvSpPr>
            <a:spLocks noGrp="1"/>
          </p:cNvSpPr>
          <p:nvPr>
            <p:ph type="ftr" sz="quarter" idx="11"/>
          </p:nvPr>
        </p:nvSpPr>
        <p:spPr>
          <a:xfrm>
            <a:off x="2702464" y="6434285"/>
            <a:ext cx="6874153" cy="365125"/>
          </a:xfrm>
        </p:spPr>
        <p:txBody>
          <a:bodyPr/>
          <a:lstStyle/>
          <a:p>
            <a:r>
              <a:rPr lang="pl-PL" dirty="0" err="1" smtClean="0"/>
              <a:t>Quelle</a:t>
            </a:r>
            <a:r>
              <a:rPr lang="pl-PL" dirty="0" smtClean="0"/>
              <a:t> : https://www.google.com/url?sa=i&amp;url=https%3A%2F%2Fszybkagotowka.pl%2FFinanse%2Fbezrobocie-w-polsce&amp;psig=AOvVaw3pmg2zNOllgCI5fhYNtUxt&amp;ust=1585172965144000&amp;source=images&amp;cd=vfe&amp;ved=0CAIQjRxqFwoTCPjP6c6LtOgCFQAAAAAdAAAAABAH</a:t>
            </a: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3566160" y="1998617"/>
            <a:ext cx="5146766" cy="12017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/>
          <p:cNvSpPr/>
          <p:nvPr/>
        </p:nvSpPr>
        <p:spPr>
          <a:xfrm>
            <a:off x="5334000" y="5209309"/>
            <a:ext cx="2064327" cy="4017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/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 rot="5400000">
            <a:off x="2188750" y="3940706"/>
            <a:ext cx="2064327" cy="4017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bg1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 rot="16200000">
            <a:off x="1747917" y="3904064"/>
            <a:ext cx="2978444" cy="36933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pl-PL" sz="900" dirty="0" err="1" smtClean="0"/>
              <a:t>Arbeitslonenquote</a:t>
            </a:r>
            <a:endParaRPr lang="pl-PL" sz="900" dirty="0" smtClean="0"/>
          </a:p>
        </p:txBody>
      </p:sp>
      <p:sp>
        <p:nvSpPr>
          <p:cNvPr id="9" name="pole tekstowe 8"/>
          <p:cNvSpPr txBox="1"/>
          <p:nvPr/>
        </p:nvSpPr>
        <p:spPr>
          <a:xfrm>
            <a:off x="5234511" y="5209309"/>
            <a:ext cx="18100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err="1" smtClean="0"/>
              <a:t>Jahres</a:t>
            </a:r>
            <a:endParaRPr lang="pl-PL" sz="1200" dirty="0" smtClean="0"/>
          </a:p>
        </p:txBody>
      </p:sp>
    </p:spTree>
    <p:extLst>
      <p:ext uri="{BB962C8B-B14F-4D97-AF65-F5344CB8AC3E}">
        <p14:creationId xmlns:p14="http://schemas.microsoft.com/office/powerpoint/2010/main" val="42937426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450757"/>
          </a:xfrm>
        </p:spPr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l-P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Natürliche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Arbeitslosigeit</a:t>
            </a:r>
            <a:endParaRPr lang="pl-P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Friktionelle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endParaRPr lang="pl-P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Strukturelle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endParaRPr lang="pl-P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Konjunkturelle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Saisonale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 err="1" smtClean="0"/>
              <a:t>Quelle</a:t>
            </a:r>
            <a:r>
              <a:rPr lang="pl-PL" dirty="0" smtClean="0"/>
              <a:t>: https://alebank.pl/wp-content/uploads/2017/11/bezrobocie.01.850x478.jpg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5209" y="2036618"/>
            <a:ext cx="4360471" cy="2441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1759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Friktionelle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ensteht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beim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Übergang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Arbeitstelle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anderen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pl-P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28130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Strukturelle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endParaRPr lang="pl-P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Folge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Strukturveränderungen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Volkswirtschaft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pl-PL" dirty="0" smtClean="0"/>
              <a:t>	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12694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pl-P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Konjunkturelle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r>
              <a:rPr lang="pl-P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entsteht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Folge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einer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Rückgangs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Nachfrage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nach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Waren.</a:t>
            </a:r>
            <a:endParaRPr lang="pl-P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4909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Arbeitlosigkeit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090" y="2834640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Saisonale</a:t>
            </a:r>
            <a:r>
              <a:rPr lang="pl-P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Arbeitslosigkeit</a:t>
            </a:r>
            <a:r>
              <a:rPr lang="pl-P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l-PL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entsteht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sich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Jahresverlauf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aufgrund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Klimabedingungen</a:t>
            </a:r>
            <a:r>
              <a:rPr lang="pl-PL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pl-PL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69608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cja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465</TotalTime>
  <Words>448</Words>
  <Application>Microsoft Office PowerPoint</Application>
  <PresentationFormat>Niestandardowy</PresentationFormat>
  <Paragraphs>110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Retrospekcja</vt:lpstr>
      <vt:lpstr>Arbeitslosigkeit</vt:lpstr>
      <vt:lpstr>Inhaltsübersicht </vt:lpstr>
      <vt:lpstr>Was verstehen Sie unter dem Begriff „ARBEITSLOSIGKEIT” ?</vt:lpstr>
      <vt:lpstr>Arbeitslosenquote in Polen 2000-2019</vt:lpstr>
      <vt:lpstr>Arten von Arbeitslosigkeit</vt:lpstr>
      <vt:lpstr>Arten von Arbeitlosigkeit</vt:lpstr>
      <vt:lpstr>Arten von Arbeitlosigkeit</vt:lpstr>
      <vt:lpstr>Arten von Arbeitlosigkeit</vt:lpstr>
      <vt:lpstr>Arten von Arbeitlosigkeit</vt:lpstr>
      <vt:lpstr>Ursachen der Arbeitslosigkeit</vt:lpstr>
      <vt:lpstr>Wie kann man die Arbeitslosigkeit verhindern ?</vt:lpstr>
      <vt:lpstr>Wortschatz zum Thema: </vt:lpstr>
      <vt:lpstr>Bibliographie:</vt:lpstr>
      <vt:lpstr>Vielen dank  für ihre Aufmerksamkeit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Arbeitslosigkeit</dc:title>
  <dc:creator>Acer</dc:creator>
  <cp:lastModifiedBy>Oem</cp:lastModifiedBy>
  <cp:revision>35</cp:revision>
  <dcterms:created xsi:type="dcterms:W3CDTF">2020-03-22T21:00:44Z</dcterms:created>
  <dcterms:modified xsi:type="dcterms:W3CDTF">2020-04-29T08:38:22Z</dcterms:modified>
</cp:coreProperties>
</file>