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1235574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2196250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12203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3766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199178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8974162-0E9B-49A0-9614-1EE9E2C366C8}" type="datetimeFigureOut">
              <a:rPr lang="pl-PL" smtClean="0"/>
              <a:t>24.03.2020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546795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8974162-0E9B-49A0-9614-1EE9E2C366C8}" type="datetimeFigureOut">
              <a:rPr lang="pl-PL" smtClean="0"/>
              <a:t>24.03.2020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922282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1939408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1126021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2252266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134479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8974162-0E9B-49A0-9614-1EE9E2C366C8}" type="datetimeFigureOut">
              <a:rPr lang="pl-PL" smtClean="0"/>
              <a:t>24.03.2020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178883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831856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8974162-0E9B-49A0-9614-1EE9E2C366C8}" type="datetimeFigureOut">
              <a:rPr lang="pl-PL" smtClean="0"/>
              <a:t>24.03.2020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714678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8974162-0E9B-49A0-9614-1EE9E2C366C8}" type="datetimeFigureOut">
              <a:rPr lang="pl-PL" smtClean="0"/>
              <a:t>24.03.2020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4016519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8974162-0E9B-49A0-9614-1EE9E2C366C8}" type="datetimeFigureOut">
              <a:rPr lang="pl-PL" smtClean="0"/>
              <a:t>24.03.2020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747764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4143220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8974162-0E9B-49A0-9614-1EE9E2C366C8}" type="datetimeFigureOut">
              <a:rPr lang="pl-PL" smtClean="0"/>
              <a:t>24.03.2020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0961134-5947-48B4-B578-96A4D4BD4DDD}" type="slidenum">
              <a:rPr lang="pl-PL" smtClean="0"/>
              <a:t>‹#›</a:t>
            </a:fld>
            <a:endParaRPr lang="pl-PL"/>
          </a:p>
        </p:txBody>
      </p:sp>
    </p:spTree>
    <p:extLst>
      <p:ext uri="{BB962C8B-B14F-4D97-AF65-F5344CB8AC3E}">
        <p14:creationId xmlns:p14="http://schemas.microsoft.com/office/powerpoint/2010/main" val="3531614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8974162-0E9B-49A0-9614-1EE9E2C366C8}" type="datetimeFigureOut">
              <a:rPr lang="pl-PL" smtClean="0"/>
              <a:t>24.03.2020</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961134-5947-48B4-B578-96A4D4BD4DDD}" type="slidenum">
              <a:rPr lang="pl-PL" smtClean="0"/>
              <a:t>‹#›</a:t>
            </a:fld>
            <a:endParaRPr lang="pl-PL"/>
          </a:p>
        </p:txBody>
      </p:sp>
    </p:spTree>
    <p:extLst>
      <p:ext uri="{BB962C8B-B14F-4D97-AF65-F5344CB8AC3E}">
        <p14:creationId xmlns:p14="http://schemas.microsoft.com/office/powerpoint/2010/main" val="340852912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hyperlink" Target="https://urodaizdrowie.pl/jak-wyglada-slub-i-wesele-w-innych-krajach" TargetMode="External"/><Relationship Id="rId3" Type="http://schemas.openxmlformats.org/officeDocument/2006/relationships/hyperlink" Target="https://pl.pons.com/t&#322;umaczenie" TargetMode="External"/><Relationship Id="rId7" Type="http://schemas.openxmlformats.org/officeDocument/2006/relationships/hyperlink" Target="https://www.google.pl/search?q=malzenstwo+w+chrzescijanstwie&amp;client=opera&amp;hs=Vwb&amp;source=lnms&amp;tbm=isch&amp;sa=X&amp;ved=2ahUKEwi-vp62tqboAhXIwcQBHWKdCjkQ_AUoAXoECAsQAw&amp;biw=1496&amp;bih=723#imgrc=Fyt3NlvzlmushM" TargetMode="External"/><Relationship Id="rId2" Type="http://schemas.openxmlformats.org/officeDocument/2006/relationships/hyperlink" Target="https://de.wikipedia.org/wiki/Ehe(pobrane" TargetMode="External"/><Relationship Id="rId1" Type="http://schemas.openxmlformats.org/officeDocument/2006/relationships/slideLayout" Target="../slideLayouts/slideLayout18.xml"/><Relationship Id="rId6" Type="http://schemas.openxmlformats.org/officeDocument/2006/relationships/hyperlink" Target="https://pl.wikipedia.org/wiki/Ma&#322;&#380;e&#324;stwo_w_judaizmie" TargetMode="External"/><Relationship Id="rId5" Type="http://schemas.openxmlformats.org/officeDocument/2006/relationships/hyperlink" Target="https://www.google.pl/search?q=malzenstwo+w+sredniowieczu&amp;client=opera&amp;hs=vNw&amp;source=lnms&amp;tbm=isch&amp;sa=X&amp;ved=2ahUKEwi3v-Wbs6boAhUSUBUIHRpjDrMQ_AUoAXoECAwQAw&amp;biw=1496&amp;bih=723#imgrc=H-ZVeH7T59_SkM" TargetMode="External"/><Relationship Id="rId4" Type="http://schemas.openxmlformats.org/officeDocument/2006/relationships/hyperlink" Target="https://pl.wikipedia.org/wiki/Sob&#243;r_latera&#324;ski_II" TargetMode="External"/><Relationship Id="rId9" Type="http://schemas.openxmlformats.org/officeDocument/2006/relationships/hyperlink" Target="https://www.heuristic.pl/blog/e-commerce/Prawa-i-obowiazki-konsumenta-i-przedsiebiorcy-przy-zawieraniu-umowy-na-odleglosc;228.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de.wikipedia.org/wiki/Datei:Brauysegen_im_Bett.gif"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766BD6-E42E-410D-AA5F-E9DA24047678}"/>
              </a:ext>
            </a:extLst>
          </p:cNvPr>
          <p:cNvSpPr>
            <a:spLocks noGrp="1"/>
          </p:cNvSpPr>
          <p:nvPr>
            <p:ph type="ctrTitle"/>
          </p:nvPr>
        </p:nvSpPr>
        <p:spPr>
          <a:xfrm>
            <a:off x="0" y="1650354"/>
            <a:ext cx="12191999" cy="924755"/>
          </a:xfrm>
          <a:solidFill>
            <a:schemeClr val="accent1">
              <a:lumMod val="40000"/>
              <a:lumOff val="60000"/>
            </a:schemeClr>
          </a:solidFill>
          <a:ln>
            <a:solidFill>
              <a:schemeClr val="accent1">
                <a:lumMod val="20000"/>
                <a:lumOff val="80000"/>
              </a:schemeClr>
            </a:solidFill>
          </a:ln>
          <a:effectLst>
            <a:reflection blurRad="6350" stA="50000" endA="300" endPos="55500" dist="50800" dir="5400000" sy="-100000" algn="bl" rotWithShape="0"/>
          </a:effectLst>
        </p:spPr>
        <p:txBody>
          <a:bodyPr>
            <a:normAutofit/>
          </a:bodyPr>
          <a:lstStyle/>
          <a:p>
            <a:r>
              <a:rPr lang="pl-P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DIE ehe</a:t>
            </a:r>
            <a:endParaRPr lang="pl-P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Obraz 8">
            <a:extLst>
              <a:ext uri="{FF2B5EF4-FFF2-40B4-BE49-F238E27FC236}">
                <a16:creationId xmlns:a16="http://schemas.microsoft.com/office/drawing/2014/main" id="{6EB0E6DB-80C8-4EAB-BC78-3E58F9CD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373" y="2921262"/>
            <a:ext cx="4823535" cy="31754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Obraz 9">
            <a:extLst>
              <a:ext uri="{FF2B5EF4-FFF2-40B4-BE49-F238E27FC236}">
                <a16:creationId xmlns:a16="http://schemas.microsoft.com/office/drawing/2014/main" id="{7557174E-2F56-41F5-B8E4-E143890D3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90255" cy="1454728"/>
          </a:xfrm>
          <a:prstGeom prst="rect">
            <a:avLst/>
          </a:prstGeom>
        </p:spPr>
      </p:pic>
      <p:sp>
        <p:nvSpPr>
          <p:cNvPr id="11" name="Prostokąt 10">
            <a:extLst>
              <a:ext uri="{FF2B5EF4-FFF2-40B4-BE49-F238E27FC236}">
                <a16:creationId xmlns:a16="http://schemas.microsoft.com/office/drawing/2014/main" id="{C9901754-B2A6-45D2-AAF3-E516B2F544AE}"/>
              </a:ext>
            </a:extLst>
          </p:cNvPr>
          <p:cNvSpPr/>
          <p:nvPr/>
        </p:nvSpPr>
        <p:spPr>
          <a:xfrm>
            <a:off x="1792076" y="252631"/>
            <a:ext cx="3441039" cy="1051570"/>
          </a:xfrm>
          <a:prstGeom prst="rect">
            <a:avLst/>
          </a:prstGeom>
          <a:solidFill>
            <a:schemeClr val="bg1"/>
          </a:solidFill>
        </p:spPr>
        <p:txBody>
          <a:bodyPr wrap="square">
            <a:spAutoFit/>
          </a:bodyPr>
          <a:lstStyle/>
          <a:p>
            <a:pPr lvl="0">
              <a:spcBef>
                <a:spcPts val="1000"/>
              </a:spcBef>
              <a:buClr>
                <a:srgbClr val="1CADE4"/>
              </a:buClr>
              <a:buSzPct val="80000"/>
            </a:pPr>
            <a:r>
              <a:rPr lang="pl-PL" b="1" cap="all"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Universit</a:t>
            </a:r>
            <a:r>
              <a:rPr lang="de-DE"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ä</a:t>
            </a:r>
            <a:r>
              <a:rPr lang="pl-PL"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 </a:t>
            </a:r>
            <a:r>
              <a:rPr lang="pl-PL" b="1" cap="all"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RZeszow</a:t>
            </a:r>
            <a:r>
              <a:rPr lang="pl-PL"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p>
          <a:p>
            <a:pPr lvl="0">
              <a:spcBef>
                <a:spcPts val="1000"/>
              </a:spcBef>
              <a:buClr>
                <a:srgbClr val="1CADE4"/>
              </a:buClr>
              <a:buSzPct val="80000"/>
            </a:pPr>
            <a:r>
              <a:rPr lang="pl-PL" b="1" cap="all"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Fakult</a:t>
            </a:r>
            <a:r>
              <a:rPr lang="de-DE"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ä</a:t>
            </a:r>
            <a:r>
              <a:rPr lang="pl-PL"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t </a:t>
            </a:r>
            <a:r>
              <a:rPr lang="pl-PL" b="1" cap="all"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für</a:t>
            </a:r>
            <a:r>
              <a:rPr lang="pl-PL"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pl-PL" b="1" cap="all"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rechtswissenschaften</a:t>
            </a:r>
            <a:endParaRPr lang="pl-PL" b="1" cap="all"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19882265-17DD-454E-94E6-43168B91B5D6}"/>
              </a:ext>
            </a:extLst>
          </p:cNvPr>
          <p:cNvSpPr txBox="1"/>
          <p:nvPr/>
        </p:nvSpPr>
        <p:spPr>
          <a:xfrm>
            <a:off x="9010581" y="4412071"/>
            <a:ext cx="2761209" cy="2308324"/>
          </a:xfrm>
          <a:prstGeom prst="rect">
            <a:avLst/>
          </a:prstGeom>
          <a:solidFill>
            <a:schemeClr val="bg1"/>
          </a:solidFill>
        </p:spPr>
        <p:txBody>
          <a:bodyPr wrap="square" rtlCol="0">
            <a:spAutoFit/>
          </a:bodyPr>
          <a:lstStyle/>
          <a:p>
            <a:r>
              <a:rPr lang="pl-PL" sz="2400" dirty="0">
                <a:latin typeface="+mj-lt"/>
                <a:ea typeface="Verdana" panose="020B0604030504040204" pitchFamily="34" charset="0"/>
                <a:cs typeface="Verdana" panose="020B0604030504040204" pitchFamily="34" charset="0"/>
              </a:rPr>
              <a:t>Bearbeitet von:</a:t>
            </a:r>
          </a:p>
          <a:p>
            <a:r>
              <a:rPr lang="pl-PL" sz="2400" b="1" dirty="0">
                <a:latin typeface="+mj-lt"/>
                <a:ea typeface="Verdana" panose="020B0604030504040204" pitchFamily="34" charset="0"/>
                <a:cs typeface="Verdana" panose="020B0604030504040204" pitchFamily="34" charset="0"/>
              </a:rPr>
              <a:t>Aleksandra Ćwik</a:t>
            </a:r>
          </a:p>
          <a:p>
            <a:r>
              <a:rPr lang="de-DE" sz="2400" dirty="0">
                <a:latin typeface="+mj-lt"/>
                <a:ea typeface="Verdana" panose="020B0604030504040204" pitchFamily="34" charset="0"/>
                <a:cs typeface="Verdana" panose="020B0604030504040204" pitchFamily="34" charset="0"/>
              </a:rPr>
              <a:t>Studentin des </a:t>
            </a:r>
            <a:r>
              <a:rPr lang="pl-PL" sz="2400" dirty="0">
                <a:latin typeface="+mj-lt"/>
                <a:ea typeface="Verdana" panose="020B0604030504040204" pitchFamily="34" charset="0"/>
                <a:cs typeface="Verdana" panose="020B0604030504040204" pitchFamily="34" charset="0"/>
              </a:rPr>
              <a:t>3</a:t>
            </a:r>
            <a:r>
              <a:rPr lang="de-DE" sz="2400" dirty="0">
                <a:latin typeface="+mj-lt"/>
                <a:ea typeface="Verdana" panose="020B0604030504040204" pitchFamily="34" charset="0"/>
                <a:cs typeface="Verdana" panose="020B0604030504040204" pitchFamily="34" charset="0"/>
              </a:rPr>
              <a:t>.</a:t>
            </a:r>
            <a:r>
              <a:rPr lang="pl-PL" sz="2400" dirty="0">
                <a:latin typeface="+mj-lt"/>
                <a:ea typeface="Verdana" panose="020B0604030504040204" pitchFamily="34" charset="0"/>
                <a:cs typeface="Verdana" panose="020B0604030504040204" pitchFamily="34" charset="0"/>
              </a:rPr>
              <a:t> </a:t>
            </a:r>
          </a:p>
          <a:p>
            <a:r>
              <a:rPr lang="de-DE" sz="2400" dirty="0">
                <a:latin typeface="+mj-lt"/>
                <a:ea typeface="Verdana" panose="020B0604030504040204" pitchFamily="34" charset="0"/>
                <a:cs typeface="Verdana" panose="020B0604030504040204" pitchFamily="34" charset="0"/>
              </a:rPr>
              <a:t>Studienjahres (201</a:t>
            </a:r>
            <a:r>
              <a:rPr lang="pl-PL" sz="2400" dirty="0">
                <a:latin typeface="+mj-lt"/>
                <a:ea typeface="Verdana" panose="020B0604030504040204" pitchFamily="34" charset="0"/>
                <a:cs typeface="Verdana" panose="020B0604030504040204" pitchFamily="34" charset="0"/>
              </a:rPr>
              <a:t>9</a:t>
            </a:r>
            <a:r>
              <a:rPr lang="de-DE" sz="2400" dirty="0">
                <a:latin typeface="+mj-lt"/>
                <a:ea typeface="Verdana" panose="020B0604030504040204" pitchFamily="34" charset="0"/>
                <a:cs typeface="Verdana" panose="020B0604030504040204" pitchFamily="34" charset="0"/>
              </a:rPr>
              <a:t>/20</a:t>
            </a:r>
            <a:r>
              <a:rPr lang="pl-PL" sz="2400" dirty="0">
                <a:latin typeface="+mj-lt"/>
                <a:ea typeface="Verdana" panose="020B0604030504040204" pitchFamily="34" charset="0"/>
                <a:cs typeface="Verdana" panose="020B0604030504040204" pitchFamily="34" charset="0"/>
              </a:rPr>
              <a:t>20</a:t>
            </a:r>
            <a:r>
              <a:rPr lang="de-DE" sz="2400" dirty="0">
                <a:latin typeface="+mj-lt"/>
                <a:ea typeface="Verdana" panose="020B0604030504040204" pitchFamily="34" charset="0"/>
                <a:cs typeface="Verdana" panose="020B0604030504040204" pitchFamily="34" charset="0"/>
              </a:rPr>
              <a:t>)</a:t>
            </a:r>
          </a:p>
          <a:p>
            <a:endParaRPr lang="pl-PL" sz="2400" dirty="0">
              <a:latin typeface="+mj-lt"/>
            </a:endParaRPr>
          </a:p>
        </p:txBody>
      </p:sp>
    </p:spTree>
    <p:extLst>
      <p:ext uri="{BB962C8B-B14F-4D97-AF65-F5344CB8AC3E}">
        <p14:creationId xmlns:p14="http://schemas.microsoft.com/office/powerpoint/2010/main" val="802255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Znalezione obrazy dla zapytania: malzenstwo w chrzescijanstwie">
            <a:extLst>
              <a:ext uri="{FF2B5EF4-FFF2-40B4-BE49-F238E27FC236}">
                <a16:creationId xmlns:a16="http://schemas.microsoft.com/office/drawing/2014/main" id="{17494248-BF99-4341-B830-AEDA02EAC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60" y="1571347"/>
            <a:ext cx="5565282" cy="4252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a16="http://schemas.microsoft.com/office/drawing/2014/main" id="{5AB8093F-DD82-4448-8F92-54BEE5784B05}"/>
              </a:ext>
            </a:extLst>
          </p:cNvPr>
          <p:cNvSpPr txBox="1">
            <a:spLocks/>
          </p:cNvSpPr>
          <p:nvPr/>
        </p:nvSpPr>
        <p:spPr>
          <a:xfrm>
            <a:off x="0" y="229379"/>
            <a:ext cx="12192000" cy="935075"/>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pl-PL"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Christentum</a:t>
            </a:r>
            <a:br>
              <a:rPr lang="pl-PL" b="1" dirty="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
        <p:nvSpPr>
          <p:cNvPr id="2" name="pole tekstowe 1">
            <a:extLst>
              <a:ext uri="{FF2B5EF4-FFF2-40B4-BE49-F238E27FC236}">
                <a16:creationId xmlns:a16="http://schemas.microsoft.com/office/drawing/2014/main" id="{132A350E-5FE8-465D-96BF-D6CE2D9D9247}"/>
              </a:ext>
            </a:extLst>
          </p:cNvPr>
          <p:cNvSpPr txBox="1"/>
          <p:nvPr/>
        </p:nvSpPr>
        <p:spPr>
          <a:xfrm>
            <a:off x="7199790" y="2015231"/>
            <a:ext cx="3275860" cy="2308324"/>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Seit 1547 (Konzil von Trient) gehört die Ehe zu den sieben katholischen Sakramenten. </a:t>
            </a:r>
            <a:endParaRPr lang="pl-PL" dirty="0">
              <a:latin typeface="Times New Roman" panose="02020603050405020304" pitchFamily="18" charset="0"/>
              <a:cs typeface="Times New Roman" panose="02020603050405020304" pitchFamily="18" charset="0"/>
            </a:endParaRPr>
          </a:p>
          <a:p>
            <a:pPr algn="just"/>
            <a:r>
              <a:rPr lang="de-DE" dirty="0">
                <a:latin typeface="Times New Roman" panose="02020603050405020304" pitchFamily="18" charset="0"/>
                <a:cs typeface="Times New Roman" panose="02020603050405020304" pitchFamily="18" charset="0"/>
              </a:rPr>
              <a:t>Im Christentum wurde ab dem 13. Jahrhundert eingeführt, einen Ehering zu tragen, als sichtbares Zeichen der Eheschließung nach außen hin. </a:t>
            </a:r>
            <a:endParaRPr lang="pl-PL" dirty="0">
              <a:latin typeface="Times New Roman" panose="02020603050405020304" pitchFamily="18" charset="0"/>
              <a:cs typeface="Times New Roman" panose="02020603050405020304" pitchFamily="18" charset="0"/>
            </a:endParaRPr>
          </a:p>
        </p:txBody>
      </p:sp>
      <p:sp>
        <p:nvSpPr>
          <p:cNvPr id="3" name="Gwiazda: 4 punkty 2">
            <a:extLst>
              <a:ext uri="{FF2B5EF4-FFF2-40B4-BE49-F238E27FC236}">
                <a16:creationId xmlns:a16="http://schemas.microsoft.com/office/drawing/2014/main" id="{6048B7A0-BADF-4C0C-BDF1-1F7CC58EE27D}"/>
              </a:ext>
            </a:extLst>
          </p:cNvPr>
          <p:cNvSpPr/>
          <p:nvPr/>
        </p:nvSpPr>
        <p:spPr>
          <a:xfrm>
            <a:off x="6813611" y="2046303"/>
            <a:ext cx="310719" cy="310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4 punkty 5">
            <a:extLst>
              <a:ext uri="{FF2B5EF4-FFF2-40B4-BE49-F238E27FC236}">
                <a16:creationId xmlns:a16="http://schemas.microsoft.com/office/drawing/2014/main" id="{7D8F4AF5-6F1E-4065-B03A-816AECD52C83}"/>
              </a:ext>
            </a:extLst>
          </p:cNvPr>
          <p:cNvSpPr/>
          <p:nvPr/>
        </p:nvSpPr>
        <p:spPr>
          <a:xfrm>
            <a:off x="6813611" y="2901584"/>
            <a:ext cx="310719" cy="310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25341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500"/>
                                        <p:tgtEl>
                                          <p:spTgt spid="5"/>
                                        </p:tgtEl>
                                      </p:cBhvr>
                                    </p:animEffect>
                                  </p:childTnLst>
                                </p:cTn>
                              </p:par>
                            </p:childTnLst>
                          </p:cTn>
                        </p:par>
                        <p:par>
                          <p:cTn id="8" fill="hold">
                            <p:stCondLst>
                              <p:cond delay="3500"/>
                            </p:stCondLst>
                            <p:childTnLst>
                              <p:par>
                                <p:cTn id="9" presetID="10" presetClass="entr" presetSubtype="0" fill="hold" nodeType="afterEffect">
                                  <p:stCondLst>
                                    <p:cond delay="25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3000"/>
                                        <p:tgtEl>
                                          <p:spTgt spid="614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5D0F61B-C8C1-44EA-B453-B2955C647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24" y="1766655"/>
            <a:ext cx="4668308" cy="455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66106126-8FEF-4632-B0D8-39B8EB8DB463}"/>
              </a:ext>
            </a:extLst>
          </p:cNvPr>
          <p:cNvSpPr>
            <a:spLocks noGrp="1"/>
          </p:cNvSpPr>
          <p:nvPr>
            <p:ph type="title"/>
          </p:nvPr>
        </p:nvSpPr>
        <p:spPr>
          <a:xfrm>
            <a:off x="-1" y="414332"/>
            <a:ext cx="12192000" cy="819666"/>
          </a:xfrm>
          <a:solidFill>
            <a:schemeClr val="accent1">
              <a:lumMod val="40000"/>
              <a:lumOff val="60000"/>
            </a:schemeClr>
          </a:solidFill>
        </p:spPr>
        <p:txBody>
          <a:bodyPr>
            <a:normAutofit fontScale="90000"/>
          </a:bodyPr>
          <a:lstStyle/>
          <a:p>
            <a:r>
              <a:rPr lang="de-DE" dirty="0"/>
              <a:t> </a:t>
            </a:r>
            <a:br>
              <a:rPr lang="pl-PL" dirty="0"/>
            </a:br>
            <a:r>
              <a:rPr lang="de-DE" b="1" dirty="0">
                <a:latin typeface="Times New Roman" panose="02020603050405020304" pitchFamily="18" charset="0"/>
                <a:cs typeface="Times New Roman" panose="02020603050405020304" pitchFamily="18" charset="0"/>
              </a:rPr>
              <a:t>Islam</a:t>
            </a:r>
            <a:br>
              <a:rPr lang="pl-PL" b="1" dirty="0"/>
            </a:br>
            <a:endParaRPr lang="pl-PL" dirty="0"/>
          </a:p>
        </p:txBody>
      </p:sp>
      <p:sp>
        <p:nvSpPr>
          <p:cNvPr id="2" name="pole tekstowe 1">
            <a:extLst>
              <a:ext uri="{FF2B5EF4-FFF2-40B4-BE49-F238E27FC236}">
                <a16:creationId xmlns:a16="http://schemas.microsoft.com/office/drawing/2014/main" id="{A5A57C68-C72D-4365-94A8-AC0355587DA0}"/>
              </a:ext>
            </a:extLst>
          </p:cNvPr>
          <p:cNvSpPr txBox="1"/>
          <p:nvPr/>
        </p:nvSpPr>
        <p:spPr>
          <a:xfrm>
            <a:off x="6560598" y="2423604"/>
            <a:ext cx="3391270" cy="2308324"/>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Die Heirat mehrerer Personen ist an strenge Bedingungen geknüpft und nur dem Mann erlaubt. </a:t>
            </a:r>
            <a:endParaRPr lang="pl-PL" dirty="0">
              <a:latin typeface="Times New Roman" panose="02020603050405020304" pitchFamily="18" charset="0"/>
              <a:cs typeface="Times New Roman" panose="02020603050405020304" pitchFamily="18" charset="0"/>
            </a:endParaRPr>
          </a:p>
          <a:p>
            <a:pPr algn="just"/>
            <a:r>
              <a:rPr lang="de-DE" dirty="0">
                <a:latin typeface="Times New Roman" panose="02020603050405020304" pitchFamily="18" charset="0"/>
                <a:cs typeface="Times New Roman" panose="02020603050405020304" pitchFamily="18" charset="0"/>
              </a:rPr>
              <a:t>Eine Scheidung ist nach den Regeln des Korans zwar möglich, gilt aber in vielen islamisch geprägten Ländern als verwerflich.</a:t>
            </a:r>
          </a:p>
          <a:p>
            <a:endParaRPr lang="pl-PL" dirty="0"/>
          </a:p>
        </p:txBody>
      </p:sp>
      <p:sp>
        <p:nvSpPr>
          <p:cNvPr id="3" name="Gwiazda: 4 punkty 2">
            <a:extLst>
              <a:ext uri="{FF2B5EF4-FFF2-40B4-BE49-F238E27FC236}">
                <a16:creationId xmlns:a16="http://schemas.microsoft.com/office/drawing/2014/main" id="{FED8B447-A37A-46F6-B195-6F4FC3B2D2BE}"/>
              </a:ext>
            </a:extLst>
          </p:cNvPr>
          <p:cNvSpPr/>
          <p:nvPr/>
        </p:nvSpPr>
        <p:spPr>
          <a:xfrm>
            <a:off x="6246920" y="2441360"/>
            <a:ext cx="349188" cy="31959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4 punkty 5">
            <a:extLst>
              <a:ext uri="{FF2B5EF4-FFF2-40B4-BE49-F238E27FC236}">
                <a16:creationId xmlns:a16="http://schemas.microsoft.com/office/drawing/2014/main" id="{2D425B73-ED07-437F-81E6-726337787D57}"/>
              </a:ext>
            </a:extLst>
          </p:cNvPr>
          <p:cNvSpPr/>
          <p:nvPr/>
        </p:nvSpPr>
        <p:spPr>
          <a:xfrm>
            <a:off x="6246920" y="3269202"/>
            <a:ext cx="349188" cy="31959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46295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3000"/>
                                        <p:tgtEl>
                                          <p:spTgt spid="7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44FAE88A-8206-451D-A73C-4F32B8B6486A}"/>
              </a:ext>
            </a:extLst>
          </p:cNvPr>
          <p:cNvSpPr>
            <a:spLocks noGrp="1"/>
          </p:cNvSpPr>
          <p:nvPr>
            <p:ph type="title"/>
          </p:nvPr>
        </p:nvSpPr>
        <p:spPr>
          <a:xfrm>
            <a:off x="0" y="361774"/>
            <a:ext cx="12191999" cy="817091"/>
          </a:xfrm>
          <a:solidFill>
            <a:schemeClr val="accent1">
              <a:lumMod val="40000"/>
              <a:lumOff val="60000"/>
            </a:schemeClr>
          </a:solidFill>
        </p:spPr>
        <p:txBody>
          <a:bodyPr>
            <a:normAutofit fontScale="90000"/>
          </a:bodyPr>
          <a:lstStyle/>
          <a:p>
            <a:br>
              <a:rPr lang="pl-PL" sz="4000" b="1" dirty="0">
                <a:latin typeface="Times New Roman" panose="02020603050405020304" pitchFamily="18" charset="0"/>
                <a:cs typeface="Times New Roman" panose="02020603050405020304" pitchFamily="18" charset="0"/>
              </a:rPr>
            </a:br>
            <a:r>
              <a:rPr lang="de-DE" sz="4000" b="1" dirty="0">
                <a:latin typeface="Times New Roman" panose="02020603050405020304" pitchFamily="18" charset="0"/>
                <a:cs typeface="Times New Roman" panose="02020603050405020304" pitchFamily="18" charset="0"/>
              </a:rPr>
              <a:t>Buddhismus</a:t>
            </a:r>
            <a:br>
              <a:rPr lang="pl-PL" b="1" dirty="0"/>
            </a:br>
            <a:endParaRPr lang="pl-PL" b="1" dirty="0"/>
          </a:p>
        </p:txBody>
      </p:sp>
      <p:pic>
        <p:nvPicPr>
          <p:cNvPr id="8198" name="Picture 6" descr="Znalezione obrazy dla zapytania: buddysci slub">
            <a:extLst>
              <a:ext uri="{FF2B5EF4-FFF2-40B4-BE49-F238E27FC236}">
                <a16:creationId xmlns:a16="http://schemas.microsoft.com/office/drawing/2014/main" id="{B4C72BED-5369-411D-806C-2E16FDAB0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13" y="1799124"/>
            <a:ext cx="5080987" cy="4196564"/>
          </a:xfrm>
          <a:prstGeom prst="rect">
            <a:avLst/>
          </a:prstGeom>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29510BE3-7ABC-48A0-8655-45A4EB019DEC}"/>
              </a:ext>
            </a:extLst>
          </p:cNvPr>
          <p:cNvSpPr txBox="1"/>
          <p:nvPr/>
        </p:nvSpPr>
        <p:spPr>
          <a:xfrm>
            <a:off x="6977849" y="2157274"/>
            <a:ext cx="2805343" cy="1754326"/>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Im Buddhismus wird die Ehe weder gestärkt, noch wird davon abgeraten. Es wird jedoch gelehrt, wie man eine glückliche Ehe verbringen kann.</a:t>
            </a:r>
            <a:endParaRPr lang="pl-PL" dirty="0">
              <a:latin typeface="Times New Roman" panose="02020603050405020304" pitchFamily="18" charset="0"/>
              <a:cs typeface="Times New Roman" panose="02020603050405020304" pitchFamily="18" charset="0"/>
            </a:endParaRPr>
          </a:p>
        </p:txBody>
      </p:sp>
      <p:sp>
        <p:nvSpPr>
          <p:cNvPr id="3" name="Gwiazda: 4 punkty 2">
            <a:extLst>
              <a:ext uri="{FF2B5EF4-FFF2-40B4-BE49-F238E27FC236}">
                <a16:creationId xmlns:a16="http://schemas.microsoft.com/office/drawing/2014/main" id="{66A3AC55-DBE8-49B1-85C1-40EEF6C41BF3}"/>
              </a:ext>
            </a:extLst>
          </p:cNvPr>
          <p:cNvSpPr/>
          <p:nvPr/>
        </p:nvSpPr>
        <p:spPr>
          <a:xfrm>
            <a:off x="6600548" y="2157274"/>
            <a:ext cx="337352" cy="35510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6824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fade">
                                      <p:cBhvr>
                                        <p:cTn id="11" dur="3500"/>
                                        <p:tgtEl>
                                          <p:spTgt spid="81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730141-6C16-46FC-BE1A-581849473083}"/>
              </a:ext>
            </a:extLst>
          </p:cNvPr>
          <p:cNvSpPr>
            <a:spLocks noGrp="1"/>
          </p:cNvSpPr>
          <p:nvPr>
            <p:ph type="title"/>
          </p:nvPr>
        </p:nvSpPr>
        <p:spPr>
          <a:xfrm>
            <a:off x="1" y="272288"/>
            <a:ext cx="12192000" cy="766400"/>
          </a:xfrm>
          <a:solidFill>
            <a:schemeClr val="accent1">
              <a:lumMod val="40000"/>
              <a:lumOff val="60000"/>
            </a:schemeClr>
          </a:solidFill>
        </p:spPr>
        <p:txBody>
          <a:bodyPr>
            <a:normAutofit fontScale="90000"/>
          </a:bodyPr>
          <a:lstStyle/>
          <a:p>
            <a:br>
              <a:rPr lang="pl-PL" sz="4000" b="1" dirty="0">
                <a:latin typeface="Times New Roman" panose="02020603050405020304" pitchFamily="18" charset="0"/>
                <a:cs typeface="Times New Roman" panose="02020603050405020304" pitchFamily="18" charset="0"/>
              </a:rPr>
            </a:br>
            <a:r>
              <a:rPr lang="de-DE" sz="4000" b="1" dirty="0">
                <a:latin typeface="Times New Roman" panose="02020603050405020304" pitchFamily="18" charset="0"/>
                <a:cs typeface="Times New Roman" panose="02020603050405020304" pitchFamily="18" charset="0"/>
              </a:rPr>
              <a:t>Hinduismus</a:t>
            </a:r>
            <a:br>
              <a:rPr lang="pl-PL" dirty="0"/>
            </a:br>
            <a:endParaRPr lang="pl-PL" dirty="0"/>
          </a:p>
        </p:txBody>
      </p:sp>
      <p:pic>
        <p:nvPicPr>
          <p:cNvPr id="5" name="Picture 4">
            <a:extLst>
              <a:ext uri="{FF2B5EF4-FFF2-40B4-BE49-F238E27FC236}">
                <a16:creationId xmlns:a16="http://schemas.microsoft.com/office/drawing/2014/main" id="{2261CCC4-BBF5-45DB-8225-F0BF91009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04" y="1793289"/>
            <a:ext cx="5122796" cy="4196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A5F43F0-B627-4F28-B2D4-288517A377AA}"/>
              </a:ext>
            </a:extLst>
          </p:cNvPr>
          <p:cNvSpPr txBox="1"/>
          <p:nvPr/>
        </p:nvSpPr>
        <p:spPr>
          <a:xfrm>
            <a:off x="7350711" y="1828800"/>
            <a:ext cx="3346882" cy="2031325"/>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Das Paar schließt den ehelichen Bund indem es, durch verknotete Tücher verbunden, siebenmal um das heilige Feuer herumgeht.  Sie gilt als </a:t>
            </a:r>
            <a:r>
              <a:rPr lang="de-DE" dirty="0" err="1">
                <a:latin typeface="Times New Roman" panose="02020603050405020304" pitchFamily="18" charset="0"/>
                <a:cs typeface="Times New Roman" panose="02020603050405020304" pitchFamily="18" charset="0"/>
              </a:rPr>
              <a:t>Samskara</a:t>
            </a:r>
            <a:r>
              <a:rPr lang="de-DE" dirty="0">
                <a:latin typeface="Times New Roman" panose="02020603050405020304" pitchFamily="18" charset="0"/>
                <a:cs typeface="Times New Roman" panose="02020603050405020304" pitchFamily="18" charset="0"/>
              </a:rPr>
              <a:t>, als hinduistisches Sakrament.</a:t>
            </a:r>
          </a:p>
          <a:p>
            <a:endParaRPr lang="pl-PL" dirty="0"/>
          </a:p>
        </p:txBody>
      </p:sp>
      <p:sp>
        <p:nvSpPr>
          <p:cNvPr id="6" name="Gwiazda: 4 punkty 5">
            <a:extLst>
              <a:ext uri="{FF2B5EF4-FFF2-40B4-BE49-F238E27FC236}">
                <a16:creationId xmlns:a16="http://schemas.microsoft.com/office/drawing/2014/main" id="{767B6DCA-5D43-41A8-92D3-2AD9FBFF6E95}"/>
              </a:ext>
            </a:extLst>
          </p:cNvPr>
          <p:cNvSpPr/>
          <p:nvPr/>
        </p:nvSpPr>
        <p:spPr>
          <a:xfrm>
            <a:off x="6915705" y="1828800"/>
            <a:ext cx="435006" cy="3728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83139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89476-2A5F-45DB-8080-A700ABC60734}"/>
              </a:ext>
            </a:extLst>
          </p:cNvPr>
          <p:cNvSpPr>
            <a:spLocks noGrp="1"/>
          </p:cNvSpPr>
          <p:nvPr>
            <p:ph type="title"/>
          </p:nvPr>
        </p:nvSpPr>
        <p:spPr>
          <a:xfrm>
            <a:off x="0" y="387698"/>
            <a:ext cx="12192000" cy="784155"/>
          </a:xfrm>
          <a:solidFill>
            <a:schemeClr val="accent1">
              <a:lumMod val="40000"/>
              <a:lumOff val="60000"/>
            </a:schemeClr>
          </a:solidFill>
        </p:spPr>
        <p:txBody>
          <a:bodyPr>
            <a:normAutofit fontScale="90000"/>
          </a:bodyPr>
          <a:lstStyle/>
          <a:p>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Was </a:t>
            </a:r>
            <a:r>
              <a:rPr lang="pl-PL" dirty="0" err="1">
                <a:latin typeface="Times New Roman" panose="02020603050405020304" pitchFamily="18" charset="0"/>
                <a:cs typeface="Times New Roman" panose="02020603050405020304" pitchFamily="18" charset="0"/>
              </a:rPr>
              <a:t>sind</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die</a:t>
            </a:r>
            <a:r>
              <a:rPr lang="pl-PL"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Grundlegende Aufgaben der Ehe</a:t>
            </a:r>
            <a:r>
              <a:rPr lang="pl-PL" dirty="0">
                <a:latin typeface="Times New Roman" panose="02020603050405020304" pitchFamily="18" charset="0"/>
                <a:cs typeface="Times New Roman" panose="02020603050405020304" pitchFamily="18" charset="0"/>
              </a:rPr>
              <a:t> ?</a:t>
            </a:r>
            <a:br>
              <a:rPr lang="pl-PL" dirty="0"/>
            </a:br>
            <a:endParaRPr lang="pl-PL" dirty="0"/>
          </a:p>
        </p:txBody>
      </p:sp>
      <p:pic>
        <p:nvPicPr>
          <p:cNvPr id="10242" name="Picture 2" descr="Prawa i obowiązki konsumenta i przedsiębiorcy">
            <a:extLst>
              <a:ext uri="{FF2B5EF4-FFF2-40B4-BE49-F238E27FC236}">
                <a16:creationId xmlns:a16="http://schemas.microsoft.com/office/drawing/2014/main" id="{2CA3389B-AC27-41D1-8F75-565083999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89" y="3104859"/>
            <a:ext cx="2847421" cy="1898281"/>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id="{9767B965-D3F2-486F-990A-A4A0238AB8C8}"/>
              </a:ext>
            </a:extLst>
          </p:cNvPr>
          <p:cNvSpPr/>
          <p:nvPr/>
        </p:nvSpPr>
        <p:spPr>
          <a:xfrm>
            <a:off x="549119" y="3737041"/>
            <a:ext cx="3388311" cy="923330"/>
          </a:xfrm>
          <a:prstGeom prst="rect">
            <a:avLst/>
          </a:prstGeom>
        </p:spPr>
        <p:txBody>
          <a:bodyPr wrap="square">
            <a:spAutoFit/>
          </a:bodyPr>
          <a:lstStyle/>
          <a:p>
            <a:r>
              <a:rPr lang="pl-PL" dirty="0" err="1"/>
              <a:t>Ehen</a:t>
            </a:r>
            <a:r>
              <a:rPr lang="pl-PL" dirty="0"/>
              <a:t> </a:t>
            </a:r>
            <a:r>
              <a:rPr lang="pl-PL" dirty="0" err="1"/>
              <a:t>verbinden</a:t>
            </a:r>
            <a:r>
              <a:rPr lang="pl-PL" dirty="0"/>
              <a:t> </a:t>
            </a:r>
            <a:r>
              <a:rPr lang="pl-PL" dirty="0" err="1"/>
              <a:t>soziale</a:t>
            </a:r>
            <a:r>
              <a:rPr lang="pl-PL" dirty="0"/>
              <a:t> </a:t>
            </a:r>
            <a:r>
              <a:rPr lang="pl-PL" dirty="0" err="1"/>
              <a:t>Gruppen</a:t>
            </a:r>
            <a:r>
              <a:rPr lang="pl-PL" dirty="0"/>
              <a:t> wie </a:t>
            </a:r>
            <a:r>
              <a:rPr lang="pl-PL" dirty="0" err="1"/>
              <a:t>Abstammungsgruppen</a:t>
            </a:r>
            <a:r>
              <a:rPr lang="pl-PL" dirty="0"/>
              <a:t> </a:t>
            </a:r>
            <a:r>
              <a:rPr lang="pl-PL" dirty="0" err="1"/>
              <a:t>oder</a:t>
            </a:r>
            <a:r>
              <a:rPr lang="pl-PL" dirty="0"/>
              <a:t> </a:t>
            </a:r>
            <a:r>
              <a:rPr lang="pl-PL" dirty="0" err="1"/>
              <a:t>Clans</a:t>
            </a:r>
            <a:r>
              <a:rPr lang="pl-PL" dirty="0"/>
              <a:t> </a:t>
            </a:r>
            <a:r>
              <a:rPr lang="pl-PL" dirty="0" err="1"/>
              <a:t>miteinander</a:t>
            </a:r>
            <a:endParaRPr lang="pl-PL" dirty="0"/>
          </a:p>
        </p:txBody>
      </p:sp>
      <p:sp>
        <p:nvSpPr>
          <p:cNvPr id="5" name="Serce 4">
            <a:extLst>
              <a:ext uri="{FF2B5EF4-FFF2-40B4-BE49-F238E27FC236}">
                <a16:creationId xmlns:a16="http://schemas.microsoft.com/office/drawing/2014/main" id="{6B9ED2F9-4041-4332-8268-5AEC14D8A17E}"/>
              </a:ext>
            </a:extLst>
          </p:cNvPr>
          <p:cNvSpPr/>
          <p:nvPr/>
        </p:nvSpPr>
        <p:spPr>
          <a:xfrm>
            <a:off x="710214" y="1491449"/>
            <a:ext cx="284086" cy="310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B115C12-1863-42D1-9632-7343813C4D6A}"/>
              </a:ext>
            </a:extLst>
          </p:cNvPr>
          <p:cNvSpPr txBox="1"/>
          <p:nvPr/>
        </p:nvSpPr>
        <p:spPr>
          <a:xfrm>
            <a:off x="1207363" y="1349946"/>
            <a:ext cx="2672179" cy="923330"/>
          </a:xfrm>
          <a:prstGeom prst="rect">
            <a:avLst/>
          </a:prstGeom>
          <a:noFill/>
        </p:spPr>
        <p:txBody>
          <a:bodyPr wrap="square" rtlCol="0">
            <a:spAutoFit/>
          </a:bodyPr>
          <a:lstStyle/>
          <a:p>
            <a:r>
              <a:rPr lang="pl-PL" dirty="0" err="1"/>
              <a:t>Ehen</a:t>
            </a:r>
            <a:r>
              <a:rPr lang="pl-PL" dirty="0"/>
              <a:t> </a:t>
            </a:r>
            <a:r>
              <a:rPr lang="pl-PL" dirty="0" err="1"/>
              <a:t>berechtigen</a:t>
            </a:r>
            <a:r>
              <a:rPr lang="pl-PL" dirty="0"/>
              <a:t> </a:t>
            </a:r>
            <a:r>
              <a:rPr lang="pl-PL" dirty="0" err="1"/>
              <a:t>zu</a:t>
            </a:r>
            <a:r>
              <a:rPr lang="pl-PL" dirty="0"/>
              <a:t> </a:t>
            </a:r>
            <a:r>
              <a:rPr lang="pl-PL" dirty="0" err="1"/>
              <a:t>einer</a:t>
            </a:r>
            <a:r>
              <a:rPr lang="pl-PL" dirty="0"/>
              <a:t> </a:t>
            </a:r>
            <a:r>
              <a:rPr lang="pl-PL" dirty="0" err="1"/>
              <a:t>sexuellen</a:t>
            </a:r>
            <a:r>
              <a:rPr lang="pl-PL" dirty="0"/>
              <a:t> </a:t>
            </a:r>
            <a:r>
              <a:rPr lang="pl-PL" dirty="0" err="1"/>
              <a:t>Beziehung</a:t>
            </a:r>
            <a:r>
              <a:rPr lang="pl-PL" dirty="0"/>
              <a:t> </a:t>
            </a:r>
            <a:r>
              <a:rPr lang="pl-PL" dirty="0" err="1"/>
              <a:t>miteinander</a:t>
            </a:r>
            <a:endParaRPr lang="pl-PL" dirty="0"/>
          </a:p>
        </p:txBody>
      </p:sp>
      <p:sp>
        <p:nvSpPr>
          <p:cNvPr id="7" name="pole tekstowe 6">
            <a:extLst>
              <a:ext uri="{FF2B5EF4-FFF2-40B4-BE49-F238E27FC236}">
                <a16:creationId xmlns:a16="http://schemas.microsoft.com/office/drawing/2014/main" id="{75D4C744-03C9-4EC3-BB9C-3FFCFA163D3F}"/>
              </a:ext>
            </a:extLst>
          </p:cNvPr>
          <p:cNvSpPr txBox="1"/>
          <p:nvPr/>
        </p:nvSpPr>
        <p:spPr>
          <a:xfrm>
            <a:off x="5122416" y="1722268"/>
            <a:ext cx="2847421" cy="1200329"/>
          </a:xfrm>
          <a:prstGeom prst="rect">
            <a:avLst/>
          </a:prstGeom>
          <a:noFill/>
        </p:spPr>
        <p:txBody>
          <a:bodyPr wrap="square" rtlCol="0">
            <a:spAutoFit/>
          </a:bodyPr>
          <a:lstStyle/>
          <a:p>
            <a:r>
              <a:rPr lang="pl-PL" dirty="0" err="1"/>
              <a:t>Ehen</a:t>
            </a:r>
            <a:r>
              <a:rPr lang="pl-PL" dirty="0"/>
              <a:t> </a:t>
            </a:r>
            <a:r>
              <a:rPr lang="pl-PL" dirty="0" err="1"/>
              <a:t>legitimieren</a:t>
            </a:r>
            <a:r>
              <a:rPr lang="pl-PL" dirty="0"/>
              <a:t> </a:t>
            </a:r>
            <a:r>
              <a:rPr lang="pl-PL" dirty="0" err="1"/>
              <a:t>die</a:t>
            </a:r>
            <a:r>
              <a:rPr lang="pl-PL" dirty="0"/>
              <a:t> </a:t>
            </a:r>
            <a:r>
              <a:rPr lang="pl-PL" dirty="0" err="1"/>
              <a:t>Nachkommenschaft</a:t>
            </a:r>
            <a:r>
              <a:rPr lang="pl-PL" dirty="0"/>
              <a:t>, </a:t>
            </a:r>
            <a:r>
              <a:rPr lang="pl-PL" dirty="0" err="1"/>
              <a:t>vor</a:t>
            </a:r>
            <a:r>
              <a:rPr lang="pl-PL" dirty="0"/>
              <a:t> </a:t>
            </a:r>
            <a:r>
              <a:rPr lang="pl-PL" dirty="0" err="1"/>
              <a:t>allem</a:t>
            </a:r>
            <a:r>
              <a:rPr lang="pl-PL" dirty="0"/>
              <a:t> in der </a:t>
            </a:r>
            <a:r>
              <a:rPr lang="pl-PL" dirty="0" err="1"/>
              <a:t>Erbfolge</a:t>
            </a:r>
            <a:endParaRPr lang="pl-PL" dirty="0"/>
          </a:p>
          <a:p>
            <a:endParaRPr lang="pl-PL" dirty="0"/>
          </a:p>
        </p:txBody>
      </p:sp>
      <p:sp>
        <p:nvSpPr>
          <p:cNvPr id="8" name="pole tekstowe 7">
            <a:extLst>
              <a:ext uri="{FF2B5EF4-FFF2-40B4-BE49-F238E27FC236}">
                <a16:creationId xmlns:a16="http://schemas.microsoft.com/office/drawing/2014/main" id="{9BE6AC1D-7EC9-49DB-8DB9-DF30AAFDF64F}"/>
              </a:ext>
            </a:extLst>
          </p:cNvPr>
          <p:cNvSpPr txBox="1"/>
          <p:nvPr/>
        </p:nvSpPr>
        <p:spPr>
          <a:xfrm>
            <a:off x="8409465" y="3116705"/>
            <a:ext cx="3042729" cy="1477328"/>
          </a:xfrm>
          <a:prstGeom prst="rect">
            <a:avLst/>
          </a:prstGeom>
          <a:noFill/>
        </p:spPr>
        <p:txBody>
          <a:bodyPr wrap="square" rtlCol="0">
            <a:spAutoFit/>
          </a:bodyPr>
          <a:lstStyle/>
          <a:p>
            <a:r>
              <a:rPr lang="pl-PL" dirty="0" err="1"/>
              <a:t>Ehen</a:t>
            </a:r>
            <a:r>
              <a:rPr lang="pl-PL" dirty="0"/>
              <a:t> </a:t>
            </a:r>
            <a:r>
              <a:rPr lang="pl-PL" dirty="0" err="1"/>
              <a:t>erheben</a:t>
            </a:r>
            <a:r>
              <a:rPr lang="pl-PL" dirty="0"/>
              <a:t> </a:t>
            </a:r>
            <a:r>
              <a:rPr lang="pl-PL" dirty="0" err="1"/>
              <a:t>einen</a:t>
            </a:r>
            <a:r>
              <a:rPr lang="pl-PL" dirty="0"/>
              <a:t> </a:t>
            </a:r>
            <a:r>
              <a:rPr lang="pl-PL" dirty="0" err="1"/>
              <a:t>Anspruch</a:t>
            </a:r>
            <a:r>
              <a:rPr lang="pl-PL" dirty="0"/>
              <a:t> </a:t>
            </a:r>
            <a:r>
              <a:rPr lang="pl-PL" dirty="0" err="1"/>
              <a:t>auf</a:t>
            </a:r>
            <a:r>
              <a:rPr lang="pl-PL" dirty="0"/>
              <a:t> </a:t>
            </a:r>
            <a:r>
              <a:rPr lang="pl-PL" dirty="0" err="1"/>
              <a:t>die</a:t>
            </a:r>
            <a:r>
              <a:rPr lang="pl-PL" dirty="0"/>
              <a:t> </a:t>
            </a:r>
            <a:r>
              <a:rPr lang="pl-PL" dirty="0" err="1"/>
              <a:t>Sexualität</a:t>
            </a:r>
            <a:r>
              <a:rPr lang="pl-PL" dirty="0"/>
              <a:t> </a:t>
            </a:r>
            <a:r>
              <a:rPr lang="pl-PL" dirty="0" err="1"/>
              <a:t>und</a:t>
            </a:r>
            <a:r>
              <a:rPr lang="pl-PL" dirty="0"/>
              <a:t> </a:t>
            </a:r>
            <a:r>
              <a:rPr lang="pl-PL" dirty="0" err="1"/>
              <a:t>Fortpflanzungsfähigkeit</a:t>
            </a:r>
            <a:r>
              <a:rPr lang="pl-PL" dirty="0"/>
              <a:t> der </a:t>
            </a:r>
            <a:r>
              <a:rPr lang="pl-PL" dirty="0" err="1"/>
              <a:t>Frau</a:t>
            </a:r>
            <a:endParaRPr lang="pl-PL" dirty="0"/>
          </a:p>
          <a:p>
            <a:endParaRPr lang="pl-PL" dirty="0"/>
          </a:p>
        </p:txBody>
      </p:sp>
      <p:sp>
        <p:nvSpPr>
          <p:cNvPr id="9" name="pole tekstowe 8">
            <a:extLst>
              <a:ext uri="{FF2B5EF4-FFF2-40B4-BE49-F238E27FC236}">
                <a16:creationId xmlns:a16="http://schemas.microsoft.com/office/drawing/2014/main" id="{48CED631-A972-4289-B865-CB8D82B77E5B}"/>
              </a:ext>
            </a:extLst>
          </p:cNvPr>
          <p:cNvSpPr txBox="1"/>
          <p:nvPr/>
        </p:nvSpPr>
        <p:spPr>
          <a:xfrm>
            <a:off x="4971495" y="5508054"/>
            <a:ext cx="3437970" cy="1200329"/>
          </a:xfrm>
          <a:prstGeom prst="rect">
            <a:avLst/>
          </a:prstGeom>
          <a:noFill/>
        </p:spPr>
        <p:txBody>
          <a:bodyPr wrap="square" rtlCol="0">
            <a:spAutoFit/>
          </a:bodyPr>
          <a:lstStyle/>
          <a:p>
            <a:r>
              <a:rPr lang="pl-PL" dirty="0" err="1"/>
              <a:t>Ehen</a:t>
            </a:r>
            <a:r>
              <a:rPr lang="pl-PL" dirty="0"/>
              <a:t> </a:t>
            </a:r>
            <a:r>
              <a:rPr lang="pl-PL" dirty="0" err="1"/>
              <a:t>wahren</a:t>
            </a:r>
            <a:r>
              <a:rPr lang="pl-PL" dirty="0"/>
              <a:t> </a:t>
            </a:r>
            <a:r>
              <a:rPr lang="pl-PL" dirty="0" err="1"/>
              <a:t>und</a:t>
            </a:r>
            <a:r>
              <a:rPr lang="pl-PL" dirty="0"/>
              <a:t> </a:t>
            </a:r>
            <a:r>
              <a:rPr lang="pl-PL" dirty="0" err="1"/>
              <a:t>vermehren</a:t>
            </a:r>
            <a:r>
              <a:rPr lang="pl-PL" dirty="0"/>
              <a:t> </a:t>
            </a:r>
            <a:r>
              <a:rPr lang="pl-PL" dirty="0" err="1"/>
              <a:t>Besitz</a:t>
            </a:r>
            <a:r>
              <a:rPr lang="pl-PL" dirty="0"/>
              <a:t> </a:t>
            </a:r>
            <a:r>
              <a:rPr lang="pl-PL" dirty="0" err="1"/>
              <a:t>und</a:t>
            </a:r>
            <a:r>
              <a:rPr lang="pl-PL" dirty="0"/>
              <a:t> </a:t>
            </a:r>
            <a:r>
              <a:rPr lang="pl-PL" dirty="0" err="1"/>
              <a:t>soziales</a:t>
            </a:r>
            <a:r>
              <a:rPr lang="pl-PL" dirty="0"/>
              <a:t> </a:t>
            </a:r>
            <a:r>
              <a:rPr lang="pl-PL" dirty="0" err="1"/>
              <a:t>Ansehen</a:t>
            </a:r>
            <a:r>
              <a:rPr lang="pl-PL" dirty="0"/>
              <a:t> der </a:t>
            </a:r>
            <a:r>
              <a:rPr lang="pl-PL" dirty="0" err="1"/>
              <a:t>Ehepartner</a:t>
            </a:r>
            <a:r>
              <a:rPr lang="pl-PL" dirty="0"/>
              <a:t> </a:t>
            </a:r>
            <a:r>
              <a:rPr lang="pl-PL" dirty="0" err="1"/>
              <a:t>und</a:t>
            </a:r>
            <a:r>
              <a:rPr lang="pl-PL" dirty="0"/>
              <a:t> </a:t>
            </a:r>
            <a:r>
              <a:rPr lang="pl-PL" dirty="0" err="1"/>
              <a:t>ihrer</a:t>
            </a:r>
            <a:r>
              <a:rPr lang="pl-PL" dirty="0"/>
              <a:t> </a:t>
            </a:r>
            <a:r>
              <a:rPr lang="pl-PL" dirty="0" err="1"/>
              <a:t>Familien</a:t>
            </a:r>
            <a:endParaRPr lang="pl-PL" dirty="0"/>
          </a:p>
          <a:p>
            <a:endParaRPr lang="pl-PL" dirty="0"/>
          </a:p>
        </p:txBody>
      </p:sp>
      <p:sp>
        <p:nvSpPr>
          <p:cNvPr id="11" name="Serce 10">
            <a:extLst>
              <a:ext uri="{FF2B5EF4-FFF2-40B4-BE49-F238E27FC236}">
                <a16:creationId xmlns:a16="http://schemas.microsoft.com/office/drawing/2014/main" id="{15309E42-FFC5-4471-9172-6E40EEA570CF}"/>
              </a:ext>
            </a:extLst>
          </p:cNvPr>
          <p:cNvSpPr/>
          <p:nvPr/>
        </p:nvSpPr>
        <p:spPr>
          <a:xfrm>
            <a:off x="4751033" y="1802168"/>
            <a:ext cx="284086" cy="310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erce 11">
            <a:extLst>
              <a:ext uri="{FF2B5EF4-FFF2-40B4-BE49-F238E27FC236}">
                <a16:creationId xmlns:a16="http://schemas.microsoft.com/office/drawing/2014/main" id="{56D9AB6E-B637-4791-B786-D44C1BC0C90F}"/>
              </a:ext>
            </a:extLst>
          </p:cNvPr>
          <p:cNvSpPr/>
          <p:nvPr/>
        </p:nvSpPr>
        <p:spPr>
          <a:xfrm>
            <a:off x="198904" y="3743281"/>
            <a:ext cx="284086" cy="310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erce 12">
            <a:extLst>
              <a:ext uri="{FF2B5EF4-FFF2-40B4-BE49-F238E27FC236}">
                <a16:creationId xmlns:a16="http://schemas.microsoft.com/office/drawing/2014/main" id="{D07FFF7C-6BB5-4BF2-B36D-064B20A7164F}"/>
              </a:ext>
            </a:extLst>
          </p:cNvPr>
          <p:cNvSpPr/>
          <p:nvPr/>
        </p:nvSpPr>
        <p:spPr>
          <a:xfrm>
            <a:off x="8053204" y="3195164"/>
            <a:ext cx="284086" cy="310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erce 13">
            <a:extLst>
              <a:ext uri="{FF2B5EF4-FFF2-40B4-BE49-F238E27FC236}">
                <a16:creationId xmlns:a16="http://schemas.microsoft.com/office/drawing/2014/main" id="{74006F54-2158-4623-912A-9C9AE6956672}"/>
              </a:ext>
            </a:extLst>
          </p:cNvPr>
          <p:cNvSpPr/>
          <p:nvPr/>
        </p:nvSpPr>
        <p:spPr>
          <a:xfrm>
            <a:off x="4687409" y="5508054"/>
            <a:ext cx="284086" cy="310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13377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2000"/>
                                        <p:tgtEl>
                                          <p:spTgt spid="10242"/>
                                        </p:tgtEl>
                                      </p:cBhvr>
                                    </p:animEffect>
                                    <p:anim calcmode="lin" valueType="num">
                                      <p:cBhvr>
                                        <p:cTn id="12" dur="2000" fill="hold"/>
                                        <p:tgtEl>
                                          <p:spTgt spid="10242"/>
                                        </p:tgtEl>
                                        <p:attrNameLst>
                                          <p:attrName>ppt_x</p:attrName>
                                        </p:attrNameLst>
                                      </p:cBhvr>
                                      <p:tavLst>
                                        <p:tav tm="0">
                                          <p:val>
                                            <p:strVal val="#ppt_x"/>
                                          </p:val>
                                        </p:tav>
                                        <p:tav tm="100000">
                                          <p:val>
                                            <p:strVal val="#ppt_x"/>
                                          </p:val>
                                        </p:tav>
                                      </p:tavLst>
                                    </p:anim>
                                    <p:anim calcmode="lin" valueType="num">
                                      <p:cBhvr>
                                        <p:cTn id="13" dur="2000" fill="hold"/>
                                        <p:tgtEl>
                                          <p:spTgt spid="10242"/>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par>
                          <p:cTn id="21" fill="hold">
                            <p:stCondLst>
                              <p:cond delay="6000"/>
                            </p:stCondLst>
                            <p:childTnLst>
                              <p:par>
                                <p:cTn id="22" presetID="16" presetClass="entr" presetSubtype="2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65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p:stCondLst>
                              <p:cond delay="7000"/>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par>
                          <p:cTn id="42" fill="hold">
                            <p:stCondLst>
                              <p:cond delay="7500"/>
                            </p:stCondLst>
                            <p:childTnLst>
                              <p:par>
                                <p:cTn id="43" presetID="16" presetClass="entr" presetSubtype="2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8" grpId="0"/>
      <p:bldP spid="9" grpId="0"/>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3E585D-E4B7-454E-9306-110BE0272CEE}"/>
              </a:ext>
            </a:extLst>
          </p:cNvPr>
          <p:cNvSpPr>
            <a:spLocks noGrp="1"/>
          </p:cNvSpPr>
          <p:nvPr>
            <p:ph type="title"/>
          </p:nvPr>
        </p:nvSpPr>
        <p:spPr>
          <a:xfrm>
            <a:off x="0" y="316677"/>
            <a:ext cx="12192000" cy="855176"/>
          </a:xfrm>
          <a:solidFill>
            <a:schemeClr val="accent1">
              <a:lumMod val="40000"/>
              <a:lumOff val="60000"/>
            </a:schemeClr>
          </a:solidFill>
        </p:spPr>
        <p:txBody>
          <a:bodyPr/>
          <a:lstStyle/>
          <a:p>
            <a:r>
              <a:rPr lang="de-DE" b="1" dirty="0">
                <a:latin typeface="Times New Roman" panose="02020603050405020304" pitchFamily="18" charset="0"/>
                <a:cs typeface="Times New Roman" panose="02020603050405020304" pitchFamily="18" charset="0"/>
              </a:rPr>
              <a:t>Formen der Ehe </a:t>
            </a:r>
            <a:endParaRPr lang="pl-PL" dirty="0">
              <a:latin typeface="Times New Roman" panose="02020603050405020304" pitchFamily="18" charset="0"/>
              <a:cs typeface="Times New Roman" panose="02020603050405020304" pitchFamily="18" charset="0"/>
            </a:endParaRPr>
          </a:p>
        </p:txBody>
      </p:sp>
      <p:pic>
        <p:nvPicPr>
          <p:cNvPr id="11270" name="Picture 6" descr="Znalezione obrazy dla zapytania: malzenstwo w usc">
            <a:extLst>
              <a:ext uri="{FF2B5EF4-FFF2-40B4-BE49-F238E27FC236}">
                <a16:creationId xmlns:a16="http://schemas.microsoft.com/office/drawing/2014/main" id="{E81501C3-B02E-4931-9896-91A9AE59ED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352" y="1984159"/>
            <a:ext cx="3388238" cy="2250490"/>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pic>
        <p:nvPicPr>
          <p:cNvPr id="11272" name="Picture 8" descr="Znalezione obrazy dla zapytania: malzenstwo w kosciele">
            <a:extLst>
              <a:ext uri="{FF2B5EF4-FFF2-40B4-BE49-F238E27FC236}">
                <a16:creationId xmlns:a16="http://schemas.microsoft.com/office/drawing/2014/main" id="{9CA211C5-DF4F-45C4-9A21-C6ABA2D394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35" y="3657600"/>
            <a:ext cx="3532583" cy="1987078"/>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FAFA230-5FC5-4B16-B5BD-1F242F72B67A}"/>
              </a:ext>
            </a:extLst>
          </p:cNvPr>
          <p:cNvSpPr txBox="1"/>
          <p:nvPr/>
        </p:nvSpPr>
        <p:spPr>
          <a:xfrm>
            <a:off x="6200757" y="2149041"/>
            <a:ext cx="4864963" cy="3385542"/>
          </a:xfrm>
          <a:prstGeom prst="rect">
            <a:avLst/>
          </a:prstGeom>
          <a:noFill/>
        </p:spPr>
        <p:txBody>
          <a:bodyPr wrap="square" rtlCol="0">
            <a:spAutoFit/>
          </a:bodyPr>
          <a:lstStyle/>
          <a:p>
            <a:pPr lvl="0" algn="just"/>
            <a:r>
              <a:rPr lang="de-DE" sz="1400" dirty="0">
                <a:latin typeface="Times New Roman" panose="02020603050405020304" pitchFamily="18" charset="0"/>
                <a:cs typeface="Times New Roman" panose="02020603050405020304" pitchFamily="18" charset="0"/>
              </a:rPr>
              <a:t>Im Römischen Reich wurde die Ehe als eine nicht rechtliche gesellschaftliche Tatsache durch verwirklichte Lebensgemeinschaft zwischen Mann und Frau gesehen.</a:t>
            </a:r>
            <a:endParaRPr lang="pl-PL" sz="1400" dirty="0">
              <a:latin typeface="Times New Roman" panose="02020603050405020304" pitchFamily="18" charset="0"/>
              <a:cs typeface="Times New Roman" panose="02020603050405020304" pitchFamily="18" charset="0"/>
            </a:endParaRPr>
          </a:p>
          <a:p>
            <a:pPr lvl="0" algn="just"/>
            <a:r>
              <a:rPr lang="de-DE" sz="1400" dirty="0">
                <a:latin typeface="Times New Roman" panose="02020603050405020304" pitchFamily="18" charset="0"/>
                <a:cs typeface="Times New Roman" panose="02020603050405020304" pitchFamily="18" charset="0"/>
              </a:rPr>
              <a:t>Nach den Lehren der</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Kirche gilt die Ehe zwischen einem Mann und einer Frau ab dem 11. Jahrhundert als eine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naturrechtliche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Einrichtung, die zwischen Getauften erstmals ab 1139 auch als ein heiliges Sakrament</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angesehen wird, das sich die Eheleute gegenseitig spenden und das ein ganzes Leben dauert (Scheidungsverbot</a:t>
            </a:r>
            <a:r>
              <a:rPr lang="pl-PL" sz="1400" dirty="0">
                <a:latin typeface="Times New Roman" panose="02020603050405020304" pitchFamily="18" charset="0"/>
                <a:cs typeface="Times New Roman" panose="02020603050405020304" pitchFamily="18" charset="0"/>
              </a:rPr>
              <a:t>)</a:t>
            </a:r>
            <a:r>
              <a:rPr lang="de-DE" sz="1400" dirty="0">
                <a:latin typeface="Times New Roman" panose="02020603050405020304" pitchFamily="18" charset="0"/>
                <a:cs typeface="Times New Roman" panose="02020603050405020304" pitchFamily="18" charset="0"/>
              </a:rPr>
              <a:t>.</a:t>
            </a:r>
            <a:endParaRPr lang="pl-PL" sz="1400" dirty="0">
              <a:latin typeface="Times New Roman" panose="02020603050405020304" pitchFamily="18" charset="0"/>
              <a:cs typeface="Times New Roman" panose="02020603050405020304" pitchFamily="18" charset="0"/>
            </a:endParaRPr>
          </a:p>
          <a:p>
            <a:pPr lvl="0" algn="just"/>
            <a:r>
              <a:rPr lang="de-DE" sz="1400" dirty="0">
                <a:latin typeface="Times New Roman" panose="02020603050405020304" pitchFamily="18" charset="0"/>
                <a:cs typeface="Times New Roman" panose="02020603050405020304" pitchFamily="18" charset="0"/>
              </a:rPr>
              <a:t>Die zivile Ehe der modernen Zeit betrachtet die Ehe als eine Art bürgerlichen Vertrag, oft verlangt sie eine Beurkundung durch eine Urkundsperson in einem besonderen Verfahren (beispielsweise durch einen</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Standesbeamten); ebenso zivil werden Scheidungen</a:t>
            </a:r>
            <a:r>
              <a:rPr lang="pl-PL" sz="1400" dirty="0">
                <a:latin typeface="Times New Roman" panose="02020603050405020304" pitchFamily="18" charset="0"/>
                <a:cs typeface="Times New Roman" panose="02020603050405020304" pitchFamily="18" charset="0"/>
              </a:rPr>
              <a:t> v</a:t>
            </a:r>
            <a:r>
              <a:rPr lang="de-DE" sz="1400" dirty="0" err="1">
                <a:latin typeface="Times New Roman" panose="02020603050405020304" pitchFamily="18" charset="0"/>
                <a:cs typeface="Times New Roman" panose="02020603050405020304" pitchFamily="18" charset="0"/>
              </a:rPr>
              <a:t>ollzogen</a:t>
            </a:r>
            <a:r>
              <a:rPr lang="de-DE" sz="1400" dirty="0">
                <a:latin typeface="Times New Roman" panose="02020603050405020304" pitchFamily="18" charset="0"/>
                <a:cs typeface="Times New Roman" panose="02020603050405020304" pitchFamily="18" charset="0"/>
              </a:rPr>
              <a:t>.</a:t>
            </a:r>
            <a:endParaRPr lang="pl-PL" sz="1400" dirty="0">
              <a:latin typeface="Times New Roman" panose="02020603050405020304" pitchFamily="18" charset="0"/>
              <a:cs typeface="Times New Roman" panose="02020603050405020304" pitchFamily="18" charset="0"/>
            </a:endParaRPr>
          </a:p>
          <a:p>
            <a:endParaRPr lang="pl-PL" dirty="0"/>
          </a:p>
        </p:txBody>
      </p:sp>
      <p:sp>
        <p:nvSpPr>
          <p:cNvPr id="4" name="Gwiazda: 4 punkty 3">
            <a:extLst>
              <a:ext uri="{FF2B5EF4-FFF2-40B4-BE49-F238E27FC236}">
                <a16:creationId xmlns:a16="http://schemas.microsoft.com/office/drawing/2014/main" id="{697C895F-223E-489B-A9B0-1249201F4E64}"/>
              </a:ext>
            </a:extLst>
          </p:cNvPr>
          <p:cNvSpPr/>
          <p:nvPr/>
        </p:nvSpPr>
        <p:spPr>
          <a:xfrm>
            <a:off x="5989763" y="2219417"/>
            <a:ext cx="209514" cy="19530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4 punkty 6">
            <a:extLst>
              <a:ext uri="{FF2B5EF4-FFF2-40B4-BE49-F238E27FC236}">
                <a16:creationId xmlns:a16="http://schemas.microsoft.com/office/drawing/2014/main" id="{A17578E0-7ED6-49C3-8B27-DBE47C0261BD}"/>
              </a:ext>
            </a:extLst>
          </p:cNvPr>
          <p:cNvSpPr/>
          <p:nvPr/>
        </p:nvSpPr>
        <p:spPr>
          <a:xfrm>
            <a:off x="5989763" y="2859424"/>
            <a:ext cx="209514" cy="19530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4 punkty 7">
            <a:extLst>
              <a:ext uri="{FF2B5EF4-FFF2-40B4-BE49-F238E27FC236}">
                <a16:creationId xmlns:a16="http://schemas.microsoft.com/office/drawing/2014/main" id="{262A40F6-AD95-4EC7-948D-B00BEC239F23}"/>
              </a:ext>
            </a:extLst>
          </p:cNvPr>
          <p:cNvSpPr/>
          <p:nvPr/>
        </p:nvSpPr>
        <p:spPr>
          <a:xfrm>
            <a:off x="5991244" y="4181383"/>
            <a:ext cx="209514" cy="19530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8444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fade">
                                      <p:cBhvr>
                                        <p:cTn id="11" dur="1250"/>
                                        <p:tgtEl>
                                          <p:spTgt spid="11272"/>
                                        </p:tgtEl>
                                      </p:cBhvr>
                                    </p:animEffect>
                                  </p:childTnLst>
                                </p:cTn>
                              </p:par>
                              <p:par>
                                <p:cTn id="12" presetID="10" presetClass="entr" presetSubtype="0" fill="hold" nodeType="with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1250"/>
                                        <p:tgtEl>
                                          <p:spTgt spid="1127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0691A-41B2-4169-A3C4-FF1D0DEB106B}"/>
              </a:ext>
            </a:extLst>
          </p:cNvPr>
          <p:cNvSpPr>
            <a:spLocks noGrp="1"/>
          </p:cNvSpPr>
          <p:nvPr>
            <p:ph type="title"/>
          </p:nvPr>
        </p:nvSpPr>
        <p:spPr>
          <a:xfrm>
            <a:off x="0" y="423209"/>
            <a:ext cx="12192000" cy="793032"/>
          </a:xfrm>
          <a:solidFill>
            <a:schemeClr val="accent1">
              <a:lumMod val="40000"/>
              <a:lumOff val="60000"/>
            </a:schemeClr>
          </a:solidFill>
        </p:spPr>
        <p:txBody>
          <a:bodyPr>
            <a:normAutofit fontScale="90000"/>
          </a:bodyPr>
          <a:lstStyle/>
          <a:p>
            <a:br>
              <a:rPr lang="pl-PL" b="1" dirty="0"/>
            </a:br>
            <a:r>
              <a:rPr lang="de-DE" sz="4000" b="1" dirty="0">
                <a:latin typeface="Times New Roman" panose="02020603050405020304" pitchFamily="18" charset="0"/>
                <a:cs typeface="Times New Roman" panose="02020603050405020304" pitchFamily="18" charset="0"/>
              </a:rPr>
              <a:t>Besondere Formen der Ehe </a:t>
            </a:r>
            <a:br>
              <a:rPr lang="pl-PL" dirty="0"/>
            </a:br>
            <a:endParaRPr lang="pl-PL" dirty="0"/>
          </a:p>
        </p:txBody>
      </p:sp>
      <p:pic>
        <p:nvPicPr>
          <p:cNvPr id="12290" name="Picture 2" descr="Znalezione obrazy dla zapytania: zwiazek homo">
            <a:extLst>
              <a:ext uri="{FF2B5EF4-FFF2-40B4-BE49-F238E27FC236}">
                <a16:creationId xmlns:a16="http://schemas.microsoft.com/office/drawing/2014/main" id="{F2B43CFE-DBA5-4762-A26D-3D8E052F5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7" y="1897093"/>
            <a:ext cx="4987771" cy="3933825"/>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984903F4-3A61-4C47-86FF-35A618928017}"/>
              </a:ext>
            </a:extLst>
          </p:cNvPr>
          <p:cNvSpPr txBox="1"/>
          <p:nvPr/>
        </p:nvSpPr>
        <p:spPr>
          <a:xfrm>
            <a:off x="6844683" y="2050742"/>
            <a:ext cx="3799643" cy="2862322"/>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Ab August 2001 bestand bis zur Einführung der Ehe für alle zum 1. Oktober 2017 für Menschen in einer gleichgeschlechtlichen Lebensgemeinschaft die Möglichkeit, eine eingetragene Partnerschaft zu bilden.</a:t>
            </a:r>
            <a:endParaRPr lang="pl-PL" dirty="0">
              <a:latin typeface="Times New Roman" panose="02020603050405020304" pitchFamily="18" charset="0"/>
              <a:cs typeface="Times New Roman" panose="02020603050405020304" pitchFamily="18" charset="0"/>
            </a:endParaRPr>
          </a:p>
          <a:p>
            <a:pPr algn="just"/>
            <a:r>
              <a:rPr lang="de-DE" dirty="0">
                <a:latin typeface="Times New Roman" panose="02020603050405020304" pitchFamily="18" charset="0"/>
                <a:cs typeface="Times New Roman" panose="02020603050405020304" pitchFamily="18" charset="0"/>
              </a:rPr>
              <a:t>Eine andere Form der „Quasi-Ehe“ bilden Lebensgemeinschaften nach dem Common </a:t>
            </a:r>
            <a:r>
              <a:rPr lang="de-DE" dirty="0" err="1">
                <a:latin typeface="Times New Roman" panose="02020603050405020304" pitchFamily="18" charset="0"/>
                <a:cs typeface="Times New Roman" panose="02020603050405020304" pitchFamily="18" charset="0"/>
              </a:rPr>
              <a:t>law</a:t>
            </a:r>
            <a:r>
              <a:rPr lang="de-DE" dirty="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
        <p:nvSpPr>
          <p:cNvPr id="4" name="Gwiazda: 4 punkty 3">
            <a:extLst>
              <a:ext uri="{FF2B5EF4-FFF2-40B4-BE49-F238E27FC236}">
                <a16:creationId xmlns:a16="http://schemas.microsoft.com/office/drawing/2014/main" id="{C01F94D2-8A2D-44FC-9B6E-0100F0A493CA}"/>
              </a:ext>
            </a:extLst>
          </p:cNvPr>
          <p:cNvSpPr/>
          <p:nvPr/>
        </p:nvSpPr>
        <p:spPr>
          <a:xfrm>
            <a:off x="6467385" y="2050742"/>
            <a:ext cx="334390" cy="36398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4 punkty 5">
            <a:extLst>
              <a:ext uri="{FF2B5EF4-FFF2-40B4-BE49-F238E27FC236}">
                <a16:creationId xmlns:a16="http://schemas.microsoft.com/office/drawing/2014/main" id="{FDCC4166-DCD8-4BA2-951F-FBAD99A39D52}"/>
              </a:ext>
            </a:extLst>
          </p:cNvPr>
          <p:cNvSpPr/>
          <p:nvPr/>
        </p:nvSpPr>
        <p:spPr>
          <a:xfrm>
            <a:off x="6510293" y="4061535"/>
            <a:ext cx="334390" cy="36398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40937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1500"/>
                                        <p:tgtEl>
                                          <p:spTgt spid="1229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46D1A8-9E09-466D-A09C-817CCD221CDC}"/>
              </a:ext>
            </a:extLst>
          </p:cNvPr>
          <p:cNvSpPr>
            <a:spLocks noGrp="1"/>
          </p:cNvSpPr>
          <p:nvPr>
            <p:ph type="title"/>
          </p:nvPr>
        </p:nvSpPr>
        <p:spPr>
          <a:xfrm>
            <a:off x="1" y="361064"/>
            <a:ext cx="12191999" cy="659867"/>
          </a:xfrm>
          <a:solidFill>
            <a:schemeClr val="accent1">
              <a:lumMod val="40000"/>
              <a:lumOff val="60000"/>
            </a:schemeClr>
          </a:solidFill>
        </p:spPr>
        <p:txBody>
          <a:bodyPr>
            <a:normAutofit fontScale="90000"/>
          </a:bodyPr>
          <a:lstStyle/>
          <a:p>
            <a:br>
              <a:rPr lang="pl-PL" sz="4000" b="1" dirty="0">
                <a:latin typeface="Times New Roman" panose="02020603050405020304" pitchFamily="18" charset="0"/>
                <a:cs typeface="Times New Roman" panose="02020603050405020304" pitchFamily="18" charset="0"/>
              </a:rPr>
            </a:br>
            <a:r>
              <a:rPr lang="de-DE" sz="4000" b="1" dirty="0">
                <a:latin typeface="Times New Roman" panose="02020603050405020304" pitchFamily="18" charset="0"/>
                <a:cs typeface="Times New Roman" panose="02020603050405020304" pitchFamily="18" charset="0"/>
              </a:rPr>
              <a:t>Heiratsregeln</a:t>
            </a:r>
            <a:br>
              <a:rPr lang="pl-PL" dirty="0"/>
            </a:br>
            <a:endParaRPr lang="pl-PL" dirty="0"/>
          </a:p>
        </p:txBody>
      </p:sp>
      <p:pic>
        <p:nvPicPr>
          <p:cNvPr id="13314" name="Picture 2">
            <a:extLst>
              <a:ext uri="{FF2B5EF4-FFF2-40B4-BE49-F238E27FC236}">
                <a16:creationId xmlns:a16="http://schemas.microsoft.com/office/drawing/2014/main" id="{99F52AC6-7EEB-4A56-8B1B-80206FE7EF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57" y="1020931"/>
            <a:ext cx="2957437" cy="2497082"/>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pic>
        <p:nvPicPr>
          <p:cNvPr id="13316" name="Picture 4" descr="Znalezione obrazy dla zapytania: zakaz malzenstwa">
            <a:extLst>
              <a:ext uri="{FF2B5EF4-FFF2-40B4-BE49-F238E27FC236}">
                <a16:creationId xmlns:a16="http://schemas.microsoft.com/office/drawing/2014/main" id="{8E0C13AF-5D58-4AAD-A701-6E50FAF0E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47" y="1207363"/>
            <a:ext cx="2487264" cy="2104008"/>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69856A97-0DBE-4AB1-B36A-30C692209AEE}"/>
              </a:ext>
            </a:extLst>
          </p:cNvPr>
          <p:cNvSpPr txBox="1"/>
          <p:nvPr/>
        </p:nvSpPr>
        <p:spPr>
          <a:xfrm>
            <a:off x="3555815" y="3613212"/>
            <a:ext cx="4518734" cy="2031325"/>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Zur Erfüllung der unterschiedlichen Aufgaben einer Ehe haben fast alle sozialen Gemeinschaften eigene Heiratsregeln, die empfehlen oder vorschreiben, zwischen welchen Personengruppen eine Eheschließung erlaubt oder gefordert ist (Gebote), und zwischen welchen nicht (Verbote). </a:t>
            </a:r>
            <a:endParaRPr lang="pl-PL" dirty="0">
              <a:latin typeface="Times New Roman" panose="02020603050405020304" pitchFamily="18" charset="0"/>
              <a:cs typeface="Times New Roman" panose="02020603050405020304" pitchFamily="18" charset="0"/>
            </a:endParaRPr>
          </a:p>
        </p:txBody>
      </p:sp>
      <p:sp>
        <p:nvSpPr>
          <p:cNvPr id="4" name="Gwiazda: 4 punkty 3">
            <a:extLst>
              <a:ext uri="{FF2B5EF4-FFF2-40B4-BE49-F238E27FC236}">
                <a16:creationId xmlns:a16="http://schemas.microsoft.com/office/drawing/2014/main" id="{1C0FEA47-43D4-401E-ABD9-06440398EE7E}"/>
              </a:ext>
            </a:extLst>
          </p:cNvPr>
          <p:cNvSpPr/>
          <p:nvPr/>
        </p:nvSpPr>
        <p:spPr>
          <a:xfrm>
            <a:off x="3138872" y="3613212"/>
            <a:ext cx="381740" cy="36398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3169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1250"/>
                                        <p:tgtEl>
                                          <p:spTgt spid="13316"/>
                                        </p:tgtEl>
                                      </p:cBhvr>
                                    </p:animEffect>
                                  </p:childTnLst>
                                </p:cTn>
                              </p:par>
                              <p:par>
                                <p:cTn id="12" presetID="10"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250"/>
                                        <p:tgtEl>
                                          <p:spTgt spid="13314"/>
                                        </p:tgtEl>
                                      </p:cBhvr>
                                    </p:animEffect>
                                  </p:childTnLst>
                                </p:cTn>
                              </p:par>
                            </p:childTnLst>
                          </p:cTn>
                        </p:par>
                        <p:par>
                          <p:cTn id="15" fill="hold">
                            <p:stCondLst>
                              <p:cond delay="4750"/>
                            </p:stCondLst>
                            <p:childTnLst>
                              <p:par>
                                <p:cTn id="16" presetID="6" presetClass="emph" presetSubtype="0" fill="hold" nodeType="afterEffect">
                                  <p:stCondLst>
                                    <p:cond delay="0"/>
                                  </p:stCondLst>
                                  <p:childTnLst>
                                    <p:animScale>
                                      <p:cBhvr>
                                        <p:cTn id="17" dur="2000" fill="hold"/>
                                        <p:tgtEl>
                                          <p:spTgt spid="13316"/>
                                        </p:tgtEl>
                                      </p:cBhvr>
                                      <p:by x="150000" y="150000"/>
                                    </p:animScale>
                                  </p:childTnLst>
                                </p:cTn>
                              </p:par>
                            </p:childTnLst>
                          </p:cTn>
                        </p:par>
                        <p:par>
                          <p:cTn id="18" fill="hold">
                            <p:stCondLst>
                              <p:cond delay="6750"/>
                            </p:stCondLst>
                            <p:childTnLst>
                              <p:par>
                                <p:cTn id="19" presetID="6" presetClass="emph" presetSubtype="0" fill="hold" nodeType="afterEffect">
                                  <p:stCondLst>
                                    <p:cond delay="0"/>
                                  </p:stCondLst>
                                  <p:childTnLst>
                                    <p:animScale>
                                      <p:cBhvr>
                                        <p:cTn id="20" dur="2000" fill="hold"/>
                                        <p:tgtEl>
                                          <p:spTgt spid="13314"/>
                                        </p:tgtEl>
                                      </p:cBhvr>
                                      <p:by x="150000" y="150000"/>
                                    </p:animScale>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AF1CF2-7089-47F4-9793-7755D2DA5BDA}"/>
              </a:ext>
            </a:extLst>
          </p:cNvPr>
          <p:cNvSpPr>
            <a:spLocks noGrp="1"/>
          </p:cNvSpPr>
          <p:nvPr>
            <p:ph type="title"/>
          </p:nvPr>
        </p:nvSpPr>
        <p:spPr>
          <a:xfrm>
            <a:off x="-1" y="458720"/>
            <a:ext cx="12192001" cy="704256"/>
          </a:xfrm>
          <a:solidFill>
            <a:schemeClr val="accent1">
              <a:lumMod val="40000"/>
              <a:lumOff val="60000"/>
            </a:schemeClr>
          </a:solidFill>
        </p:spPr>
        <p:txBody>
          <a:bodyPr>
            <a:normAutofit fontScale="90000"/>
          </a:bodyPr>
          <a:lstStyle/>
          <a:p>
            <a:br>
              <a:rPr lang="pl-PL"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Ehe und Kinder</a:t>
            </a:r>
            <a:br>
              <a:rPr lang="pl-PL" dirty="0"/>
            </a:br>
            <a:endParaRPr lang="pl-PL" dirty="0"/>
          </a:p>
        </p:txBody>
      </p:sp>
      <p:pic>
        <p:nvPicPr>
          <p:cNvPr id="14338" name="Picture 2" descr="Znalezione obrazy dla zapytania: dzieci w malzenstwie">
            <a:extLst>
              <a:ext uri="{FF2B5EF4-FFF2-40B4-BE49-F238E27FC236}">
                <a16:creationId xmlns:a16="http://schemas.microsoft.com/office/drawing/2014/main" id="{C58D3ABA-5205-44C4-847A-6DD47918B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32" y="2254465"/>
            <a:ext cx="3781333" cy="2952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6EA0AB5A-A003-438F-9B49-46ED0619C5E6}"/>
              </a:ext>
            </a:extLst>
          </p:cNvPr>
          <p:cNvSpPr txBox="1"/>
          <p:nvPr/>
        </p:nvSpPr>
        <p:spPr>
          <a:xfrm>
            <a:off x="5743852" y="2272221"/>
            <a:ext cx="4563123" cy="1815882"/>
          </a:xfrm>
          <a:prstGeom prst="rect">
            <a:avLst/>
          </a:prstGeom>
          <a:noFill/>
        </p:spPr>
        <p:txBody>
          <a:bodyPr wrap="square" rtlCol="0">
            <a:spAutoFit/>
          </a:bodyPr>
          <a:lstStyle/>
          <a:p>
            <a:pPr algn="just"/>
            <a:r>
              <a:rPr lang="de-DE" sz="1400" dirty="0">
                <a:latin typeface="Times New Roman" panose="02020603050405020304" pitchFamily="18" charset="0"/>
                <a:cs typeface="Times New Roman" panose="02020603050405020304" pitchFamily="18" charset="0"/>
              </a:rPr>
              <a:t>Bei einem Teil der weltweit erfassten 1300 ethnischen Gruppen und indigenen Völkern</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dient eine Eheschließung nicht vorrangig dem gemeinsamen Aufbringen von Kindern – deren Versorgung wird oft in ihren Großfamilien</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auch ohne eine Heirat der Eltern gewährleistet. Demgegenüber gilt bei rund der Hälfte der Gesellschaften die Ehelichkeit</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der Nachkommenschaft als Grundvoraussetzung</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für ihre Anerkennung (Legitimität). </a:t>
            </a:r>
            <a:endParaRPr lang="pl-PL" sz="1400" dirty="0">
              <a:latin typeface="Times New Roman" panose="02020603050405020304" pitchFamily="18" charset="0"/>
              <a:cs typeface="Times New Roman" panose="02020603050405020304" pitchFamily="18" charset="0"/>
            </a:endParaRPr>
          </a:p>
        </p:txBody>
      </p:sp>
      <p:sp>
        <p:nvSpPr>
          <p:cNvPr id="4" name="Gwiazda: 4 punkty 3">
            <a:extLst>
              <a:ext uri="{FF2B5EF4-FFF2-40B4-BE49-F238E27FC236}">
                <a16:creationId xmlns:a16="http://schemas.microsoft.com/office/drawing/2014/main" id="{F5884D94-8B2C-4C79-B0C2-310881FA5D65}"/>
              </a:ext>
            </a:extLst>
          </p:cNvPr>
          <p:cNvSpPr/>
          <p:nvPr/>
        </p:nvSpPr>
        <p:spPr>
          <a:xfrm>
            <a:off x="5477522" y="2361459"/>
            <a:ext cx="266330" cy="248575"/>
          </a:xfrm>
          <a:prstGeom prst="star4">
            <a:avLst>
              <a:gd name="adj" fmla="val 16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69667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1250"/>
                                        <p:tgtEl>
                                          <p:spTgt spid="143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2CADAD93-C042-474E-B722-A8F98E74D2AC}"/>
              </a:ext>
            </a:extLst>
          </p:cNvPr>
          <p:cNvGraphicFramePr>
            <a:graphicFrameLocks noGrp="1"/>
          </p:cNvGraphicFramePr>
          <p:nvPr>
            <p:extLst>
              <p:ext uri="{D42A27DB-BD31-4B8C-83A1-F6EECF244321}">
                <p14:modId xmlns:p14="http://schemas.microsoft.com/office/powerpoint/2010/main" val="3323692070"/>
              </p:ext>
            </p:extLst>
          </p:nvPr>
        </p:nvGraphicFramePr>
        <p:xfrm>
          <a:off x="914400" y="2377087"/>
          <a:ext cx="10363200" cy="3413760"/>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3421525">
                  <a:extLst>
                    <a:ext uri="{9D8B030D-6E8A-4147-A177-3AD203B41FA5}">
                      <a16:colId xmlns:a16="http://schemas.microsoft.com/office/drawing/2014/main" val="2707303981"/>
                    </a:ext>
                  </a:extLst>
                </a:gridCol>
                <a:gridCol w="3421525">
                  <a:extLst>
                    <a:ext uri="{9D8B030D-6E8A-4147-A177-3AD203B41FA5}">
                      <a16:colId xmlns:a16="http://schemas.microsoft.com/office/drawing/2014/main" val="958513711"/>
                    </a:ext>
                  </a:extLst>
                </a:gridCol>
                <a:gridCol w="1760075">
                  <a:extLst>
                    <a:ext uri="{9D8B030D-6E8A-4147-A177-3AD203B41FA5}">
                      <a16:colId xmlns:a16="http://schemas.microsoft.com/office/drawing/2014/main" val="438301183"/>
                    </a:ext>
                  </a:extLst>
                </a:gridCol>
                <a:gridCol w="1760075">
                  <a:extLst>
                    <a:ext uri="{9D8B030D-6E8A-4147-A177-3AD203B41FA5}">
                      <a16:colId xmlns:a16="http://schemas.microsoft.com/office/drawing/2014/main" val="2663783983"/>
                    </a:ext>
                  </a:extLst>
                </a:gridCol>
              </a:tblGrid>
              <a:tr h="0">
                <a:tc gridSpan="4">
                  <a:txBody>
                    <a:bodyPr/>
                    <a:lstStyle/>
                    <a:p>
                      <a:pPr algn="ctr">
                        <a:lnSpc>
                          <a:spcPts val="1495"/>
                        </a:lnSpc>
                        <a:spcBef>
                          <a:spcPts val="1200"/>
                        </a:spcBef>
                        <a:spcAft>
                          <a:spcPts val="1200"/>
                        </a:spcAft>
                      </a:pPr>
                      <a:r>
                        <a:rPr lang="pl-PL" sz="1200">
                          <a:effectLst/>
                        </a:rPr>
                        <a:t>Deutschland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848829050"/>
                  </a:ext>
                </a:extLst>
              </a:tr>
              <a:tr h="0">
                <a:tc>
                  <a:txBody>
                    <a:bodyPr/>
                    <a:lstStyle/>
                    <a:p>
                      <a:pPr algn="ctr">
                        <a:lnSpc>
                          <a:spcPts val="1495"/>
                        </a:lnSpc>
                        <a:spcBef>
                          <a:spcPts val="1200"/>
                        </a:spcBef>
                        <a:spcAft>
                          <a:spcPts val="1200"/>
                        </a:spcAft>
                      </a:pPr>
                      <a:r>
                        <a:rPr lang="pl-PL" sz="1200">
                          <a:effectLst/>
                        </a:rPr>
                        <a:t>Jahr</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200025" marT="30480" marB="30480" anchor="ctr"/>
                </a:tc>
                <a:tc>
                  <a:txBody>
                    <a:bodyPr/>
                    <a:lstStyle/>
                    <a:p>
                      <a:pPr algn="ctr">
                        <a:lnSpc>
                          <a:spcPts val="1495"/>
                        </a:lnSpc>
                        <a:spcBef>
                          <a:spcPts val="1200"/>
                        </a:spcBef>
                        <a:spcAft>
                          <a:spcPts val="1200"/>
                        </a:spcAft>
                      </a:pPr>
                      <a:r>
                        <a:rPr lang="pl-PL" sz="1200">
                          <a:effectLst/>
                        </a:rPr>
                        <a:t>Heiraten</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200025" marT="30480" marB="30480" anchor="ctr"/>
                </a:tc>
                <a:tc>
                  <a:txBody>
                    <a:bodyPr/>
                    <a:lstStyle/>
                    <a:p>
                      <a:pPr algn="ctr">
                        <a:lnSpc>
                          <a:spcPts val="1495"/>
                        </a:lnSpc>
                        <a:spcBef>
                          <a:spcPts val="1200"/>
                        </a:spcBef>
                        <a:spcAft>
                          <a:spcPts val="1200"/>
                        </a:spcAft>
                      </a:pPr>
                      <a:r>
                        <a:rPr lang="pl-PL" sz="1200">
                          <a:effectLst/>
                        </a:rPr>
                        <a:t>Alter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Alter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686329541"/>
                  </a:ext>
                </a:extLst>
              </a:tr>
              <a:tr h="0">
                <a:tc>
                  <a:txBody>
                    <a:bodyPr/>
                    <a:lstStyle/>
                    <a:p>
                      <a:pPr algn="ctr">
                        <a:lnSpc>
                          <a:spcPts val="1495"/>
                        </a:lnSpc>
                        <a:spcBef>
                          <a:spcPts val="1200"/>
                        </a:spcBef>
                        <a:spcAft>
                          <a:spcPts val="1200"/>
                        </a:spcAft>
                      </a:pPr>
                      <a:r>
                        <a:rPr lang="pl-PL" sz="1200">
                          <a:effectLst/>
                        </a:rPr>
                        <a:t>1990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516.388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26,0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28,4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179575312"/>
                  </a:ext>
                </a:extLst>
              </a:tr>
              <a:tr h="0">
                <a:tc>
                  <a:txBody>
                    <a:bodyPr/>
                    <a:lstStyle/>
                    <a:p>
                      <a:pPr algn="ctr">
                        <a:lnSpc>
                          <a:spcPts val="1495"/>
                        </a:lnSpc>
                        <a:spcBef>
                          <a:spcPts val="1200"/>
                        </a:spcBef>
                        <a:spcAft>
                          <a:spcPts val="1200"/>
                        </a:spcAft>
                      </a:pPr>
                      <a:r>
                        <a:rPr lang="pl-PL" sz="1200">
                          <a:effectLst/>
                        </a:rPr>
                        <a:t>1995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430.534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27,3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29,7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705244648"/>
                  </a:ext>
                </a:extLst>
              </a:tr>
              <a:tr h="0">
                <a:tc>
                  <a:txBody>
                    <a:bodyPr/>
                    <a:lstStyle/>
                    <a:p>
                      <a:pPr algn="ctr">
                        <a:lnSpc>
                          <a:spcPts val="1495"/>
                        </a:lnSpc>
                        <a:spcBef>
                          <a:spcPts val="1200"/>
                        </a:spcBef>
                        <a:spcAft>
                          <a:spcPts val="1200"/>
                        </a:spcAft>
                      </a:pPr>
                      <a:r>
                        <a:rPr lang="pl-PL" sz="1200">
                          <a:effectLst/>
                        </a:rPr>
                        <a:t>2000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418.550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28,4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31,2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97046658"/>
                  </a:ext>
                </a:extLst>
              </a:tr>
              <a:tr h="0">
                <a:tc>
                  <a:txBody>
                    <a:bodyPr/>
                    <a:lstStyle/>
                    <a:p>
                      <a:pPr algn="ctr">
                        <a:lnSpc>
                          <a:spcPts val="1495"/>
                        </a:lnSpc>
                        <a:spcBef>
                          <a:spcPts val="1200"/>
                        </a:spcBef>
                        <a:spcAft>
                          <a:spcPts val="1200"/>
                        </a:spcAft>
                      </a:pPr>
                      <a:r>
                        <a:rPr lang="pl-PL" sz="1200">
                          <a:effectLst/>
                        </a:rPr>
                        <a:t>2005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388.451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29,6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677339827"/>
                  </a:ext>
                </a:extLst>
              </a:tr>
              <a:tr h="0">
                <a:tc>
                  <a:txBody>
                    <a:bodyPr/>
                    <a:lstStyle/>
                    <a:p>
                      <a:pPr algn="ctr">
                        <a:lnSpc>
                          <a:spcPts val="1495"/>
                        </a:lnSpc>
                        <a:spcBef>
                          <a:spcPts val="1200"/>
                        </a:spcBef>
                        <a:spcAft>
                          <a:spcPts val="1200"/>
                        </a:spcAft>
                      </a:pPr>
                      <a:r>
                        <a:rPr lang="pl-PL" sz="1200">
                          <a:effectLst/>
                        </a:rPr>
                        <a:t>2010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382.047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30,3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757018339"/>
                  </a:ext>
                </a:extLst>
              </a:tr>
              <a:tr h="0">
                <a:tc>
                  <a:txBody>
                    <a:bodyPr/>
                    <a:lstStyle/>
                    <a:p>
                      <a:pPr algn="ctr">
                        <a:lnSpc>
                          <a:spcPts val="1495"/>
                        </a:lnSpc>
                        <a:spcBef>
                          <a:spcPts val="1200"/>
                        </a:spcBef>
                        <a:spcAft>
                          <a:spcPts val="1200"/>
                        </a:spcAft>
                      </a:pPr>
                      <a:r>
                        <a:rPr lang="pl-PL" sz="1200">
                          <a:effectLst/>
                        </a:rPr>
                        <a:t>2011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377.816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30,5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300643691"/>
                  </a:ext>
                </a:extLst>
              </a:tr>
              <a:tr h="0">
                <a:tc>
                  <a:txBody>
                    <a:bodyPr/>
                    <a:lstStyle/>
                    <a:p>
                      <a:pPr algn="ctr">
                        <a:lnSpc>
                          <a:spcPts val="1495"/>
                        </a:lnSpc>
                        <a:spcBef>
                          <a:spcPts val="1200"/>
                        </a:spcBef>
                        <a:spcAft>
                          <a:spcPts val="1200"/>
                        </a:spcAft>
                      </a:pPr>
                      <a:r>
                        <a:rPr lang="pl-PL" sz="1200">
                          <a:effectLst/>
                        </a:rPr>
                        <a:t>2012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387.423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30,7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73034694"/>
                  </a:ext>
                </a:extLst>
              </a:tr>
              <a:tr h="0">
                <a:tc>
                  <a:txBody>
                    <a:bodyPr/>
                    <a:lstStyle/>
                    <a:p>
                      <a:pPr algn="ctr">
                        <a:lnSpc>
                          <a:spcPts val="1495"/>
                        </a:lnSpc>
                        <a:spcBef>
                          <a:spcPts val="1200"/>
                        </a:spcBef>
                        <a:spcAft>
                          <a:spcPts val="1200"/>
                        </a:spcAft>
                      </a:pPr>
                      <a:r>
                        <a:rPr lang="pl-PL" sz="1200">
                          <a:effectLst/>
                        </a:rPr>
                        <a:t>2013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373.655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30,9</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073825084"/>
                  </a:ext>
                </a:extLst>
              </a:tr>
              <a:tr h="0">
                <a:tc>
                  <a:txBody>
                    <a:bodyPr/>
                    <a:lstStyle/>
                    <a:p>
                      <a:pPr algn="ctr">
                        <a:lnSpc>
                          <a:spcPts val="1495"/>
                        </a:lnSpc>
                        <a:spcBef>
                          <a:spcPts val="1200"/>
                        </a:spcBef>
                        <a:spcAft>
                          <a:spcPts val="1200"/>
                        </a:spcAft>
                      </a:pPr>
                      <a:r>
                        <a:rPr lang="pl-PL" sz="1200">
                          <a:effectLst/>
                        </a:rPr>
                        <a:t>2014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385.952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25191260"/>
                  </a:ext>
                </a:extLst>
              </a:tr>
              <a:tr h="0">
                <a:tc>
                  <a:txBody>
                    <a:bodyPr/>
                    <a:lstStyle/>
                    <a:p>
                      <a:pPr algn="ctr">
                        <a:lnSpc>
                          <a:spcPts val="1495"/>
                        </a:lnSpc>
                        <a:spcBef>
                          <a:spcPts val="1200"/>
                        </a:spcBef>
                        <a:spcAft>
                          <a:spcPts val="1200"/>
                        </a:spcAft>
                      </a:pPr>
                      <a:r>
                        <a:rPr lang="pl-PL" sz="1200">
                          <a:effectLst/>
                        </a:rPr>
                        <a:t>2015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400.115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31,2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33,8</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31446508"/>
                  </a:ext>
                </a:extLst>
              </a:tr>
              <a:tr h="0">
                <a:tc>
                  <a:txBody>
                    <a:bodyPr/>
                    <a:lstStyle/>
                    <a:p>
                      <a:pPr algn="ctr">
                        <a:lnSpc>
                          <a:spcPts val="1495"/>
                        </a:lnSpc>
                        <a:spcBef>
                          <a:spcPts val="1200"/>
                        </a:spcBef>
                        <a:spcAft>
                          <a:spcPts val="1200"/>
                        </a:spcAft>
                      </a:pPr>
                      <a:r>
                        <a:rPr lang="pl-PL" sz="1200">
                          <a:effectLst/>
                        </a:rPr>
                        <a:t>2016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410.426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31,5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34,0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731730985"/>
                  </a:ext>
                </a:extLst>
              </a:tr>
              <a:tr h="0">
                <a:tc>
                  <a:txBody>
                    <a:bodyPr/>
                    <a:lstStyle/>
                    <a:p>
                      <a:pPr algn="ctr">
                        <a:lnSpc>
                          <a:spcPts val="1495"/>
                        </a:lnSpc>
                        <a:spcBef>
                          <a:spcPts val="1200"/>
                        </a:spcBef>
                        <a:spcAft>
                          <a:spcPts val="1200"/>
                        </a:spcAft>
                      </a:pPr>
                      <a:r>
                        <a:rPr lang="pl-PL" sz="1200">
                          <a:effectLst/>
                        </a:rPr>
                        <a:t>2017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ts val="1495"/>
                        </a:lnSpc>
                        <a:spcBef>
                          <a:spcPts val="1200"/>
                        </a:spcBef>
                        <a:spcAft>
                          <a:spcPts val="1200"/>
                        </a:spcAft>
                      </a:pPr>
                      <a:r>
                        <a:rPr lang="pl-PL" sz="1200">
                          <a:effectLst/>
                        </a:rPr>
                        <a:t>407.000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pl-PL" sz="11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pl-PL"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1570688"/>
                  </a:ext>
                </a:extLst>
              </a:tr>
            </a:tbl>
          </a:graphicData>
        </a:graphic>
      </p:graphicFrame>
      <p:sp>
        <p:nvSpPr>
          <p:cNvPr id="5" name="Rectangle 1">
            <a:extLst>
              <a:ext uri="{FF2B5EF4-FFF2-40B4-BE49-F238E27FC236}">
                <a16:creationId xmlns:a16="http://schemas.microsoft.com/office/drawing/2014/main" id="{77136BA5-E954-404C-8ED7-362134F4F12C}"/>
              </a:ext>
            </a:extLst>
          </p:cNvPr>
          <p:cNvSpPr>
            <a:spLocks noChangeArrowheads="1"/>
          </p:cNvSpPr>
          <p:nvPr/>
        </p:nvSpPr>
        <p:spPr bwMode="auto">
          <a:xfrm>
            <a:off x="914400" y="1591951"/>
            <a:ext cx="10363200" cy="1062135"/>
          </a:xfrm>
          <a:prstGeom prst="rect">
            <a:avLst/>
          </a:prstGeom>
          <a:solidFill>
            <a:schemeClr val="accent1">
              <a:lumMod val="40000"/>
              <a:lumOff val="60000"/>
            </a:schemeClr>
          </a:solidFill>
          <a:ln>
            <a:noFill/>
          </a:ln>
          <a:effectLst/>
        </p:spPr>
        <p:txBody>
          <a:bodyPr vert="horz" wrap="square" lIns="91440" tIns="46023" rIns="91440" bIns="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altLang="pl-PL"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Statistik</a:t>
            </a:r>
            <a:r>
              <a:rPr kumimoji="0" lang="pl-PL" altLang="pl-PL"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der </a:t>
            </a:r>
            <a:r>
              <a:rPr kumimoji="0" lang="pl-PL" altLang="pl-PL"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Eheschließungen</a:t>
            </a:r>
            <a:r>
              <a:rPr kumimoji="0" lang="pl-PL" altLang="pl-PL"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pl-PL" altLang="pl-PL"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Deutschland</a:t>
            </a:r>
            <a:endParaRPr kumimoji="0" lang="pl-PL" altLang="pl-PL" sz="2400" b="0" i="1" u="none" strike="noStrike" cap="none" normalizeH="0" baseline="0" dirty="0">
              <a:ln>
                <a:noFill/>
              </a:ln>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9646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221281"/>
            <a:ext cx="12192000" cy="757523"/>
          </a:xfrm>
          <a:solidFill>
            <a:schemeClr val="accent1">
              <a:lumMod val="40000"/>
              <a:lumOff val="60000"/>
            </a:schemeClr>
          </a:solidFill>
        </p:spPr>
        <p:txBody>
          <a:bodyPr>
            <a:normAutofit/>
          </a:bodyPr>
          <a:lstStyle/>
          <a:p>
            <a:r>
              <a:rPr lang="de-DE" sz="4000" dirty="0">
                <a:latin typeface="Times New Roman" panose="02020603050405020304" pitchFamily="18" charset="0"/>
                <a:cs typeface="Times New Roman" panose="02020603050405020304" pitchFamily="18" charset="0"/>
              </a:rPr>
              <a:t>AGENDA</a:t>
            </a:r>
            <a:endParaRPr lang="pl-PL" sz="4000" dirty="0">
              <a:latin typeface="Times New Roman" panose="02020603050405020304" pitchFamily="18" charset="0"/>
              <a:cs typeface="Times New Roman" panose="02020603050405020304" pitchFamily="18" charset="0"/>
            </a:endParaRPr>
          </a:p>
        </p:txBody>
      </p:sp>
      <p:graphicFrame>
        <p:nvGraphicFramePr>
          <p:cNvPr id="4" name="Symbol zastępczy zawartości 3"/>
          <p:cNvGraphicFramePr>
            <a:graphicFrameLocks noGrp="1"/>
          </p:cNvGraphicFramePr>
          <p:nvPr>
            <p:ph sz="quarter" idx="13"/>
            <p:extLst>
              <p:ext uri="{D42A27DB-BD31-4B8C-83A1-F6EECF244321}">
                <p14:modId xmlns:p14="http://schemas.microsoft.com/office/powerpoint/2010/main" val="1080205207"/>
              </p:ext>
            </p:extLst>
          </p:nvPr>
        </p:nvGraphicFramePr>
        <p:xfrm>
          <a:off x="2169459" y="1602550"/>
          <a:ext cx="7853082" cy="4036949"/>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3341197">
                  <a:extLst>
                    <a:ext uri="{9D8B030D-6E8A-4147-A177-3AD203B41FA5}">
                      <a16:colId xmlns:a16="http://schemas.microsoft.com/office/drawing/2014/main" val="20000"/>
                    </a:ext>
                  </a:extLst>
                </a:gridCol>
                <a:gridCol w="4511885">
                  <a:extLst>
                    <a:ext uri="{9D8B030D-6E8A-4147-A177-3AD203B41FA5}">
                      <a16:colId xmlns:a16="http://schemas.microsoft.com/office/drawing/2014/main" val="20001"/>
                    </a:ext>
                  </a:extLst>
                </a:gridCol>
              </a:tblGrid>
              <a:tr h="3467946">
                <a:tc>
                  <a:txBody>
                    <a:bodyPr/>
                    <a:lstStyle/>
                    <a:p>
                      <a:pPr marL="342900" lvl="0" indent="-342900" algn="l">
                        <a:lnSpc>
                          <a:spcPct val="115000"/>
                        </a:lnSpc>
                        <a:spcAft>
                          <a:spcPts val="0"/>
                        </a:spcAft>
                        <a:buFont typeface="Arial"/>
                        <a:buChar char="•"/>
                        <a:tabLst>
                          <a:tab pos="457200" algn="l"/>
                        </a:tabLst>
                      </a:pPr>
                      <a:r>
                        <a:rPr lang="pl-PL" sz="2000" dirty="0">
                          <a:effectLst/>
                        </a:rPr>
                        <a:t>Was </a:t>
                      </a:r>
                      <a:r>
                        <a:rPr lang="pl-PL" sz="2000" dirty="0" err="1">
                          <a:effectLst/>
                        </a:rPr>
                        <a:t>ist</a:t>
                      </a:r>
                      <a:r>
                        <a:rPr lang="pl-PL" sz="2000" dirty="0">
                          <a:effectLst/>
                        </a:rPr>
                        <a:t> </a:t>
                      </a:r>
                      <a:r>
                        <a:rPr lang="pl-PL" sz="2000" dirty="0" err="1">
                          <a:effectLst/>
                        </a:rPr>
                        <a:t>die</a:t>
                      </a:r>
                      <a:r>
                        <a:rPr lang="pl-PL" sz="2000" dirty="0">
                          <a:effectLst/>
                        </a:rPr>
                        <a:t> Ehe?</a:t>
                      </a:r>
                    </a:p>
                    <a:p>
                      <a:pPr marL="342900" lvl="0" indent="-342900" algn="l">
                        <a:lnSpc>
                          <a:spcPct val="115000"/>
                        </a:lnSpc>
                        <a:spcAft>
                          <a:spcPts val="0"/>
                        </a:spcAft>
                        <a:buFont typeface="Arial"/>
                        <a:buChar char="•"/>
                        <a:tabLst>
                          <a:tab pos="457200" algn="l"/>
                        </a:tabLst>
                      </a:pPr>
                      <a:r>
                        <a:rPr lang="de-DE" sz="2000" dirty="0">
                          <a:effectLst/>
                        </a:rPr>
                        <a:t>Die Geschichte der Ehe in bestimmten Perioden </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Römisches Reich</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Mittelalter</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Neuzeit</a:t>
                      </a:r>
                      <a:endParaRPr lang="pl-PL" sz="2000" dirty="0">
                        <a:effectLst/>
                      </a:endParaRPr>
                    </a:p>
                    <a:p>
                      <a:pPr marL="342900" lvl="0" indent="-342900" algn="l">
                        <a:lnSpc>
                          <a:spcPct val="115000"/>
                        </a:lnSpc>
                        <a:spcAft>
                          <a:spcPts val="0"/>
                        </a:spcAft>
                        <a:buFont typeface="Arial"/>
                        <a:buChar char="•"/>
                        <a:tabLst>
                          <a:tab pos="457200" algn="l"/>
                        </a:tabLst>
                      </a:pPr>
                      <a:r>
                        <a:rPr lang="de-DE" sz="2000" dirty="0">
                          <a:effectLst/>
                        </a:rPr>
                        <a:t>Ehe und Religion</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Judentum</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Christentum</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Islam</a:t>
                      </a:r>
                      <a:endParaRPr lang="pl-PL" sz="2000" dirty="0">
                        <a:effectLst/>
                      </a:endParaRPr>
                    </a:p>
                    <a:p>
                      <a:pPr marL="342900" lvl="0" indent="-342900" algn="l">
                        <a:lnSpc>
                          <a:spcPct val="115000"/>
                        </a:lnSpc>
                        <a:spcAft>
                          <a:spcPts val="0"/>
                        </a:spcAft>
                        <a:buFont typeface="Wingdings"/>
                        <a:buChar char=""/>
                        <a:tabLst>
                          <a:tab pos="457200" algn="l"/>
                        </a:tabLst>
                      </a:pPr>
                      <a:r>
                        <a:rPr lang="de-DE" sz="2000" dirty="0">
                          <a:effectLst/>
                        </a:rPr>
                        <a:t>Buddhismus</a:t>
                      </a:r>
                      <a:endParaRPr lang="pl-PL" sz="2000" dirty="0">
                        <a:effectLst/>
                      </a:endParaRPr>
                    </a:p>
                    <a:p>
                      <a:pPr>
                        <a:lnSpc>
                          <a:spcPct val="115000"/>
                        </a:lnSpc>
                        <a:spcAft>
                          <a:spcPts val="0"/>
                        </a:spcAft>
                      </a:pPr>
                      <a:r>
                        <a:rPr lang="pl-PL" sz="1100" dirty="0">
                          <a:effectLst/>
                        </a:rPr>
                        <a:t> </a:t>
                      </a:r>
                      <a:endParaRPr lang="pl-PL"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Arial"/>
                        <a:buChar char="•"/>
                        <a:tabLst>
                          <a:tab pos="457200" algn="l"/>
                        </a:tabLst>
                      </a:pPr>
                      <a:r>
                        <a:rPr lang="de-DE" sz="2000" dirty="0">
                          <a:effectLst/>
                        </a:rPr>
                        <a:t>Grundlegende Aufgaben der Ehe </a:t>
                      </a:r>
                      <a:endParaRPr lang="pl-PL" sz="2000" dirty="0">
                        <a:effectLst/>
                      </a:endParaRPr>
                    </a:p>
                    <a:p>
                      <a:pPr marL="342900" lvl="0" indent="-342900">
                        <a:lnSpc>
                          <a:spcPct val="115000"/>
                        </a:lnSpc>
                        <a:spcAft>
                          <a:spcPts val="0"/>
                        </a:spcAft>
                        <a:buFont typeface="Arial"/>
                        <a:buChar char="•"/>
                        <a:tabLst>
                          <a:tab pos="457200" algn="l"/>
                        </a:tabLst>
                      </a:pPr>
                      <a:r>
                        <a:rPr lang="de-DE" sz="2000" dirty="0">
                          <a:effectLst/>
                        </a:rPr>
                        <a:t>Formen der Ehe </a:t>
                      </a:r>
                      <a:endParaRPr lang="pl-PL" sz="2000" dirty="0">
                        <a:effectLst/>
                      </a:endParaRPr>
                    </a:p>
                    <a:p>
                      <a:pPr marL="342900" lvl="0" indent="-342900">
                        <a:lnSpc>
                          <a:spcPct val="115000"/>
                        </a:lnSpc>
                        <a:spcAft>
                          <a:spcPts val="0"/>
                        </a:spcAft>
                        <a:buFont typeface="Arial"/>
                        <a:buChar char="•"/>
                        <a:tabLst>
                          <a:tab pos="457200" algn="l"/>
                        </a:tabLst>
                      </a:pPr>
                      <a:r>
                        <a:rPr lang="de-DE" sz="2000" dirty="0">
                          <a:effectLst/>
                        </a:rPr>
                        <a:t>Heiratsregeln</a:t>
                      </a:r>
                      <a:endParaRPr lang="pl-PL" sz="2000" dirty="0">
                        <a:effectLst/>
                      </a:endParaRPr>
                    </a:p>
                    <a:p>
                      <a:pPr marL="342900" lvl="0" indent="-342900">
                        <a:lnSpc>
                          <a:spcPct val="115000"/>
                        </a:lnSpc>
                        <a:spcAft>
                          <a:spcPts val="0"/>
                        </a:spcAft>
                        <a:buFont typeface="Arial"/>
                        <a:buChar char="•"/>
                        <a:tabLst>
                          <a:tab pos="457200" algn="l"/>
                        </a:tabLst>
                      </a:pPr>
                      <a:r>
                        <a:rPr lang="de-DE" sz="2000" dirty="0">
                          <a:effectLst/>
                        </a:rPr>
                        <a:t>Ehe und Kinder</a:t>
                      </a:r>
                      <a:endParaRPr lang="pl-PL" sz="2000" dirty="0">
                        <a:effectLst/>
                      </a:endParaRPr>
                    </a:p>
                    <a:p>
                      <a:pPr marL="342900" lvl="0" indent="-342900">
                        <a:lnSpc>
                          <a:spcPct val="115000"/>
                        </a:lnSpc>
                        <a:spcAft>
                          <a:spcPts val="0"/>
                        </a:spcAft>
                        <a:buFont typeface="Arial"/>
                        <a:buChar char="•"/>
                        <a:tabLst>
                          <a:tab pos="457200" algn="l"/>
                        </a:tabLst>
                      </a:pPr>
                      <a:r>
                        <a:rPr lang="de-DE" sz="2000" dirty="0">
                          <a:effectLst/>
                        </a:rPr>
                        <a:t>Statistik der Eheschließungen in Deutschland</a:t>
                      </a:r>
                      <a:endParaRPr lang="pl-PL" sz="2000" dirty="0">
                        <a:effectLst/>
                      </a:endParaRPr>
                    </a:p>
                    <a:p>
                      <a:pPr marL="342900" lvl="0" indent="-342900">
                        <a:lnSpc>
                          <a:spcPct val="115000"/>
                        </a:lnSpc>
                        <a:spcAft>
                          <a:spcPts val="0"/>
                        </a:spcAft>
                        <a:buFont typeface="Arial"/>
                        <a:buChar char="•"/>
                        <a:tabLst>
                          <a:tab pos="457200" algn="l"/>
                        </a:tabLst>
                      </a:pPr>
                      <a:r>
                        <a:rPr lang="pl-PL" sz="2000" dirty="0" err="1">
                          <a:effectLst/>
                        </a:rPr>
                        <a:t>Merkwürdigkeiten</a:t>
                      </a:r>
                      <a:endParaRPr lang="pl-PL" sz="2000" dirty="0">
                        <a:effectLst/>
                      </a:endParaRPr>
                    </a:p>
                    <a:p>
                      <a:pPr>
                        <a:lnSpc>
                          <a:spcPct val="115000"/>
                        </a:lnSpc>
                        <a:spcAft>
                          <a:spcPts val="0"/>
                        </a:spcAft>
                      </a:pPr>
                      <a:r>
                        <a:rPr lang="pl-PL" sz="1600" dirty="0">
                          <a:effectLst/>
                        </a:rPr>
                        <a:t> </a:t>
                      </a:r>
                      <a:endParaRPr lang="pl-P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34357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27F8F80C-C726-4931-9D3D-767940148DA3}"/>
              </a:ext>
            </a:extLst>
          </p:cNvPr>
          <p:cNvGraphicFramePr>
            <a:graphicFrameLocks noGrp="1"/>
          </p:cNvGraphicFramePr>
          <p:nvPr>
            <p:extLst>
              <p:ext uri="{D42A27DB-BD31-4B8C-83A1-F6EECF244321}">
                <p14:modId xmlns:p14="http://schemas.microsoft.com/office/powerpoint/2010/main" val="1650775434"/>
              </p:ext>
            </p:extLst>
          </p:nvPr>
        </p:nvGraphicFramePr>
        <p:xfrm>
          <a:off x="914400" y="967667"/>
          <a:ext cx="10363200" cy="4776189"/>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5181600">
                  <a:extLst>
                    <a:ext uri="{9D8B030D-6E8A-4147-A177-3AD203B41FA5}">
                      <a16:colId xmlns:a16="http://schemas.microsoft.com/office/drawing/2014/main" val="621535580"/>
                    </a:ext>
                  </a:extLst>
                </a:gridCol>
                <a:gridCol w="5181600">
                  <a:extLst>
                    <a:ext uri="{9D8B030D-6E8A-4147-A177-3AD203B41FA5}">
                      <a16:colId xmlns:a16="http://schemas.microsoft.com/office/drawing/2014/main" val="3133307556"/>
                    </a:ext>
                  </a:extLst>
                </a:gridCol>
              </a:tblGrid>
              <a:tr h="1259034">
                <a:tc gridSpan="2">
                  <a:txBody>
                    <a:bodyPr/>
                    <a:lstStyle/>
                    <a:p>
                      <a:pPr algn="ctr">
                        <a:lnSpc>
                          <a:spcPct val="107000"/>
                        </a:lnSpc>
                        <a:spcBef>
                          <a:spcPts val="1200"/>
                        </a:spcBef>
                        <a:spcAft>
                          <a:spcPts val="1200"/>
                        </a:spcAft>
                      </a:pPr>
                      <a:r>
                        <a:rPr lang="de-DE" sz="1200">
                          <a:effectLst/>
                        </a:rPr>
                        <a:t>Deutschland 2010: </a:t>
                      </a:r>
                      <a:br>
                        <a:rPr lang="de-DE" sz="1200">
                          <a:effectLst/>
                        </a:rPr>
                      </a:br>
                      <a:r>
                        <a:rPr lang="de-DE" sz="1200">
                          <a:effectLst/>
                        </a:rPr>
                        <a:t>Lebensformen in der Bevölkerung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pl-PL"/>
                    </a:p>
                  </a:txBody>
                  <a:tcPr/>
                </a:tc>
                <a:extLst>
                  <a:ext uri="{0D108BD9-81ED-4DB2-BD59-A6C34878D82A}">
                    <a16:rowId xmlns:a16="http://schemas.microsoft.com/office/drawing/2014/main" val="1013709204"/>
                  </a:ext>
                </a:extLst>
              </a:tr>
              <a:tr h="703431">
                <a:tc>
                  <a:txBody>
                    <a:bodyPr/>
                    <a:lstStyle/>
                    <a:p>
                      <a:pPr algn="ctr">
                        <a:lnSpc>
                          <a:spcPct val="107000"/>
                        </a:lnSpc>
                        <a:spcBef>
                          <a:spcPts val="1200"/>
                        </a:spcBef>
                        <a:spcAft>
                          <a:spcPts val="1200"/>
                        </a:spcAft>
                      </a:pPr>
                      <a:r>
                        <a:rPr lang="pl-PL" sz="1200" dirty="0" err="1">
                          <a:effectLst/>
                        </a:rPr>
                        <a:t>Lebensform</a:t>
                      </a:r>
                      <a:r>
                        <a:rPr lang="pl-PL" sz="12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200" dirty="0" err="1">
                          <a:effectLst/>
                        </a:rPr>
                        <a:t>Anteil</a:t>
                      </a:r>
                      <a:r>
                        <a:rPr lang="pl-PL" sz="12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267421361"/>
                  </a:ext>
                </a:extLst>
              </a:tr>
              <a:tr h="703431">
                <a:tc>
                  <a:txBody>
                    <a:bodyPr/>
                    <a:lstStyle/>
                    <a:p>
                      <a:pPr algn="ctr">
                        <a:lnSpc>
                          <a:spcPct val="107000"/>
                        </a:lnSpc>
                        <a:spcBef>
                          <a:spcPts val="1200"/>
                        </a:spcBef>
                        <a:spcAft>
                          <a:spcPts val="1200"/>
                        </a:spcAft>
                      </a:pPr>
                      <a:r>
                        <a:rPr lang="pl-PL" sz="1200">
                          <a:effectLst/>
                        </a:rPr>
                        <a:t>Ehepaare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200">
                          <a:effectLst/>
                        </a:rPr>
                        <a:t>44 %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02142767"/>
                  </a:ext>
                </a:extLst>
              </a:tr>
              <a:tr h="703431">
                <a:tc>
                  <a:txBody>
                    <a:bodyPr/>
                    <a:lstStyle/>
                    <a:p>
                      <a:pPr algn="ctr">
                        <a:lnSpc>
                          <a:spcPct val="107000"/>
                        </a:lnSpc>
                        <a:spcBef>
                          <a:spcPts val="1200"/>
                        </a:spcBef>
                        <a:spcAft>
                          <a:spcPts val="1200"/>
                        </a:spcAft>
                      </a:pPr>
                      <a:r>
                        <a:rPr lang="pl-PL" sz="1200" dirty="0" err="1">
                          <a:effectLst/>
                        </a:rPr>
                        <a:t>Lebensgemeinschaften</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200">
                          <a:effectLst/>
                        </a:rPr>
                        <a:t>7 %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54161256"/>
                  </a:ext>
                </a:extLst>
              </a:tr>
              <a:tr h="703431">
                <a:tc>
                  <a:txBody>
                    <a:bodyPr/>
                    <a:lstStyle/>
                    <a:p>
                      <a:pPr algn="ctr">
                        <a:lnSpc>
                          <a:spcPct val="107000"/>
                        </a:lnSpc>
                        <a:spcBef>
                          <a:spcPts val="1200"/>
                        </a:spcBef>
                        <a:spcAft>
                          <a:spcPts val="1200"/>
                        </a:spcAft>
                      </a:pPr>
                      <a:r>
                        <a:rPr lang="pl-PL" sz="1200" dirty="0" err="1">
                          <a:effectLst/>
                        </a:rPr>
                        <a:t>Alleinstehende</a:t>
                      </a:r>
                      <a:r>
                        <a:rPr lang="pl-PL" sz="1200" dirty="0">
                          <a:effectLst/>
                        </a:rPr>
                        <a:t> (</a:t>
                      </a:r>
                      <a:r>
                        <a:rPr lang="pl-PL" sz="1200" dirty="0" err="1">
                          <a:effectLst/>
                        </a:rPr>
                        <a:t>Singles</a:t>
                      </a:r>
                      <a:r>
                        <a:rPr lang="pl-PL" sz="1200" dirty="0">
                          <a:effectLst/>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200">
                          <a:effectLst/>
                        </a:rPr>
                        <a:t>43 %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257676412"/>
                  </a:ext>
                </a:extLst>
              </a:tr>
              <a:tr h="703431">
                <a:tc>
                  <a:txBody>
                    <a:bodyPr/>
                    <a:lstStyle/>
                    <a:p>
                      <a:pPr algn="ctr">
                        <a:lnSpc>
                          <a:spcPct val="107000"/>
                        </a:lnSpc>
                        <a:spcBef>
                          <a:spcPts val="1200"/>
                        </a:spcBef>
                        <a:spcAft>
                          <a:spcPts val="1200"/>
                        </a:spcAft>
                      </a:pPr>
                      <a:r>
                        <a:rPr lang="pl-PL" sz="1200" dirty="0" err="1">
                          <a:effectLst/>
                        </a:rPr>
                        <a:t>Alleinerziehende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200" dirty="0">
                          <a:effectLst/>
                        </a:rPr>
                        <a:t>6 %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998629697"/>
                  </a:ext>
                </a:extLst>
              </a:tr>
            </a:tbl>
          </a:graphicData>
        </a:graphic>
      </p:graphicFrame>
    </p:spTree>
    <p:extLst>
      <p:ext uri="{BB962C8B-B14F-4D97-AF65-F5344CB8AC3E}">
        <p14:creationId xmlns:p14="http://schemas.microsoft.com/office/powerpoint/2010/main" val="2019378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zycisk akcji: Pomoc 3">
            <a:hlinkClick r:id="" action="ppaction://noaction" highlightClick="1"/>
            <a:extLst>
              <a:ext uri="{FF2B5EF4-FFF2-40B4-BE49-F238E27FC236}">
                <a16:creationId xmlns:a16="http://schemas.microsoft.com/office/drawing/2014/main" id="{31390E70-BD40-4309-9076-D398689A6290}"/>
              </a:ext>
            </a:extLst>
          </p:cNvPr>
          <p:cNvSpPr/>
          <p:nvPr/>
        </p:nvSpPr>
        <p:spPr>
          <a:xfrm>
            <a:off x="559292" y="1562469"/>
            <a:ext cx="5048849" cy="432342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effectLst>
                <a:reflection blurRad="6350" stA="60000" endA="900" endPos="58000" dir="5400000" sy="-100000" algn="bl" rotWithShape="0"/>
              </a:effectLst>
            </a:endParaRPr>
          </a:p>
        </p:txBody>
      </p:sp>
      <p:pic>
        <p:nvPicPr>
          <p:cNvPr id="6" name="Obraz 5">
            <a:extLst>
              <a:ext uri="{FF2B5EF4-FFF2-40B4-BE49-F238E27FC236}">
                <a16:creationId xmlns:a16="http://schemas.microsoft.com/office/drawing/2014/main" id="{B670C3C3-C6FF-4A3F-8E98-6F8956005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201" y="3724181"/>
            <a:ext cx="2150940" cy="2189643"/>
          </a:xfrm>
          <a:prstGeom prst="rect">
            <a:avLst/>
          </a:prstGeom>
          <a:effectLst>
            <a:softEdge rad="635000"/>
          </a:effectLst>
        </p:spPr>
      </p:pic>
      <p:sp>
        <p:nvSpPr>
          <p:cNvPr id="2" name="pole tekstowe 1">
            <a:extLst>
              <a:ext uri="{FF2B5EF4-FFF2-40B4-BE49-F238E27FC236}">
                <a16:creationId xmlns:a16="http://schemas.microsoft.com/office/drawing/2014/main" id="{543F0701-8378-4F0E-8CA7-B34559CAD481}"/>
              </a:ext>
            </a:extLst>
          </p:cNvPr>
          <p:cNvSpPr txBox="1"/>
          <p:nvPr/>
        </p:nvSpPr>
        <p:spPr>
          <a:xfrm>
            <a:off x="6400799" y="1893579"/>
            <a:ext cx="4607511" cy="4247317"/>
          </a:xfrm>
          <a:prstGeom prst="rect">
            <a:avLst/>
          </a:prstGeom>
          <a:noFill/>
        </p:spPr>
        <p:txBody>
          <a:bodyPr wrap="square" rtlCol="0">
            <a:spAutoFit/>
          </a:bodyPr>
          <a:lstStyle/>
          <a:p>
            <a:pPr fontAlgn="base"/>
            <a:r>
              <a:rPr lang="de-DE" sz="1400" dirty="0">
                <a:latin typeface="Times New Roman" panose="02020603050405020304" pitchFamily="18" charset="0"/>
                <a:cs typeface="Times New Roman" panose="02020603050405020304" pitchFamily="18" charset="0"/>
              </a:rPr>
              <a:t>1</a:t>
            </a:r>
            <a:r>
              <a:rPr lang="de-DE" sz="1400" dirty="0"/>
              <a:t>.</a:t>
            </a:r>
            <a:r>
              <a:rPr lang="de-DE" sz="1400" dirty="0">
                <a:latin typeface="Times New Roman" panose="02020603050405020304" pitchFamily="18" charset="0"/>
                <a:cs typeface="Times New Roman" panose="02020603050405020304" pitchFamily="18" charset="0"/>
              </a:rPr>
              <a:t>Im Jahr 2016 wurden 194440 Ehen geschlossen. </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2.Die jüngsten Frauen, die 2016 heirateten, waren 16 Jahre alt und die ältesten - 75 Jahre alt. Und die jüngsten Männer, die heirateten, waren 18 Jahre alt , die ältesten-104. </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3. Im Jahr 2016 wurde die Ehe auch von 133 Personen über 85 Jahren geschlossen. </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4. Priester in der römisch-katholischen Kirche dürfen nicht heiraten. Dennoch gibt es über 80 Fälle von verheirateten Priestern, die von der Kirche anerkannt sind. </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5. Ein Jahr nach dem Verschwinden seiner Frau veröffentlichte der niederländische Schriftsteller Richard </a:t>
            </a:r>
            <a:r>
              <a:rPr lang="de-DE" sz="1400" dirty="0" err="1">
                <a:latin typeface="Times New Roman" panose="02020603050405020304" pitchFamily="18" charset="0"/>
                <a:cs typeface="Times New Roman" panose="02020603050405020304" pitchFamily="18" charset="0"/>
              </a:rPr>
              <a:t>Klinkhamer</a:t>
            </a:r>
            <a:r>
              <a:rPr lang="de-DE" sz="1400" dirty="0">
                <a:latin typeface="Times New Roman" panose="02020603050405020304" pitchFamily="18" charset="0"/>
                <a:cs typeface="Times New Roman" panose="02020603050405020304" pitchFamily="18" charset="0"/>
              </a:rPr>
              <a:t> ein Buch, in dem er 7 Wege beschrieb, seine Frau, zu töten. Nach Jahren stellte sich heraus, dass er seine Frau tatsächlich ermordet hat .</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6. Im Dritten Reich erhielt das junge Paar am Tag ihrer Hochzeit kostenlos ein Buch von Adolf Hitler „Mein Kampf”.</a:t>
            </a:r>
            <a:endParaRPr lang="pl-PL" sz="1400" dirty="0">
              <a:latin typeface="Times New Roman" panose="02020603050405020304" pitchFamily="18" charset="0"/>
              <a:cs typeface="Times New Roman" panose="02020603050405020304" pitchFamily="18" charset="0"/>
            </a:endParaRPr>
          </a:p>
          <a:p>
            <a:pPr fontAlgn="base"/>
            <a:r>
              <a:rPr lang="de-DE" sz="1400" dirty="0">
                <a:latin typeface="Times New Roman" panose="02020603050405020304" pitchFamily="18" charset="0"/>
                <a:cs typeface="Times New Roman" panose="02020603050405020304" pitchFamily="18" charset="0"/>
              </a:rPr>
              <a:t>7. Auf der indonesischen Insel Java muss jedes Paar, das heiraten möchte, Bäume pflanzen.</a:t>
            </a:r>
            <a:endParaRPr lang="pl-PL" sz="1400" dirty="0">
              <a:latin typeface="Times New Roman" panose="02020603050405020304" pitchFamily="18" charset="0"/>
              <a:cs typeface="Times New Roman" panose="02020603050405020304" pitchFamily="18" charset="0"/>
            </a:endParaRPr>
          </a:p>
          <a:p>
            <a:endParaRPr lang="pl-PL" dirty="0"/>
          </a:p>
        </p:txBody>
      </p:sp>
      <p:sp>
        <p:nvSpPr>
          <p:cNvPr id="3" name="pole tekstowe 2">
            <a:extLst>
              <a:ext uri="{FF2B5EF4-FFF2-40B4-BE49-F238E27FC236}">
                <a16:creationId xmlns:a16="http://schemas.microsoft.com/office/drawing/2014/main" id="{D7134C1E-D75D-4D5C-A483-BC1F70A2BE52}"/>
              </a:ext>
            </a:extLst>
          </p:cNvPr>
          <p:cNvSpPr txBox="1"/>
          <p:nvPr/>
        </p:nvSpPr>
        <p:spPr>
          <a:xfrm>
            <a:off x="0" y="255439"/>
            <a:ext cx="12191999" cy="923330"/>
          </a:xfrm>
          <a:prstGeom prst="rect">
            <a:avLst/>
          </a:prstGeom>
          <a:solidFill>
            <a:schemeClr val="accent1">
              <a:lumMod val="40000"/>
              <a:lumOff val="60000"/>
            </a:schemeClr>
          </a:solidFill>
        </p:spPr>
        <p:txBody>
          <a:bodyPr wrap="square" rtlCol="0">
            <a:spAutoFit/>
          </a:bodyPr>
          <a:lstStyle/>
          <a:p>
            <a:pPr algn="ctr"/>
            <a:r>
              <a:rPr lang="pl-PL" sz="3600" b="1" dirty="0" err="1">
                <a:latin typeface="Times New Roman" panose="02020603050405020304" pitchFamily="18" charset="0"/>
                <a:cs typeface="Times New Roman" panose="02020603050405020304" pitchFamily="18" charset="0"/>
              </a:rPr>
              <a:t>Merkwürdigkeiten</a:t>
            </a:r>
            <a:endParaRPr lang="pl-PL" sz="360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790540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325" fill="hold">
                                          <p:stCondLst>
                                            <p:cond delay="0"/>
                                          </p:stCondLst>
                                        </p:cTn>
                                        <p:tgtEl>
                                          <p:spTgt spid="6"/>
                                        </p:tgtEl>
                                        <p:attrNameLst>
                                          <p:attrName>r</p:attrName>
                                        </p:attrNameLst>
                                      </p:cBhvr>
                                    </p:animRot>
                                    <p:animRot by="-240000">
                                      <p:cBhvr>
                                        <p:cTn id="7" dur="650" fill="hold">
                                          <p:stCondLst>
                                            <p:cond delay="650"/>
                                          </p:stCondLst>
                                        </p:cTn>
                                        <p:tgtEl>
                                          <p:spTgt spid="6"/>
                                        </p:tgtEl>
                                        <p:attrNameLst>
                                          <p:attrName>r</p:attrName>
                                        </p:attrNameLst>
                                      </p:cBhvr>
                                    </p:animRot>
                                    <p:animRot by="240000">
                                      <p:cBhvr>
                                        <p:cTn id="8" dur="650" fill="hold">
                                          <p:stCondLst>
                                            <p:cond delay="1300"/>
                                          </p:stCondLst>
                                        </p:cTn>
                                        <p:tgtEl>
                                          <p:spTgt spid="6"/>
                                        </p:tgtEl>
                                        <p:attrNameLst>
                                          <p:attrName>r</p:attrName>
                                        </p:attrNameLst>
                                      </p:cBhvr>
                                    </p:animRot>
                                    <p:animRot by="-240000">
                                      <p:cBhvr>
                                        <p:cTn id="9" dur="650" fill="hold">
                                          <p:stCondLst>
                                            <p:cond delay="1950"/>
                                          </p:stCondLst>
                                        </p:cTn>
                                        <p:tgtEl>
                                          <p:spTgt spid="6"/>
                                        </p:tgtEl>
                                        <p:attrNameLst>
                                          <p:attrName>r</p:attrName>
                                        </p:attrNameLst>
                                      </p:cBhvr>
                                    </p:animRot>
                                    <p:animRot by="120000">
                                      <p:cBhvr>
                                        <p:cTn id="10" dur="650" fill="hold">
                                          <p:stCondLst>
                                            <p:cond delay="2600"/>
                                          </p:stCondLst>
                                        </p:cTn>
                                        <p:tgtEl>
                                          <p:spTgt spid="6"/>
                                        </p:tgtEl>
                                        <p:attrNameLst>
                                          <p:attrName>r</p:attrName>
                                        </p:attrNameLst>
                                      </p:cBhvr>
                                    </p:animRot>
                                  </p:childTnLst>
                                </p:cTn>
                              </p:par>
                            </p:childTnLst>
                          </p:cTn>
                        </p:par>
                        <p:par>
                          <p:cTn id="11" fill="hold">
                            <p:stCondLst>
                              <p:cond delay="32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3DCA9B-55A7-4346-AAF4-E8755312BBE2}"/>
              </a:ext>
            </a:extLst>
          </p:cNvPr>
          <p:cNvSpPr>
            <a:spLocks noGrp="1"/>
          </p:cNvSpPr>
          <p:nvPr>
            <p:ph type="title"/>
          </p:nvPr>
        </p:nvSpPr>
        <p:spPr>
          <a:xfrm>
            <a:off x="0" y="432086"/>
            <a:ext cx="12192000" cy="926198"/>
          </a:xfrm>
          <a:solidFill>
            <a:schemeClr val="accent1">
              <a:lumMod val="40000"/>
              <a:lumOff val="60000"/>
            </a:schemeClr>
          </a:solidFill>
        </p:spPr>
        <p:txBody>
          <a:bodyPr/>
          <a:lstStyle/>
          <a:p>
            <a:r>
              <a:rPr lang="pl-PL" b="1" dirty="0" err="1">
                <a:solidFill>
                  <a:schemeClr val="tx1">
                    <a:lumMod val="95000"/>
                    <a:lumOff val="5000"/>
                  </a:schemeClr>
                </a:solidFill>
                <a:latin typeface="Times New Roman" panose="02020603050405020304" pitchFamily="18" charset="0"/>
                <a:cs typeface="Times New Roman" panose="02020603050405020304" pitchFamily="18" charset="0"/>
              </a:rPr>
              <a:t>Wortschatz</a:t>
            </a:r>
            <a:r>
              <a:rPr lang="pl-PL"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b="1" dirty="0" err="1">
                <a:solidFill>
                  <a:schemeClr val="tx1">
                    <a:lumMod val="95000"/>
                    <a:lumOff val="5000"/>
                  </a:schemeClr>
                </a:solidFill>
                <a:latin typeface="Times New Roman" panose="02020603050405020304" pitchFamily="18" charset="0"/>
                <a:cs typeface="Times New Roman" panose="02020603050405020304" pitchFamily="18" charset="0"/>
              </a:rPr>
              <a:t>zum</a:t>
            </a:r>
            <a:r>
              <a:rPr lang="pl-PL"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b="1" dirty="0" err="1">
                <a:solidFill>
                  <a:schemeClr val="tx1">
                    <a:lumMod val="95000"/>
                    <a:lumOff val="5000"/>
                  </a:schemeClr>
                </a:solidFill>
                <a:latin typeface="Times New Roman" panose="02020603050405020304" pitchFamily="18" charset="0"/>
                <a:cs typeface="Times New Roman" panose="02020603050405020304" pitchFamily="18" charset="0"/>
              </a:rPr>
              <a:t>Thema</a:t>
            </a:r>
            <a:r>
              <a:rPr lang="pl-PL"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pl-PL"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pole tekstowe 3">
            <a:extLst>
              <a:ext uri="{FF2B5EF4-FFF2-40B4-BE49-F238E27FC236}">
                <a16:creationId xmlns:a16="http://schemas.microsoft.com/office/drawing/2014/main" id="{44D07F14-D8C1-49CF-B21A-24E941A553B1}"/>
              </a:ext>
            </a:extLst>
          </p:cNvPr>
          <p:cNvSpPr txBox="1"/>
          <p:nvPr/>
        </p:nvSpPr>
        <p:spPr>
          <a:xfrm>
            <a:off x="921172" y="1485646"/>
            <a:ext cx="3220006" cy="6924973"/>
          </a:xfrm>
          <a:prstGeom prst="rect">
            <a:avLst/>
          </a:prstGeom>
          <a:noFill/>
        </p:spPr>
        <p:txBody>
          <a:bodyPr wrap="square" rtlCol="0">
            <a:spAutoFit/>
          </a:bodyPr>
          <a:lstStyle/>
          <a:p>
            <a:pPr algn="just"/>
            <a:r>
              <a:rPr lang="pl-PL" altLang="pl-PL" sz="1400" dirty="0">
                <a:solidFill>
                  <a:schemeClr val="tx1">
                    <a:lumMod val="95000"/>
                    <a:lumOff val="5000"/>
                  </a:schemeClr>
                </a:solidFill>
                <a:latin typeface="Times New Roman" panose="02020603050405020304" pitchFamily="18" charset="0"/>
                <a:cs typeface="Times New Roman" panose="02020603050405020304" pitchFamily="18" charset="0"/>
              </a:rPr>
              <a:t>d</a:t>
            </a:r>
            <a:r>
              <a:rPr lang="de-DE" altLang="pl-PL" sz="1400" dirty="0" err="1">
                <a:solidFill>
                  <a:schemeClr val="tx1">
                    <a:lumMod val="95000"/>
                    <a:lumOff val="5000"/>
                  </a:schemeClr>
                </a:solidFill>
                <a:latin typeface="Times New Roman" panose="02020603050405020304" pitchFamily="18" charset="0"/>
                <a:cs typeface="Times New Roman" panose="02020603050405020304" pitchFamily="18" charset="0"/>
              </a:rPr>
              <a:t>as</a:t>
            </a:r>
            <a:r>
              <a:rPr lang="pl-PL" alt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Staatswesen </a:t>
            </a:r>
            <a:r>
              <a:rPr lang="pl-PL" sz="1400" dirty="0">
                <a:latin typeface="Times New Roman" panose="02020603050405020304" pitchFamily="18" charset="0"/>
                <a:cs typeface="Times New Roman" panose="02020603050405020304" pitchFamily="18" charset="0"/>
              </a:rPr>
              <a:t> - państwowość</a:t>
            </a:r>
          </a:p>
          <a:p>
            <a:pPr algn="just"/>
            <a:r>
              <a:rPr lang="de-DE" sz="1400" dirty="0">
                <a:latin typeface="Times New Roman" panose="02020603050405020304" pitchFamily="18" charset="0"/>
                <a:cs typeface="Times New Roman" panose="02020603050405020304" pitchFamily="18" charset="0"/>
              </a:rPr>
              <a:t>gleichzeitig </a:t>
            </a:r>
            <a:r>
              <a:rPr lang="pl-PL" sz="1400" dirty="0">
                <a:latin typeface="Times New Roman" panose="02020603050405020304" pitchFamily="18" charset="0"/>
                <a:cs typeface="Times New Roman" panose="02020603050405020304" pitchFamily="18" charset="0"/>
              </a:rPr>
              <a:t>- jednoczesny</a:t>
            </a:r>
          </a:p>
          <a:p>
            <a:pPr algn="just"/>
            <a:r>
              <a:rPr lang="pl-PL" sz="1400" dirty="0">
                <a:latin typeface="Times New Roman" panose="02020603050405020304" pitchFamily="18" charset="0"/>
                <a:cs typeface="Times New Roman" panose="02020603050405020304" pitchFamily="18" charset="0"/>
              </a:rPr>
              <a:t>b</a:t>
            </a:r>
            <a:r>
              <a:rPr lang="de-DE" sz="1400" dirty="0" err="1">
                <a:latin typeface="Times New Roman" panose="02020603050405020304" pitchFamily="18" charset="0"/>
                <a:cs typeface="Times New Roman" panose="02020603050405020304" pitchFamily="18" charset="0"/>
              </a:rPr>
              <a:t>eschütze</a:t>
            </a:r>
            <a:r>
              <a:rPr lang="pl-PL" sz="1400" dirty="0">
                <a:latin typeface="Times New Roman" panose="02020603050405020304" pitchFamily="18" charset="0"/>
                <a:cs typeface="Times New Roman" panose="02020603050405020304" pitchFamily="18" charset="0"/>
              </a:rPr>
              <a:t>n – ochraniać</a:t>
            </a:r>
          </a:p>
          <a:p>
            <a:pPr algn="just"/>
            <a:r>
              <a:rPr lang="de-DE" sz="1400" dirty="0">
                <a:latin typeface="Times New Roman" panose="02020603050405020304" pitchFamily="18" charset="0"/>
                <a:cs typeface="Times New Roman" panose="02020603050405020304" pitchFamily="18" charset="0"/>
              </a:rPr>
              <a:t>berücksichtigen</a:t>
            </a:r>
            <a:r>
              <a:rPr lang="pl-PL" sz="1400" dirty="0">
                <a:latin typeface="Times New Roman" panose="02020603050405020304" pitchFamily="18" charset="0"/>
                <a:cs typeface="Times New Roman" panose="02020603050405020304" pitchFamily="18" charset="0"/>
              </a:rPr>
              <a:t> - uwzględni</a:t>
            </a:r>
            <a:r>
              <a:rPr lang="de-DE" sz="1400" dirty="0">
                <a:latin typeface="Times New Roman" panose="02020603050405020304" pitchFamily="18" charset="0"/>
                <a:cs typeface="Times New Roman" panose="02020603050405020304" pitchFamily="18" charset="0"/>
              </a:rPr>
              <a:t>a</a:t>
            </a:r>
            <a:r>
              <a:rPr lang="pl-PL" sz="1400" dirty="0">
                <a:latin typeface="Times New Roman" panose="02020603050405020304" pitchFamily="18" charset="0"/>
                <a:cs typeface="Times New Roman" panose="02020603050405020304" pitchFamily="18" charset="0"/>
              </a:rPr>
              <a:t>ć</a:t>
            </a:r>
          </a:p>
          <a:p>
            <a:pPr algn="just"/>
            <a:r>
              <a:rPr lang="pl-PL" sz="1400" dirty="0" err="1">
                <a:latin typeface="Times New Roman" panose="02020603050405020304" pitchFamily="18" charset="0"/>
                <a:cs typeface="Times New Roman" panose="02020603050405020304" pitchFamily="18" charset="0"/>
              </a:rPr>
              <a:t>fortschreitend</a:t>
            </a:r>
            <a:r>
              <a:rPr lang="pl-PL" sz="1400" dirty="0">
                <a:latin typeface="Times New Roman" panose="02020603050405020304" pitchFamily="18" charset="0"/>
                <a:cs typeface="Times New Roman" panose="02020603050405020304" pitchFamily="18" charset="0"/>
              </a:rPr>
              <a:t> – postępujący</a:t>
            </a:r>
          </a:p>
          <a:p>
            <a:pPr algn="just"/>
            <a:r>
              <a:rPr lang="pl-PL" sz="1400" dirty="0">
                <a:latin typeface="Times New Roman" panose="02020603050405020304" pitchFamily="18" charset="0"/>
                <a:cs typeface="Times New Roman" panose="02020603050405020304" pitchFamily="18" charset="0"/>
              </a:rPr>
              <a:t>d</a:t>
            </a:r>
            <a:r>
              <a:rPr lang="de-DE" sz="1400" dirty="0" err="1">
                <a:latin typeface="Times New Roman" panose="02020603050405020304" pitchFamily="18" charset="0"/>
                <a:cs typeface="Times New Roman" panose="02020603050405020304" pitchFamily="18" charset="0"/>
              </a:rPr>
              <a:t>ie</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Zunahme</a:t>
            </a:r>
            <a:r>
              <a:rPr lang="pl-PL" sz="1400" dirty="0">
                <a:latin typeface="Times New Roman" panose="02020603050405020304" pitchFamily="18" charset="0"/>
                <a:cs typeface="Times New Roman" panose="02020603050405020304" pitchFamily="18" charset="0"/>
              </a:rPr>
              <a:t> – wzrost</a:t>
            </a:r>
          </a:p>
          <a:p>
            <a:pPr algn="just"/>
            <a:r>
              <a:rPr lang="pl-PL" sz="1400" dirty="0">
                <a:latin typeface="Times New Roman" panose="02020603050405020304" pitchFamily="18" charset="0"/>
                <a:cs typeface="Times New Roman" panose="02020603050405020304" pitchFamily="18" charset="0"/>
              </a:rPr>
              <a:t>b</a:t>
            </a:r>
            <a:r>
              <a:rPr lang="de-DE" sz="1400" dirty="0" err="1">
                <a:latin typeface="Times New Roman" panose="02020603050405020304" pitchFamily="18" charset="0"/>
                <a:cs typeface="Times New Roman" panose="02020603050405020304" pitchFamily="18" charset="0"/>
              </a:rPr>
              <a:t>etrachte</a:t>
            </a:r>
            <a:r>
              <a:rPr lang="pl-PL" sz="1400" dirty="0">
                <a:latin typeface="Times New Roman" panose="02020603050405020304" pitchFamily="18" charset="0"/>
                <a:cs typeface="Times New Roman" panose="02020603050405020304" pitchFamily="18" charset="0"/>
              </a:rPr>
              <a:t>n – przyglądać się komuś, czemuś</a:t>
            </a:r>
          </a:p>
          <a:p>
            <a:pPr algn="just"/>
            <a:r>
              <a:rPr lang="pl-PL" sz="1400" dirty="0">
                <a:latin typeface="Times New Roman" panose="02020603050405020304" pitchFamily="18" charset="0"/>
                <a:cs typeface="Times New Roman" panose="02020603050405020304" pitchFamily="18" charset="0"/>
              </a:rPr>
              <a:t>d</a:t>
            </a:r>
            <a:r>
              <a:rPr lang="de-DE" sz="1400" dirty="0" err="1">
                <a:latin typeface="Times New Roman" panose="02020603050405020304" pitchFamily="18" charset="0"/>
                <a:cs typeface="Times New Roman" panose="02020603050405020304" pitchFamily="18" charset="0"/>
              </a:rPr>
              <a:t>ie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Bedingung</a:t>
            </a:r>
            <a:r>
              <a:rPr lang="pl-PL" sz="1400" dirty="0">
                <a:latin typeface="Times New Roman" panose="02020603050405020304" pitchFamily="18" charset="0"/>
                <a:cs typeface="Times New Roman" panose="02020603050405020304" pitchFamily="18" charset="0"/>
              </a:rPr>
              <a:t> – warunek</a:t>
            </a:r>
          </a:p>
          <a:p>
            <a:pPr algn="just"/>
            <a:r>
              <a:rPr lang="pl-PL" sz="1400" dirty="0">
                <a:latin typeface="Times New Roman" panose="02020603050405020304" pitchFamily="18" charset="0"/>
                <a:cs typeface="Times New Roman" panose="02020603050405020304" pitchFamily="18" charset="0"/>
              </a:rPr>
              <a:t>k</a:t>
            </a:r>
            <a:r>
              <a:rPr lang="de-DE" sz="1400" dirty="0" err="1">
                <a:latin typeface="Times New Roman" panose="02020603050405020304" pitchFamily="18" charset="0"/>
                <a:cs typeface="Times New Roman" panose="02020603050405020304" pitchFamily="18" charset="0"/>
              </a:rPr>
              <a:t>nüpf</a:t>
            </a:r>
            <a:r>
              <a:rPr lang="pl-PL" sz="1400" dirty="0">
                <a:latin typeface="Times New Roman" panose="02020603050405020304" pitchFamily="18" charset="0"/>
                <a:cs typeface="Times New Roman" panose="02020603050405020304" pitchFamily="18" charset="0"/>
              </a:rPr>
              <a:t>en – </a:t>
            </a:r>
            <a:r>
              <a:rPr lang="de-DE" sz="1400" dirty="0" err="1">
                <a:latin typeface="Times New Roman" panose="02020603050405020304" pitchFamily="18" charset="0"/>
                <a:cs typeface="Times New Roman" panose="02020603050405020304" pitchFamily="18" charset="0"/>
              </a:rPr>
              <a:t>opiera</a:t>
            </a:r>
            <a:r>
              <a:rPr lang="pl-PL" sz="1400" dirty="0">
                <a:latin typeface="Times New Roman" panose="02020603050405020304" pitchFamily="18" charset="0"/>
                <a:cs typeface="Times New Roman" panose="02020603050405020304" pitchFamily="18" charset="0"/>
              </a:rPr>
              <a:t>ć</a:t>
            </a:r>
            <a:r>
              <a:rPr lang="de-DE" sz="1400" dirty="0">
                <a:latin typeface="Times New Roman" panose="02020603050405020304" pitchFamily="18" charset="0"/>
                <a:cs typeface="Times New Roman" panose="02020603050405020304" pitchFamily="18" charset="0"/>
              </a:rPr>
              <a:t> si</a:t>
            </a:r>
            <a:r>
              <a:rPr lang="pl-PL" sz="1400" dirty="0">
                <a:latin typeface="Times New Roman" panose="02020603050405020304" pitchFamily="18" charset="0"/>
                <a:cs typeface="Times New Roman" panose="02020603050405020304" pitchFamily="18" charset="0"/>
              </a:rPr>
              <a:t>ę na (</a:t>
            </a:r>
            <a:r>
              <a:rPr lang="pl-PL" sz="1400" dirty="0" err="1">
                <a:latin typeface="Times New Roman" panose="02020603050405020304" pitchFamily="18" charset="0"/>
                <a:cs typeface="Times New Roman" panose="02020603050405020304" pitchFamily="18" charset="0"/>
              </a:rPr>
              <a:t>an</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etw</a:t>
            </a:r>
            <a:r>
              <a:rPr lang="pl-PL" sz="1400" dirty="0">
                <a:latin typeface="Times New Roman" panose="02020603050405020304" pitchFamily="18" charset="0"/>
                <a:cs typeface="Times New Roman" panose="02020603050405020304" pitchFamily="18" charset="0"/>
              </a:rPr>
              <a:t>. )</a:t>
            </a:r>
          </a:p>
          <a:p>
            <a:pPr algn="just"/>
            <a:r>
              <a:rPr lang="de-DE" sz="1400" dirty="0">
                <a:latin typeface="Times New Roman" panose="02020603050405020304" pitchFamily="18" charset="0"/>
                <a:cs typeface="Times New Roman" panose="02020603050405020304" pitchFamily="18" charset="0"/>
              </a:rPr>
              <a:t>stärk</a:t>
            </a:r>
            <a:r>
              <a:rPr lang="pl-PL" sz="1400" dirty="0">
                <a:latin typeface="Times New Roman" panose="02020603050405020304" pitchFamily="18" charset="0"/>
                <a:cs typeface="Times New Roman" panose="02020603050405020304" pitchFamily="18" charset="0"/>
              </a:rPr>
              <a:t>en – regulować</a:t>
            </a:r>
          </a:p>
          <a:p>
            <a:pPr algn="just"/>
            <a:r>
              <a:rPr lang="pl-PL" sz="1400" dirty="0" err="1">
                <a:latin typeface="Times New Roman" panose="02020603050405020304" pitchFamily="18" charset="0"/>
                <a:cs typeface="Times New Roman" panose="02020603050405020304" pitchFamily="18" charset="0"/>
              </a:rPr>
              <a:t>abraten</a:t>
            </a:r>
            <a:r>
              <a:rPr lang="pl-PL" sz="1400" dirty="0">
                <a:latin typeface="Times New Roman" panose="02020603050405020304" pitchFamily="18" charset="0"/>
                <a:cs typeface="Times New Roman" panose="02020603050405020304" pitchFamily="18" charset="0"/>
              </a:rPr>
              <a:t> – odradzać komuś</a:t>
            </a:r>
          </a:p>
          <a:p>
            <a:pPr algn="just"/>
            <a:r>
              <a:rPr lang="pl-PL" sz="1400" dirty="0" err="1">
                <a:latin typeface="Times New Roman" panose="02020603050405020304" pitchFamily="18" charset="0"/>
                <a:cs typeface="Times New Roman" panose="02020603050405020304" pitchFamily="18" charset="0"/>
              </a:rPr>
              <a:t>verbringen</a:t>
            </a:r>
            <a:r>
              <a:rPr lang="pl-PL" sz="1400" dirty="0">
                <a:latin typeface="Times New Roman" panose="02020603050405020304" pitchFamily="18" charset="0"/>
                <a:cs typeface="Times New Roman" panose="02020603050405020304" pitchFamily="18" charset="0"/>
              </a:rPr>
              <a:t> – spędzać</a:t>
            </a:r>
          </a:p>
          <a:p>
            <a:pPr algn="just"/>
            <a:r>
              <a:rPr lang="pl-PL" sz="1400" dirty="0">
                <a:latin typeface="Times New Roman" panose="02020603050405020304" pitchFamily="18" charset="0"/>
                <a:cs typeface="Times New Roman" panose="02020603050405020304" pitchFamily="18" charset="0"/>
              </a:rPr>
              <a:t>e</a:t>
            </a:r>
            <a:r>
              <a:rPr lang="de-DE" sz="1400" dirty="0" err="1">
                <a:latin typeface="Times New Roman" panose="02020603050405020304" pitchFamily="18" charset="0"/>
                <a:cs typeface="Times New Roman" panose="02020603050405020304" pitchFamily="18" charset="0"/>
              </a:rPr>
              <a:t>helich</a:t>
            </a:r>
            <a:r>
              <a:rPr lang="pl-PL" sz="1400" dirty="0">
                <a:latin typeface="Times New Roman" panose="02020603050405020304" pitchFamily="18" charset="0"/>
                <a:cs typeface="Times New Roman" panose="02020603050405020304" pitchFamily="18" charset="0"/>
              </a:rPr>
              <a:t> – ślubny, małżeński</a:t>
            </a:r>
          </a:p>
          <a:p>
            <a:pPr algn="just"/>
            <a:r>
              <a:rPr lang="pl-PL" sz="1400" dirty="0">
                <a:latin typeface="Times New Roman" panose="02020603050405020304" pitchFamily="18" charset="0"/>
                <a:cs typeface="Times New Roman" panose="02020603050405020304" pitchFamily="18" charset="0"/>
              </a:rPr>
              <a:t>v</a:t>
            </a:r>
            <a:r>
              <a:rPr lang="de-DE" sz="1400" dirty="0" err="1">
                <a:latin typeface="Times New Roman" panose="02020603050405020304" pitchFamily="18" charset="0"/>
                <a:cs typeface="Times New Roman" panose="02020603050405020304" pitchFamily="18" charset="0"/>
              </a:rPr>
              <a:t>erknote</a:t>
            </a:r>
            <a:r>
              <a:rPr lang="pl-PL" sz="1400" dirty="0">
                <a:latin typeface="Times New Roman" panose="02020603050405020304" pitchFamily="18" charset="0"/>
                <a:cs typeface="Times New Roman" panose="02020603050405020304" pitchFamily="18" charset="0"/>
              </a:rPr>
              <a:t>n – wiązać na supeł</a:t>
            </a:r>
          </a:p>
          <a:p>
            <a:pPr algn="just"/>
            <a:r>
              <a:rPr lang="pl-PL" sz="1400" dirty="0">
                <a:latin typeface="Times New Roman" panose="02020603050405020304" pitchFamily="18" charset="0"/>
                <a:cs typeface="Times New Roman" panose="02020603050405020304" pitchFamily="18" charset="0"/>
              </a:rPr>
              <a:t>h</a:t>
            </a:r>
            <a:r>
              <a:rPr lang="de-DE" sz="1400" dirty="0" err="1">
                <a:latin typeface="Times New Roman" panose="02020603050405020304" pitchFamily="18" charset="0"/>
                <a:cs typeface="Times New Roman" panose="02020603050405020304" pitchFamily="18" charset="0"/>
              </a:rPr>
              <a:t>erumgeh</a:t>
            </a:r>
            <a:r>
              <a:rPr lang="pl-PL" sz="1400" dirty="0">
                <a:latin typeface="Times New Roman" panose="02020603050405020304" pitchFamily="18" charset="0"/>
                <a:cs typeface="Times New Roman" panose="02020603050405020304" pitchFamily="18" charset="0"/>
              </a:rPr>
              <a:t>en – chodzić w koło</a:t>
            </a:r>
          </a:p>
          <a:p>
            <a:pPr algn="just"/>
            <a:r>
              <a:rPr lang="pl-PL" sz="1400" dirty="0">
                <a:latin typeface="Times New Roman" panose="02020603050405020304" pitchFamily="18" charset="0"/>
                <a:cs typeface="Times New Roman" panose="02020603050405020304" pitchFamily="18" charset="0"/>
              </a:rPr>
              <a:t>der </a:t>
            </a:r>
            <a:r>
              <a:rPr lang="de-DE" sz="1400" dirty="0">
                <a:latin typeface="Times New Roman" panose="02020603050405020304" pitchFamily="18" charset="0"/>
                <a:cs typeface="Times New Roman" panose="02020603050405020304" pitchFamily="18" charset="0"/>
              </a:rPr>
              <a:t>Tatsache</a:t>
            </a:r>
            <a:r>
              <a:rPr lang="pl-PL" sz="1400" dirty="0">
                <a:latin typeface="Times New Roman" panose="02020603050405020304" pitchFamily="18" charset="0"/>
                <a:cs typeface="Times New Roman" panose="02020603050405020304" pitchFamily="18" charset="0"/>
              </a:rPr>
              <a:t> – fakt</a:t>
            </a:r>
          </a:p>
          <a:p>
            <a:pPr algn="just"/>
            <a:r>
              <a:rPr lang="pl-PL" sz="1400" dirty="0">
                <a:latin typeface="Times New Roman" panose="02020603050405020304" pitchFamily="18" charset="0"/>
                <a:cs typeface="Times New Roman" panose="02020603050405020304" pitchFamily="18" charset="0"/>
              </a:rPr>
              <a:t>v</a:t>
            </a:r>
            <a:r>
              <a:rPr lang="de-DE" sz="1400" dirty="0" err="1">
                <a:latin typeface="Times New Roman" panose="02020603050405020304" pitchFamily="18" charset="0"/>
                <a:cs typeface="Times New Roman" panose="02020603050405020304" pitchFamily="18" charset="0"/>
              </a:rPr>
              <a:t>erwirklich</a:t>
            </a:r>
            <a:r>
              <a:rPr lang="pl-PL" sz="1400" dirty="0">
                <a:latin typeface="Times New Roman" panose="02020603050405020304" pitchFamily="18" charset="0"/>
                <a:cs typeface="Times New Roman" panose="02020603050405020304" pitchFamily="18" charset="0"/>
              </a:rPr>
              <a:t>en – urzeczywistniać </a:t>
            </a:r>
          </a:p>
          <a:p>
            <a:pPr algn="just"/>
            <a:r>
              <a:rPr lang="pl-PL" sz="1400" dirty="0">
                <a:latin typeface="Times New Roman" panose="02020603050405020304" pitchFamily="18" charset="0"/>
                <a:cs typeface="Times New Roman" panose="02020603050405020304" pitchFamily="18" charset="0"/>
              </a:rPr>
              <a:t>g</a:t>
            </a:r>
            <a:r>
              <a:rPr lang="de-DE" sz="1400" dirty="0" err="1">
                <a:latin typeface="Times New Roman" panose="02020603050405020304" pitchFamily="18" charset="0"/>
                <a:cs typeface="Times New Roman" panose="02020603050405020304" pitchFamily="18" charset="0"/>
              </a:rPr>
              <a:t>etauft</a:t>
            </a:r>
            <a:r>
              <a:rPr lang="pl-PL" sz="1400" dirty="0">
                <a:latin typeface="Times New Roman" panose="02020603050405020304" pitchFamily="18" charset="0"/>
                <a:cs typeface="Times New Roman" panose="02020603050405020304" pitchFamily="18" charset="0"/>
              </a:rPr>
              <a:t> – ochrzczony</a:t>
            </a:r>
          </a:p>
          <a:p>
            <a:pPr algn="just"/>
            <a:r>
              <a:rPr lang="pl-PL" sz="1400" dirty="0" err="1">
                <a:latin typeface="Times New Roman" panose="02020603050405020304" pitchFamily="18" charset="0"/>
                <a:cs typeface="Times New Roman" panose="02020603050405020304" pitchFamily="18" charset="0"/>
              </a:rPr>
              <a:t>verlangen</a:t>
            </a:r>
            <a:r>
              <a:rPr lang="pl-PL" sz="1400" dirty="0">
                <a:latin typeface="Times New Roman" panose="02020603050405020304" pitchFamily="18" charset="0"/>
                <a:cs typeface="Times New Roman" panose="02020603050405020304" pitchFamily="18" charset="0"/>
              </a:rPr>
              <a:t> – żądać czegoś</a:t>
            </a:r>
          </a:p>
          <a:p>
            <a:pPr algn="just"/>
            <a:r>
              <a:rPr lang="pl-PL" sz="1400" dirty="0" err="1">
                <a:latin typeface="Times New Roman" panose="02020603050405020304" pitchFamily="18" charset="0"/>
                <a:cs typeface="Times New Roman" panose="02020603050405020304" pitchFamily="18" charset="0"/>
              </a:rPr>
              <a:t>die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Beurkundung</a:t>
            </a:r>
            <a:r>
              <a:rPr lang="pl-PL" sz="1400" dirty="0">
                <a:latin typeface="Times New Roman" panose="02020603050405020304" pitchFamily="18" charset="0"/>
                <a:cs typeface="Times New Roman" panose="02020603050405020304" pitchFamily="18" charset="0"/>
              </a:rPr>
              <a:t> – poświadczenie</a:t>
            </a:r>
          </a:p>
          <a:p>
            <a:pPr algn="just"/>
            <a:r>
              <a:rPr lang="pl-PL" sz="1400" dirty="0" err="1">
                <a:latin typeface="Times New Roman" panose="02020603050405020304" pitchFamily="18" charset="0"/>
                <a:cs typeface="Times New Roman" panose="02020603050405020304" pitchFamily="18" charset="0"/>
              </a:rPr>
              <a:t>vollziehen</a:t>
            </a:r>
            <a:r>
              <a:rPr lang="pl-PL" sz="1400" dirty="0">
                <a:latin typeface="Times New Roman" panose="02020603050405020304" pitchFamily="18" charset="0"/>
                <a:cs typeface="Times New Roman" panose="02020603050405020304" pitchFamily="18" charset="0"/>
              </a:rPr>
              <a:t> – wykonywać</a:t>
            </a:r>
          </a:p>
          <a:p>
            <a:pPr algn="just"/>
            <a:r>
              <a:rPr lang="pl-PL" sz="1400" dirty="0">
                <a:latin typeface="Times New Roman" panose="02020603050405020304" pitchFamily="18" charset="0"/>
                <a:cs typeface="Times New Roman" panose="02020603050405020304" pitchFamily="18" charset="0"/>
              </a:rPr>
              <a:t>g</a:t>
            </a:r>
            <a:r>
              <a:rPr lang="de-DE" sz="1400" dirty="0" err="1">
                <a:latin typeface="Times New Roman" panose="02020603050405020304" pitchFamily="18" charset="0"/>
                <a:cs typeface="Times New Roman" panose="02020603050405020304" pitchFamily="18" charset="0"/>
              </a:rPr>
              <a:t>leichgeschlechtlich</a:t>
            </a:r>
            <a:r>
              <a:rPr lang="pl-PL" sz="1400" dirty="0">
                <a:latin typeface="Times New Roman" panose="02020603050405020304" pitchFamily="18" charset="0"/>
                <a:cs typeface="Times New Roman" panose="02020603050405020304" pitchFamily="18" charset="0"/>
              </a:rPr>
              <a:t> – homoseksualny</a:t>
            </a:r>
          </a:p>
          <a:p>
            <a:endParaRPr lang="pl-PL" sz="1600" dirty="0"/>
          </a:p>
          <a:p>
            <a:endParaRPr lang="pl-PL" sz="1600" dirty="0">
              <a:latin typeface="Calibri" panose="020F0502020204030204" pitchFamily="34" charset="0"/>
              <a:cs typeface="Times New Roman" panose="02020603050405020304" pitchFamily="18" charset="0"/>
            </a:endParaRPr>
          </a:p>
          <a:p>
            <a:endParaRPr lang="pl-PL" dirty="0"/>
          </a:p>
          <a:p>
            <a:endParaRPr lang="pl-PL" dirty="0"/>
          </a:p>
          <a:p>
            <a:endParaRPr lang="pl-PL" dirty="0"/>
          </a:p>
          <a:p>
            <a:endParaRPr lang="pl-PL" dirty="0"/>
          </a:p>
          <a:p>
            <a:endParaRPr lang="pl-PL" b="1" dirty="0"/>
          </a:p>
        </p:txBody>
      </p:sp>
      <p:sp>
        <p:nvSpPr>
          <p:cNvPr id="6" name="pole tekstowe 5">
            <a:extLst>
              <a:ext uri="{FF2B5EF4-FFF2-40B4-BE49-F238E27FC236}">
                <a16:creationId xmlns:a16="http://schemas.microsoft.com/office/drawing/2014/main" id="{7A76C4EE-8964-4610-BA34-9BC8E5F46534}"/>
              </a:ext>
            </a:extLst>
          </p:cNvPr>
          <p:cNvSpPr txBox="1"/>
          <p:nvPr/>
        </p:nvSpPr>
        <p:spPr>
          <a:xfrm>
            <a:off x="6480844" y="1481377"/>
            <a:ext cx="3965331" cy="5539978"/>
          </a:xfrm>
          <a:prstGeom prst="rect">
            <a:avLst/>
          </a:prstGeom>
          <a:noFill/>
        </p:spPr>
        <p:txBody>
          <a:bodyPr wrap="square" rtlCol="0">
            <a:spAutoFit/>
          </a:bodyPr>
          <a:lstStyle/>
          <a:p>
            <a:r>
              <a:rPr lang="pl-PL" sz="1400" dirty="0" err="1">
                <a:latin typeface="Times New Roman" panose="02020603050405020304" pitchFamily="18" charset="0"/>
                <a:cs typeface="Times New Roman" panose="02020603050405020304" pitchFamily="18" charset="0"/>
              </a:rPr>
              <a:t>fordern</a:t>
            </a:r>
            <a:r>
              <a:rPr lang="pl-PL" sz="1400" dirty="0">
                <a:latin typeface="Times New Roman" panose="02020603050405020304" pitchFamily="18" charset="0"/>
                <a:cs typeface="Times New Roman" panose="02020603050405020304" pitchFamily="18" charset="0"/>
              </a:rPr>
              <a:t> – żądać czegoś</a:t>
            </a:r>
          </a:p>
          <a:p>
            <a:r>
              <a:rPr lang="pl-PL" sz="1400" dirty="0">
                <a:latin typeface="Times New Roman" panose="02020603050405020304" pitchFamily="18" charset="0"/>
                <a:cs typeface="Times New Roman" panose="02020603050405020304" pitchFamily="18" charset="0"/>
              </a:rPr>
              <a:t>e</a:t>
            </a:r>
            <a:r>
              <a:rPr lang="de-DE" sz="1400" dirty="0" err="1">
                <a:latin typeface="Times New Roman" panose="02020603050405020304" pitchFamily="18" charset="0"/>
                <a:cs typeface="Times New Roman" panose="02020603050405020304" pitchFamily="18" charset="0"/>
              </a:rPr>
              <a:t>rfassen</a:t>
            </a:r>
            <a:r>
              <a:rPr lang="pl-PL" sz="1400" dirty="0">
                <a:latin typeface="Times New Roman" panose="02020603050405020304" pitchFamily="18" charset="0"/>
                <a:cs typeface="Times New Roman" panose="02020603050405020304" pitchFamily="18" charset="0"/>
              </a:rPr>
              <a:t> – potrącać</a:t>
            </a:r>
          </a:p>
          <a:p>
            <a:r>
              <a:rPr lang="pl-PL" sz="1400" dirty="0">
                <a:latin typeface="Times New Roman" panose="02020603050405020304" pitchFamily="18" charset="0"/>
                <a:cs typeface="Times New Roman" panose="02020603050405020304" pitchFamily="18" charset="0"/>
              </a:rPr>
              <a:t>v</a:t>
            </a:r>
            <a:r>
              <a:rPr lang="de-DE" sz="1400" dirty="0" err="1">
                <a:latin typeface="Times New Roman" panose="02020603050405020304" pitchFamily="18" charset="0"/>
                <a:cs typeface="Times New Roman" panose="02020603050405020304" pitchFamily="18" charset="0"/>
              </a:rPr>
              <a:t>orrangig</a:t>
            </a:r>
            <a:r>
              <a:rPr lang="pl-PL" sz="1400" dirty="0">
                <a:latin typeface="Times New Roman" panose="02020603050405020304" pitchFamily="18" charset="0"/>
                <a:cs typeface="Times New Roman" panose="02020603050405020304" pitchFamily="18" charset="0"/>
              </a:rPr>
              <a:t> – priorytetowy</a:t>
            </a:r>
          </a:p>
          <a:p>
            <a:r>
              <a:rPr lang="pl-PL" sz="1400" dirty="0" err="1">
                <a:latin typeface="Times New Roman" panose="02020603050405020304" pitchFamily="18" charset="0"/>
                <a:cs typeface="Times New Roman" panose="02020603050405020304" pitchFamily="18" charset="0"/>
              </a:rPr>
              <a:t>die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Versorgung</a:t>
            </a:r>
            <a:r>
              <a:rPr lang="pl-PL" sz="1400" dirty="0">
                <a:latin typeface="Times New Roman" panose="02020603050405020304" pitchFamily="18" charset="0"/>
                <a:cs typeface="Times New Roman" panose="02020603050405020304" pitchFamily="18" charset="0"/>
              </a:rPr>
              <a:t> – zaopatrywanie</a:t>
            </a:r>
          </a:p>
          <a:p>
            <a:r>
              <a:rPr lang="pl-PL" sz="1400" dirty="0">
                <a:latin typeface="Times New Roman" panose="02020603050405020304" pitchFamily="18" charset="0"/>
                <a:cs typeface="Times New Roman" panose="02020603050405020304" pitchFamily="18" charset="0"/>
              </a:rPr>
              <a:t>g</a:t>
            </a:r>
            <a:r>
              <a:rPr lang="de-DE" sz="1400" dirty="0" err="1">
                <a:latin typeface="Times New Roman" panose="02020603050405020304" pitchFamily="18" charset="0"/>
                <a:cs typeface="Times New Roman" panose="02020603050405020304" pitchFamily="18" charset="0"/>
              </a:rPr>
              <a:t>ewährleist</a:t>
            </a:r>
            <a:r>
              <a:rPr lang="pl-PL" sz="1400" dirty="0">
                <a:latin typeface="Times New Roman" panose="02020603050405020304" pitchFamily="18" charset="0"/>
                <a:cs typeface="Times New Roman" panose="02020603050405020304" pitchFamily="18" charset="0"/>
              </a:rPr>
              <a:t>en – gwarantować komuś coś</a:t>
            </a:r>
          </a:p>
          <a:p>
            <a:r>
              <a:rPr lang="pl-PL" sz="1400" dirty="0" err="1">
                <a:latin typeface="Times New Roman" panose="02020603050405020304" pitchFamily="18" charset="0"/>
                <a:cs typeface="Times New Roman" panose="02020603050405020304" pitchFamily="18" charset="0"/>
              </a:rPr>
              <a:t>die</a:t>
            </a:r>
            <a:r>
              <a:rPr lang="pl-PL" sz="14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Anerkennung</a:t>
            </a:r>
            <a:r>
              <a:rPr lang="pl-PL" sz="1400" dirty="0">
                <a:latin typeface="Times New Roman" panose="02020603050405020304" pitchFamily="18" charset="0"/>
                <a:cs typeface="Times New Roman" panose="02020603050405020304" pitchFamily="18" charset="0"/>
              </a:rPr>
              <a:t> - uznanie</a:t>
            </a:r>
          </a:p>
          <a:p>
            <a:r>
              <a:rPr lang="pl-PL" sz="1400" dirty="0">
                <a:latin typeface="Times New Roman" panose="02020603050405020304" pitchFamily="18" charset="0"/>
                <a:cs typeface="Times New Roman" panose="02020603050405020304" pitchFamily="18" charset="0"/>
              </a:rPr>
              <a:t>v</a:t>
            </a:r>
            <a:r>
              <a:rPr lang="de-DE" sz="1400" dirty="0" err="1">
                <a:latin typeface="Times New Roman" panose="02020603050405020304" pitchFamily="18" charset="0"/>
                <a:cs typeface="Times New Roman" panose="02020603050405020304" pitchFamily="18" charset="0"/>
              </a:rPr>
              <a:t>erwerflich</a:t>
            </a:r>
            <a:r>
              <a:rPr lang="pl-PL" sz="1400" dirty="0">
                <a:latin typeface="Times New Roman" panose="02020603050405020304" pitchFamily="18" charset="0"/>
                <a:cs typeface="Times New Roman" panose="02020603050405020304" pitchFamily="18" charset="0"/>
              </a:rPr>
              <a:t> - niegodziwy</a:t>
            </a:r>
          </a:p>
          <a:p>
            <a:r>
              <a:rPr lang="pl-PL" altLang="pl-PL" sz="1400" dirty="0" err="1">
                <a:solidFill>
                  <a:schemeClr val="tx1">
                    <a:lumMod val="95000"/>
                    <a:lumOff val="5000"/>
                  </a:schemeClr>
                </a:solidFill>
                <a:latin typeface="Times New Roman" panose="02020603050405020304" pitchFamily="18" charset="0"/>
                <a:cs typeface="Times New Roman" panose="02020603050405020304" pitchFamily="18" charset="0"/>
              </a:rPr>
              <a:t>gesegnet</a:t>
            </a:r>
            <a:r>
              <a:rPr lang="pl-PL" altLang="pl-PL" sz="1400" dirty="0">
                <a:solidFill>
                  <a:schemeClr val="tx1">
                    <a:lumMod val="95000"/>
                    <a:lumOff val="5000"/>
                  </a:schemeClr>
                </a:solidFill>
                <a:latin typeface="Times New Roman" panose="02020603050405020304" pitchFamily="18" charset="0"/>
                <a:cs typeface="Times New Roman" panose="02020603050405020304" pitchFamily="18" charset="0"/>
              </a:rPr>
              <a:t>  - błogosławiony</a:t>
            </a:r>
          </a:p>
          <a:p>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der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Hochzeitsvertrag</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umowa ślubna</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hinzugeben</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dokładać coś komuś</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berechtigen</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uprawniać</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Abstammungsurkunde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dokument stwierdzający pochodzenie </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Nachkommenschaft</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potomostwo</a:t>
            </a:r>
            <a:endParaRPr lang="pl-PL" sz="1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vermehren</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powiększyć</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Erbfolge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kolejność dziedziczenia</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das</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Ansehen</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poważanie</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erheben</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unoisć</a:t>
            </a:r>
            <a:endParaRPr lang="pl-PL" sz="1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Fortpflanzungsfähigkeit</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zdolność do rozrodu</a:t>
            </a:r>
          </a:p>
          <a:p>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der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Anteil</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udział</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Lebensgemeinschaft</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wspólnota małżeńska</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Alleinstehende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osoba samotna</a:t>
            </a:r>
          </a:p>
          <a:p>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sz="1400" dirty="0" err="1">
                <a:solidFill>
                  <a:schemeClr val="tx1">
                    <a:lumMod val="95000"/>
                    <a:lumOff val="5000"/>
                  </a:schemeClr>
                </a:solidFill>
                <a:latin typeface="Times New Roman" panose="02020603050405020304" pitchFamily="18" charset="0"/>
                <a:cs typeface="Times New Roman" panose="02020603050405020304" pitchFamily="18" charset="0"/>
              </a:rPr>
              <a:t>Alleinerziehende</a:t>
            </a:r>
            <a:r>
              <a:rPr lang="pl-PL" sz="1400" dirty="0">
                <a:solidFill>
                  <a:schemeClr val="tx1">
                    <a:lumMod val="95000"/>
                    <a:lumOff val="5000"/>
                  </a:schemeClr>
                </a:solidFill>
                <a:latin typeface="Times New Roman" panose="02020603050405020304" pitchFamily="18" charset="0"/>
                <a:cs typeface="Times New Roman" panose="02020603050405020304" pitchFamily="18" charset="0"/>
              </a:rPr>
              <a:t> – samotna matka </a:t>
            </a:r>
          </a:p>
          <a:p>
            <a:endParaRPr lang="pl-PL" sz="14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245940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BCE66-949C-49D7-A2EA-CFAF2C96CE68}"/>
              </a:ext>
            </a:extLst>
          </p:cNvPr>
          <p:cNvSpPr>
            <a:spLocks noGrp="1"/>
          </p:cNvSpPr>
          <p:nvPr>
            <p:ph type="title"/>
          </p:nvPr>
        </p:nvSpPr>
        <p:spPr>
          <a:xfrm>
            <a:off x="1" y="618518"/>
            <a:ext cx="12192000" cy="819666"/>
          </a:xfrm>
          <a:solidFill>
            <a:schemeClr val="accent1">
              <a:lumMod val="40000"/>
              <a:lumOff val="60000"/>
            </a:schemeClr>
          </a:solidFill>
        </p:spPr>
        <p:txBody>
          <a:bodyPr/>
          <a:lstStyle/>
          <a:p>
            <a:r>
              <a:rPr lang="pl-PL" b="1" cap="none"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Quellen</a:t>
            </a:r>
            <a:endParaRPr lang="pl-PL"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pole tekstowe 3">
            <a:extLst>
              <a:ext uri="{FF2B5EF4-FFF2-40B4-BE49-F238E27FC236}">
                <a16:creationId xmlns:a16="http://schemas.microsoft.com/office/drawing/2014/main" id="{08E3939D-53FC-4097-B173-94197546CA69}"/>
              </a:ext>
            </a:extLst>
          </p:cNvPr>
          <p:cNvSpPr txBox="1"/>
          <p:nvPr/>
        </p:nvSpPr>
        <p:spPr>
          <a:xfrm>
            <a:off x="772357" y="1846555"/>
            <a:ext cx="8211845" cy="4339650"/>
          </a:xfrm>
          <a:prstGeom prst="rect">
            <a:avLst/>
          </a:prstGeom>
          <a:noFill/>
        </p:spPr>
        <p:txBody>
          <a:bodyPr wrap="square" rtlCol="0">
            <a:spAutoFit/>
          </a:bodyPr>
          <a:lstStyle/>
          <a:p>
            <a:r>
              <a:rPr lang="pl-PL" sz="1000" u="sng"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https://de.wikipedia.org/wiki/Ehe(pobrane</a:t>
            </a:r>
            <a:r>
              <a:rPr lang="pl-PL" sz="1000" u="sng" dirty="0">
                <a:solidFill>
                  <a:schemeClr val="tx1">
                    <a:lumMod val="95000"/>
                    <a:lumOff val="5000"/>
                  </a:schemeClr>
                </a:solidFill>
              </a:rPr>
              <a:t> :2020/16/03)</a:t>
            </a:r>
          </a:p>
          <a:p>
            <a:r>
              <a:rPr lang="pl-PL" sz="1000" u="sng"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https://pl.pons.com/tłumaczenie</a:t>
            </a:r>
            <a:endParaRPr lang="pl-PL" sz="1000" u="sng" dirty="0">
              <a:solidFill>
                <a:schemeClr val="tx1">
                  <a:lumMod val="95000"/>
                  <a:lumOff val="5000"/>
                </a:schemeClr>
              </a:solidFill>
            </a:endParaRPr>
          </a:p>
          <a:p>
            <a:r>
              <a:rPr lang="pl-PL" sz="1000" u="sng" dirty="0">
                <a:solidFill>
                  <a:schemeClr val="tx1">
                    <a:lumMod val="95000"/>
                    <a:lumOff val="5000"/>
                  </a:schemeClr>
                </a:solidFill>
              </a:rPr>
              <a:t>https://e-dydaktyka.uniwnet.com</a:t>
            </a:r>
          </a:p>
          <a:p>
            <a:r>
              <a:rPr lang="pl-PL" sz="1000" u="sng" dirty="0">
                <a:solidFill>
                  <a:schemeClr val="tx1">
                    <a:lumMod val="95000"/>
                    <a:lumOff val="5000"/>
                  </a:schemeClr>
                </a:solidFill>
              </a:rPr>
              <a:t>https://www.bing.com/images/search?view=detailV2&amp;ccid=Js5Tw6cY&amp;id=A2E76D7912B087D4A759FAC1BBE9CC5F49B0659C&amp;thid=OIP.Js5Tw6cYWBk0zBZzbuMxDgHaFv&amp;mediaurl=http%3a%2f%2fm.ocdn.eu%2f_m%2f69ffb401c8bfa891f2a8c0d014e4853a%2c37%2c1%2c0-0-1000-776-0.jpg&amp;exph=512&amp;expw=660&amp;q=religie+%c5%9bwiata&amp;simid=607988921386141694&amp;selectedIndex=10&amp;ajaxhist=0</a:t>
            </a:r>
            <a:br>
              <a:rPr lang="pl-PL" sz="1000" u="sng" dirty="0">
                <a:solidFill>
                  <a:schemeClr val="tx1">
                    <a:lumMod val="95000"/>
                    <a:lumOff val="5000"/>
                  </a:schemeClr>
                </a:solidFill>
              </a:rPr>
            </a:br>
            <a:r>
              <a:rPr lang="pl-PL" sz="1000" u="sng" dirty="0">
                <a:solidFill>
                  <a:schemeClr val="tx1">
                    <a:lumMod val="95000"/>
                    <a:lumOff val="5000"/>
                  </a:schemeClr>
                </a:solidFill>
              </a:rPr>
              <a:t>https://historia.org.pl/2014/09/20/malzenstwo-w-starozytnym-rzymie-w-okresie-cesarstwa/</a:t>
            </a:r>
            <a:br>
              <a:rPr lang="pl-PL" sz="1000" u="sng" dirty="0">
                <a:solidFill>
                  <a:schemeClr val="tx1">
                    <a:lumMod val="95000"/>
                    <a:lumOff val="5000"/>
                  </a:schemeClr>
                </a:solidFill>
              </a:rPr>
            </a:br>
            <a:r>
              <a:rPr lang="pl-PL" sz="1000" u="sng" dirty="0">
                <a:solidFill>
                  <a:schemeClr val="tx1">
                    <a:lumMod val="95000"/>
                    <a:lumOff val="5000"/>
                  </a:schemeClr>
                </a:solidFill>
                <a:hlinkClick r:id="rId4">
                  <a:extLst>
                    <a:ext uri="{A12FA001-AC4F-418D-AE19-62706E023703}">
                      <ahyp:hlinkClr xmlns:ahyp="http://schemas.microsoft.com/office/drawing/2018/hyperlinkcolor" val="tx"/>
                    </a:ext>
                  </a:extLst>
                </a:hlinkClick>
              </a:rPr>
              <a:t>https://pl.wikipedia.org/wiki/Sobór_laterański_II</a:t>
            </a:r>
            <a:br>
              <a:rPr lang="pl-PL" sz="1000" u="sng" dirty="0">
                <a:solidFill>
                  <a:schemeClr val="tx1">
                    <a:lumMod val="95000"/>
                    <a:lumOff val="5000"/>
                  </a:schemeClr>
                </a:solidFill>
              </a:rPr>
            </a:br>
            <a:r>
              <a:rPr lang="pl-PL" sz="1000" u="sng" dirty="0">
                <a:solidFill>
                  <a:schemeClr val="tx1">
                    <a:lumMod val="95000"/>
                    <a:lumOff val="5000"/>
                  </a:schemeClr>
                </a:solidFill>
                <a:hlinkClick r:id="rId5">
                  <a:extLst>
                    <a:ext uri="{A12FA001-AC4F-418D-AE19-62706E023703}">
                      <ahyp:hlinkClr xmlns:ahyp="http://schemas.microsoft.com/office/drawing/2018/hyperlinkcolor" val="tx"/>
                    </a:ext>
                  </a:extLst>
                </a:hlinkClick>
              </a:rPr>
              <a:t>https://www.google.pl/search?q=malzenstwo+w+sredniowieczu&amp;client=opera&amp;hs=vNw&amp;source=lnms&amp;tbm=isch&amp;sa=X&amp;ved=2ahUKEwi3v-Wbs6boAhUSUBUIHRpjDrMQ_AUoAXoECAwQAw&amp;biw=1496&amp;bih=723#imgrc=H-ZVeH7T59_SkM</a:t>
            </a:r>
            <a:br>
              <a:rPr lang="pl-PL" sz="1000" u="sng" dirty="0">
                <a:solidFill>
                  <a:schemeClr val="tx1">
                    <a:lumMod val="95000"/>
                    <a:lumOff val="5000"/>
                  </a:schemeClr>
                </a:solidFill>
              </a:rPr>
            </a:br>
            <a:r>
              <a:rPr lang="pl-PL" sz="1000" u="sng" dirty="0">
                <a:solidFill>
                  <a:schemeClr val="tx1">
                    <a:lumMod val="95000"/>
                    <a:lumOff val="5000"/>
                  </a:schemeClr>
                </a:solidFill>
              </a:rPr>
              <a:t>https://www.google.pl/search?q=monogamie&amp;tbm=isch&amp;ved=2ahUKEwjc3pqTtKboAhUKMuwKHUAJCkIQ2-cCegQIABAA&amp;oq=monogamie&amp;gs_l=img.3..0i67j0l4j0i30l5.7400.7822..7949...0.0..0.146.146.0j1......0....1..gws-wiz-img.R2eeIxDcY2U&amp;ei=3FNzXtyAPIrksAfAkqiQBA&amp;bih=723&amp;biw=1496&amp;client=opera&amp;hs=D7G#imgrc=tDUAAgkMF6CrmM</a:t>
            </a:r>
            <a:br>
              <a:rPr lang="pl-PL" sz="1000" u="sng" dirty="0">
                <a:solidFill>
                  <a:schemeClr val="tx1">
                    <a:lumMod val="95000"/>
                    <a:lumOff val="5000"/>
                  </a:schemeClr>
                </a:solidFill>
              </a:rPr>
            </a:br>
            <a:r>
              <a:rPr lang="pl-PL" sz="1000" u="sng"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https://pl.wikipedia.org/wiki/Małżeństwo_w_judaizmie</a:t>
            </a:r>
            <a:br>
              <a:rPr lang="pl-PL" sz="1000" u="sng" dirty="0">
                <a:solidFill>
                  <a:schemeClr val="tx1">
                    <a:lumMod val="95000"/>
                    <a:lumOff val="5000"/>
                  </a:schemeClr>
                </a:solidFill>
              </a:rPr>
            </a:br>
            <a:r>
              <a:rPr lang="pl-PL" sz="1000" u="sng" dirty="0">
                <a:solidFill>
                  <a:schemeClr val="tx1">
                    <a:lumMod val="95000"/>
                    <a:lumOff val="5000"/>
                  </a:schemeClr>
                </a:solidFill>
                <a:hlinkClick r:id="rId7">
                  <a:extLst>
                    <a:ext uri="{A12FA001-AC4F-418D-AE19-62706E023703}">
                      <ahyp:hlinkClr xmlns:ahyp="http://schemas.microsoft.com/office/drawing/2018/hyperlinkcolor" val="tx"/>
                    </a:ext>
                  </a:extLst>
                </a:hlinkClick>
              </a:rPr>
              <a:t>https://www.google.pl/search?q=malzenstwo+w+chrzescijanstwie&amp;client=opera&amp;hs=Vwb&amp;source=lnms&amp;tbm=isch&amp;sa=X&amp;ved=2ahUKEwi-vp62tqboAhXIwcQBHWKdCjkQ_AUoAXoECAsQAw&amp;biw=1496&amp;bih=723#imgrc=Fyt3NlvzlmushM</a:t>
            </a:r>
            <a:br>
              <a:rPr lang="pl-PL" sz="1000" u="sng" dirty="0">
                <a:solidFill>
                  <a:schemeClr val="tx1">
                    <a:lumMod val="95000"/>
                    <a:lumOff val="5000"/>
                  </a:schemeClr>
                </a:solidFill>
              </a:rPr>
            </a:br>
            <a:r>
              <a:rPr lang="pl-PL" sz="1000" u="sng" dirty="0">
                <a:solidFill>
                  <a:schemeClr val="tx1">
                    <a:lumMod val="95000"/>
                    <a:lumOff val="5000"/>
                  </a:schemeClr>
                </a:solidFill>
                <a:hlinkClick r:id="rId8">
                  <a:extLst>
                    <a:ext uri="{A12FA001-AC4F-418D-AE19-62706E023703}">
                      <ahyp:hlinkClr xmlns:ahyp="http://schemas.microsoft.com/office/drawing/2018/hyperlinkcolor" val="tx"/>
                    </a:ext>
                  </a:extLst>
                </a:hlinkClick>
              </a:rPr>
              <a:t>https://urodaizdrowie.pl/jak-wyglada-slub-i-wesele-w-innych-krajach</a:t>
            </a:r>
            <a:br>
              <a:rPr lang="pl-PL" sz="1000" u="sng" dirty="0">
                <a:solidFill>
                  <a:schemeClr val="tx1">
                    <a:lumMod val="95000"/>
                    <a:lumOff val="5000"/>
                  </a:schemeClr>
                </a:solidFill>
              </a:rPr>
            </a:br>
            <a:r>
              <a:rPr lang="pl-PL" sz="1000" u="sng" dirty="0">
                <a:solidFill>
                  <a:schemeClr val="tx1">
                    <a:lumMod val="95000"/>
                    <a:lumOff val="5000"/>
                  </a:schemeClr>
                </a:solidFill>
                <a:hlinkClick r:id="rId9">
                  <a:extLst>
                    <a:ext uri="{A12FA001-AC4F-418D-AE19-62706E023703}">
                      <ahyp:hlinkClr xmlns:ahyp="http://schemas.microsoft.com/office/drawing/2018/hyperlinkcolor" val="tx"/>
                    </a:ext>
                  </a:extLst>
                </a:hlinkClick>
              </a:rPr>
              <a:t>https://www.heuristic.pl/blog/e-commerce/Prawa-i-obowiazki-konsumenta-i-przedsiebiorcy-przy-zawieraniu-umowy-na-odleglosc;228.html</a:t>
            </a:r>
            <a:br>
              <a:rPr lang="pl-PL" sz="1000" u="sng" dirty="0">
                <a:solidFill>
                  <a:schemeClr val="tx1">
                    <a:lumMod val="95000"/>
                    <a:lumOff val="5000"/>
                  </a:schemeClr>
                </a:solidFill>
              </a:rPr>
            </a:br>
            <a:r>
              <a:rPr lang="pl-PL" sz="1000" u="sng" dirty="0">
                <a:solidFill>
                  <a:schemeClr val="tx1">
                    <a:lumMod val="95000"/>
                    <a:lumOff val="5000"/>
                  </a:schemeClr>
                </a:solidFill>
              </a:rPr>
              <a:t>https://www.google.pl/search?q=malzenstwo+w+kosciele&amp;tbm=isch&amp;ved=2ahUKEwiWr6qmwaboAhWBRZoKHVanBloQ2-cCegQIABAA&amp;oq=malzenstwo+w+kosciele&amp;gs_l=img.3..0i24.3913.7931..8095...0.0..3.183.2179.24j2......0....1..gws-wiz-img.....0..0j0i5i30j0i131.5kLpIMKzZ8c&amp;ei=pmFzXpbELYGL6QTWzprQBQ&amp;bih=723&amp;biw=1496&amp;client=opera&amp;hs=D2H#imgrc=5Z8EUSMctx50zM&amp;imgdii=wo9-iUu4NBnCpM</a:t>
            </a:r>
            <a:br>
              <a:rPr lang="pl-PL" sz="1000" u="sng" dirty="0">
                <a:solidFill>
                  <a:schemeClr val="tx1">
                    <a:lumMod val="95000"/>
                    <a:lumOff val="5000"/>
                  </a:schemeClr>
                </a:solidFill>
              </a:rPr>
            </a:br>
            <a:r>
              <a:rPr lang="pl-PL" sz="1000" u="sng" dirty="0">
                <a:solidFill>
                  <a:schemeClr val="tx1">
                    <a:lumMod val="95000"/>
                    <a:lumOff val="5000"/>
                  </a:schemeClr>
                </a:solidFill>
              </a:rPr>
              <a:t>https://www.google.pl/search?q=dzieci+w+malzenstwie&amp;tbm=isch&amp;ved=2ahUKEwie4YzexKboAhWMq6QKHcCOClsQ2-cCegQIABAA&amp;oq=dzieci+w+malzenstwie&amp;gs_l=img.3...7471.9921..10086...0.0..0.95.1737.20......0....1..gws-wiz-img.......0j0i3j0i67j0i131j0i5i30.sVY5d5hfFmI&amp;ei=QWVzXt48jNeSBcCdqtgF&amp;bih=723&amp;biw=1496&amp;client=opera&amp;hs=XYx#imgrc=Q0RLrESxGE9VFM</a:t>
            </a:r>
          </a:p>
          <a:p>
            <a:br>
              <a:rPr lang="pl-PL" sz="800" dirty="0">
                <a:solidFill>
                  <a:schemeClr val="tx1">
                    <a:lumMod val="95000"/>
                    <a:lumOff val="5000"/>
                  </a:schemeClr>
                </a:solidFill>
              </a:rPr>
            </a:br>
            <a:endParaRPr lang="pl-PL" sz="800" dirty="0">
              <a:solidFill>
                <a:schemeClr val="tx1">
                  <a:lumMod val="95000"/>
                  <a:lumOff val="5000"/>
                </a:schemeClr>
              </a:solidFill>
            </a:endParaRPr>
          </a:p>
        </p:txBody>
      </p:sp>
    </p:spTree>
    <p:extLst>
      <p:ext uri="{BB962C8B-B14F-4D97-AF65-F5344CB8AC3E}">
        <p14:creationId xmlns:p14="http://schemas.microsoft.com/office/powerpoint/2010/main" val="3063812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4842DA7-EC30-429E-9FB2-9C3CA704B07B}"/>
              </a:ext>
            </a:extLst>
          </p:cNvPr>
          <p:cNvSpPr>
            <a:spLocks noGrp="1"/>
          </p:cNvSpPr>
          <p:nvPr>
            <p:ph idx="1"/>
          </p:nvPr>
        </p:nvSpPr>
        <p:spPr>
          <a:xfrm>
            <a:off x="620812" y="1177485"/>
            <a:ext cx="10364452" cy="3424107"/>
          </a:xfrm>
        </p:spPr>
        <p:txBody>
          <a:bodyPr/>
          <a:lstStyle/>
          <a:p>
            <a:pPr marL="0" indent="0" algn="ctr">
              <a:buNone/>
            </a:pPr>
            <a:r>
              <a:rPr lang="de-DE" sz="4400" b="1" dirty="0">
                <a:latin typeface="Times New Roman" panose="02020603050405020304" pitchFamily="18" charset="0"/>
                <a:ea typeface="Verdana" panose="020B0604030504040204" pitchFamily="34" charset="0"/>
                <a:cs typeface="Times New Roman" panose="02020603050405020304" pitchFamily="18" charset="0"/>
              </a:rPr>
              <a:t>Vielen Dank </a:t>
            </a:r>
            <a:endParaRPr lang="pl-PL" sz="4400" b="1" dirty="0">
              <a:latin typeface="Times New Roman" panose="02020603050405020304" pitchFamily="18" charset="0"/>
              <a:ea typeface="Verdana" panose="020B0604030504040204" pitchFamily="34" charset="0"/>
              <a:cs typeface="Times New Roman" panose="02020603050405020304" pitchFamily="18" charset="0"/>
            </a:endParaRPr>
          </a:p>
          <a:p>
            <a:pPr marL="0" indent="0" algn="ctr">
              <a:buNone/>
            </a:pPr>
            <a:r>
              <a:rPr lang="pl-PL" sz="4400" b="1" dirty="0">
                <a:latin typeface="Times New Roman" panose="02020603050405020304" pitchFamily="18" charset="0"/>
                <a:ea typeface="Verdana" panose="020B0604030504040204" pitchFamily="34" charset="0"/>
                <a:cs typeface="Times New Roman" panose="02020603050405020304" pitchFamily="18" charset="0"/>
              </a:rPr>
              <a:t>f</a:t>
            </a:r>
            <a:r>
              <a:rPr lang="de-DE" sz="4400" b="1" dirty="0" err="1">
                <a:latin typeface="Times New Roman" panose="02020603050405020304" pitchFamily="18" charset="0"/>
                <a:ea typeface="Verdana" panose="020B0604030504040204" pitchFamily="34" charset="0"/>
                <a:cs typeface="Times New Roman" panose="02020603050405020304" pitchFamily="18" charset="0"/>
              </a:rPr>
              <a:t>ür</a:t>
            </a:r>
            <a:r>
              <a:rPr lang="de-DE" sz="4400" b="1" dirty="0">
                <a:latin typeface="Times New Roman" panose="02020603050405020304" pitchFamily="18" charset="0"/>
                <a:ea typeface="Verdana" panose="020B0604030504040204" pitchFamily="34" charset="0"/>
                <a:cs typeface="Times New Roman" panose="02020603050405020304" pitchFamily="18" charset="0"/>
              </a:rPr>
              <a:t> </a:t>
            </a:r>
            <a:endParaRPr lang="pl-PL" sz="4400" b="1" dirty="0">
              <a:latin typeface="Times New Roman" panose="02020603050405020304" pitchFamily="18" charset="0"/>
              <a:ea typeface="Verdana" panose="020B0604030504040204" pitchFamily="34" charset="0"/>
              <a:cs typeface="Times New Roman" panose="02020603050405020304" pitchFamily="18" charset="0"/>
            </a:endParaRPr>
          </a:p>
          <a:p>
            <a:pPr marL="0" indent="0" algn="ctr">
              <a:buNone/>
            </a:pPr>
            <a:r>
              <a:rPr lang="de-DE" sz="4400" b="1" dirty="0">
                <a:latin typeface="Times New Roman" panose="02020603050405020304" pitchFamily="18" charset="0"/>
                <a:ea typeface="Verdana" panose="020B0604030504040204" pitchFamily="34" charset="0"/>
                <a:cs typeface="Times New Roman" panose="02020603050405020304" pitchFamily="18" charset="0"/>
              </a:rPr>
              <a:t>Ihre Aufmerksamkeit</a:t>
            </a:r>
            <a:endParaRPr lang="pl-PL" sz="4400" b="1" dirty="0">
              <a:latin typeface="Times New Roman" panose="02020603050405020304" pitchFamily="18" charset="0"/>
              <a:ea typeface="Verdana" panose="020B060403050404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498704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xit" presetSubtype="0" fill="hold" grpId="1" nodeType="afterEffect">
                                  <p:stCondLst>
                                    <p:cond delay="1000"/>
                                  </p:stCondLst>
                                  <p:iterate type="lt">
                                    <p:tmPct val="0"/>
                                  </p:iterate>
                                  <p:childTnLst>
                                    <p:animEffect transition="out" filter="fade">
                                      <p:cBhvr>
                                        <p:cTn id="18" dur="1500"/>
                                        <p:tgtEl>
                                          <p:spTgt spid="3">
                                            <p:txEl>
                                              <p:pRg st="0" end="0"/>
                                            </p:txEl>
                                          </p:spTgt>
                                        </p:tgtEl>
                                      </p:cBhvr>
                                    </p:animEffect>
                                    <p:set>
                                      <p:cBhvr>
                                        <p:cTn id="19" dur="1" fill="hold">
                                          <p:stCondLst>
                                            <p:cond delay="1499"/>
                                          </p:stCondLst>
                                        </p:cTn>
                                        <p:tgtEl>
                                          <p:spTgt spid="3">
                                            <p:txEl>
                                              <p:pRg st="0" end="0"/>
                                            </p:txEl>
                                          </p:spTgt>
                                        </p:tgtEl>
                                        <p:attrNameLst>
                                          <p:attrName>style.visibility</p:attrName>
                                        </p:attrNameLst>
                                      </p:cBhvr>
                                      <p:to>
                                        <p:strVal val="hidden"/>
                                      </p:to>
                                    </p:set>
                                  </p:childTnLst>
                                </p:cTn>
                              </p:par>
                            </p:childTnLst>
                          </p:cTn>
                        </p:par>
                        <p:par>
                          <p:cTn id="20" fill="hold">
                            <p:stCondLst>
                              <p:cond delay="6250"/>
                            </p:stCondLst>
                            <p:childTnLst>
                              <p:par>
                                <p:cTn id="21" presetID="10" presetClass="exit" presetSubtype="0" fill="hold" grpId="1" nodeType="afterEffect">
                                  <p:stCondLst>
                                    <p:cond delay="1000"/>
                                  </p:stCondLst>
                                  <p:iterate type="lt">
                                    <p:tmPct val="0"/>
                                  </p:iterate>
                                  <p:childTnLst>
                                    <p:animEffect transition="out" filter="fade">
                                      <p:cBhvr>
                                        <p:cTn id="22" dur="1500"/>
                                        <p:tgtEl>
                                          <p:spTgt spid="3">
                                            <p:txEl>
                                              <p:pRg st="1" end="1"/>
                                            </p:txEl>
                                          </p:spTgt>
                                        </p:tgtEl>
                                      </p:cBhvr>
                                    </p:animEffect>
                                    <p:set>
                                      <p:cBhvr>
                                        <p:cTn id="23" dur="1" fill="hold">
                                          <p:stCondLst>
                                            <p:cond delay="1499"/>
                                          </p:stCondLst>
                                        </p:cTn>
                                        <p:tgtEl>
                                          <p:spTgt spid="3">
                                            <p:txEl>
                                              <p:pRg st="1" end="1"/>
                                            </p:txEl>
                                          </p:spTgt>
                                        </p:tgtEl>
                                        <p:attrNameLst>
                                          <p:attrName>style.visibility</p:attrName>
                                        </p:attrNameLst>
                                      </p:cBhvr>
                                      <p:to>
                                        <p:strVal val="hidden"/>
                                      </p:to>
                                    </p:set>
                                  </p:childTnLst>
                                </p:cTn>
                              </p:par>
                            </p:childTnLst>
                          </p:cTn>
                        </p:par>
                        <p:par>
                          <p:cTn id="24" fill="hold">
                            <p:stCondLst>
                              <p:cond delay="8750"/>
                            </p:stCondLst>
                            <p:childTnLst>
                              <p:par>
                                <p:cTn id="25" presetID="10" presetClass="exit" presetSubtype="0" fill="hold" grpId="1" nodeType="afterEffect">
                                  <p:stCondLst>
                                    <p:cond delay="1000"/>
                                  </p:stCondLst>
                                  <p:iterate type="lt">
                                    <p:tmPct val="0"/>
                                  </p:iterate>
                                  <p:childTnLst>
                                    <p:animEffect transition="out" filter="fade">
                                      <p:cBhvr>
                                        <p:cTn id="26" dur="1500"/>
                                        <p:tgtEl>
                                          <p:spTgt spid="3">
                                            <p:txEl>
                                              <p:pRg st="2" end="2"/>
                                            </p:txEl>
                                          </p:spTgt>
                                        </p:tgtEl>
                                      </p:cBhvr>
                                    </p:animEffect>
                                    <p:set>
                                      <p:cBhvr>
                                        <p:cTn id="27" dur="1" fill="hold">
                                          <p:stCondLst>
                                            <p:cond delay="1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B02E5E-4B70-4BE5-ACED-728DEA8B8B2E}"/>
              </a:ext>
            </a:extLst>
          </p:cNvPr>
          <p:cNvSpPr>
            <a:spLocks noGrp="1"/>
          </p:cNvSpPr>
          <p:nvPr>
            <p:ph type="title"/>
          </p:nvPr>
        </p:nvSpPr>
        <p:spPr>
          <a:xfrm>
            <a:off x="-1" y="325197"/>
            <a:ext cx="12192000" cy="1174772"/>
          </a:xfrm>
          <a:solidFill>
            <a:schemeClr val="accent1">
              <a:lumMod val="40000"/>
              <a:lumOff val="60000"/>
            </a:schemeClr>
          </a:solidFill>
          <a:effectLst>
            <a:reflection blurRad="6350" stA="50000" endA="300" endPos="55000" dir="5400000" sy="-100000" algn="bl" rotWithShape="0"/>
          </a:effectLst>
        </p:spPr>
        <p:txBody>
          <a:bodyPr>
            <a:normAutofit/>
          </a:bodyPr>
          <a:lstStyle/>
          <a:p>
            <a:r>
              <a:rPr lang="pl-PL" sz="4800" dirty="0">
                <a:latin typeface="Times New Roman" panose="02020603050405020304" pitchFamily="18" charset="0"/>
                <a:cs typeface="Times New Roman" panose="02020603050405020304" pitchFamily="18" charset="0"/>
              </a:rPr>
              <a:t>Was </a:t>
            </a:r>
            <a:r>
              <a:rPr lang="pl-PL" sz="4800" dirty="0" err="1">
                <a:latin typeface="Times New Roman" panose="02020603050405020304" pitchFamily="18" charset="0"/>
                <a:cs typeface="Times New Roman" panose="02020603050405020304" pitchFamily="18" charset="0"/>
              </a:rPr>
              <a:t>ist</a:t>
            </a:r>
            <a:r>
              <a:rPr lang="pl-PL" sz="4800" dirty="0">
                <a:latin typeface="Times New Roman" panose="02020603050405020304" pitchFamily="18" charset="0"/>
                <a:cs typeface="Times New Roman" panose="02020603050405020304" pitchFamily="18" charset="0"/>
              </a:rPr>
              <a:t> </a:t>
            </a:r>
            <a:r>
              <a:rPr lang="pl-PL" sz="4800" dirty="0" err="1">
                <a:latin typeface="Times New Roman" panose="02020603050405020304" pitchFamily="18" charset="0"/>
                <a:cs typeface="Times New Roman" panose="02020603050405020304" pitchFamily="18" charset="0"/>
              </a:rPr>
              <a:t>die</a:t>
            </a:r>
            <a:r>
              <a:rPr lang="pl-PL" sz="4800" dirty="0">
                <a:latin typeface="Times New Roman" panose="02020603050405020304" pitchFamily="18" charset="0"/>
                <a:cs typeface="Times New Roman" panose="02020603050405020304" pitchFamily="18" charset="0"/>
              </a:rPr>
              <a:t> ehe ?</a:t>
            </a:r>
          </a:p>
        </p:txBody>
      </p:sp>
      <p:sp>
        <p:nvSpPr>
          <p:cNvPr id="3" name="Symbol zastępczy zawartości 2">
            <a:extLst>
              <a:ext uri="{FF2B5EF4-FFF2-40B4-BE49-F238E27FC236}">
                <a16:creationId xmlns:a16="http://schemas.microsoft.com/office/drawing/2014/main" id="{E89C644B-3F57-4362-9933-7511E91EFCF2}"/>
              </a:ext>
            </a:extLst>
          </p:cNvPr>
          <p:cNvSpPr>
            <a:spLocks noGrp="1"/>
          </p:cNvSpPr>
          <p:nvPr>
            <p:ph idx="1"/>
          </p:nvPr>
        </p:nvSpPr>
        <p:spPr>
          <a:xfrm>
            <a:off x="975919" y="2259721"/>
            <a:ext cx="10364452" cy="3424107"/>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p:txBody>
      </p:sp>
      <p:sp>
        <p:nvSpPr>
          <p:cNvPr id="6" name="Serce 5">
            <a:extLst>
              <a:ext uri="{FF2B5EF4-FFF2-40B4-BE49-F238E27FC236}">
                <a16:creationId xmlns:a16="http://schemas.microsoft.com/office/drawing/2014/main" id="{0793B26E-41D9-43A8-AB96-01E708A55772}"/>
              </a:ext>
            </a:extLst>
          </p:cNvPr>
          <p:cNvSpPr/>
          <p:nvPr/>
        </p:nvSpPr>
        <p:spPr>
          <a:xfrm>
            <a:off x="4811697" y="2991631"/>
            <a:ext cx="2254929" cy="1997476"/>
          </a:xfrm>
          <a:prstGeom prst="hear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pl-PL" b="1" dirty="0" err="1">
                <a:solidFill>
                  <a:schemeClr val="tx1">
                    <a:lumMod val="95000"/>
                    <a:lumOff val="5000"/>
                  </a:schemeClr>
                </a:solidFill>
                <a:latin typeface="Times New Roman" panose="02020603050405020304" pitchFamily="18" charset="0"/>
                <a:cs typeface="Times New Roman" panose="02020603050405020304" pitchFamily="18" charset="0"/>
              </a:rPr>
              <a:t>Die</a:t>
            </a:r>
            <a:r>
              <a:rPr lang="pl-PL" b="1" dirty="0">
                <a:solidFill>
                  <a:schemeClr val="tx1">
                    <a:lumMod val="95000"/>
                    <a:lumOff val="5000"/>
                  </a:schemeClr>
                </a:solidFill>
                <a:latin typeface="Times New Roman" panose="02020603050405020304" pitchFamily="18" charset="0"/>
                <a:cs typeface="Times New Roman" panose="02020603050405020304" pitchFamily="18" charset="0"/>
              </a:rPr>
              <a:t> EHE</a:t>
            </a:r>
          </a:p>
        </p:txBody>
      </p:sp>
      <p:sp>
        <p:nvSpPr>
          <p:cNvPr id="7" name="Strzałka: w prawo 6">
            <a:extLst>
              <a:ext uri="{FF2B5EF4-FFF2-40B4-BE49-F238E27FC236}">
                <a16:creationId xmlns:a16="http://schemas.microsoft.com/office/drawing/2014/main" id="{5C035214-4EB6-49BF-83B1-6974A0893FB4}"/>
              </a:ext>
            </a:extLst>
          </p:cNvPr>
          <p:cNvSpPr/>
          <p:nvPr/>
        </p:nvSpPr>
        <p:spPr>
          <a:xfrm rot="12879300">
            <a:off x="4729601" y="2713063"/>
            <a:ext cx="257452"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F16E6DCA-2130-4BE6-97B5-BB6352460142}"/>
              </a:ext>
            </a:extLst>
          </p:cNvPr>
          <p:cNvSpPr txBox="1"/>
          <p:nvPr/>
        </p:nvSpPr>
        <p:spPr>
          <a:xfrm>
            <a:off x="3225553" y="2263519"/>
            <a:ext cx="2583402"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Eheschließung</a:t>
            </a:r>
            <a:endParaRPr lang="pl-PL" sz="2000" b="1" dirty="0">
              <a:latin typeface="Times New Roman" panose="02020603050405020304" pitchFamily="18" charset="0"/>
              <a:cs typeface="Times New Roman" panose="02020603050405020304" pitchFamily="18" charset="0"/>
            </a:endParaRPr>
          </a:p>
        </p:txBody>
      </p:sp>
      <p:sp>
        <p:nvSpPr>
          <p:cNvPr id="10" name="pole tekstowe 9">
            <a:extLst>
              <a:ext uri="{FF2B5EF4-FFF2-40B4-BE49-F238E27FC236}">
                <a16:creationId xmlns:a16="http://schemas.microsoft.com/office/drawing/2014/main" id="{5B94E6C0-024D-4311-8E45-09CA2886AE16}"/>
              </a:ext>
            </a:extLst>
          </p:cNvPr>
          <p:cNvSpPr txBox="1"/>
          <p:nvPr/>
        </p:nvSpPr>
        <p:spPr>
          <a:xfrm>
            <a:off x="5557422" y="2370245"/>
            <a:ext cx="1615736" cy="677108"/>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Heirat</a:t>
            </a:r>
            <a:endParaRPr lang="pl-PL" sz="2000" b="1" dirty="0">
              <a:latin typeface="Times New Roman" panose="02020603050405020304" pitchFamily="18" charset="0"/>
              <a:cs typeface="Times New Roman" panose="02020603050405020304" pitchFamily="18" charset="0"/>
            </a:endParaRPr>
          </a:p>
          <a:p>
            <a:endParaRPr lang="pl-PL" dirty="0"/>
          </a:p>
        </p:txBody>
      </p:sp>
      <p:sp>
        <p:nvSpPr>
          <p:cNvPr id="11" name="Strzałka: w prawo 10">
            <a:extLst>
              <a:ext uri="{FF2B5EF4-FFF2-40B4-BE49-F238E27FC236}">
                <a16:creationId xmlns:a16="http://schemas.microsoft.com/office/drawing/2014/main" id="{99B3E4B5-05AA-4A98-B591-2DF5005DFD97}"/>
              </a:ext>
            </a:extLst>
          </p:cNvPr>
          <p:cNvSpPr/>
          <p:nvPr/>
        </p:nvSpPr>
        <p:spPr>
          <a:xfrm rot="10800000">
            <a:off x="4378498" y="3356560"/>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prawo 11">
            <a:extLst>
              <a:ext uri="{FF2B5EF4-FFF2-40B4-BE49-F238E27FC236}">
                <a16:creationId xmlns:a16="http://schemas.microsoft.com/office/drawing/2014/main" id="{E4E155AF-8074-410E-B92B-5DA5C4621428}"/>
              </a:ext>
            </a:extLst>
          </p:cNvPr>
          <p:cNvSpPr/>
          <p:nvPr/>
        </p:nvSpPr>
        <p:spPr>
          <a:xfrm rot="8683600">
            <a:off x="4482280" y="4142529"/>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7813E295-03B0-4FF6-88BC-E971745DE6A5}"/>
              </a:ext>
            </a:extLst>
          </p:cNvPr>
          <p:cNvSpPr txBox="1"/>
          <p:nvPr/>
        </p:nvSpPr>
        <p:spPr>
          <a:xfrm>
            <a:off x="2935289" y="3249414"/>
            <a:ext cx="1509203"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Ehepartner</a:t>
            </a:r>
            <a:endParaRPr lang="pl-PL" sz="2000" dirty="0">
              <a:latin typeface="Times New Roman" panose="02020603050405020304" pitchFamily="18" charset="0"/>
              <a:cs typeface="Times New Roman" panose="02020603050405020304" pitchFamily="18" charset="0"/>
            </a:endParaRPr>
          </a:p>
        </p:txBody>
      </p:sp>
      <p:sp>
        <p:nvSpPr>
          <p:cNvPr id="14" name="Strzałka: w prawo 13">
            <a:extLst>
              <a:ext uri="{FF2B5EF4-FFF2-40B4-BE49-F238E27FC236}">
                <a16:creationId xmlns:a16="http://schemas.microsoft.com/office/drawing/2014/main" id="{F5B2C774-DEEF-44DA-A76F-EEF5E58978C7}"/>
              </a:ext>
            </a:extLst>
          </p:cNvPr>
          <p:cNvSpPr/>
          <p:nvPr/>
        </p:nvSpPr>
        <p:spPr>
          <a:xfrm rot="8032388">
            <a:off x="4961716" y="4815758"/>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A021C23E-2547-4D0F-ACE8-C95D0C9CCAEA}"/>
              </a:ext>
            </a:extLst>
          </p:cNvPr>
          <p:cNvSpPr txBox="1"/>
          <p:nvPr/>
        </p:nvSpPr>
        <p:spPr>
          <a:xfrm>
            <a:off x="3249227" y="4339197"/>
            <a:ext cx="2308195"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Ehegatten</a:t>
            </a:r>
            <a:endParaRPr lang="pl-PL" sz="2000" dirty="0">
              <a:latin typeface="Times New Roman" panose="02020603050405020304" pitchFamily="18" charset="0"/>
              <a:cs typeface="Times New Roman" panose="02020603050405020304" pitchFamily="18" charset="0"/>
            </a:endParaRPr>
          </a:p>
        </p:txBody>
      </p:sp>
      <p:sp>
        <p:nvSpPr>
          <p:cNvPr id="16" name="Strzałka: w prawo 15">
            <a:extLst>
              <a:ext uri="{FF2B5EF4-FFF2-40B4-BE49-F238E27FC236}">
                <a16:creationId xmlns:a16="http://schemas.microsoft.com/office/drawing/2014/main" id="{4805DA88-5DA5-4041-9579-A5E2AEDD8002}"/>
              </a:ext>
            </a:extLst>
          </p:cNvPr>
          <p:cNvSpPr/>
          <p:nvPr/>
        </p:nvSpPr>
        <p:spPr>
          <a:xfrm rot="5400000">
            <a:off x="5826008" y="5315548"/>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E3F740AE-24F8-42A7-BDF6-D7FC31F3B354}"/>
              </a:ext>
            </a:extLst>
          </p:cNvPr>
          <p:cNvSpPr txBox="1"/>
          <p:nvPr/>
        </p:nvSpPr>
        <p:spPr>
          <a:xfrm>
            <a:off x="3972678" y="4844421"/>
            <a:ext cx="1177976" cy="707886"/>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 Ehepaar </a:t>
            </a:r>
            <a:endParaRPr lang="pl-PL" sz="2000" dirty="0">
              <a:latin typeface="Times New Roman" panose="02020603050405020304" pitchFamily="18" charset="0"/>
              <a:cs typeface="Times New Roman" panose="02020603050405020304" pitchFamily="18" charset="0"/>
            </a:endParaRPr>
          </a:p>
        </p:txBody>
      </p:sp>
      <p:sp>
        <p:nvSpPr>
          <p:cNvPr id="18" name="Strzałka: w prawo 17">
            <a:extLst>
              <a:ext uri="{FF2B5EF4-FFF2-40B4-BE49-F238E27FC236}">
                <a16:creationId xmlns:a16="http://schemas.microsoft.com/office/drawing/2014/main" id="{BB49DAF4-B449-4567-8422-0634375FCF34}"/>
              </a:ext>
            </a:extLst>
          </p:cNvPr>
          <p:cNvSpPr/>
          <p:nvPr/>
        </p:nvSpPr>
        <p:spPr>
          <a:xfrm rot="2981151">
            <a:off x="6654226" y="4857585"/>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A63CB98A-F0F7-4F01-9398-1FF334ADCAA9}"/>
              </a:ext>
            </a:extLst>
          </p:cNvPr>
          <p:cNvSpPr txBox="1"/>
          <p:nvPr/>
        </p:nvSpPr>
        <p:spPr>
          <a:xfrm>
            <a:off x="5370494" y="5780762"/>
            <a:ext cx="1988598" cy="400110"/>
          </a:xfrm>
          <a:prstGeom prst="rect">
            <a:avLst/>
          </a:prstGeom>
          <a:noFill/>
        </p:spPr>
        <p:txBody>
          <a:bodyPr wrap="square" rtlCol="0">
            <a:spAutoFit/>
          </a:bodyPr>
          <a:lstStyle/>
          <a:p>
            <a:r>
              <a:rPr lang="de-DE" sz="2000" b="1" dirty="0">
                <a:latin typeface="Times New Roman" panose="02020603050405020304" pitchFamily="18" charset="0"/>
                <a:cs typeface="Times New Roman" panose="02020603050405020304" pitchFamily="18" charset="0"/>
              </a:rPr>
              <a:t> Eheleute</a:t>
            </a:r>
            <a:endParaRPr lang="pl-PL" sz="2000" dirty="0">
              <a:latin typeface="Times New Roman" panose="02020603050405020304" pitchFamily="18" charset="0"/>
              <a:cs typeface="Times New Roman" panose="02020603050405020304" pitchFamily="18" charset="0"/>
            </a:endParaRPr>
          </a:p>
        </p:txBody>
      </p:sp>
      <p:sp>
        <p:nvSpPr>
          <p:cNvPr id="20" name="Strzałka: w prawo 19">
            <a:extLst>
              <a:ext uri="{FF2B5EF4-FFF2-40B4-BE49-F238E27FC236}">
                <a16:creationId xmlns:a16="http://schemas.microsoft.com/office/drawing/2014/main" id="{C40C7769-A60B-40FF-8769-ACBA916F5152}"/>
              </a:ext>
            </a:extLst>
          </p:cNvPr>
          <p:cNvSpPr/>
          <p:nvPr/>
        </p:nvSpPr>
        <p:spPr>
          <a:xfrm rot="2167581">
            <a:off x="7229663" y="4204152"/>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prawo 21">
            <a:extLst>
              <a:ext uri="{FF2B5EF4-FFF2-40B4-BE49-F238E27FC236}">
                <a16:creationId xmlns:a16="http://schemas.microsoft.com/office/drawing/2014/main" id="{666D9A87-42FB-46B3-B80E-2C3DE226654E}"/>
              </a:ext>
            </a:extLst>
          </p:cNvPr>
          <p:cNvSpPr/>
          <p:nvPr/>
        </p:nvSpPr>
        <p:spPr>
          <a:xfrm>
            <a:off x="7370064" y="3479766"/>
            <a:ext cx="25885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a:extLst>
              <a:ext uri="{FF2B5EF4-FFF2-40B4-BE49-F238E27FC236}">
                <a16:creationId xmlns:a16="http://schemas.microsoft.com/office/drawing/2014/main" id="{52FFCCAE-BAB0-4424-A462-94E85FC3C5A8}"/>
              </a:ext>
            </a:extLst>
          </p:cNvPr>
          <p:cNvSpPr txBox="1"/>
          <p:nvPr/>
        </p:nvSpPr>
        <p:spPr>
          <a:xfrm>
            <a:off x="6895923" y="5119962"/>
            <a:ext cx="2263806" cy="677108"/>
          </a:xfrm>
          <a:prstGeom prst="rect">
            <a:avLst/>
          </a:prstGeom>
          <a:noFill/>
        </p:spPr>
        <p:txBody>
          <a:bodyPr wrap="square" rtlCol="0">
            <a:spAutoFit/>
          </a:bodyPr>
          <a:lstStyle/>
          <a:p>
            <a:r>
              <a:rPr lang="pl-PL" sz="2000" b="1" dirty="0" err="1">
                <a:latin typeface="Times New Roman" panose="02020603050405020304" pitchFamily="18" charset="0"/>
                <a:cs typeface="Times New Roman" panose="02020603050405020304" pitchFamily="18" charset="0"/>
              </a:rPr>
              <a:t>Gattin</a:t>
            </a:r>
            <a:endParaRPr lang="pl-PL" sz="2000" b="1" dirty="0">
              <a:latin typeface="Times New Roman" panose="02020603050405020304" pitchFamily="18" charset="0"/>
              <a:cs typeface="Times New Roman" panose="02020603050405020304" pitchFamily="18" charset="0"/>
            </a:endParaRPr>
          </a:p>
          <a:p>
            <a:endParaRPr lang="pl-PL" dirty="0"/>
          </a:p>
        </p:txBody>
      </p:sp>
      <p:sp>
        <p:nvSpPr>
          <p:cNvPr id="24" name="pole tekstowe 23">
            <a:extLst>
              <a:ext uri="{FF2B5EF4-FFF2-40B4-BE49-F238E27FC236}">
                <a16:creationId xmlns:a16="http://schemas.microsoft.com/office/drawing/2014/main" id="{E9184589-9E3E-4BED-BF75-CABB632912A1}"/>
              </a:ext>
            </a:extLst>
          </p:cNvPr>
          <p:cNvSpPr txBox="1"/>
          <p:nvPr/>
        </p:nvSpPr>
        <p:spPr>
          <a:xfrm>
            <a:off x="7554755" y="4364816"/>
            <a:ext cx="2414726" cy="400110"/>
          </a:xfrm>
          <a:prstGeom prst="rect">
            <a:avLst/>
          </a:prstGeom>
          <a:noFill/>
        </p:spPr>
        <p:txBody>
          <a:bodyPr wrap="square" rtlCol="0">
            <a:spAutoFit/>
          </a:bodyPr>
          <a:lstStyle/>
          <a:p>
            <a:r>
              <a:rPr lang="pl-PL" sz="2000" b="1" dirty="0" err="1">
                <a:latin typeface="Times New Roman" panose="02020603050405020304" pitchFamily="18" charset="0"/>
                <a:cs typeface="Times New Roman" panose="02020603050405020304" pitchFamily="18" charset="0"/>
              </a:rPr>
              <a:t>Gatte</a:t>
            </a:r>
            <a:endParaRPr lang="pl-PL" sz="2000" dirty="0">
              <a:latin typeface="Times New Roman" panose="02020603050405020304" pitchFamily="18" charset="0"/>
              <a:cs typeface="Times New Roman" panose="02020603050405020304" pitchFamily="18" charset="0"/>
            </a:endParaRPr>
          </a:p>
        </p:txBody>
      </p:sp>
      <p:sp>
        <p:nvSpPr>
          <p:cNvPr id="25" name="pole tekstowe 24">
            <a:extLst>
              <a:ext uri="{FF2B5EF4-FFF2-40B4-BE49-F238E27FC236}">
                <a16:creationId xmlns:a16="http://schemas.microsoft.com/office/drawing/2014/main" id="{FF712C33-3F34-43BE-9431-1AFF0B158729}"/>
              </a:ext>
            </a:extLst>
          </p:cNvPr>
          <p:cNvSpPr txBox="1"/>
          <p:nvPr/>
        </p:nvSpPr>
        <p:spPr>
          <a:xfrm>
            <a:off x="7790013" y="3422441"/>
            <a:ext cx="1944210" cy="677108"/>
          </a:xfrm>
          <a:prstGeom prst="rect">
            <a:avLst/>
          </a:prstGeom>
          <a:noFill/>
        </p:spPr>
        <p:txBody>
          <a:bodyPr wrap="square" rtlCol="0">
            <a:spAutoFit/>
          </a:bodyPr>
          <a:lstStyle/>
          <a:p>
            <a:r>
              <a:rPr lang="pl-PL" sz="2000" b="1" dirty="0" err="1">
                <a:latin typeface="Times New Roman" panose="02020603050405020304" pitchFamily="18" charset="0"/>
                <a:cs typeface="Times New Roman" panose="02020603050405020304" pitchFamily="18" charset="0"/>
              </a:rPr>
              <a:t>Gemahl</a:t>
            </a:r>
            <a:endParaRPr lang="pl-PL" sz="2000" b="1" dirty="0">
              <a:latin typeface="Times New Roman" panose="02020603050405020304" pitchFamily="18" charset="0"/>
              <a:cs typeface="Times New Roman" panose="02020603050405020304" pitchFamily="18" charset="0"/>
            </a:endParaRPr>
          </a:p>
          <a:p>
            <a:endParaRPr lang="pl-PL" dirty="0"/>
          </a:p>
        </p:txBody>
      </p:sp>
      <p:sp>
        <p:nvSpPr>
          <p:cNvPr id="26" name="pole tekstowe 25">
            <a:extLst>
              <a:ext uri="{FF2B5EF4-FFF2-40B4-BE49-F238E27FC236}">
                <a16:creationId xmlns:a16="http://schemas.microsoft.com/office/drawing/2014/main" id="{B7F2B214-151A-4951-95FD-3225B1D4E56A}"/>
              </a:ext>
            </a:extLst>
          </p:cNvPr>
          <p:cNvSpPr txBox="1"/>
          <p:nvPr/>
        </p:nvSpPr>
        <p:spPr>
          <a:xfrm>
            <a:off x="7240967" y="2375580"/>
            <a:ext cx="1544714" cy="677108"/>
          </a:xfrm>
          <a:prstGeom prst="rect">
            <a:avLst/>
          </a:prstGeom>
          <a:noFill/>
        </p:spPr>
        <p:txBody>
          <a:bodyPr wrap="square" rtlCol="0">
            <a:spAutoFit/>
          </a:bodyPr>
          <a:lstStyle/>
          <a:p>
            <a:r>
              <a:rPr lang="pl-PL" sz="2000" b="1" dirty="0" err="1">
                <a:latin typeface="Times New Roman" panose="02020603050405020304" pitchFamily="18" charset="0"/>
                <a:cs typeface="Times New Roman" panose="02020603050405020304" pitchFamily="18" charset="0"/>
              </a:rPr>
              <a:t>Gemahlin</a:t>
            </a:r>
            <a:endParaRPr lang="pl-PL" sz="2000" dirty="0">
              <a:latin typeface="Times New Roman" panose="02020603050405020304" pitchFamily="18" charset="0"/>
              <a:cs typeface="Times New Roman" panose="02020603050405020304" pitchFamily="18" charset="0"/>
            </a:endParaRPr>
          </a:p>
          <a:p>
            <a:endParaRPr lang="pl-PL" dirty="0"/>
          </a:p>
        </p:txBody>
      </p:sp>
      <p:sp>
        <p:nvSpPr>
          <p:cNvPr id="27" name="Strzałka: w prawo 26">
            <a:extLst>
              <a:ext uri="{FF2B5EF4-FFF2-40B4-BE49-F238E27FC236}">
                <a16:creationId xmlns:a16="http://schemas.microsoft.com/office/drawing/2014/main" id="{ACED5763-F910-4863-B4CF-C2365D52D567}"/>
              </a:ext>
            </a:extLst>
          </p:cNvPr>
          <p:cNvSpPr/>
          <p:nvPr/>
        </p:nvSpPr>
        <p:spPr>
          <a:xfrm rot="16200000">
            <a:off x="5810080" y="2804256"/>
            <a:ext cx="257452"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trzałka: w prawo 27">
            <a:extLst>
              <a:ext uri="{FF2B5EF4-FFF2-40B4-BE49-F238E27FC236}">
                <a16:creationId xmlns:a16="http://schemas.microsoft.com/office/drawing/2014/main" id="{E39E9DDE-79E3-4840-8E5D-162660A05C68}"/>
              </a:ext>
            </a:extLst>
          </p:cNvPr>
          <p:cNvSpPr/>
          <p:nvPr/>
        </p:nvSpPr>
        <p:spPr>
          <a:xfrm rot="18898350">
            <a:off x="7021495" y="2738964"/>
            <a:ext cx="257452"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A9F7DAC5-FC43-43D2-BF7E-AD521076A95F}"/>
              </a:ext>
            </a:extLst>
          </p:cNvPr>
          <p:cNvSpPr txBox="1"/>
          <p:nvPr/>
        </p:nvSpPr>
        <p:spPr>
          <a:xfrm>
            <a:off x="665825" y="2370245"/>
            <a:ext cx="1591182" cy="646331"/>
          </a:xfrm>
          <a:prstGeom prst="rect">
            <a:avLst/>
          </a:prstGeom>
          <a:noFill/>
        </p:spPr>
        <p:txBody>
          <a:bodyPr wrap="square" rtlCol="0">
            <a:spAutoFit/>
          </a:bodyPr>
          <a:lstStyle/>
          <a:p>
            <a:endParaRPr lang="pl-PL" b="1" dirty="0">
              <a:latin typeface="Times New Roman" panose="02020603050405020304" pitchFamily="18" charset="0"/>
              <a:cs typeface="Times New Roman" panose="02020603050405020304" pitchFamily="18" charset="0"/>
            </a:endParaRPr>
          </a:p>
          <a:p>
            <a:endParaRPr lang="pl-PL" dirty="0"/>
          </a:p>
        </p:txBody>
      </p:sp>
      <p:sp>
        <p:nvSpPr>
          <p:cNvPr id="104" name="Strzałka: w prawo 103">
            <a:extLst>
              <a:ext uri="{FF2B5EF4-FFF2-40B4-BE49-F238E27FC236}">
                <a16:creationId xmlns:a16="http://schemas.microsoft.com/office/drawing/2014/main" id="{EF9AB947-696F-4AD3-B58D-C5AD51464C8F}"/>
              </a:ext>
            </a:extLst>
          </p:cNvPr>
          <p:cNvSpPr/>
          <p:nvPr/>
        </p:nvSpPr>
        <p:spPr>
          <a:xfrm rot="12879300">
            <a:off x="4729602" y="2713064"/>
            <a:ext cx="257452"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44843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500"/>
                                        <p:tgtEl>
                                          <p:spTgt spid="6"/>
                                        </p:tgtEl>
                                      </p:cBhvr>
                                    </p:animEffect>
                                  </p:childTnLst>
                                </p:cTn>
                              </p:par>
                            </p:childTnLst>
                          </p:cTn>
                        </p:par>
                        <p:par>
                          <p:cTn id="12" fill="hold">
                            <p:stCondLst>
                              <p:cond delay="7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7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8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950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10000"/>
                            </p:stCondLst>
                            <p:childTnLst>
                              <p:par>
                                <p:cTn id="43" presetID="2" presetClass="entr" presetSubtype="4"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10500"/>
                            </p:stCondLst>
                            <p:childTnLst>
                              <p:par>
                                <p:cTn id="48" presetID="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p:stCondLst>
                              <p:cond delay="11000"/>
                            </p:stCondLst>
                            <p:childTnLst>
                              <p:par>
                                <p:cTn id="53" presetID="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par>
                          <p:cTn id="57" fill="hold">
                            <p:stCondLst>
                              <p:cond delay="11500"/>
                            </p:stCondLst>
                            <p:childTnLst>
                              <p:par>
                                <p:cTn id="58" presetID="2" presetClass="entr" presetSubtype="4"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0" grpId="0"/>
      <p:bldP spid="13" grpId="0"/>
      <p:bldP spid="15" grpId="0"/>
      <p:bldP spid="17" grpId="0"/>
      <p:bldP spid="19"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6D5A53-A337-4782-A900-AF4C72EC8CC3}"/>
              </a:ext>
            </a:extLst>
          </p:cNvPr>
          <p:cNvSpPr>
            <a:spLocks noGrp="1"/>
          </p:cNvSpPr>
          <p:nvPr>
            <p:ph type="title"/>
          </p:nvPr>
        </p:nvSpPr>
        <p:spPr>
          <a:xfrm>
            <a:off x="0" y="391022"/>
            <a:ext cx="12191999" cy="1596177"/>
          </a:xfrm>
          <a:solidFill>
            <a:schemeClr val="accent1">
              <a:lumMod val="40000"/>
              <a:lumOff val="60000"/>
            </a:schemeClr>
          </a:solidFill>
          <a:effectLst>
            <a:reflection blurRad="6350" stA="50000" endA="300" endPos="55000" dir="5400000" sy="-100000" algn="bl" rotWithShape="0"/>
          </a:effectLst>
        </p:spPr>
        <p:txBody>
          <a:bodyPr/>
          <a:lstStyle/>
          <a:p>
            <a:r>
              <a:rPr lang="de-DE" dirty="0">
                <a:latin typeface="Times New Roman" panose="02020603050405020304" pitchFamily="18" charset="0"/>
                <a:cs typeface="Times New Roman" panose="02020603050405020304" pitchFamily="18" charset="0"/>
              </a:rPr>
              <a:t>die Geschichte der Ehe in bestimmten </a:t>
            </a:r>
            <a:r>
              <a:rPr lang="pl-PL" dirty="0" err="1">
                <a:latin typeface="Times New Roman" panose="02020603050405020304" pitchFamily="18" charset="0"/>
                <a:cs typeface="Times New Roman" panose="02020603050405020304" pitchFamily="18" charset="0"/>
              </a:rPr>
              <a:t>Historischen</a:t>
            </a:r>
            <a:r>
              <a:rPr lang="pl-PL"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Perioden </a:t>
            </a:r>
            <a:endParaRPr lang="pl-PL"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CD3F549D-145F-4856-9046-99A4DB40A3FB}"/>
              </a:ext>
            </a:extLst>
          </p:cNvPr>
          <p:cNvSpPr>
            <a:spLocks noChangeArrowheads="1"/>
          </p:cNvSpPr>
          <p:nvPr/>
        </p:nvSpPr>
        <p:spPr bwMode="auto">
          <a:xfrm>
            <a:off x="4084376" y="1837202"/>
            <a:ext cx="820516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900" b="0" i="0" u="none" strike="noStrike" cap="none" normalizeH="0" baseline="0" dirty="0">
                <a:ln>
                  <a:noFill/>
                </a:ln>
                <a:solidFill>
                  <a:srgbClr val="0645AD"/>
                </a:solidFill>
                <a:effectLst/>
                <a:latin typeface="Arial" panose="020B0604020202020204" pitchFamily="34" charset="0"/>
              </a:rPr>
              <a:t>  </a:t>
            </a:r>
            <a:r>
              <a:rPr kumimoji="0" lang="pl-PL" altLang="pl-PL" sz="20800" b="0" i="0" u="none" strike="noStrike" cap="none" normalizeH="0" baseline="0" dirty="0">
                <a:ln>
                  <a:noFill/>
                </a:ln>
                <a:solidFill>
                  <a:srgbClr val="0645AD"/>
                </a:solidFill>
                <a:effectLst/>
                <a:latin typeface="Arial" panose="020B0604020202020204" pitchFamily="34" charset="0"/>
              </a:rPr>
              <a:t>    </a:t>
            </a:r>
            <a:r>
              <a:rPr kumimoji="0" lang="pl-PL" altLang="pl-PL" sz="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pl-PL" altLang="pl-P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strike="noStrike" cap="none" normalizeH="0" baseline="0" dirty="0">
                <a:ln>
                  <a:noFill/>
                </a:ln>
                <a:solidFill>
                  <a:srgbClr val="222222"/>
                </a:solidFill>
                <a:latin typeface="Times New Roman" panose="02020603050405020304" pitchFamily="18" charset="0"/>
                <a:cs typeface="Times New Roman" panose="02020603050405020304" pitchFamily="18" charset="0"/>
              </a:rPr>
              <a:t>„</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Wye</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reymont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vnd</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melusina</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zusamen</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wurdent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geleit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b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b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Vnd</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vom</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bischoff</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gesegenet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wurdent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in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dem</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bett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a:t>
            </a:r>
            <a:b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b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Hochdeutsch</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„Wie Reymont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und</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Melusina</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verlobt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b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b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Und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vom</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Bischof</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gesegnet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wurden</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in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ihrem</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i="1"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Hochzeitsbett</a:t>
            </a:r>
            <a: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a:t>
            </a:r>
            <a:br>
              <a:rPr kumimoji="0" lang="pl-PL" altLang="pl-PL" sz="2000" i="1"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b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a:t>
            </a: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satirischer</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Holzschnitt</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aus</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dem</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Buch </a:t>
            </a:r>
            <a:r>
              <a:rPr kumimoji="0" lang="pl-PL" altLang="pl-PL" sz="2000" strike="noStrike" cap="none" normalizeH="0" baseline="0" dirty="0" err="1">
                <a:ln>
                  <a:noFill/>
                </a:ln>
                <a:solidFill>
                  <a:schemeClr val="tx1">
                    <a:lumMod val="95000"/>
                    <a:lumOff val="5000"/>
                  </a:schemeClr>
                </a:solidFill>
                <a:latin typeface="Times New Roman" panose="02020603050405020304" pitchFamily="18" charset="0"/>
                <a:cs typeface="Times New Roman" panose="02020603050405020304" pitchFamily="18" charset="0"/>
              </a:rPr>
              <a:t>Schöne</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lang="pl-PL" altLang="pl-PL" sz="2000" dirty="0" err="1">
                <a:solidFill>
                  <a:schemeClr val="tx1">
                    <a:lumMod val="95000"/>
                    <a:lumOff val="5000"/>
                  </a:schemeClr>
                </a:solidFill>
                <a:latin typeface="Times New Roman" panose="02020603050405020304" pitchFamily="18" charset="0"/>
                <a:cs typeface="Times New Roman" panose="02020603050405020304" pitchFamily="18" charset="0"/>
              </a:rPr>
              <a:t>Melusine</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a:t>
            </a:r>
            <a:r>
              <a:rPr lang="pl-PL" altLang="pl-PL" sz="2000" dirty="0">
                <a:solidFill>
                  <a:schemeClr val="tx1">
                    <a:lumMod val="95000"/>
                    <a:lumOff val="5000"/>
                  </a:schemeClr>
                </a:solidFill>
                <a:latin typeface="Times New Roman" panose="02020603050405020304" pitchFamily="18" charset="0"/>
                <a:cs typeface="Times New Roman" panose="02020603050405020304" pitchFamily="18" charset="0"/>
              </a:rPr>
              <a:t>Johann </a:t>
            </a:r>
            <a:r>
              <a:rPr lang="pl-PL" altLang="pl-PL" sz="2000" dirty="0" err="1">
                <a:solidFill>
                  <a:schemeClr val="tx1">
                    <a:lumMod val="95000"/>
                    <a:lumOff val="5000"/>
                  </a:schemeClr>
                </a:solidFill>
                <a:latin typeface="Times New Roman" panose="02020603050405020304" pitchFamily="18" charset="0"/>
                <a:cs typeface="Times New Roman" panose="02020603050405020304" pitchFamily="18" charset="0"/>
              </a:rPr>
              <a:t>Bämler</a:t>
            </a:r>
            <a:r>
              <a:rPr kumimoji="0" lang="pl-PL" altLang="pl-PL" sz="2000" strike="noStrike" cap="none" normalizeH="0" baseline="0" dirty="0">
                <a:ln>
                  <a:noFill/>
                </a:ln>
                <a:solidFill>
                  <a:schemeClr val="tx1">
                    <a:lumMod val="95000"/>
                    <a:lumOff val="5000"/>
                  </a:schemeClr>
                </a:solidFill>
                <a:latin typeface="Times New Roman" panose="02020603050405020304" pitchFamily="18" charset="0"/>
                <a:cs typeface="Times New Roman" panose="02020603050405020304" pitchFamily="18" charset="0"/>
              </a:rPr>
              <a:t>, 1474</a:t>
            </a:r>
            <a:r>
              <a:rPr kumimoji="0" lang="pl-PL" altLang="pl-PL" sz="1400" strike="noStrike" cap="none" normalizeH="0" baseline="0" dirty="0">
                <a:ln>
                  <a:noFill/>
                </a:ln>
                <a:solidFill>
                  <a:srgbClr val="222222"/>
                </a:solidFill>
                <a:latin typeface="Times New Roman" panose="02020603050405020304" pitchFamily="18" charset="0"/>
                <a:cs typeface="Times New Roman" panose="02020603050405020304" pitchFamily="18" charset="0"/>
              </a:rPr>
              <a:t>)</a:t>
            </a:r>
            <a:endParaRPr kumimoji="0" lang="pl-PL" altLang="pl-PL" sz="1400"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pic>
        <p:nvPicPr>
          <p:cNvPr id="1027" name="Picture 3">
            <a:hlinkClick r:id="rId2"/>
            <a:extLst>
              <a:ext uri="{FF2B5EF4-FFF2-40B4-BE49-F238E27FC236}">
                <a16:creationId xmlns:a16="http://schemas.microsoft.com/office/drawing/2014/main" id="{FE28F6C2-CC7F-4FAE-B145-5E6A79F38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40" y="2902453"/>
            <a:ext cx="2762251" cy="3305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33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0820CE-276E-4518-9FBF-53605E9F1AC9}"/>
              </a:ext>
            </a:extLst>
          </p:cNvPr>
          <p:cNvSpPr>
            <a:spLocks noGrp="1"/>
          </p:cNvSpPr>
          <p:nvPr>
            <p:ph type="title"/>
          </p:nvPr>
        </p:nvSpPr>
        <p:spPr>
          <a:xfrm>
            <a:off x="0" y="307621"/>
            <a:ext cx="12192000" cy="835379"/>
          </a:xfrm>
          <a:solidFill>
            <a:schemeClr val="accent1">
              <a:lumMod val="40000"/>
              <a:lumOff val="60000"/>
            </a:schemeClr>
          </a:solidFill>
        </p:spPr>
        <p:txBody>
          <a:bodyPr>
            <a:normAutofit fontScale="90000"/>
          </a:bodyPr>
          <a:lstStyle/>
          <a:p>
            <a:br>
              <a:rPr lang="pl-PL"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Römisches Reich</a:t>
            </a:r>
            <a:br>
              <a:rPr lang="pl-PL" dirty="0"/>
            </a:br>
            <a:endParaRPr lang="pl-PL" b="1" dirty="0"/>
          </a:p>
        </p:txBody>
      </p:sp>
      <p:pic>
        <p:nvPicPr>
          <p:cNvPr id="2050" name="Picture 2" descr="Znalezione obrazy dla zapytania: malzenstwo w prawie rzymskim">
            <a:extLst>
              <a:ext uri="{FF2B5EF4-FFF2-40B4-BE49-F238E27FC236}">
                <a16:creationId xmlns:a16="http://schemas.microsoft.com/office/drawing/2014/main" id="{213F2C56-9A70-40B6-A60A-812F4D6FA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01" y="1734049"/>
            <a:ext cx="4023360" cy="3804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A08D368-6332-49F5-9A8F-34AF05EF0169}"/>
              </a:ext>
            </a:extLst>
          </p:cNvPr>
          <p:cNvSpPr txBox="1"/>
          <p:nvPr/>
        </p:nvSpPr>
        <p:spPr>
          <a:xfrm>
            <a:off x="5877017" y="2441359"/>
            <a:ext cx="4705166" cy="1754326"/>
          </a:xfrm>
          <a:prstGeom prst="rect">
            <a:avLst/>
          </a:prstGeom>
          <a:noFill/>
        </p:spPr>
        <p:txBody>
          <a:bodyPr wrap="square" rtlCol="0">
            <a:spAutoFit/>
          </a:bodyPr>
          <a:lstStyle/>
          <a:p>
            <a:pPr algn="just"/>
            <a:r>
              <a:rPr lang="pl-PL" dirty="0">
                <a:latin typeface="Times New Roman" panose="02020603050405020304" pitchFamily="18" charset="0"/>
                <a:cs typeface="Times New Roman" panose="02020603050405020304" pitchFamily="18" charset="0"/>
              </a:rPr>
              <a:t>Ehe </a:t>
            </a:r>
            <a:r>
              <a:rPr lang="pl-PL" dirty="0" err="1">
                <a:latin typeface="Times New Roman" panose="02020603050405020304" pitchFamily="18" charset="0"/>
                <a:cs typeface="Times New Roman" panose="02020603050405020304" pitchFamily="18" charset="0"/>
              </a:rPr>
              <a:t>und</a:t>
            </a:r>
            <a:r>
              <a:rPr lang="pl-PL" dirty="0">
                <a:latin typeface="Times New Roman" panose="02020603050405020304" pitchFamily="18" charset="0"/>
                <a:cs typeface="Times New Roman" panose="02020603050405020304" pitchFamily="18" charset="0"/>
              </a:rPr>
              <a:t> Familie </a:t>
            </a:r>
            <a:r>
              <a:rPr lang="pl-PL" dirty="0" err="1">
                <a:latin typeface="Times New Roman" panose="02020603050405020304" pitchFamily="18" charset="0"/>
                <a:cs typeface="Times New Roman" panose="02020603050405020304" pitchFamily="18" charset="0"/>
              </a:rPr>
              <a:t>waren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heilig</a:t>
            </a:r>
            <a:r>
              <a:rPr lang="pl-PL" dirty="0">
                <a:latin typeface="Times New Roman" panose="02020603050405020304" pitchFamily="18" charset="0"/>
                <a:cs typeface="Times New Roman" panose="02020603050405020304" pitchFamily="18" charset="0"/>
              </a:rPr>
              <a:t>.</a:t>
            </a:r>
          </a:p>
          <a:p>
            <a:pPr algn="just"/>
            <a:r>
              <a:rPr lang="de-DE" dirty="0">
                <a:latin typeface="Times New Roman" panose="02020603050405020304" pitchFamily="18" charset="0"/>
                <a:cs typeface="Times New Roman" panose="02020603050405020304" pitchFamily="18" charset="0"/>
              </a:rPr>
              <a:t>Concordia</a:t>
            </a:r>
            <a:r>
              <a:rPr lang="pl-PL" dirty="0">
                <a:latin typeface="Times New Roman" panose="02020603050405020304" pitchFamily="18" charset="0"/>
                <a:cs typeface="Times New Roman" panose="02020603050405020304" pitchFamily="18" charset="0"/>
              </a:rPr>
              <a:t> - </a:t>
            </a:r>
            <a:r>
              <a:rPr lang="de-DE" dirty="0">
                <a:latin typeface="Times New Roman" panose="02020603050405020304" pitchFamily="18" charset="0"/>
                <a:cs typeface="Times New Roman" panose="02020603050405020304" pitchFamily="18" charset="0"/>
              </a:rPr>
              <a:t>die Schutzgöttin des gesamten Staatswesens und gleichzeitig Beschützerin der Ehe</a:t>
            </a:r>
            <a:r>
              <a:rPr lang="pl-PL" dirty="0">
                <a:latin typeface="Times New Roman" panose="02020603050405020304" pitchFamily="18" charset="0"/>
                <a:cs typeface="Times New Roman" panose="02020603050405020304" pitchFamily="18" charset="0"/>
              </a:rPr>
              <a:t>.</a:t>
            </a:r>
          </a:p>
          <a:p>
            <a:pPr algn="just"/>
            <a:r>
              <a:rPr lang="de-DE" dirty="0">
                <a:latin typeface="Times New Roman" panose="02020603050405020304" pitchFamily="18" charset="0"/>
                <a:cs typeface="Times New Roman" panose="02020603050405020304" pitchFamily="18" charset="0"/>
              </a:rPr>
              <a:t>Auch das Eherecht berücksichtigte vor allem die materiellen Aspekte der Ehe.</a:t>
            </a:r>
            <a:endParaRPr lang="pl-PL" dirty="0">
              <a:latin typeface="Times New Roman" panose="02020603050405020304" pitchFamily="18" charset="0"/>
              <a:cs typeface="Times New Roman" panose="02020603050405020304" pitchFamily="18" charset="0"/>
            </a:endParaRPr>
          </a:p>
        </p:txBody>
      </p:sp>
      <p:sp>
        <p:nvSpPr>
          <p:cNvPr id="4" name="Gwiazda: 4 punkty 3">
            <a:extLst>
              <a:ext uri="{FF2B5EF4-FFF2-40B4-BE49-F238E27FC236}">
                <a16:creationId xmlns:a16="http://schemas.microsoft.com/office/drawing/2014/main" id="{AE06B806-8FDB-4CFB-A876-CAD5E454A281}"/>
              </a:ext>
            </a:extLst>
          </p:cNvPr>
          <p:cNvSpPr/>
          <p:nvPr/>
        </p:nvSpPr>
        <p:spPr>
          <a:xfrm>
            <a:off x="5637319" y="2560295"/>
            <a:ext cx="239697" cy="2041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4 punkty 5">
            <a:extLst>
              <a:ext uri="{FF2B5EF4-FFF2-40B4-BE49-F238E27FC236}">
                <a16:creationId xmlns:a16="http://schemas.microsoft.com/office/drawing/2014/main" id="{AEC0B028-D398-466D-8C27-E2C464AF2B2C}"/>
              </a:ext>
            </a:extLst>
          </p:cNvPr>
          <p:cNvSpPr/>
          <p:nvPr/>
        </p:nvSpPr>
        <p:spPr>
          <a:xfrm>
            <a:off x="5637319" y="2840042"/>
            <a:ext cx="239697" cy="2041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4 punkty 6">
            <a:extLst>
              <a:ext uri="{FF2B5EF4-FFF2-40B4-BE49-F238E27FC236}">
                <a16:creationId xmlns:a16="http://schemas.microsoft.com/office/drawing/2014/main" id="{8BCDF820-B4BF-441B-8FF1-192F9D87D05B}"/>
              </a:ext>
            </a:extLst>
          </p:cNvPr>
          <p:cNvSpPr/>
          <p:nvPr/>
        </p:nvSpPr>
        <p:spPr>
          <a:xfrm>
            <a:off x="5658033" y="3636191"/>
            <a:ext cx="239697" cy="2041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00891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250"/>
                                        <p:tgtEl>
                                          <p:spTgt spid="2050"/>
                                        </p:tgtEl>
                                      </p:cBhvr>
                                    </p:animEffect>
                                    <p:anim calcmode="lin" valueType="num">
                                      <p:cBhvr>
                                        <p:cTn id="12" dur="1250" fill="hold"/>
                                        <p:tgtEl>
                                          <p:spTgt spid="2050"/>
                                        </p:tgtEl>
                                        <p:attrNameLst>
                                          <p:attrName>ppt_x</p:attrName>
                                        </p:attrNameLst>
                                      </p:cBhvr>
                                      <p:tavLst>
                                        <p:tav tm="0">
                                          <p:val>
                                            <p:strVal val="#ppt_x"/>
                                          </p:val>
                                        </p:tav>
                                        <p:tav tm="100000">
                                          <p:val>
                                            <p:strVal val="#ppt_x"/>
                                          </p:val>
                                        </p:tav>
                                      </p:tavLst>
                                    </p:anim>
                                    <p:anim calcmode="lin" valueType="num">
                                      <p:cBhvr>
                                        <p:cTn id="13" dur="1250" fill="hold"/>
                                        <p:tgtEl>
                                          <p:spTgt spid="205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7C99AD-AB39-4849-ACEB-EE40D1495021}"/>
              </a:ext>
            </a:extLst>
          </p:cNvPr>
          <p:cNvSpPr>
            <a:spLocks noGrp="1"/>
          </p:cNvSpPr>
          <p:nvPr>
            <p:ph type="title"/>
          </p:nvPr>
        </p:nvSpPr>
        <p:spPr>
          <a:xfrm>
            <a:off x="-313" y="335053"/>
            <a:ext cx="12192000" cy="835379"/>
          </a:xfrm>
          <a:solidFill>
            <a:schemeClr val="accent1">
              <a:lumMod val="40000"/>
              <a:lumOff val="60000"/>
            </a:schemeClr>
          </a:solidFill>
        </p:spPr>
        <p:txBody>
          <a:bodyPr>
            <a:normAutofit fontScale="90000"/>
          </a:bodyPr>
          <a:lstStyle/>
          <a:p>
            <a:br>
              <a:rPr lang="pl-PL"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Mittelalter</a:t>
            </a:r>
            <a:br>
              <a:rPr lang="pl-PL" b="1" dirty="0"/>
            </a:br>
            <a:endParaRPr lang="pl-PL" b="1" dirty="0"/>
          </a:p>
        </p:txBody>
      </p:sp>
      <p:pic>
        <p:nvPicPr>
          <p:cNvPr id="3074" name="Picture 2">
            <a:extLst>
              <a:ext uri="{FF2B5EF4-FFF2-40B4-BE49-F238E27FC236}">
                <a16:creationId xmlns:a16="http://schemas.microsoft.com/office/drawing/2014/main" id="{6094DA2C-773D-49F2-96F0-47A4ED7BC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552" y="4208015"/>
            <a:ext cx="3165532" cy="22002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Znalezione obrazy dla zapytania: malzenstwo w sredniowieczu">
            <a:extLst>
              <a:ext uri="{FF2B5EF4-FFF2-40B4-BE49-F238E27FC236}">
                <a16:creationId xmlns:a16="http://schemas.microsoft.com/office/drawing/2014/main" id="{AD940649-C437-4138-9190-06D614686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76" y="1490513"/>
            <a:ext cx="4382421" cy="48352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9A929-F208-462C-BA86-7F34161A75C4}"/>
              </a:ext>
            </a:extLst>
          </p:cNvPr>
          <p:cNvSpPr txBox="1"/>
          <p:nvPr/>
        </p:nvSpPr>
        <p:spPr>
          <a:xfrm>
            <a:off x="5885894" y="1713390"/>
            <a:ext cx="4279037" cy="1477328"/>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Im Mittelalter waren in Westeuropa längst nicht alle Menschen in der Lage zu heiraten. </a:t>
            </a:r>
            <a:endParaRPr lang="pl-PL" dirty="0">
              <a:latin typeface="Times New Roman" panose="02020603050405020304" pitchFamily="18" charset="0"/>
              <a:cs typeface="Times New Roman" panose="02020603050405020304" pitchFamily="18" charset="0"/>
            </a:endParaRPr>
          </a:p>
          <a:p>
            <a:pPr algn="just"/>
            <a:r>
              <a:rPr lang="de-DE" dirty="0">
                <a:latin typeface="Times New Roman" panose="02020603050405020304" pitchFamily="18" charset="0"/>
                <a:cs typeface="Times New Roman" panose="02020603050405020304" pitchFamily="18" charset="0"/>
              </a:rPr>
              <a:t>Römisch-katholische Kirche hat erst 1139 im Zweiten Laterankonzil das „Sakrament der Ehe“ offiziell eingesetzt . </a:t>
            </a:r>
            <a:endParaRPr lang="pl-PL" dirty="0">
              <a:latin typeface="Times New Roman" panose="02020603050405020304" pitchFamily="18" charset="0"/>
              <a:cs typeface="Times New Roman" panose="02020603050405020304" pitchFamily="18" charset="0"/>
            </a:endParaRPr>
          </a:p>
        </p:txBody>
      </p:sp>
      <p:sp>
        <p:nvSpPr>
          <p:cNvPr id="4" name="Gwiazda: 4 punkty 3">
            <a:extLst>
              <a:ext uri="{FF2B5EF4-FFF2-40B4-BE49-F238E27FC236}">
                <a16:creationId xmlns:a16="http://schemas.microsoft.com/office/drawing/2014/main" id="{26653662-87FD-4E30-91AC-3E1DD40BDD5A}"/>
              </a:ext>
            </a:extLst>
          </p:cNvPr>
          <p:cNvSpPr/>
          <p:nvPr/>
        </p:nvSpPr>
        <p:spPr>
          <a:xfrm>
            <a:off x="5673039" y="1784412"/>
            <a:ext cx="239698" cy="2752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4 punkty 6">
            <a:extLst>
              <a:ext uri="{FF2B5EF4-FFF2-40B4-BE49-F238E27FC236}">
                <a16:creationId xmlns:a16="http://schemas.microsoft.com/office/drawing/2014/main" id="{9B2B38D2-E31D-44E3-9134-8CA57B7BED3F}"/>
              </a:ext>
            </a:extLst>
          </p:cNvPr>
          <p:cNvSpPr/>
          <p:nvPr/>
        </p:nvSpPr>
        <p:spPr>
          <a:xfrm>
            <a:off x="5691006" y="2327370"/>
            <a:ext cx="239698" cy="2752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60659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par>
                          <p:cTn id="14" fill="hold">
                            <p:stCondLst>
                              <p:cond delay="4500"/>
                            </p:stCondLst>
                            <p:childTnLst>
                              <p:par>
                                <p:cTn id="15" presetID="42"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6774F7-3306-4AA7-A6D3-A2A0D7A9F202}"/>
              </a:ext>
            </a:extLst>
          </p:cNvPr>
          <p:cNvSpPr>
            <a:spLocks noGrp="1"/>
          </p:cNvSpPr>
          <p:nvPr>
            <p:ph type="title"/>
          </p:nvPr>
        </p:nvSpPr>
        <p:spPr>
          <a:xfrm>
            <a:off x="-313" y="334433"/>
            <a:ext cx="12192000" cy="819666"/>
          </a:xfrm>
          <a:solidFill>
            <a:schemeClr val="accent1">
              <a:lumMod val="40000"/>
              <a:lumOff val="60000"/>
            </a:schemeClr>
          </a:solidFill>
        </p:spPr>
        <p:txBody>
          <a:bodyPr>
            <a:normAutofit fontScale="90000"/>
          </a:bodyPr>
          <a:lstStyle/>
          <a:p>
            <a:br>
              <a:rPr lang="pl-PL"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Neuzeit</a:t>
            </a:r>
            <a:br>
              <a:rPr lang="pl-PL" dirty="0"/>
            </a:br>
            <a:endParaRPr lang="pl-PL" dirty="0"/>
          </a:p>
        </p:txBody>
      </p:sp>
      <p:pic>
        <p:nvPicPr>
          <p:cNvPr id="4098" name="Picture 2" descr="Znalezione obrazy dla zapytania: monogamie">
            <a:extLst>
              <a:ext uri="{FF2B5EF4-FFF2-40B4-BE49-F238E27FC236}">
                <a16:creationId xmlns:a16="http://schemas.microsoft.com/office/drawing/2014/main" id="{AEE69C0C-1AAF-4E36-BB3F-486D4372B2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92" y="2124970"/>
            <a:ext cx="4968906" cy="3312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F47520A5-A500-4E88-8ED0-B7C7647CFF9D}"/>
              </a:ext>
            </a:extLst>
          </p:cNvPr>
          <p:cNvSpPr txBox="1"/>
          <p:nvPr/>
        </p:nvSpPr>
        <p:spPr>
          <a:xfrm>
            <a:off x="6329779" y="2334827"/>
            <a:ext cx="3693110" cy="1754326"/>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Seit Beginn der Neuzeit befindet sich die Ehe in vielen Ländern in einem voranschreitenden</a:t>
            </a:r>
            <a:r>
              <a:rPr lang="pl-PL"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Prozess der Säkularisierung und Verrechtlichung. </a:t>
            </a:r>
            <a:endParaRPr lang="pl-PL" dirty="0">
              <a:latin typeface="Times New Roman" panose="02020603050405020304" pitchFamily="18" charset="0"/>
              <a:cs typeface="Times New Roman" panose="02020603050405020304" pitchFamily="18" charset="0"/>
            </a:endParaRPr>
          </a:p>
          <a:p>
            <a:pPr algn="just"/>
            <a:r>
              <a:rPr lang="pl-PL" dirty="0">
                <a:latin typeface="Times New Roman" panose="02020603050405020304" pitchFamily="18" charset="0"/>
                <a:cs typeface="Times New Roman" panose="02020603050405020304" pitchFamily="18" charset="0"/>
              </a:rPr>
              <a:t>XX w - </a:t>
            </a:r>
            <a:r>
              <a:rPr lang="pl-PL" dirty="0" err="1">
                <a:latin typeface="Times New Roman" panose="02020603050405020304" pitchFamily="18" charset="0"/>
                <a:cs typeface="Times New Roman" panose="02020603050405020304" pitchFamily="18" charset="0"/>
              </a:rPr>
              <a:t>Zunahme</a:t>
            </a:r>
            <a:r>
              <a:rPr lang="pl-PL" dirty="0">
                <a:latin typeface="Times New Roman" panose="02020603050405020304" pitchFamily="18" charset="0"/>
                <a:cs typeface="Times New Roman" panose="02020603050405020304" pitchFamily="18" charset="0"/>
              </a:rPr>
              <a:t> der </a:t>
            </a:r>
            <a:r>
              <a:rPr lang="pl-PL" dirty="0" err="1">
                <a:latin typeface="Times New Roman" panose="02020603050405020304" pitchFamily="18" charset="0"/>
                <a:cs typeface="Times New Roman" panose="02020603050405020304" pitchFamily="18" charset="0"/>
              </a:rPr>
              <a:t>seriellen</a:t>
            </a:r>
            <a:r>
              <a:rPr lang="pl-PL" dirty="0">
                <a:latin typeface="Times New Roman" panose="02020603050405020304" pitchFamily="18" charset="0"/>
                <a:cs typeface="Times New Roman" panose="02020603050405020304" pitchFamily="18" charset="0"/>
              </a:rPr>
              <a:t> Monogamie.</a:t>
            </a:r>
          </a:p>
        </p:txBody>
      </p:sp>
      <p:sp>
        <p:nvSpPr>
          <p:cNvPr id="4" name="Gwiazda: 4 punkty 3">
            <a:extLst>
              <a:ext uri="{FF2B5EF4-FFF2-40B4-BE49-F238E27FC236}">
                <a16:creationId xmlns:a16="http://schemas.microsoft.com/office/drawing/2014/main" id="{310F7AD9-EC79-424E-8873-AF6F60210D53}"/>
              </a:ext>
            </a:extLst>
          </p:cNvPr>
          <p:cNvSpPr/>
          <p:nvPr/>
        </p:nvSpPr>
        <p:spPr>
          <a:xfrm>
            <a:off x="6001305" y="2339266"/>
            <a:ext cx="328474" cy="2752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4 punkty 5">
            <a:extLst>
              <a:ext uri="{FF2B5EF4-FFF2-40B4-BE49-F238E27FC236}">
                <a16:creationId xmlns:a16="http://schemas.microsoft.com/office/drawing/2014/main" id="{170A643B-3278-44D8-9D12-A0B2D9DFC1B7}"/>
              </a:ext>
            </a:extLst>
          </p:cNvPr>
          <p:cNvSpPr/>
          <p:nvPr/>
        </p:nvSpPr>
        <p:spPr>
          <a:xfrm>
            <a:off x="5980590" y="3506064"/>
            <a:ext cx="328474" cy="2752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69453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250"/>
                                        <p:tgtEl>
                                          <p:spTgt spid="4098"/>
                                        </p:tgtEl>
                                      </p:cBhvr>
                                    </p:animEffect>
                                    <p:anim calcmode="lin" valueType="num">
                                      <p:cBhvr>
                                        <p:cTn id="12" dur="1250" fill="hold"/>
                                        <p:tgtEl>
                                          <p:spTgt spid="4098"/>
                                        </p:tgtEl>
                                        <p:attrNameLst>
                                          <p:attrName>ppt_x</p:attrName>
                                        </p:attrNameLst>
                                      </p:cBhvr>
                                      <p:tavLst>
                                        <p:tav tm="0">
                                          <p:val>
                                            <p:strVal val="#ppt_x"/>
                                          </p:val>
                                        </p:tav>
                                        <p:tav tm="100000">
                                          <p:val>
                                            <p:strVal val="#ppt_x"/>
                                          </p:val>
                                        </p:tav>
                                      </p:tavLst>
                                    </p:anim>
                                    <p:anim calcmode="lin" valueType="num">
                                      <p:cBhvr>
                                        <p:cTn id="13" dur="1250" fill="hold"/>
                                        <p:tgtEl>
                                          <p:spTgt spid="409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7F5A9D-417D-4C89-AFE4-F48ADC2CF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626" y="1399069"/>
            <a:ext cx="6942337" cy="5097867"/>
          </a:xfrm>
          <a:prstGeom prst="rect">
            <a:avLst/>
          </a:prstGeom>
          <a:ln>
            <a:noFill/>
          </a:ln>
          <a:effectLst>
            <a:outerShdw blurRad="292100" dist="139700" dir="2700000" algn="tl" rotWithShape="0">
              <a:srgbClr val="333333">
                <a:alpha val="65000"/>
              </a:srgbClr>
            </a:outerShdw>
          </a:effectLst>
        </p:spPr>
      </p:pic>
      <p:sp>
        <p:nvSpPr>
          <p:cNvPr id="7" name="Tytuł 1">
            <a:extLst>
              <a:ext uri="{FF2B5EF4-FFF2-40B4-BE49-F238E27FC236}">
                <a16:creationId xmlns:a16="http://schemas.microsoft.com/office/drawing/2014/main" id="{FC8C0430-7F1E-4C89-B8AF-F5FDF3181F4E}"/>
              </a:ext>
            </a:extLst>
          </p:cNvPr>
          <p:cNvSpPr>
            <a:spLocks noGrp="1"/>
          </p:cNvSpPr>
          <p:nvPr>
            <p:ph type="title"/>
          </p:nvPr>
        </p:nvSpPr>
        <p:spPr>
          <a:xfrm>
            <a:off x="0" y="361064"/>
            <a:ext cx="12192000" cy="881809"/>
          </a:xfrm>
          <a:solidFill>
            <a:schemeClr val="accent1">
              <a:lumMod val="40000"/>
              <a:lumOff val="60000"/>
            </a:schemeClr>
          </a:solidFill>
        </p:spPr>
        <p:txBody>
          <a:bodyPr/>
          <a:lstStyle/>
          <a:p>
            <a:r>
              <a:rPr lang="de-DE" b="1" dirty="0">
                <a:latin typeface="Times New Roman" panose="02020603050405020304" pitchFamily="18" charset="0"/>
                <a:cs typeface="Times New Roman" panose="02020603050405020304" pitchFamily="18" charset="0"/>
              </a:rPr>
              <a:t>Ehe und Religion</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330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0"/>
                                        <p:tgtEl>
                                          <p:spTgt spid="7"/>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anim calcmode="lin" valueType="num">
                                      <p:cBhvr>
                                        <p:cTn id="12" dur="1250" fill="hold"/>
                                        <p:tgtEl>
                                          <p:spTgt spid="4"/>
                                        </p:tgtEl>
                                        <p:attrNameLst>
                                          <p:attrName>ppt_x</p:attrName>
                                        </p:attrNameLst>
                                      </p:cBhvr>
                                      <p:tavLst>
                                        <p:tav tm="0">
                                          <p:val>
                                            <p:strVal val="#ppt_x"/>
                                          </p:val>
                                        </p:tav>
                                        <p:tav tm="100000">
                                          <p:val>
                                            <p:strVal val="#ppt_x"/>
                                          </p:val>
                                        </p:tav>
                                      </p:tavLst>
                                    </p:anim>
                                    <p:anim calcmode="lin" valueType="num">
                                      <p:cBhvr>
                                        <p:cTn id="13"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3B79FDB-2AB0-4403-8C48-006125B91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06" y="1661445"/>
            <a:ext cx="3385856" cy="4747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489BFE0-E6FE-40DA-A282-3929FC9343A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pl-PL"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B597EAB4-EAAA-4DE7-B5F7-45F19DF29B14}"/>
              </a:ext>
            </a:extLst>
          </p:cNvPr>
          <p:cNvSpPr>
            <a:spLocks noGrp="1" noChangeArrowheads="1"/>
          </p:cNvSpPr>
          <p:nvPr>
            <p:ph type="title"/>
          </p:nvPr>
        </p:nvSpPr>
        <p:spPr bwMode="auto">
          <a:xfrm>
            <a:off x="5633566" y="4621145"/>
            <a:ext cx="3067348" cy="1451688"/>
          </a:xfrm>
          <a:prstGeom prst="rect">
            <a:avLst/>
          </a:prstGeom>
          <a:solidFill>
            <a:schemeClr val="accent1">
              <a:lumMod val="20000"/>
              <a:lumOff val="80000"/>
            </a:schemeClr>
          </a:solidFill>
          <a:ln>
            <a:noFill/>
          </a:ln>
          <a:effectLst>
            <a:outerShdw blurRad="50800" dist="38100" dir="13500000" algn="br" rotWithShape="0">
              <a:prstClr val="black">
                <a:alpha val="40000"/>
              </a:prstClr>
            </a:outerShdw>
            <a:reflection blurRad="6350" stA="50000" endA="300" endPos="55500" dist="50800" dir="5400000" sy="-100000" algn="bl" rotWithShape="0"/>
          </a:effec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e-DE"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Traditionell hergestellte </a:t>
            </a:r>
            <a:r>
              <a:rPr kumimoji="0" lang="de-DE" altLang="pl-PL" sz="1600" b="0" i="0" u="none" strike="noStrike" cap="none" normalizeH="0" baseline="0" dirty="0" err="1">
                <a:ln>
                  <a:noFill/>
                </a:ln>
                <a:solidFill>
                  <a:srgbClr val="222222"/>
                </a:solidFill>
                <a:effectLst/>
                <a:latin typeface="Times New Roman" panose="02020603050405020304" pitchFamily="18" charset="0"/>
                <a:cs typeface="Times New Roman" panose="02020603050405020304" pitchFamily="18" charset="0"/>
              </a:rPr>
              <a:t>Ketuba</a:t>
            </a:r>
            <a:r>
              <a:rPr kumimoji="0" lang="de-DE"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jüdischer Hochzeitsvertrag</a:t>
            </a:r>
            <a:r>
              <a:rPr kumimoji="0" lang="pl-PL"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br>
              <a:rPr kumimoji="0" lang="pl-PL"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br>
            <a:r>
              <a:rPr kumimoji="0" lang="de-DE"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Im alten Israel wurde oft eine Klausel hinzugefügt, </a:t>
            </a:r>
            <a:br>
              <a:rPr kumimoji="0" lang="pl-PL"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br>
            <a:r>
              <a:rPr kumimoji="0" lang="de-DE"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dass die Ehe monogam bleiben würde</a:t>
            </a:r>
            <a:r>
              <a:rPr kumimoji="0" lang="pl-PL" altLang="pl-PL" sz="16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endParaRPr kumimoji="0" lang="de-DE" altLang="pl-PL"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pole tekstowe 6">
            <a:extLst>
              <a:ext uri="{FF2B5EF4-FFF2-40B4-BE49-F238E27FC236}">
                <a16:creationId xmlns:a16="http://schemas.microsoft.com/office/drawing/2014/main" id="{E3FD39CE-934C-45B9-98DF-6E497D289F94}"/>
              </a:ext>
            </a:extLst>
          </p:cNvPr>
          <p:cNvSpPr txBox="1"/>
          <p:nvPr/>
        </p:nvSpPr>
        <p:spPr>
          <a:xfrm>
            <a:off x="0" y="354279"/>
            <a:ext cx="12192000" cy="923330"/>
          </a:xfrm>
          <a:prstGeom prst="rect">
            <a:avLst/>
          </a:prstGeom>
          <a:solidFill>
            <a:schemeClr val="accent1">
              <a:lumMod val="40000"/>
              <a:lumOff val="60000"/>
            </a:schemeClr>
          </a:solidFill>
        </p:spPr>
        <p:txBody>
          <a:bodyPr wrap="square" rtlCol="0">
            <a:spAutoFit/>
          </a:bodyPr>
          <a:lstStyle/>
          <a:p>
            <a:pPr algn="ctr"/>
            <a:r>
              <a:rPr lang="de-DE" sz="3600" b="1" dirty="0">
                <a:latin typeface="Times New Roman" panose="02020603050405020304" pitchFamily="18" charset="0"/>
                <a:cs typeface="Times New Roman" panose="02020603050405020304" pitchFamily="18" charset="0"/>
              </a:rPr>
              <a:t>Judentum</a:t>
            </a:r>
            <a:endParaRPr lang="pl-PL" sz="3600" b="1" dirty="0">
              <a:latin typeface="Times New Roman" panose="02020603050405020304" pitchFamily="18" charset="0"/>
              <a:cs typeface="Times New Roman" panose="02020603050405020304" pitchFamily="18" charset="0"/>
            </a:endParaRPr>
          </a:p>
          <a:p>
            <a:endParaRPr lang="pl-PL" dirty="0"/>
          </a:p>
        </p:txBody>
      </p:sp>
      <p:sp>
        <p:nvSpPr>
          <p:cNvPr id="2" name="pole tekstowe 1">
            <a:extLst>
              <a:ext uri="{FF2B5EF4-FFF2-40B4-BE49-F238E27FC236}">
                <a16:creationId xmlns:a16="http://schemas.microsoft.com/office/drawing/2014/main" id="{8E176A35-2018-4B77-AD42-A9A7A77252D7}"/>
              </a:ext>
            </a:extLst>
          </p:cNvPr>
          <p:cNvSpPr txBox="1"/>
          <p:nvPr/>
        </p:nvSpPr>
        <p:spPr>
          <a:xfrm>
            <a:off x="5633566" y="2214978"/>
            <a:ext cx="3001744" cy="1754326"/>
          </a:xfrm>
          <a:prstGeom prst="rect">
            <a:avLst/>
          </a:prstGeom>
          <a:noFill/>
        </p:spPr>
        <p:txBody>
          <a:bodyPr wrap="square" rtlCol="0">
            <a:spAutoFit/>
          </a:bodyPr>
          <a:lstStyle/>
          <a:p>
            <a:pPr algn="just"/>
            <a:r>
              <a:rPr lang="de-DE" dirty="0">
                <a:latin typeface="Times New Roman" panose="02020603050405020304" pitchFamily="18" charset="0"/>
                <a:cs typeface="Times New Roman" panose="02020603050405020304" pitchFamily="18" charset="0"/>
              </a:rPr>
              <a:t>Für beide ist die Eheschließung eine große Mitzwa und wird als eine der größten und wichtigsten Lebensentscheidungen für beide Partner betrachtet.</a:t>
            </a:r>
            <a:endParaRPr lang="pl-PL" dirty="0">
              <a:latin typeface="Times New Roman" panose="02020603050405020304" pitchFamily="18" charset="0"/>
              <a:cs typeface="Times New Roman" panose="02020603050405020304" pitchFamily="18" charset="0"/>
            </a:endParaRPr>
          </a:p>
        </p:txBody>
      </p:sp>
      <p:sp>
        <p:nvSpPr>
          <p:cNvPr id="3" name="Gwiazda: 4 punkty 2">
            <a:extLst>
              <a:ext uri="{FF2B5EF4-FFF2-40B4-BE49-F238E27FC236}">
                <a16:creationId xmlns:a16="http://schemas.microsoft.com/office/drawing/2014/main" id="{381EF062-1688-4811-816B-313896340DFF}"/>
              </a:ext>
            </a:extLst>
          </p:cNvPr>
          <p:cNvSpPr/>
          <p:nvPr/>
        </p:nvSpPr>
        <p:spPr>
          <a:xfrm>
            <a:off x="5249454" y="2236855"/>
            <a:ext cx="384112" cy="310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20249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0"/>
                                        <p:tgtEl>
                                          <p:spTgt spid="7"/>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250"/>
                                        <p:tgtEl>
                                          <p:spTgt spid="5122"/>
                                        </p:tgtEl>
                                      </p:cBhvr>
                                    </p:animEffect>
                                    <p:anim calcmode="lin" valueType="num">
                                      <p:cBhvr>
                                        <p:cTn id="12" dur="1250" fill="hold"/>
                                        <p:tgtEl>
                                          <p:spTgt spid="5122"/>
                                        </p:tgtEl>
                                        <p:attrNameLst>
                                          <p:attrName>ppt_x</p:attrName>
                                        </p:attrNameLst>
                                      </p:cBhvr>
                                      <p:tavLst>
                                        <p:tav tm="0">
                                          <p:val>
                                            <p:strVal val="#ppt_x"/>
                                          </p:val>
                                        </p:tav>
                                        <p:tav tm="100000">
                                          <p:val>
                                            <p:strVal val="#ppt_x"/>
                                          </p:val>
                                        </p:tav>
                                      </p:tavLst>
                                    </p:anim>
                                    <p:anim calcmode="lin" valueType="num">
                                      <p:cBhvr>
                                        <p:cTn id="13" dur="1250" fill="hold"/>
                                        <p:tgtEl>
                                          <p:spTgt spid="5122"/>
                                        </p:tgtEl>
                                        <p:attrNameLst>
                                          <p:attrName>ppt_y</p:attrName>
                                        </p:attrNameLst>
                                      </p:cBhvr>
                                      <p:tavLst>
                                        <p:tav tm="0">
                                          <p:val>
                                            <p:strVal val="#ppt_y+.1"/>
                                          </p:val>
                                        </p:tav>
                                        <p:tav tm="100000">
                                          <p:val>
                                            <p:strVal val="#ppt_y"/>
                                          </p:val>
                                        </p:tav>
                                      </p:tavLst>
                                    </p:anim>
                                  </p:childTnLst>
                                </p:cTn>
                              </p:par>
                            </p:childTnLst>
                          </p:cTn>
                        </p:par>
                        <p:par>
                          <p:cTn id="14" fill="hold">
                            <p:stCondLst>
                              <p:cond delay="475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75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3" grpId="0" animBg="1"/>
    </p:bldLst>
  </p:timing>
</p:sld>
</file>

<file path=ppt/theme/theme1.xml><?xml version="1.0" encoding="utf-8"?>
<a:theme xmlns:a="http://schemas.openxmlformats.org/drawingml/2006/main" name="Kropla">
  <a:themeElements>
    <a:clrScheme name="Krop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TM04033925[[fn=Kropla]]</Template>
  <TotalTime>307</TotalTime>
  <Words>1809</Words>
  <Application>Microsoft Office PowerPoint</Application>
  <PresentationFormat>Panoramiczny</PresentationFormat>
  <Paragraphs>217</Paragraphs>
  <Slides>24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24</vt:i4>
      </vt:variant>
    </vt:vector>
  </HeadingPairs>
  <TitlesOfParts>
    <vt:vector size="30" baseType="lpstr">
      <vt:lpstr>Arial</vt:lpstr>
      <vt:lpstr>Calibri</vt:lpstr>
      <vt:lpstr>Times New Roman</vt:lpstr>
      <vt:lpstr>Tw Cen MT</vt:lpstr>
      <vt:lpstr>Wingdings</vt:lpstr>
      <vt:lpstr>Kropla</vt:lpstr>
      <vt:lpstr>DIE ehe</vt:lpstr>
      <vt:lpstr>AGENDA</vt:lpstr>
      <vt:lpstr>Was ist die ehe ?</vt:lpstr>
      <vt:lpstr>die Geschichte der Ehe in bestimmten Historischen Perioden </vt:lpstr>
      <vt:lpstr> Römisches Reich </vt:lpstr>
      <vt:lpstr> Mittelalter </vt:lpstr>
      <vt:lpstr> Neuzeit </vt:lpstr>
      <vt:lpstr>Ehe und Religion</vt:lpstr>
      <vt:lpstr>Traditionell hergestellte Ketuba, jüdischer Hochzeitsvertrag.  Im alten Israel wurde oft eine Klausel hinzugefügt,  dass die Ehe monogam bleiben würde. </vt:lpstr>
      <vt:lpstr>Prezentacja programu PowerPoint</vt:lpstr>
      <vt:lpstr>  Islam </vt:lpstr>
      <vt:lpstr> Buddhismus </vt:lpstr>
      <vt:lpstr> Hinduismus </vt:lpstr>
      <vt:lpstr> Was sind die Grundlegende Aufgaben der Ehe ? </vt:lpstr>
      <vt:lpstr>Formen der Ehe </vt:lpstr>
      <vt:lpstr> Besondere Formen der Ehe  </vt:lpstr>
      <vt:lpstr> Heiratsregeln </vt:lpstr>
      <vt:lpstr> Ehe und Kinder </vt:lpstr>
      <vt:lpstr>Prezentacja programu PowerPoint</vt:lpstr>
      <vt:lpstr>Prezentacja programu PowerPoint</vt:lpstr>
      <vt:lpstr>Prezentacja programu PowerPoint</vt:lpstr>
      <vt:lpstr>Wortschatz zum Thema </vt:lpstr>
      <vt:lpstr>Quellen</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Ola</dc:creator>
  <cp:lastModifiedBy>Ola</cp:lastModifiedBy>
  <cp:revision>36</cp:revision>
  <dcterms:created xsi:type="dcterms:W3CDTF">2020-03-19T10:05:25Z</dcterms:created>
  <dcterms:modified xsi:type="dcterms:W3CDTF">2020-03-24T16:55:34Z</dcterms:modified>
</cp:coreProperties>
</file>