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008" r:id="rId1"/>
  </p:sldMasterIdLst>
  <p:notesMasterIdLst>
    <p:notesMasterId r:id="rId22"/>
  </p:notesMasterIdLst>
  <p:sldIdLst>
    <p:sldId id="258" r:id="rId2"/>
    <p:sldId id="257" r:id="rId3"/>
    <p:sldId id="287" r:id="rId4"/>
    <p:sldId id="266" r:id="rId5"/>
    <p:sldId id="281" r:id="rId6"/>
    <p:sldId id="259" r:id="rId7"/>
    <p:sldId id="261" r:id="rId8"/>
    <p:sldId id="282" r:id="rId9"/>
    <p:sldId id="263" r:id="rId10"/>
    <p:sldId id="283" r:id="rId11"/>
    <p:sldId id="286" r:id="rId12"/>
    <p:sldId id="269" r:id="rId13"/>
    <p:sldId id="276" r:id="rId14"/>
    <p:sldId id="275" r:id="rId15"/>
    <p:sldId id="277" r:id="rId16"/>
    <p:sldId id="278" r:id="rId17"/>
    <p:sldId id="289" r:id="rId18"/>
    <p:sldId id="284" r:id="rId19"/>
    <p:sldId id="288" r:id="rId20"/>
    <p:sldId id="285" r:id="rId21"/>
  </p:sldIdLst>
  <p:sldSz cx="9144000" cy="6858000" type="screen4x3"/>
  <p:notesSz cx="6858000" cy="9144000"/>
  <p:defaultTextStyle>
    <a:defPPr>
      <a:defRPr lang="pl-P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221" autoAdjust="0"/>
    <p:restoredTop sz="94705" autoAdjust="0"/>
  </p:normalViewPr>
  <p:slideViewPr>
    <p:cSldViewPr>
      <p:cViewPr>
        <p:scale>
          <a:sx n="90" d="100"/>
          <a:sy n="90" d="100"/>
        </p:scale>
        <p:origin x="-828" y="744"/>
      </p:cViewPr>
      <p:guideLst>
        <p:guide orient="horz" pos="2160"/>
        <p:guide pos="2880"/>
      </p:guideLst>
    </p:cSldViewPr>
  </p:slideViewPr>
  <p:outlineViewPr>
    <p:cViewPr>
      <p:scale>
        <a:sx n="33" d="100"/>
        <a:sy n="33" d="100"/>
      </p:scale>
      <p:origin x="0" y="8322"/>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ymbol zastępczy nagłówka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pl-PL"/>
          </a:p>
        </p:txBody>
      </p:sp>
      <p:sp>
        <p:nvSpPr>
          <p:cNvPr id="3" name="Symbol zastępczy daty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5D2E60A-7749-4DF6-96B9-D2466827CE2F}" type="datetimeFigureOut">
              <a:rPr lang="pl-PL" smtClean="0"/>
              <a:pPr/>
              <a:t>2015-09-13</a:t>
            </a:fld>
            <a:endParaRPr lang="pl-PL"/>
          </a:p>
        </p:txBody>
      </p:sp>
      <p:sp>
        <p:nvSpPr>
          <p:cNvPr id="4" name="Symbol zastępczy obrazu slajdu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pl-PL"/>
          </a:p>
        </p:txBody>
      </p:sp>
      <p:sp>
        <p:nvSpPr>
          <p:cNvPr id="5" name="Symbol zastępczy notatek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6" name="Symbol zastępczy stopki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pl-PL"/>
          </a:p>
        </p:txBody>
      </p:sp>
      <p:sp>
        <p:nvSpPr>
          <p:cNvPr id="7" name="Symbol zastępczy numeru slajdu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9A5C7BB-42FF-4119-9628-5AD2BD501079}" type="slidenum">
              <a:rPr lang="pl-PL" smtClean="0"/>
              <a:pPr/>
              <a:t>‹#›</a:t>
            </a:fld>
            <a:endParaRPr lang="pl-PL"/>
          </a:p>
        </p:txBody>
      </p:sp>
    </p:spTree>
    <p:extLst>
      <p:ext uri="{BB962C8B-B14F-4D97-AF65-F5344CB8AC3E}">
        <p14:creationId xmlns:p14="http://schemas.microsoft.com/office/powerpoint/2010/main" val="196049220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normAutofit/>
          </a:bodyPr>
          <a:lstStyle/>
          <a:p>
            <a:endParaRPr lang="pl-PL" dirty="0"/>
          </a:p>
        </p:txBody>
      </p:sp>
      <p:sp>
        <p:nvSpPr>
          <p:cNvPr id="4" name="Symbol zastępczy numeru slajdu 3"/>
          <p:cNvSpPr>
            <a:spLocks noGrp="1"/>
          </p:cNvSpPr>
          <p:nvPr>
            <p:ph type="sldNum" sz="quarter" idx="10"/>
          </p:nvPr>
        </p:nvSpPr>
        <p:spPr/>
        <p:txBody>
          <a:bodyPr/>
          <a:lstStyle/>
          <a:p>
            <a:fld id="{D9A5C7BB-42FF-4119-9628-5AD2BD501079}" type="slidenum">
              <a:rPr lang="pl-PL" smtClean="0"/>
              <a:pPr/>
              <a:t>1</a:t>
            </a:fld>
            <a:endParaRPr lang="pl-PL"/>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normAutofit/>
          </a:bodyPr>
          <a:lstStyle/>
          <a:p>
            <a:endParaRPr lang="pl-PL" dirty="0"/>
          </a:p>
        </p:txBody>
      </p:sp>
      <p:sp>
        <p:nvSpPr>
          <p:cNvPr id="4" name="Symbol zastępczy numeru slajdu 3"/>
          <p:cNvSpPr>
            <a:spLocks noGrp="1"/>
          </p:cNvSpPr>
          <p:nvPr>
            <p:ph type="sldNum" sz="quarter" idx="10"/>
          </p:nvPr>
        </p:nvSpPr>
        <p:spPr/>
        <p:txBody>
          <a:bodyPr/>
          <a:lstStyle/>
          <a:p>
            <a:fld id="{D9A5C7BB-42FF-4119-9628-5AD2BD501079}" type="slidenum">
              <a:rPr lang="pl-PL" smtClean="0"/>
              <a:pPr/>
              <a:t>18</a:t>
            </a:fld>
            <a:endParaRPr lang="pl-PL"/>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Slajd tytułowy">
    <p:spTree>
      <p:nvGrpSpPr>
        <p:cNvPr id="1" name=""/>
        <p:cNvGrpSpPr/>
        <p:nvPr/>
      </p:nvGrpSpPr>
      <p:grpSpPr>
        <a:xfrm>
          <a:off x="0" y="0"/>
          <a:ext cx="0" cy="0"/>
          <a:chOff x="0" y="0"/>
          <a:chExt cx="0" cy="0"/>
        </a:xfrm>
      </p:grpSpPr>
      <p:sp>
        <p:nvSpPr>
          <p:cNvPr id="12" name="Prostokąt 11"/>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3" name="Prostokąt zaokrąglony 12"/>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9" name="Podtytuł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pl-PL" smtClean="0"/>
              <a:t>Kliknij, aby edytować styl wzorca podtytułu</a:t>
            </a:r>
            <a:endParaRPr kumimoji="0" lang="en-US"/>
          </a:p>
        </p:txBody>
      </p:sp>
      <p:sp>
        <p:nvSpPr>
          <p:cNvPr id="28" name="Symbol zastępczy daty 27"/>
          <p:cNvSpPr>
            <a:spLocks noGrp="1"/>
          </p:cNvSpPr>
          <p:nvPr>
            <p:ph type="dt" sz="half" idx="10"/>
          </p:nvPr>
        </p:nvSpPr>
        <p:spPr/>
        <p:txBody>
          <a:bodyPr/>
          <a:lstStyle/>
          <a:p>
            <a:fld id="{3A139022-26B1-4900-A35D-1FF08F5F43AE}" type="datetimeFigureOut">
              <a:rPr lang="pl-PL" smtClean="0"/>
              <a:pPr/>
              <a:t>2015-09-13</a:t>
            </a:fld>
            <a:endParaRPr lang="pl-PL"/>
          </a:p>
        </p:txBody>
      </p:sp>
      <p:sp>
        <p:nvSpPr>
          <p:cNvPr id="17" name="Symbol zastępczy stopki 16"/>
          <p:cNvSpPr>
            <a:spLocks noGrp="1"/>
          </p:cNvSpPr>
          <p:nvPr>
            <p:ph type="ftr" sz="quarter" idx="11"/>
          </p:nvPr>
        </p:nvSpPr>
        <p:spPr/>
        <p:txBody>
          <a:bodyPr/>
          <a:lstStyle/>
          <a:p>
            <a:endParaRPr lang="pl-PL"/>
          </a:p>
        </p:txBody>
      </p:sp>
      <p:sp>
        <p:nvSpPr>
          <p:cNvPr id="29" name="Symbol zastępczy numeru slajdu 28"/>
          <p:cNvSpPr>
            <a:spLocks noGrp="1"/>
          </p:cNvSpPr>
          <p:nvPr>
            <p:ph type="sldNum" sz="quarter" idx="12"/>
          </p:nvPr>
        </p:nvSpPr>
        <p:spPr/>
        <p:txBody>
          <a:bodyPr lIns="0" tIns="0" rIns="0" bIns="0">
            <a:noAutofit/>
          </a:bodyPr>
          <a:lstStyle>
            <a:lvl1pPr>
              <a:defRPr sz="1400">
                <a:solidFill>
                  <a:srgbClr val="FFFFFF"/>
                </a:solidFill>
              </a:defRPr>
            </a:lvl1pPr>
          </a:lstStyle>
          <a:p>
            <a:fld id="{852CA05A-C618-415A-85CB-A462E4268679}" type="slidenum">
              <a:rPr lang="pl-PL" smtClean="0"/>
              <a:pPr/>
              <a:t>‹#›</a:t>
            </a:fld>
            <a:endParaRPr lang="pl-PL"/>
          </a:p>
        </p:txBody>
      </p:sp>
      <p:sp>
        <p:nvSpPr>
          <p:cNvPr id="7" name="Prostokąt 6"/>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Prostokąt 9"/>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Prostokąt 10"/>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ytuł 7"/>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pl-PL" smtClean="0"/>
              <a:t>Kliknij, aby edytować styl</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ytuł i tekst pionowy">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kumimoji="0" lang="pl-PL" smtClean="0"/>
              <a:t>Kliknij, aby edytować styl</a:t>
            </a:r>
            <a:endParaRPr kumimoji="0" lang="en-US"/>
          </a:p>
        </p:txBody>
      </p:sp>
      <p:sp>
        <p:nvSpPr>
          <p:cNvPr id="3" name="Symbol zastępczy tytułu pionowego 2"/>
          <p:cNvSpPr>
            <a:spLocks noGrp="1"/>
          </p:cNvSpPr>
          <p:nvPr>
            <p:ph type="body" orient="vert" idx="1"/>
          </p:nvPr>
        </p:nvSpPr>
        <p:spPr/>
        <p:txBody>
          <a:bodyPr vert="eaVert"/>
          <a:lstStyle/>
          <a:p>
            <a:pPr lvl="0" eaLnBrk="1" latinLnBrk="0" hangingPunct="1"/>
            <a:r>
              <a:rPr lang="pl-PL" smtClean="0"/>
              <a:t>Kliknij, aby edytować style wzorca tekstu</a:t>
            </a:r>
          </a:p>
          <a:p>
            <a:pPr lvl="1" eaLnBrk="1" latinLnBrk="0" hangingPunct="1"/>
            <a:r>
              <a:rPr lang="pl-PL" smtClean="0"/>
              <a:t>Drugi poziom</a:t>
            </a:r>
          </a:p>
          <a:p>
            <a:pPr lvl="2" eaLnBrk="1" latinLnBrk="0" hangingPunct="1"/>
            <a:r>
              <a:rPr lang="pl-PL" smtClean="0"/>
              <a:t>Trzeci poziom</a:t>
            </a:r>
          </a:p>
          <a:p>
            <a:pPr lvl="3" eaLnBrk="1" latinLnBrk="0" hangingPunct="1"/>
            <a:r>
              <a:rPr lang="pl-PL" smtClean="0"/>
              <a:t>Czwarty poziom</a:t>
            </a:r>
          </a:p>
          <a:p>
            <a:pPr lvl="4" eaLnBrk="1" latinLnBrk="0" hangingPunct="1"/>
            <a:r>
              <a:rPr lang="pl-PL" smtClean="0"/>
              <a:t>Piąty poziom</a:t>
            </a:r>
            <a:endParaRPr kumimoji="0" lang="en-US"/>
          </a:p>
        </p:txBody>
      </p:sp>
      <p:sp>
        <p:nvSpPr>
          <p:cNvPr id="4" name="Symbol zastępczy daty 3"/>
          <p:cNvSpPr>
            <a:spLocks noGrp="1"/>
          </p:cNvSpPr>
          <p:nvPr>
            <p:ph type="dt" sz="half" idx="10"/>
          </p:nvPr>
        </p:nvSpPr>
        <p:spPr/>
        <p:txBody>
          <a:bodyPr/>
          <a:lstStyle/>
          <a:p>
            <a:fld id="{3A139022-26B1-4900-A35D-1FF08F5F43AE}" type="datetimeFigureOut">
              <a:rPr lang="pl-PL" smtClean="0"/>
              <a:pPr/>
              <a:t>2015-09-13</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852CA05A-C618-415A-85CB-A462E4268679}" type="slidenum">
              <a:rPr lang="pl-PL" smtClean="0"/>
              <a:pPr/>
              <a:t>‹#›</a:t>
            </a:fld>
            <a:endParaRPr lang="pl-PL"/>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ytuł pionowy i tekst">
    <p:spTree>
      <p:nvGrpSpPr>
        <p:cNvPr id="1" name=""/>
        <p:cNvGrpSpPr/>
        <p:nvPr/>
      </p:nvGrpSpPr>
      <p:grpSpPr>
        <a:xfrm>
          <a:off x="0" y="0"/>
          <a:ext cx="0" cy="0"/>
          <a:chOff x="0" y="0"/>
          <a:chExt cx="0" cy="0"/>
        </a:xfrm>
      </p:grpSpPr>
      <p:sp>
        <p:nvSpPr>
          <p:cNvPr id="2" name="Tytuł pionowy 1"/>
          <p:cNvSpPr>
            <a:spLocks noGrp="1"/>
          </p:cNvSpPr>
          <p:nvPr>
            <p:ph type="title" orient="vert"/>
          </p:nvPr>
        </p:nvSpPr>
        <p:spPr>
          <a:xfrm>
            <a:off x="6629400" y="274641"/>
            <a:ext cx="2011680" cy="5851525"/>
          </a:xfrm>
        </p:spPr>
        <p:txBody>
          <a:bodyPr vert="eaVert"/>
          <a:lstStyle/>
          <a:p>
            <a:r>
              <a:rPr kumimoji="0" lang="pl-PL" smtClean="0"/>
              <a:t>Kliknij, aby edytować styl</a:t>
            </a:r>
            <a:endParaRPr kumimoji="0" lang="en-US"/>
          </a:p>
        </p:txBody>
      </p:sp>
      <p:sp>
        <p:nvSpPr>
          <p:cNvPr id="3" name="Symbol zastępczy tytułu pionowego 2"/>
          <p:cNvSpPr>
            <a:spLocks noGrp="1"/>
          </p:cNvSpPr>
          <p:nvPr>
            <p:ph type="body" orient="vert" idx="1"/>
          </p:nvPr>
        </p:nvSpPr>
        <p:spPr>
          <a:xfrm>
            <a:off x="914400" y="274640"/>
            <a:ext cx="5562600" cy="5851525"/>
          </a:xfrm>
        </p:spPr>
        <p:txBody>
          <a:bodyPr vert="eaVert"/>
          <a:lstStyle/>
          <a:p>
            <a:pPr lvl="0" eaLnBrk="1" latinLnBrk="0" hangingPunct="1"/>
            <a:r>
              <a:rPr lang="pl-PL" smtClean="0"/>
              <a:t>Kliknij, aby edytować style wzorca tekstu</a:t>
            </a:r>
          </a:p>
          <a:p>
            <a:pPr lvl="1" eaLnBrk="1" latinLnBrk="0" hangingPunct="1"/>
            <a:r>
              <a:rPr lang="pl-PL" smtClean="0"/>
              <a:t>Drugi poziom</a:t>
            </a:r>
          </a:p>
          <a:p>
            <a:pPr lvl="2" eaLnBrk="1" latinLnBrk="0" hangingPunct="1"/>
            <a:r>
              <a:rPr lang="pl-PL" smtClean="0"/>
              <a:t>Trzeci poziom</a:t>
            </a:r>
          </a:p>
          <a:p>
            <a:pPr lvl="3" eaLnBrk="1" latinLnBrk="0" hangingPunct="1"/>
            <a:r>
              <a:rPr lang="pl-PL" smtClean="0"/>
              <a:t>Czwarty poziom</a:t>
            </a:r>
          </a:p>
          <a:p>
            <a:pPr lvl="4" eaLnBrk="1" latinLnBrk="0" hangingPunct="1"/>
            <a:r>
              <a:rPr lang="pl-PL" smtClean="0"/>
              <a:t>Piąty poziom</a:t>
            </a:r>
            <a:endParaRPr kumimoji="0" lang="en-US"/>
          </a:p>
        </p:txBody>
      </p:sp>
      <p:sp>
        <p:nvSpPr>
          <p:cNvPr id="4" name="Symbol zastępczy daty 3"/>
          <p:cNvSpPr>
            <a:spLocks noGrp="1"/>
          </p:cNvSpPr>
          <p:nvPr>
            <p:ph type="dt" sz="half" idx="10"/>
          </p:nvPr>
        </p:nvSpPr>
        <p:spPr/>
        <p:txBody>
          <a:bodyPr/>
          <a:lstStyle/>
          <a:p>
            <a:fld id="{3A139022-26B1-4900-A35D-1FF08F5F43AE}" type="datetimeFigureOut">
              <a:rPr lang="pl-PL" smtClean="0"/>
              <a:pPr/>
              <a:t>2015-09-13</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852CA05A-C618-415A-85CB-A462E4268679}" type="slidenum">
              <a:rPr lang="pl-PL" smtClean="0"/>
              <a:pPr/>
              <a:t>‹#›</a:t>
            </a:fld>
            <a:endParaRPr lang="pl-PL"/>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ytuł i zawartość">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kumimoji="0" lang="pl-PL" smtClean="0"/>
              <a:t>Kliknij, aby edytować styl</a:t>
            </a:r>
            <a:endParaRPr kumimoji="0" lang="en-US"/>
          </a:p>
        </p:txBody>
      </p:sp>
      <p:sp>
        <p:nvSpPr>
          <p:cNvPr id="4" name="Symbol zastępczy daty 3"/>
          <p:cNvSpPr>
            <a:spLocks noGrp="1"/>
          </p:cNvSpPr>
          <p:nvPr>
            <p:ph type="dt" sz="half" idx="10"/>
          </p:nvPr>
        </p:nvSpPr>
        <p:spPr/>
        <p:txBody>
          <a:bodyPr/>
          <a:lstStyle/>
          <a:p>
            <a:fld id="{3A139022-26B1-4900-A35D-1FF08F5F43AE}" type="datetimeFigureOut">
              <a:rPr lang="pl-PL" smtClean="0"/>
              <a:pPr/>
              <a:t>2015-09-13</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852CA05A-C618-415A-85CB-A462E4268679}" type="slidenum">
              <a:rPr lang="pl-PL" smtClean="0"/>
              <a:pPr/>
              <a:t>‹#›</a:t>
            </a:fld>
            <a:endParaRPr lang="pl-PL"/>
          </a:p>
        </p:txBody>
      </p:sp>
      <p:sp>
        <p:nvSpPr>
          <p:cNvPr id="8" name="Symbol zastępczy zawartości 7"/>
          <p:cNvSpPr>
            <a:spLocks noGrp="1"/>
          </p:cNvSpPr>
          <p:nvPr>
            <p:ph sz="quarter" idx="1"/>
          </p:nvPr>
        </p:nvSpPr>
        <p:spPr>
          <a:xfrm>
            <a:off x="914400" y="1447800"/>
            <a:ext cx="7772400" cy="4572000"/>
          </a:xfrm>
        </p:spPr>
        <p:txBody>
          <a:bodyPr vert="horz"/>
          <a:lstStyle/>
          <a:p>
            <a:pPr lvl="0" eaLnBrk="1" latinLnBrk="0" hangingPunct="1"/>
            <a:r>
              <a:rPr lang="pl-PL" smtClean="0"/>
              <a:t>Kliknij, aby edytować style wzorca tekstu</a:t>
            </a:r>
          </a:p>
          <a:p>
            <a:pPr lvl="1" eaLnBrk="1" latinLnBrk="0" hangingPunct="1"/>
            <a:r>
              <a:rPr lang="pl-PL" smtClean="0"/>
              <a:t>Drugi poziom</a:t>
            </a:r>
          </a:p>
          <a:p>
            <a:pPr lvl="2" eaLnBrk="1" latinLnBrk="0" hangingPunct="1"/>
            <a:r>
              <a:rPr lang="pl-PL" smtClean="0"/>
              <a:t>Trzeci poziom</a:t>
            </a:r>
          </a:p>
          <a:p>
            <a:pPr lvl="3" eaLnBrk="1" latinLnBrk="0" hangingPunct="1"/>
            <a:r>
              <a:rPr lang="pl-PL" smtClean="0"/>
              <a:t>Czwarty poziom</a:t>
            </a:r>
          </a:p>
          <a:p>
            <a:pPr lvl="4" eaLnBrk="1" latinLnBrk="0" hangingPunct="1"/>
            <a:r>
              <a:rPr lang="pl-PL" smtClean="0"/>
              <a:t>Piąty poziom</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Nagłówek sekcji">
    <p:spTree>
      <p:nvGrpSpPr>
        <p:cNvPr id="1" name=""/>
        <p:cNvGrpSpPr/>
        <p:nvPr/>
      </p:nvGrpSpPr>
      <p:grpSpPr>
        <a:xfrm>
          <a:off x="0" y="0"/>
          <a:ext cx="0" cy="0"/>
          <a:chOff x="0" y="0"/>
          <a:chExt cx="0" cy="0"/>
        </a:xfrm>
      </p:grpSpPr>
      <p:sp>
        <p:nvSpPr>
          <p:cNvPr id="11" name="Prostokąt 10"/>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0" name="Prostokąt zaokrąglony 9"/>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ytuł 1"/>
          <p:cNvSpPr>
            <a:spLocks noGrp="1"/>
          </p:cNvSpPr>
          <p:nvPr>
            <p:ph type="title"/>
          </p:nvPr>
        </p:nvSpPr>
        <p:spPr>
          <a:xfrm>
            <a:off x="722313" y="952500"/>
            <a:ext cx="7772400" cy="1362075"/>
          </a:xfrm>
        </p:spPr>
        <p:txBody>
          <a:bodyPr anchor="b" anchorCtr="0"/>
          <a:lstStyle>
            <a:lvl1pPr algn="l">
              <a:buNone/>
              <a:defRPr sz="4000" b="0" cap="none"/>
            </a:lvl1pPr>
          </a:lstStyle>
          <a:p>
            <a:r>
              <a:rPr kumimoji="0" lang="pl-PL" smtClean="0"/>
              <a:t>Kliknij, aby edytować styl</a:t>
            </a:r>
            <a:endParaRPr kumimoji="0" lang="en-US"/>
          </a:p>
        </p:txBody>
      </p:sp>
      <p:sp>
        <p:nvSpPr>
          <p:cNvPr id="3" name="Symbol zastępczy tekstu 2"/>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pl-PL" smtClean="0"/>
              <a:t>Kliknij, aby edytować style wzorca tekstu</a:t>
            </a:r>
          </a:p>
        </p:txBody>
      </p:sp>
      <p:sp>
        <p:nvSpPr>
          <p:cNvPr id="4" name="Symbol zastępczy daty 3"/>
          <p:cNvSpPr>
            <a:spLocks noGrp="1"/>
          </p:cNvSpPr>
          <p:nvPr>
            <p:ph type="dt" sz="half" idx="10"/>
          </p:nvPr>
        </p:nvSpPr>
        <p:spPr/>
        <p:txBody>
          <a:bodyPr/>
          <a:lstStyle/>
          <a:p>
            <a:fld id="{3A139022-26B1-4900-A35D-1FF08F5F43AE}" type="datetimeFigureOut">
              <a:rPr lang="pl-PL" smtClean="0"/>
              <a:pPr/>
              <a:t>2015-09-13</a:t>
            </a:fld>
            <a:endParaRPr lang="pl-PL"/>
          </a:p>
        </p:txBody>
      </p:sp>
      <p:sp>
        <p:nvSpPr>
          <p:cNvPr id="5" name="Symbol zastępczy stopki 4"/>
          <p:cNvSpPr>
            <a:spLocks noGrp="1"/>
          </p:cNvSpPr>
          <p:nvPr>
            <p:ph type="ftr" sz="quarter" idx="11"/>
          </p:nvPr>
        </p:nvSpPr>
        <p:spPr>
          <a:xfrm>
            <a:off x="800100" y="6172200"/>
            <a:ext cx="4000500" cy="457200"/>
          </a:xfrm>
        </p:spPr>
        <p:txBody>
          <a:bodyPr/>
          <a:lstStyle/>
          <a:p>
            <a:endParaRPr lang="pl-PL"/>
          </a:p>
        </p:txBody>
      </p:sp>
      <p:sp>
        <p:nvSpPr>
          <p:cNvPr id="7" name="Prostokąt 6"/>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Prostokąt 7"/>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Prostokąt 8"/>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ymbol zastępczy numeru slajdu 5"/>
          <p:cNvSpPr>
            <a:spLocks noGrp="1"/>
          </p:cNvSpPr>
          <p:nvPr>
            <p:ph type="sldNum" sz="quarter" idx="12"/>
          </p:nvPr>
        </p:nvSpPr>
        <p:spPr>
          <a:xfrm>
            <a:off x="146304" y="6208776"/>
            <a:ext cx="457200" cy="457200"/>
          </a:xfrm>
        </p:spPr>
        <p:txBody>
          <a:bodyPr/>
          <a:lstStyle/>
          <a:p>
            <a:fld id="{852CA05A-C618-415A-85CB-A462E4268679}" type="slidenum">
              <a:rPr lang="pl-PL" smtClean="0"/>
              <a:pPr/>
              <a:t>‹#›</a:t>
            </a:fld>
            <a:endParaRPr lang="pl-PL"/>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wa elementy zawartości">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kumimoji="0" lang="pl-PL" smtClean="0"/>
              <a:t>Kliknij, aby edytować styl</a:t>
            </a:r>
            <a:endParaRPr kumimoji="0" lang="en-US"/>
          </a:p>
        </p:txBody>
      </p:sp>
      <p:sp>
        <p:nvSpPr>
          <p:cNvPr id="5" name="Symbol zastępczy daty 4"/>
          <p:cNvSpPr>
            <a:spLocks noGrp="1"/>
          </p:cNvSpPr>
          <p:nvPr>
            <p:ph type="dt" sz="half" idx="10"/>
          </p:nvPr>
        </p:nvSpPr>
        <p:spPr/>
        <p:txBody>
          <a:bodyPr/>
          <a:lstStyle/>
          <a:p>
            <a:fld id="{3A139022-26B1-4900-A35D-1FF08F5F43AE}" type="datetimeFigureOut">
              <a:rPr lang="pl-PL" smtClean="0"/>
              <a:pPr/>
              <a:t>2015-09-13</a:t>
            </a:fld>
            <a:endParaRPr lang="pl-PL"/>
          </a:p>
        </p:txBody>
      </p:sp>
      <p:sp>
        <p:nvSpPr>
          <p:cNvPr id="6" name="Symbol zastępczy stopki 5"/>
          <p:cNvSpPr>
            <a:spLocks noGrp="1"/>
          </p:cNvSpPr>
          <p:nvPr>
            <p:ph type="ftr" sz="quarter" idx="11"/>
          </p:nvPr>
        </p:nvSpPr>
        <p:spPr/>
        <p:txBody>
          <a:bodyPr/>
          <a:lstStyle/>
          <a:p>
            <a:endParaRPr lang="pl-PL"/>
          </a:p>
        </p:txBody>
      </p:sp>
      <p:sp>
        <p:nvSpPr>
          <p:cNvPr id="7" name="Symbol zastępczy numeru slajdu 6"/>
          <p:cNvSpPr>
            <a:spLocks noGrp="1"/>
          </p:cNvSpPr>
          <p:nvPr>
            <p:ph type="sldNum" sz="quarter" idx="12"/>
          </p:nvPr>
        </p:nvSpPr>
        <p:spPr/>
        <p:txBody>
          <a:bodyPr/>
          <a:lstStyle/>
          <a:p>
            <a:fld id="{852CA05A-C618-415A-85CB-A462E4268679}" type="slidenum">
              <a:rPr lang="pl-PL" smtClean="0"/>
              <a:pPr/>
              <a:t>‹#›</a:t>
            </a:fld>
            <a:endParaRPr lang="pl-PL"/>
          </a:p>
        </p:txBody>
      </p:sp>
      <p:sp>
        <p:nvSpPr>
          <p:cNvPr id="9" name="Symbol zastępczy zawartości 8"/>
          <p:cNvSpPr>
            <a:spLocks noGrp="1"/>
          </p:cNvSpPr>
          <p:nvPr>
            <p:ph sz="quarter" idx="1"/>
          </p:nvPr>
        </p:nvSpPr>
        <p:spPr>
          <a:xfrm>
            <a:off x="914400" y="1447800"/>
            <a:ext cx="3749040" cy="4572000"/>
          </a:xfrm>
        </p:spPr>
        <p:txBody>
          <a:bodyPr vert="horz"/>
          <a:lstStyle/>
          <a:p>
            <a:pPr lvl="0" eaLnBrk="1" latinLnBrk="0" hangingPunct="1"/>
            <a:r>
              <a:rPr lang="pl-PL" smtClean="0"/>
              <a:t>Kliknij, aby edytować style wzorca tekstu</a:t>
            </a:r>
          </a:p>
          <a:p>
            <a:pPr lvl="1" eaLnBrk="1" latinLnBrk="0" hangingPunct="1"/>
            <a:r>
              <a:rPr lang="pl-PL" smtClean="0"/>
              <a:t>Drugi poziom</a:t>
            </a:r>
          </a:p>
          <a:p>
            <a:pPr lvl="2" eaLnBrk="1" latinLnBrk="0" hangingPunct="1"/>
            <a:r>
              <a:rPr lang="pl-PL" smtClean="0"/>
              <a:t>Trzeci poziom</a:t>
            </a:r>
          </a:p>
          <a:p>
            <a:pPr lvl="3" eaLnBrk="1" latinLnBrk="0" hangingPunct="1"/>
            <a:r>
              <a:rPr lang="pl-PL" smtClean="0"/>
              <a:t>Czwarty poziom</a:t>
            </a:r>
          </a:p>
          <a:p>
            <a:pPr lvl="4" eaLnBrk="1" latinLnBrk="0" hangingPunct="1"/>
            <a:r>
              <a:rPr lang="pl-PL" smtClean="0"/>
              <a:t>Piąty poziom</a:t>
            </a:r>
            <a:endParaRPr kumimoji="0" lang="en-US"/>
          </a:p>
        </p:txBody>
      </p:sp>
      <p:sp>
        <p:nvSpPr>
          <p:cNvPr id="11" name="Symbol zastępczy zawartości 10"/>
          <p:cNvSpPr>
            <a:spLocks noGrp="1"/>
          </p:cNvSpPr>
          <p:nvPr>
            <p:ph sz="quarter" idx="2"/>
          </p:nvPr>
        </p:nvSpPr>
        <p:spPr>
          <a:xfrm>
            <a:off x="4933950" y="1447800"/>
            <a:ext cx="3749040" cy="4572000"/>
          </a:xfrm>
        </p:spPr>
        <p:txBody>
          <a:bodyPr vert="horz"/>
          <a:lstStyle/>
          <a:p>
            <a:pPr lvl="0" eaLnBrk="1" latinLnBrk="0" hangingPunct="1"/>
            <a:r>
              <a:rPr lang="pl-PL" smtClean="0"/>
              <a:t>Kliknij, aby edytować style wzorca tekstu</a:t>
            </a:r>
          </a:p>
          <a:p>
            <a:pPr lvl="1" eaLnBrk="1" latinLnBrk="0" hangingPunct="1"/>
            <a:r>
              <a:rPr lang="pl-PL" smtClean="0"/>
              <a:t>Drugi poziom</a:t>
            </a:r>
          </a:p>
          <a:p>
            <a:pPr lvl="2" eaLnBrk="1" latinLnBrk="0" hangingPunct="1"/>
            <a:r>
              <a:rPr lang="pl-PL" smtClean="0"/>
              <a:t>Trzeci poziom</a:t>
            </a:r>
          </a:p>
          <a:p>
            <a:pPr lvl="3" eaLnBrk="1" latinLnBrk="0" hangingPunct="1"/>
            <a:r>
              <a:rPr lang="pl-PL" smtClean="0"/>
              <a:t>Czwarty poziom</a:t>
            </a:r>
          </a:p>
          <a:p>
            <a:pPr lvl="4" eaLnBrk="1" latinLnBrk="0" hangingPunct="1"/>
            <a:r>
              <a:rPr lang="pl-PL" smtClean="0"/>
              <a:t>Piąty poziom</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ównanie">
    <p:spTree>
      <p:nvGrpSpPr>
        <p:cNvPr id="1" name=""/>
        <p:cNvGrpSpPr/>
        <p:nvPr/>
      </p:nvGrpSpPr>
      <p:grpSpPr>
        <a:xfrm>
          <a:off x="0" y="0"/>
          <a:ext cx="0" cy="0"/>
          <a:chOff x="0" y="0"/>
          <a:chExt cx="0" cy="0"/>
        </a:xfrm>
      </p:grpSpPr>
      <p:sp>
        <p:nvSpPr>
          <p:cNvPr id="2" name="Tytuł 1"/>
          <p:cNvSpPr>
            <a:spLocks noGrp="1"/>
          </p:cNvSpPr>
          <p:nvPr>
            <p:ph type="title"/>
          </p:nvPr>
        </p:nvSpPr>
        <p:spPr>
          <a:xfrm>
            <a:off x="914400" y="273050"/>
            <a:ext cx="7772400" cy="1143000"/>
          </a:xfrm>
        </p:spPr>
        <p:txBody>
          <a:bodyPr anchor="b" anchorCtr="0"/>
          <a:lstStyle>
            <a:lvl1pPr>
              <a:defRPr/>
            </a:lvl1pPr>
          </a:lstStyle>
          <a:p>
            <a:r>
              <a:rPr kumimoji="0" lang="pl-PL" smtClean="0"/>
              <a:t>Kliknij, aby edytować styl</a:t>
            </a:r>
            <a:endParaRPr kumimoji="0" lang="en-US"/>
          </a:p>
        </p:txBody>
      </p:sp>
      <p:sp>
        <p:nvSpPr>
          <p:cNvPr id="3" name="Symbol zastępczy tekstu 2"/>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pl-PL" smtClean="0"/>
              <a:t>Kliknij, aby edytować style wzorca tekstu</a:t>
            </a:r>
          </a:p>
        </p:txBody>
      </p:sp>
      <p:sp>
        <p:nvSpPr>
          <p:cNvPr id="4" name="Symbol zastępczy tekstu 3"/>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pl-PL" smtClean="0"/>
              <a:t>Kliknij, aby edytować style wzorca tekstu</a:t>
            </a:r>
          </a:p>
        </p:txBody>
      </p:sp>
      <p:sp>
        <p:nvSpPr>
          <p:cNvPr id="7" name="Symbol zastępczy daty 6"/>
          <p:cNvSpPr>
            <a:spLocks noGrp="1"/>
          </p:cNvSpPr>
          <p:nvPr>
            <p:ph type="dt" sz="half" idx="10"/>
          </p:nvPr>
        </p:nvSpPr>
        <p:spPr/>
        <p:txBody>
          <a:bodyPr/>
          <a:lstStyle/>
          <a:p>
            <a:fld id="{3A139022-26B1-4900-A35D-1FF08F5F43AE}" type="datetimeFigureOut">
              <a:rPr lang="pl-PL" smtClean="0"/>
              <a:pPr/>
              <a:t>2015-09-13</a:t>
            </a:fld>
            <a:endParaRPr lang="pl-PL"/>
          </a:p>
        </p:txBody>
      </p:sp>
      <p:sp>
        <p:nvSpPr>
          <p:cNvPr id="8" name="Symbol zastępczy stopki 7"/>
          <p:cNvSpPr>
            <a:spLocks noGrp="1"/>
          </p:cNvSpPr>
          <p:nvPr>
            <p:ph type="ftr" sz="quarter" idx="11"/>
          </p:nvPr>
        </p:nvSpPr>
        <p:spPr/>
        <p:txBody>
          <a:bodyPr/>
          <a:lstStyle/>
          <a:p>
            <a:endParaRPr lang="pl-PL"/>
          </a:p>
        </p:txBody>
      </p:sp>
      <p:sp>
        <p:nvSpPr>
          <p:cNvPr id="9" name="Symbol zastępczy numeru slajdu 8"/>
          <p:cNvSpPr>
            <a:spLocks noGrp="1"/>
          </p:cNvSpPr>
          <p:nvPr>
            <p:ph type="sldNum" sz="quarter" idx="12"/>
          </p:nvPr>
        </p:nvSpPr>
        <p:spPr/>
        <p:txBody>
          <a:bodyPr/>
          <a:lstStyle/>
          <a:p>
            <a:fld id="{852CA05A-C618-415A-85CB-A462E4268679}" type="slidenum">
              <a:rPr lang="pl-PL" smtClean="0"/>
              <a:pPr/>
              <a:t>‹#›</a:t>
            </a:fld>
            <a:endParaRPr lang="pl-PL"/>
          </a:p>
        </p:txBody>
      </p:sp>
      <p:sp>
        <p:nvSpPr>
          <p:cNvPr id="11" name="Symbol zastępczy zawartości 10"/>
          <p:cNvSpPr>
            <a:spLocks noGrp="1"/>
          </p:cNvSpPr>
          <p:nvPr>
            <p:ph sz="half" idx="2"/>
          </p:nvPr>
        </p:nvSpPr>
        <p:spPr>
          <a:xfrm>
            <a:off x="914400" y="2247900"/>
            <a:ext cx="3733800" cy="3886200"/>
          </a:xfrm>
        </p:spPr>
        <p:txBody>
          <a:bodyPr vert="horz"/>
          <a:lstStyle/>
          <a:p>
            <a:pPr lvl="0" eaLnBrk="1" latinLnBrk="0" hangingPunct="1"/>
            <a:r>
              <a:rPr lang="pl-PL" smtClean="0"/>
              <a:t>Kliknij, aby edytować style wzorca tekstu</a:t>
            </a:r>
          </a:p>
          <a:p>
            <a:pPr lvl="1" eaLnBrk="1" latinLnBrk="0" hangingPunct="1"/>
            <a:r>
              <a:rPr lang="pl-PL" smtClean="0"/>
              <a:t>Drugi poziom</a:t>
            </a:r>
          </a:p>
          <a:p>
            <a:pPr lvl="2" eaLnBrk="1" latinLnBrk="0" hangingPunct="1"/>
            <a:r>
              <a:rPr lang="pl-PL" smtClean="0"/>
              <a:t>Trzeci poziom</a:t>
            </a:r>
          </a:p>
          <a:p>
            <a:pPr lvl="3" eaLnBrk="1" latinLnBrk="0" hangingPunct="1"/>
            <a:r>
              <a:rPr lang="pl-PL" smtClean="0"/>
              <a:t>Czwarty poziom</a:t>
            </a:r>
          </a:p>
          <a:p>
            <a:pPr lvl="4" eaLnBrk="1" latinLnBrk="0" hangingPunct="1"/>
            <a:r>
              <a:rPr lang="pl-PL" smtClean="0"/>
              <a:t>Piąty poziom</a:t>
            </a:r>
            <a:endParaRPr kumimoji="0" lang="en-US"/>
          </a:p>
        </p:txBody>
      </p:sp>
      <p:sp>
        <p:nvSpPr>
          <p:cNvPr id="13" name="Symbol zastępczy zawartości 12"/>
          <p:cNvSpPr>
            <a:spLocks noGrp="1"/>
          </p:cNvSpPr>
          <p:nvPr>
            <p:ph sz="half" idx="4"/>
          </p:nvPr>
        </p:nvSpPr>
        <p:spPr>
          <a:xfrm>
            <a:off x="4953000" y="2247900"/>
            <a:ext cx="3733800" cy="3886200"/>
          </a:xfrm>
        </p:spPr>
        <p:txBody>
          <a:bodyPr vert="horz"/>
          <a:lstStyle/>
          <a:p>
            <a:pPr lvl="0" eaLnBrk="1" latinLnBrk="0" hangingPunct="1"/>
            <a:r>
              <a:rPr lang="pl-PL" smtClean="0"/>
              <a:t>Kliknij, aby edytować style wzorca tekstu</a:t>
            </a:r>
          </a:p>
          <a:p>
            <a:pPr lvl="1" eaLnBrk="1" latinLnBrk="0" hangingPunct="1"/>
            <a:r>
              <a:rPr lang="pl-PL" smtClean="0"/>
              <a:t>Drugi poziom</a:t>
            </a:r>
          </a:p>
          <a:p>
            <a:pPr lvl="2" eaLnBrk="1" latinLnBrk="0" hangingPunct="1"/>
            <a:r>
              <a:rPr lang="pl-PL" smtClean="0"/>
              <a:t>Trzeci poziom</a:t>
            </a:r>
          </a:p>
          <a:p>
            <a:pPr lvl="3" eaLnBrk="1" latinLnBrk="0" hangingPunct="1"/>
            <a:r>
              <a:rPr lang="pl-PL" smtClean="0"/>
              <a:t>Czwarty poziom</a:t>
            </a:r>
          </a:p>
          <a:p>
            <a:pPr lvl="4" eaLnBrk="1" latinLnBrk="0" hangingPunct="1"/>
            <a:r>
              <a:rPr lang="pl-PL" smtClean="0"/>
              <a:t>Piąty poziom</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ylko tytuł">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kumimoji="0" lang="pl-PL" smtClean="0"/>
              <a:t>Kliknij, aby edytować styl</a:t>
            </a:r>
            <a:endParaRPr kumimoji="0" lang="en-US"/>
          </a:p>
        </p:txBody>
      </p:sp>
      <p:sp>
        <p:nvSpPr>
          <p:cNvPr id="3" name="Symbol zastępczy daty 2"/>
          <p:cNvSpPr>
            <a:spLocks noGrp="1"/>
          </p:cNvSpPr>
          <p:nvPr>
            <p:ph type="dt" sz="half" idx="10"/>
          </p:nvPr>
        </p:nvSpPr>
        <p:spPr/>
        <p:txBody>
          <a:bodyPr/>
          <a:lstStyle/>
          <a:p>
            <a:fld id="{3A139022-26B1-4900-A35D-1FF08F5F43AE}" type="datetimeFigureOut">
              <a:rPr lang="pl-PL" smtClean="0"/>
              <a:pPr/>
              <a:t>2015-09-13</a:t>
            </a:fld>
            <a:endParaRPr lang="pl-PL"/>
          </a:p>
        </p:txBody>
      </p:sp>
      <p:sp>
        <p:nvSpPr>
          <p:cNvPr id="4" name="Symbol zastępczy stopki 3"/>
          <p:cNvSpPr>
            <a:spLocks noGrp="1"/>
          </p:cNvSpPr>
          <p:nvPr>
            <p:ph type="ftr" sz="quarter" idx="11"/>
          </p:nvPr>
        </p:nvSpPr>
        <p:spPr/>
        <p:txBody>
          <a:bodyPr/>
          <a:lstStyle/>
          <a:p>
            <a:endParaRPr lang="pl-PL"/>
          </a:p>
        </p:txBody>
      </p:sp>
      <p:sp>
        <p:nvSpPr>
          <p:cNvPr id="5" name="Symbol zastępczy numeru slajdu 4"/>
          <p:cNvSpPr>
            <a:spLocks noGrp="1"/>
          </p:cNvSpPr>
          <p:nvPr>
            <p:ph type="sldNum" sz="quarter" idx="12"/>
          </p:nvPr>
        </p:nvSpPr>
        <p:spPr/>
        <p:txBody>
          <a:bodyPr/>
          <a:lstStyle/>
          <a:p>
            <a:fld id="{852CA05A-C618-415A-85CB-A462E4268679}" type="slidenum">
              <a:rPr lang="pl-PL" smtClean="0"/>
              <a:pPr/>
              <a:t>‹#›</a:t>
            </a:fld>
            <a:endParaRPr lang="pl-PL"/>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usty">
    <p:spTree>
      <p:nvGrpSpPr>
        <p:cNvPr id="1" name=""/>
        <p:cNvGrpSpPr/>
        <p:nvPr/>
      </p:nvGrpSpPr>
      <p:grpSpPr>
        <a:xfrm>
          <a:off x="0" y="0"/>
          <a:ext cx="0" cy="0"/>
          <a:chOff x="0" y="0"/>
          <a:chExt cx="0" cy="0"/>
        </a:xfrm>
      </p:grpSpPr>
      <p:sp>
        <p:nvSpPr>
          <p:cNvPr id="2" name="Symbol zastępczy daty 1"/>
          <p:cNvSpPr>
            <a:spLocks noGrp="1"/>
          </p:cNvSpPr>
          <p:nvPr>
            <p:ph type="dt" sz="half" idx="10"/>
          </p:nvPr>
        </p:nvSpPr>
        <p:spPr/>
        <p:txBody>
          <a:bodyPr/>
          <a:lstStyle/>
          <a:p>
            <a:fld id="{3A139022-26B1-4900-A35D-1FF08F5F43AE}" type="datetimeFigureOut">
              <a:rPr lang="pl-PL" smtClean="0"/>
              <a:pPr/>
              <a:t>2015-09-13</a:t>
            </a:fld>
            <a:endParaRPr lang="pl-PL"/>
          </a:p>
        </p:txBody>
      </p:sp>
      <p:sp>
        <p:nvSpPr>
          <p:cNvPr id="3" name="Symbol zastępczy stopki 2"/>
          <p:cNvSpPr>
            <a:spLocks noGrp="1"/>
          </p:cNvSpPr>
          <p:nvPr>
            <p:ph type="ftr" sz="quarter" idx="11"/>
          </p:nvPr>
        </p:nvSpPr>
        <p:spPr/>
        <p:txBody>
          <a:bodyPr/>
          <a:lstStyle/>
          <a:p>
            <a:endParaRPr lang="pl-PL"/>
          </a:p>
        </p:txBody>
      </p:sp>
      <p:sp>
        <p:nvSpPr>
          <p:cNvPr id="4" name="Symbol zastępczy numeru slajdu 3"/>
          <p:cNvSpPr>
            <a:spLocks noGrp="1"/>
          </p:cNvSpPr>
          <p:nvPr>
            <p:ph type="sldNum" sz="quarter" idx="12"/>
          </p:nvPr>
        </p:nvSpPr>
        <p:spPr/>
        <p:txBody>
          <a:bodyPr/>
          <a:lstStyle/>
          <a:p>
            <a:fld id="{852CA05A-C618-415A-85CB-A462E4268679}" type="slidenum">
              <a:rPr lang="pl-PL" smtClean="0"/>
              <a:pPr/>
              <a:t>‹#›</a:t>
            </a:fld>
            <a:endParaRPr lang="pl-PL"/>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Zawartość z podpisem">
    <p:spTree>
      <p:nvGrpSpPr>
        <p:cNvPr id="1" name=""/>
        <p:cNvGrpSpPr/>
        <p:nvPr/>
      </p:nvGrpSpPr>
      <p:grpSpPr>
        <a:xfrm>
          <a:off x="0" y="0"/>
          <a:ext cx="0" cy="0"/>
          <a:chOff x="0" y="0"/>
          <a:chExt cx="0" cy="0"/>
        </a:xfrm>
      </p:grpSpPr>
      <p:sp>
        <p:nvSpPr>
          <p:cNvPr id="8" name="Prostokąt 7"/>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9" name="Prostokąt zaokrąglony 8"/>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ytuł 1"/>
          <p:cNvSpPr>
            <a:spLocks noGrp="1"/>
          </p:cNvSpPr>
          <p:nvPr>
            <p:ph type="title"/>
          </p:nvPr>
        </p:nvSpPr>
        <p:spPr>
          <a:xfrm>
            <a:off x="914400" y="273050"/>
            <a:ext cx="7772400" cy="1143000"/>
          </a:xfrm>
        </p:spPr>
        <p:txBody>
          <a:bodyPr anchor="b" anchorCtr="0"/>
          <a:lstStyle>
            <a:lvl1pPr algn="l">
              <a:buNone/>
              <a:defRPr sz="4000" b="0"/>
            </a:lvl1pPr>
          </a:lstStyle>
          <a:p>
            <a:r>
              <a:rPr kumimoji="0" lang="pl-PL" smtClean="0"/>
              <a:t>Kliknij, aby edytować styl</a:t>
            </a:r>
            <a:endParaRPr kumimoji="0" lang="en-US"/>
          </a:p>
        </p:txBody>
      </p:sp>
      <p:sp>
        <p:nvSpPr>
          <p:cNvPr id="3" name="Symbol zastępczy tekstu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pl-PL" smtClean="0"/>
              <a:t>Kliknij, aby edytować style wzorca tekstu</a:t>
            </a:r>
          </a:p>
        </p:txBody>
      </p:sp>
      <p:sp>
        <p:nvSpPr>
          <p:cNvPr id="5" name="Symbol zastępczy daty 4"/>
          <p:cNvSpPr>
            <a:spLocks noGrp="1"/>
          </p:cNvSpPr>
          <p:nvPr>
            <p:ph type="dt" sz="half" idx="10"/>
          </p:nvPr>
        </p:nvSpPr>
        <p:spPr/>
        <p:txBody>
          <a:bodyPr/>
          <a:lstStyle/>
          <a:p>
            <a:fld id="{3A139022-26B1-4900-A35D-1FF08F5F43AE}" type="datetimeFigureOut">
              <a:rPr lang="pl-PL" smtClean="0"/>
              <a:pPr/>
              <a:t>2015-09-13</a:t>
            </a:fld>
            <a:endParaRPr lang="pl-PL"/>
          </a:p>
        </p:txBody>
      </p:sp>
      <p:sp>
        <p:nvSpPr>
          <p:cNvPr id="6" name="Symbol zastępczy stopki 5"/>
          <p:cNvSpPr>
            <a:spLocks noGrp="1"/>
          </p:cNvSpPr>
          <p:nvPr>
            <p:ph type="ftr" sz="quarter" idx="11"/>
          </p:nvPr>
        </p:nvSpPr>
        <p:spPr/>
        <p:txBody>
          <a:bodyPr/>
          <a:lstStyle/>
          <a:p>
            <a:endParaRPr lang="pl-PL"/>
          </a:p>
        </p:txBody>
      </p:sp>
      <p:sp>
        <p:nvSpPr>
          <p:cNvPr id="7" name="Symbol zastępczy numeru slajdu 6"/>
          <p:cNvSpPr>
            <a:spLocks noGrp="1"/>
          </p:cNvSpPr>
          <p:nvPr>
            <p:ph type="sldNum" sz="quarter" idx="12"/>
          </p:nvPr>
        </p:nvSpPr>
        <p:spPr/>
        <p:txBody>
          <a:bodyPr/>
          <a:lstStyle/>
          <a:p>
            <a:fld id="{852CA05A-C618-415A-85CB-A462E4268679}" type="slidenum">
              <a:rPr lang="pl-PL" smtClean="0"/>
              <a:pPr/>
              <a:t>‹#›</a:t>
            </a:fld>
            <a:endParaRPr lang="pl-PL"/>
          </a:p>
        </p:txBody>
      </p:sp>
      <p:sp>
        <p:nvSpPr>
          <p:cNvPr id="11" name="Symbol zastępczy zawartości 10"/>
          <p:cNvSpPr>
            <a:spLocks noGrp="1"/>
          </p:cNvSpPr>
          <p:nvPr>
            <p:ph sz="quarter" idx="1"/>
          </p:nvPr>
        </p:nvSpPr>
        <p:spPr>
          <a:xfrm>
            <a:off x="2971800" y="1600200"/>
            <a:ext cx="5715000" cy="4495800"/>
          </a:xfrm>
        </p:spPr>
        <p:txBody>
          <a:bodyPr vert="horz"/>
          <a:lstStyle/>
          <a:p>
            <a:pPr lvl="0" eaLnBrk="1" latinLnBrk="0" hangingPunct="1"/>
            <a:r>
              <a:rPr lang="pl-PL" smtClean="0"/>
              <a:t>Kliknij, aby edytować style wzorca tekstu</a:t>
            </a:r>
          </a:p>
          <a:p>
            <a:pPr lvl="1" eaLnBrk="1" latinLnBrk="0" hangingPunct="1"/>
            <a:r>
              <a:rPr lang="pl-PL" smtClean="0"/>
              <a:t>Drugi poziom</a:t>
            </a:r>
          </a:p>
          <a:p>
            <a:pPr lvl="2" eaLnBrk="1" latinLnBrk="0" hangingPunct="1"/>
            <a:r>
              <a:rPr lang="pl-PL" smtClean="0"/>
              <a:t>Trzeci poziom</a:t>
            </a:r>
          </a:p>
          <a:p>
            <a:pPr lvl="3" eaLnBrk="1" latinLnBrk="0" hangingPunct="1"/>
            <a:r>
              <a:rPr lang="pl-PL" smtClean="0"/>
              <a:t>Czwarty poziom</a:t>
            </a:r>
          </a:p>
          <a:p>
            <a:pPr lvl="4" eaLnBrk="1" latinLnBrk="0" hangingPunct="1"/>
            <a:r>
              <a:rPr lang="pl-PL" smtClean="0"/>
              <a:t>Piąty poziom</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az z podpisem">
    <p:spTree>
      <p:nvGrpSpPr>
        <p:cNvPr id="1" name=""/>
        <p:cNvGrpSpPr/>
        <p:nvPr/>
      </p:nvGrpSpPr>
      <p:grpSpPr>
        <a:xfrm>
          <a:off x="0" y="0"/>
          <a:ext cx="0" cy="0"/>
          <a:chOff x="0" y="0"/>
          <a:chExt cx="0" cy="0"/>
        </a:xfrm>
      </p:grpSpPr>
      <p:sp>
        <p:nvSpPr>
          <p:cNvPr id="2" name="Tytuł 1"/>
          <p:cNvSpPr>
            <a:spLocks noGrp="1"/>
          </p:cNvSpPr>
          <p:nvPr>
            <p:ph type="title"/>
          </p:nvPr>
        </p:nvSpPr>
        <p:spPr>
          <a:xfrm>
            <a:off x="914400" y="4900550"/>
            <a:ext cx="7315200" cy="522288"/>
          </a:xfrm>
        </p:spPr>
        <p:txBody>
          <a:bodyPr anchor="ctr">
            <a:noAutofit/>
          </a:bodyPr>
          <a:lstStyle>
            <a:lvl1pPr algn="l">
              <a:buNone/>
              <a:defRPr sz="2800" b="0"/>
            </a:lvl1pPr>
          </a:lstStyle>
          <a:p>
            <a:r>
              <a:rPr kumimoji="0" lang="pl-PL" smtClean="0"/>
              <a:t>Kliknij, aby edytować styl</a:t>
            </a:r>
            <a:endParaRPr kumimoji="0" lang="en-US"/>
          </a:p>
        </p:txBody>
      </p:sp>
      <p:sp>
        <p:nvSpPr>
          <p:cNvPr id="4" name="Symbol zastępczy tekstu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pl-PL" smtClean="0"/>
              <a:t>Kliknij, aby edytować style wzorca tekstu</a:t>
            </a:r>
          </a:p>
        </p:txBody>
      </p:sp>
      <p:sp>
        <p:nvSpPr>
          <p:cNvPr id="5" name="Symbol zastępczy daty 4"/>
          <p:cNvSpPr>
            <a:spLocks noGrp="1"/>
          </p:cNvSpPr>
          <p:nvPr>
            <p:ph type="dt" sz="half" idx="10"/>
          </p:nvPr>
        </p:nvSpPr>
        <p:spPr/>
        <p:txBody>
          <a:bodyPr/>
          <a:lstStyle/>
          <a:p>
            <a:fld id="{3A139022-26B1-4900-A35D-1FF08F5F43AE}" type="datetimeFigureOut">
              <a:rPr lang="pl-PL" smtClean="0"/>
              <a:pPr/>
              <a:t>2015-09-13</a:t>
            </a:fld>
            <a:endParaRPr lang="pl-PL"/>
          </a:p>
        </p:txBody>
      </p:sp>
      <p:sp>
        <p:nvSpPr>
          <p:cNvPr id="6" name="Symbol zastępczy stopki 5"/>
          <p:cNvSpPr>
            <a:spLocks noGrp="1"/>
          </p:cNvSpPr>
          <p:nvPr>
            <p:ph type="ftr" sz="quarter" idx="11"/>
          </p:nvPr>
        </p:nvSpPr>
        <p:spPr>
          <a:xfrm>
            <a:off x="914400" y="6172200"/>
            <a:ext cx="3886200" cy="457200"/>
          </a:xfrm>
        </p:spPr>
        <p:txBody>
          <a:bodyPr/>
          <a:lstStyle/>
          <a:p>
            <a:endParaRPr lang="pl-PL"/>
          </a:p>
        </p:txBody>
      </p:sp>
      <p:sp>
        <p:nvSpPr>
          <p:cNvPr id="7" name="Symbol zastępczy numeru slajdu 6"/>
          <p:cNvSpPr>
            <a:spLocks noGrp="1"/>
          </p:cNvSpPr>
          <p:nvPr>
            <p:ph type="sldNum" sz="quarter" idx="12"/>
          </p:nvPr>
        </p:nvSpPr>
        <p:spPr>
          <a:xfrm>
            <a:off x="146304" y="6208776"/>
            <a:ext cx="457200" cy="457200"/>
          </a:xfrm>
        </p:spPr>
        <p:txBody>
          <a:bodyPr/>
          <a:lstStyle/>
          <a:p>
            <a:fld id="{852CA05A-C618-415A-85CB-A462E4268679}" type="slidenum">
              <a:rPr lang="pl-PL" smtClean="0"/>
              <a:pPr/>
              <a:t>‹#›</a:t>
            </a:fld>
            <a:endParaRPr lang="pl-PL"/>
          </a:p>
        </p:txBody>
      </p:sp>
      <p:sp>
        <p:nvSpPr>
          <p:cNvPr id="11" name="Prostokąt 10"/>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Prostokąt 11"/>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Prostokąt 12"/>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Symbol zastępczy obrazu 2"/>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pl-PL" smtClean="0"/>
              <a:t>Kliknij ikonę, aby dodać obraz</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9" name="Prostokąt 8"/>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8" name="Prostokąt zaokrąglony 7"/>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2" name="Symbol zastępczy tytułu 21"/>
          <p:cNvSpPr>
            <a:spLocks noGrp="1"/>
          </p:cNvSpPr>
          <p:nvPr>
            <p:ph type="title"/>
          </p:nvPr>
        </p:nvSpPr>
        <p:spPr>
          <a:xfrm>
            <a:off x="914400" y="274638"/>
            <a:ext cx="7772400" cy="1143000"/>
          </a:xfrm>
          <a:prstGeom prst="rect">
            <a:avLst/>
          </a:prstGeom>
        </p:spPr>
        <p:txBody>
          <a:bodyPr bIns="91440" anchor="b" anchorCtr="0">
            <a:normAutofit/>
          </a:bodyPr>
          <a:lstStyle/>
          <a:p>
            <a:r>
              <a:rPr kumimoji="0" lang="pl-PL" smtClean="0"/>
              <a:t>Kliknij, aby edytować styl</a:t>
            </a:r>
            <a:endParaRPr kumimoji="0" lang="en-US"/>
          </a:p>
        </p:txBody>
      </p:sp>
      <p:sp>
        <p:nvSpPr>
          <p:cNvPr id="13" name="Symbol zastępczy tekstu 12"/>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pl-PL" smtClean="0"/>
              <a:t>Kliknij, aby edytować style wzorca tekstu</a:t>
            </a:r>
          </a:p>
          <a:p>
            <a:pPr lvl="1" eaLnBrk="1" latinLnBrk="0" hangingPunct="1"/>
            <a:r>
              <a:rPr kumimoji="0" lang="pl-PL" smtClean="0"/>
              <a:t>Drugi poziom</a:t>
            </a:r>
          </a:p>
          <a:p>
            <a:pPr lvl="2" eaLnBrk="1" latinLnBrk="0" hangingPunct="1"/>
            <a:r>
              <a:rPr kumimoji="0" lang="pl-PL" smtClean="0"/>
              <a:t>Trzeci poziom</a:t>
            </a:r>
          </a:p>
          <a:p>
            <a:pPr lvl="3" eaLnBrk="1" latinLnBrk="0" hangingPunct="1"/>
            <a:r>
              <a:rPr kumimoji="0" lang="pl-PL" smtClean="0"/>
              <a:t>Czwarty poziom</a:t>
            </a:r>
          </a:p>
          <a:p>
            <a:pPr lvl="4" eaLnBrk="1" latinLnBrk="0" hangingPunct="1"/>
            <a:r>
              <a:rPr kumimoji="0" lang="pl-PL" smtClean="0"/>
              <a:t>Piąty poziom</a:t>
            </a:r>
            <a:endParaRPr kumimoji="0" lang="en-US"/>
          </a:p>
        </p:txBody>
      </p:sp>
      <p:sp>
        <p:nvSpPr>
          <p:cNvPr id="14" name="Symbol zastępczy daty 13"/>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3A139022-26B1-4900-A35D-1FF08F5F43AE}" type="datetimeFigureOut">
              <a:rPr lang="pl-PL" smtClean="0"/>
              <a:pPr/>
              <a:t>2015-09-13</a:t>
            </a:fld>
            <a:endParaRPr lang="pl-PL"/>
          </a:p>
        </p:txBody>
      </p:sp>
      <p:sp>
        <p:nvSpPr>
          <p:cNvPr id="3" name="Symbol zastępczy stopki 2"/>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lang="pl-PL"/>
          </a:p>
        </p:txBody>
      </p:sp>
      <p:sp>
        <p:nvSpPr>
          <p:cNvPr id="23" name="Symbol zastępczy numeru slajdu 22"/>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852CA05A-C618-415A-85CB-A462E4268679}" type="slidenum">
              <a:rPr lang="pl-PL" smtClean="0"/>
              <a:pPr/>
              <a:t>‹#›</a:t>
            </a:fld>
            <a:endParaRPr lang="pl-PL"/>
          </a:p>
        </p:txBody>
      </p:sp>
    </p:spTree>
  </p:cSld>
  <p:clrMap bg1="lt1" tx1="dk1" bg2="lt2" tx2="dk2" accent1="accent1" accent2="accent2" accent3="accent3" accent4="accent4" accent5="accent5" accent6="accent6" hlink="hlink" folHlink="folHlink"/>
  <p:sldLayoutIdLst>
    <p:sldLayoutId id="2147484009" r:id="rId1"/>
    <p:sldLayoutId id="2147484010" r:id="rId2"/>
    <p:sldLayoutId id="2147484011" r:id="rId3"/>
    <p:sldLayoutId id="2147484012" r:id="rId4"/>
    <p:sldLayoutId id="2147484013" r:id="rId5"/>
    <p:sldLayoutId id="2147484014" r:id="rId6"/>
    <p:sldLayoutId id="2147484015" r:id="rId7"/>
    <p:sldLayoutId id="2147484016" r:id="rId8"/>
    <p:sldLayoutId id="2147484017" r:id="rId9"/>
    <p:sldLayoutId id="2147484018" r:id="rId10"/>
    <p:sldLayoutId id="2147484019"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8" Type="http://schemas.openxmlformats.org/officeDocument/2006/relationships/image" Target="../media/image20.jpeg"/><Relationship Id="rId3" Type="http://schemas.openxmlformats.org/officeDocument/2006/relationships/image" Target="../media/image15.jpeg"/><Relationship Id="rId7" Type="http://schemas.openxmlformats.org/officeDocument/2006/relationships/image" Target="../media/image19.jpeg"/><Relationship Id="rId2" Type="http://schemas.openxmlformats.org/officeDocument/2006/relationships/image" Target="../media/image14.jpeg"/><Relationship Id="rId1" Type="http://schemas.openxmlformats.org/officeDocument/2006/relationships/slideLayout" Target="../slideLayouts/slideLayout6.xml"/><Relationship Id="rId6" Type="http://schemas.openxmlformats.org/officeDocument/2006/relationships/image" Target="../media/image18.jpeg"/><Relationship Id="rId5" Type="http://schemas.openxmlformats.org/officeDocument/2006/relationships/image" Target="../media/image17.jpeg"/><Relationship Id="rId4" Type="http://schemas.openxmlformats.org/officeDocument/2006/relationships/image" Target="../media/image16.jpeg"/><Relationship Id="rId9" Type="http://schemas.openxmlformats.org/officeDocument/2006/relationships/image" Target="../media/image21.jpeg"/></Relationships>
</file>

<file path=ppt/slides/_rels/slide14.xml.rels><?xml version="1.0" encoding="UTF-8" standalone="yes"?>
<Relationships xmlns="http://schemas.openxmlformats.org/package/2006/relationships"><Relationship Id="rId2" Type="http://schemas.openxmlformats.org/officeDocument/2006/relationships/image" Target="../media/image22.jpeg"/><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3" Type="http://schemas.openxmlformats.org/officeDocument/2006/relationships/image" Target="../media/image24.png"/><Relationship Id="rId2" Type="http://schemas.openxmlformats.org/officeDocument/2006/relationships/image" Target="../media/image23.jpeg"/><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2" Type="http://schemas.openxmlformats.org/officeDocument/2006/relationships/image" Target="../media/image25.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26.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3" Type="http://schemas.openxmlformats.org/officeDocument/2006/relationships/hyperlink" Target="http://www.franz-ruppert.de/PP_Abhangigkeit.pdf" TargetMode="External"/><Relationship Id="rId2" Type="http://schemas.openxmlformats.org/officeDocument/2006/relationships/hyperlink" Target="http://www.caritas.de/glossare/sucht-definition" TargetMode="External"/><Relationship Id="rId1" Type="http://schemas.openxmlformats.org/officeDocument/2006/relationships/slideLayout" Target="../slideLayouts/slideLayout3.xml"/><Relationship Id="rId6" Type="http://schemas.openxmlformats.org/officeDocument/2006/relationships/hyperlink" Target="https://internetsucht.wordpress.com/statistiken/" TargetMode="External"/><Relationship Id="rId5" Type="http://schemas.openxmlformats.org/officeDocument/2006/relationships/hyperlink" Target="http://www.juraforum.de/lexikon/gluecksspiel" TargetMode="External"/><Relationship Id="rId4" Type="http://schemas.openxmlformats.org/officeDocument/2006/relationships/hyperlink" Target="http://www.apotheken-umschau.de/Alkoholismus" TargetMode="External"/></Relationships>
</file>

<file path=ppt/slides/_rels/slide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7.gi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image" Target="../media/image11.jpe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857224" y="2500306"/>
            <a:ext cx="7829576" cy="2643206"/>
          </a:xfrm>
        </p:spPr>
        <p:txBody>
          <a:bodyPr>
            <a:normAutofit/>
          </a:bodyPr>
          <a:lstStyle/>
          <a:p>
            <a:pPr algn="ctr"/>
            <a:r>
              <a:rPr lang="de-DE" sz="4800" dirty="0" err="1" smtClean="0">
                <a:latin typeface="Algerian" pitchFamily="82" charset="0"/>
              </a:rPr>
              <a:t>Sücht</a:t>
            </a:r>
            <a:r>
              <a:rPr lang="pl-PL" sz="4800" dirty="0" smtClean="0">
                <a:latin typeface="Algerian" pitchFamily="82" charset="0"/>
              </a:rPr>
              <a:t>E</a:t>
            </a:r>
            <a:r>
              <a:rPr lang="pl-PL" sz="4800" b="1" dirty="0">
                <a:latin typeface="Times New Roman" pitchFamily="18" charset="0"/>
                <a:cs typeface="Times New Roman" pitchFamily="18" charset="0"/>
              </a:rPr>
              <a:t/>
            </a:r>
            <a:br>
              <a:rPr lang="pl-PL" sz="4800" b="1" dirty="0">
                <a:latin typeface="Times New Roman" pitchFamily="18" charset="0"/>
                <a:cs typeface="Times New Roman" pitchFamily="18" charset="0"/>
              </a:rPr>
            </a:br>
            <a:r>
              <a:rPr lang="pl-PL" sz="1600" dirty="0" smtClean="0">
                <a:latin typeface="Times New Roman" pitchFamily="18" charset="0"/>
                <a:cs typeface="Times New Roman" pitchFamily="18" charset="0"/>
              </a:rPr>
              <a:t/>
            </a:r>
            <a:br>
              <a:rPr lang="pl-PL" sz="1600" dirty="0" smtClean="0">
                <a:latin typeface="Times New Roman" pitchFamily="18" charset="0"/>
                <a:cs typeface="Times New Roman" pitchFamily="18" charset="0"/>
              </a:rPr>
            </a:br>
            <a:endParaRPr lang="pl-PL" sz="1600" b="1" dirty="0">
              <a:latin typeface="Times New Roman" pitchFamily="18" charset="0"/>
              <a:cs typeface="Times New Roman" pitchFamily="18" charset="0"/>
            </a:endParaRPr>
          </a:p>
        </p:txBody>
      </p:sp>
      <p:pic>
        <p:nvPicPr>
          <p:cNvPr id="4" name="Symbol zastępczy zawartości 3" descr="C:\Users\acer\Pictures\logour.JPG"/>
          <p:cNvPicPr>
            <a:picLocks noGrp="1"/>
          </p:cNvPicPr>
          <p:nvPr>
            <p:ph sz="quarter" idx="1"/>
          </p:nvPr>
        </p:nvPicPr>
        <p:blipFill>
          <a:blip r:embed="rId3" cstate="print"/>
          <a:srcRect/>
          <a:stretch>
            <a:fillRect/>
          </a:stretch>
        </p:blipFill>
        <p:spPr bwMode="auto">
          <a:xfrm>
            <a:off x="500034" y="642918"/>
            <a:ext cx="2286016" cy="2234305"/>
          </a:xfrm>
          <a:prstGeom prst="rect">
            <a:avLst/>
          </a:prstGeom>
          <a:noFill/>
          <a:ln w="9525">
            <a:noFill/>
            <a:miter lim="800000"/>
            <a:headEnd/>
            <a:tailEnd/>
          </a:ln>
        </p:spPr>
      </p:pic>
      <p:sp>
        <p:nvSpPr>
          <p:cNvPr id="5" name="pole tekstowe 4"/>
          <p:cNvSpPr txBox="1"/>
          <p:nvPr/>
        </p:nvSpPr>
        <p:spPr>
          <a:xfrm>
            <a:off x="3000364" y="5429264"/>
            <a:ext cx="5715040" cy="1323439"/>
          </a:xfrm>
          <a:prstGeom prst="rect">
            <a:avLst/>
          </a:prstGeom>
          <a:noFill/>
        </p:spPr>
        <p:txBody>
          <a:bodyPr wrap="square" rtlCol="0">
            <a:spAutoFit/>
          </a:bodyPr>
          <a:lstStyle/>
          <a:p>
            <a:pPr algn="r"/>
            <a:r>
              <a:rPr lang="pl-PL" sz="2000" dirty="0" smtClean="0">
                <a:latin typeface="Times New Roman" pitchFamily="18" charset="0"/>
                <a:cs typeface="Times New Roman" pitchFamily="18" charset="0"/>
              </a:rPr>
              <a:t>Bearbeitet von: Magdalena Kupczak</a:t>
            </a:r>
            <a:br>
              <a:rPr lang="pl-PL" sz="2000" dirty="0" smtClean="0">
                <a:latin typeface="Times New Roman" pitchFamily="18" charset="0"/>
                <a:cs typeface="Times New Roman" pitchFamily="18" charset="0"/>
              </a:rPr>
            </a:br>
            <a:r>
              <a:rPr lang="pl-PL" sz="2000" dirty="0" err="1" smtClean="0">
                <a:latin typeface="Times New Roman" pitchFamily="18" charset="0"/>
                <a:cs typeface="Times New Roman" pitchFamily="18" charset="0"/>
              </a:rPr>
              <a:t>Soziologie</a:t>
            </a:r>
            <a:r>
              <a:rPr lang="pl-PL" sz="2000" dirty="0" smtClean="0">
                <a:latin typeface="Times New Roman" pitchFamily="18" charset="0"/>
                <a:cs typeface="Times New Roman" pitchFamily="18" charset="0"/>
              </a:rPr>
              <a:t>, </a:t>
            </a:r>
            <a:r>
              <a:rPr lang="pl-PL" sz="2000" dirty="0" smtClean="0">
                <a:latin typeface="Times New Roman" pitchFamily="18" charset="0"/>
                <a:cs typeface="Times New Roman" pitchFamily="18" charset="0"/>
              </a:rPr>
              <a:t>II </a:t>
            </a:r>
            <a:r>
              <a:rPr lang="pl-PL" sz="2000" dirty="0" err="1" smtClean="0">
                <a:latin typeface="Times New Roman" pitchFamily="18" charset="0"/>
                <a:cs typeface="Times New Roman" pitchFamily="18" charset="0"/>
              </a:rPr>
              <a:t>Jahr</a:t>
            </a:r>
            <a:r>
              <a:rPr lang="pl-PL" sz="2000" smtClean="0">
                <a:latin typeface="Times New Roman" pitchFamily="18" charset="0"/>
                <a:cs typeface="Times New Roman" pitchFamily="18" charset="0"/>
              </a:rPr>
              <a:t> </a:t>
            </a:r>
            <a:endParaRPr lang="pl-PL" sz="2000" dirty="0" smtClean="0">
              <a:latin typeface="Times New Roman" pitchFamily="18" charset="0"/>
              <a:cs typeface="Times New Roman" pitchFamily="18" charset="0"/>
            </a:endParaRPr>
          </a:p>
          <a:p>
            <a:pPr algn="r"/>
            <a:r>
              <a:rPr lang="pl-PL" sz="2000" dirty="0" smtClean="0">
                <a:latin typeface="Times New Roman" pitchFamily="18" charset="0"/>
                <a:cs typeface="Times New Roman" pitchFamily="18" charset="0"/>
              </a:rPr>
              <a:t/>
            </a:r>
            <a:br>
              <a:rPr lang="pl-PL" sz="2000" dirty="0" smtClean="0">
                <a:latin typeface="Times New Roman" pitchFamily="18" charset="0"/>
                <a:cs typeface="Times New Roman" pitchFamily="18" charset="0"/>
              </a:rPr>
            </a:br>
            <a:endParaRPr lang="pl-PL" sz="2000"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ytuł 3"/>
          <p:cNvSpPr>
            <a:spLocks noGrp="1"/>
          </p:cNvSpPr>
          <p:nvPr>
            <p:ph type="title"/>
          </p:nvPr>
        </p:nvSpPr>
        <p:spPr>
          <a:xfrm>
            <a:off x="722313" y="952501"/>
            <a:ext cx="7772400" cy="761988"/>
          </a:xfrm>
        </p:spPr>
        <p:txBody>
          <a:bodyPr/>
          <a:lstStyle/>
          <a:p>
            <a:pPr algn="ctr"/>
            <a:r>
              <a:rPr lang="de-DE" dirty="0" smtClean="0">
                <a:latin typeface="Times New Roman" pitchFamily="18" charset="0"/>
                <a:cs typeface="Times New Roman" pitchFamily="18" charset="0"/>
              </a:rPr>
              <a:t>Beispiele für Glücksspiele</a:t>
            </a:r>
            <a:endParaRPr lang="pl-PL" dirty="0">
              <a:latin typeface="Times New Roman" pitchFamily="18" charset="0"/>
              <a:cs typeface="Times New Roman" pitchFamily="18" charset="0"/>
            </a:endParaRPr>
          </a:p>
        </p:txBody>
      </p:sp>
      <p:sp>
        <p:nvSpPr>
          <p:cNvPr id="5" name="Symbol zastępczy zawartości 4"/>
          <p:cNvSpPr>
            <a:spLocks noGrp="1"/>
          </p:cNvSpPr>
          <p:nvPr>
            <p:ph type="body" idx="1"/>
          </p:nvPr>
        </p:nvSpPr>
        <p:spPr>
          <a:xfrm>
            <a:off x="722313" y="2547938"/>
            <a:ext cx="7772400" cy="3881458"/>
          </a:xfrm>
        </p:spPr>
        <p:txBody>
          <a:bodyPr>
            <a:normAutofit/>
          </a:bodyPr>
          <a:lstStyle/>
          <a:p>
            <a:r>
              <a:rPr lang="pl-PL" dirty="0" smtClean="0">
                <a:solidFill>
                  <a:schemeClr val="tx1"/>
                </a:solidFill>
                <a:latin typeface="Times New Roman" pitchFamily="18" charset="0"/>
                <a:cs typeface="Times New Roman" pitchFamily="18" charset="0"/>
              </a:rPr>
              <a:t>Bingo, </a:t>
            </a:r>
          </a:p>
          <a:p>
            <a:r>
              <a:rPr lang="pl-PL" dirty="0" smtClean="0">
                <a:solidFill>
                  <a:schemeClr val="tx1"/>
                </a:solidFill>
                <a:latin typeface="Times New Roman" pitchFamily="18" charset="0"/>
                <a:cs typeface="Times New Roman" pitchFamily="18" charset="0"/>
              </a:rPr>
              <a:t>Roulette, </a:t>
            </a:r>
          </a:p>
          <a:p>
            <a:r>
              <a:rPr lang="pl-PL" dirty="0" smtClean="0">
                <a:solidFill>
                  <a:schemeClr val="tx1"/>
                </a:solidFill>
                <a:latin typeface="Times New Roman" pitchFamily="18" charset="0"/>
                <a:cs typeface="Times New Roman" pitchFamily="18" charset="0"/>
              </a:rPr>
              <a:t>Kartenspiele : </a:t>
            </a:r>
            <a:r>
              <a:rPr lang="pl-PL" dirty="0" err="1" smtClean="0">
                <a:solidFill>
                  <a:schemeClr val="tx1"/>
                </a:solidFill>
                <a:latin typeface="Times New Roman" pitchFamily="18" charset="0"/>
                <a:cs typeface="Times New Roman" pitchFamily="18" charset="0"/>
              </a:rPr>
              <a:t>Blackjack</a:t>
            </a:r>
            <a:r>
              <a:rPr lang="pl-PL" dirty="0" smtClean="0">
                <a:solidFill>
                  <a:schemeClr val="tx1"/>
                </a:solidFill>
                <a:latin typeface="Times New Roman" pitchFamily="18" charset="0"/>
                <a:cs typeface="Times New Roman" pitchFamily="18" charset="0"/>
              </a:rPr>
              <a:t>, </a:t>
            </a:r>
            <a:r>
              <a:rPr lang="pl-PL" dirty="0" smtClean="0">
                <a:solidFill>
                  <a:schemeClr val="tx1"/>
                </a:solidFill>
                <a:latin typeface="Times New Roman" pitchFamily="18" charset="0"/>
                <a:cs typeface="Times New Roman" pitchFamily="18" charset="0"/>
              </a:rPr>
              <a:t>Poker, </a:t>
            </a:r>
          </a:p>
          <a:p>
            <a:r>
              <a:rPr lang="pl-PL" dirty="0" smtClean="0">
                <a:solidFill>
                  <a:schemeClr val="tx1"/>
                </a:solidFill>
                <a:latin typeface="Times New Roman" pitchFamily="18" charset="0"/>
                <a:cs typeface="Times New Roman" pitchFamily="18" charset="0"/>
              </a:rPr>
              <a:t>Werbe Lotterien, </a:t>
            </a:r>
          </a:p>
          <a:p>
            <a:r>
              <a:rPr lang="pl-PL" dirty="0" err="1" smtClean="0">
                <a:solidFill>
                  <a:schemeClr val="tx1"/>
                </a:solidFill>
                <a:latin typeface="Times New Roman" pitchFamily="18" charset="0"/>
                <a:cs typeface="Times New Roman" pitchFamily="18" charset="0"/>
              </a:rPr>
              <a:t>Spielautomaten</a:t>
            </a:r>
            <a:r>
              <a:rPr lang="pl-PL" dirty="0" smtClean="0">
                <a:solidFill>
                  <a:schemeClr val="tx1"/>
                </a:solidFill>
                <a:latin typeface="Times New Roman" pitchFamily="18" charset="0"/>
                <a:cs typeface="Times New Roman" pitchFamily="18" charset="0"/>
              </a:rPr>
              <a:t>,</a:t>
            </a:r>
            <a:endParaRPr lang="pl-PL" dirty="0" smtClean="0">
              <a:solidFill>
                <a:schemeClr val="tx1"/>
              </a:solidFill>
              <a:latin typeface="Times New Roman" pitchFamily="18" charset="0"/>
              <a:cs typeface="Times New Roman" pitchFamily="18" charset="0"/>
            </a:endParaRPr>
          </a:p>
          <a:p>
            <a:r>
              <a:rPr lang="pl-PL" dirty="0" smtClean="0">
                <a:solidFill>
                  <a:schemeClr val="tx1"/>
                </a:solidFill>
                <a:latin typeface="Times New Roman" pitchFamily="18" charset="0"/>
                <a:cs typeface="Times New Roman" pitchFamily="18" charset="0"/>
              </a:rPr>
              <a:t>Lotto,</a:t>
            </a:r>
          </a:p>
          <a:p>
            <a:r>
              <a:rPr lang="pl-PL" dirty="0" smtClean="0">
                <a:solidFill>
                  <a:schemeClr val="tx1"/>
                </a:solidFill>
                <a:latin typeface="Times New Roman" pitchFamily="18" charset="0"/>
                <a:cs typeface="Times New Roman" pitchFamily="18" charset="0"/>
              </a:rPr>
              <a:t>Wette</a:t>
            </a:r>
            <a:endParaRPr lang="pl-PL" dirty="0">
              <a:solidFill>
                <a:schemeClr val="tx1"/>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a:bodyPr>
          <a:lstStyle/>
          <a:p>
            <a:pPr algn="ctr"/>
            <a:r>
              <a:rPr lang="de-DE" dirty="0" smtClean="0"/>
              <a:t>Auswirkungen</a:t>
            </a:r>
            <a:r>
              <a:rPr lang="pl-PL" dirty="0" smtClean="0"/>
              <a:t/>
            </a:r>
            <a:br>
              <a:rPr lang="pl-PL" dirty="0" smtClean="0"/>
            </a:br>
            <a:endParaRPr lang="pl-PL" dirty="0"/>
          </a:p>
        </p:txBody>
      </p:sp>
      <p:sp>
        <p:nvSpPr>
          <p:cNvPr id="3" name="Symbol zastępczy zawartości 2"/>
          <p:cNvSpPr>
            <a:spLocks noGrp="1"/>
          </p:cNvSpPr>
          <p:nvPr>
            <p:ph type="body" idx="1"/>
          </p:nvPr>
        </p:nvSpPr>
        <p:spPr>
          <a:xfrm>
            <a:off x="571472" y="2714620"/>
            <a:ext cx="7923241" cy="3643338"/>
          </a:xfrm>
        </p:spPr>
        <p:txBody>
          <a:bodyPr>
            <a:normAutofit/>
          </a:bodyPr>
          <a:lstStyle/>
          <a:p>
            <a:pPr>
              <a:buFontTx/>
              <a:buChar char="-"/>
            </a:pPr>
            <a:r>
              <a:rPr lang="pl-PL" dirty="0" smtClean="0">
                <a:solidFill>
                  <a:schemeClr val="tx1"/>
                </a:solidFill>
                <a:latin typeface="Times New Roman" pitchFamily="18" charset="0"/>
                <a:cs typeface="Times New Roman" pitchFamily="18" charset="0"/>
              </a:rPr>
              <a:t> </a:t>
            </a:r>
            <a:r>
              <a:rPr lang="de-DE" dirty="0" smtClean="0">
                <a:solidFill>
                  <a:schemeClr val="tx1"/>
                </a:solidFill>
                <a:latin typeface="Times New Roman" pitchFamily="18" charset="0"/>
                <a:cs typeface="Times New Roman" pitchFamily="18" charset="0"/>
              </a:rPr>
              <a:t>Das</a:t>
            </a:r>
            <a:r>
              <a:rPr lang="pl-PL" dirty="0" smtClean="0">
                <a:solidFill>
                  <a:schemeClr val="tx1"/>
                </a:solidFill>
                <a:latin typeface="Times New Roman" pitchFamily="18" charset="0"/>
                <a:cs typeface="Times New Roman" pitchFamily="18" charset="0"/>
              </a:rPr>
              <a:t> </a:t>
            </a:r>
            <a:r>
              <a:rPr lang="de-DE" dirty="0" smtClean="0">
                <a:solidFill>
                  <a:schemeClr val="tx1"/>
                </a:solidFill>
                <a:latin typeface="Times New Roman" pitchFamily="18" charset="0"/>
                <a:cs typeface="Times New Roman" pitchFamily="18" charset="0"/>
              </a:rPr>
              <a:t>Spielen </a:t>
            </a:r>
            <a:r>
              <a:rPr lang="de-DE" dirty="0" smtClean="0">
                <a:solidFill>
                  <a:schemeClr val="tx1"/>
                </a:solidFill>
                <a:latin typeface="Times New Roman" pitchFamily="18" charset="0"/>
                <a:cs typeface="Times New Roman" pitchFamily="18" charset="0"/>
              </a:rPr>
              <a:t>wird zum Lebensmittelpunkt </a:t>
            </a:r>
            <a:endParaRPr lang="pl-PL" dirty="0" smtClean="0">
              <a:solidFill>
                <a:schemeClr val="tx1"/>
              </a:solidFill>
              <a:latin typeface="Times New Roman" pitchFamily="18" charset="0"/>
              <a:cs typeface="Times New Roman" pitchFamily="18" charset="0"/>
            </a:endParaRPr>
          </a:p>
          <a:p>
            <a:pPr>
              <a:buFontTx/>
              <a:buChar char="-"/>
            </a:pPr>
            <a:r>
              <a:rPr lang="pl-PL" dirty="0" smtClean="0">
                <a:solidFill>
                  <a:schemeClr val="tx1"/>
                </a:solidFill>
                <a:latin typeface="Times New Roman" pitchFamily="18" charset="0"/>
                <a:cs typeface="Times New Roman" pitchFamily="18" charset="0"/>
              </a:rPr>
              <a:t> </a:t>
            </a:r>
            <a:r>
              <a:rPr lang="pl-PL" dirty="0" err="1" smtClean="0">
                <a:solidFill>
                  <a:schemeClr val="tx1"/>
                </a:solidFill>
                <a:latin typeface="Times New Roman" pitchFamily="18" charset="0"/>
                <a:cs typeface="Times New Roman" pitchFamily="18" charset="0"/>
              </a:rPr>
              <a:t>Kontrollverlust</a:t>
            </a:r>
            <a:r>
              <a:rPr lang="pl-PL" dirty="0" smtClean="0">
                <a:solidFill>
                  <a:schemeClr val="tx1"/>
                </a:solidFill>
                <a:latin typeface="Times New Roman" pitchFamily="18" charset="0"/>
                <a:cs typeface="Times New Roman" pitchFamily="18" charset="0"/>
              </a:rPr>
              <a:t> </a:t>
            </a:r>
            <a:endParaRPr lang="pl-PL" dirty="0" smtClean="0">
              <a:solidFill>
                <a:schemeClr val="tx1"/>
              </a:solidFill>
              <a:latin typeface="Times New Roman" pitchFamily="18" charset="0"/>
              <a:cs typeface="Times New Roman" pitchFamily="18" charset="0"/>
            </a:endParaRPr>
          </a:p>
          <a:p>
            <a:r>
              <a:rPr lang="pl-PL" dirty="0" smtClean="0">
                <a:solidFill>
                  <a:schemeClr val="tx1"/>
                </a:solidFill>
                <a:latin typeface="Times New Roman" pitchFamily="18" charset="0"/>
                <a:cs typeface="Times New Roman" pitchFamily="18" charset="0"/>
              </a:rPr>
              <a:t>- Lügen </a:t>
            </a:r>
          </a:p>
          <a:p>
            <a:pPr>
              <a:buFontTx/>
              <a:buChar char="-"/>
            </a:pPr>
            <a:r>
              <a:rPr lang="pl-PL" dirty="0" smtClean="0">
                <a:solidFill>
                  <a:schemeClr val="tx1"/>
                </a:solidFill>
                <a:latin typeface="Times New Roman" pitchFamily="18" charset="0"/>
                <a:cs typeface="Times New Roman" pitchFamily="18" charset="0"/>
              </a:rPr>
              <a:t> </a:t>
            </a:r>
            <a:r>
              <a:rPr lang="pl-PL" dirty="0" err="1" smtClean="0">
                <a:solidFill>
                  <a:schemeClr val="tx1"/>
                </a:solidFill>
                <a:latin typeface="Times New Roman" pitchFamily="18" charset="0"/>
                <a:cs typeface="Times New Roman" pitchFamily="18" charset="0"/>
              </a:rPr>
              <a:t>Finanzielle</a:t>
            </a:r>
            <a:r>
              <a:rPr lang="pl-PL" dirty="0" smtClean="0">
                <a:solidFill>
                  <a:schemeClr val="tx1"/>
                </a:solidFill>
                <a:latin typeface="Times New Roman" pitchFamily="18" charset="0"/>
                <a:cs typeface="Times New Roman" pitchFamily="18" charset="0"/>
              </a:rPr>
              <a:t>  </a:t>
            </a:r>
            <a:r>
              <a:rPr lang="pl-PL" dirty="0" smtClean="0">
                <a:solidFill>
                  <a:schemeClr val="tx1"/>
                </a:solidFill>
                <a:latin typeface="Times New Roman" pitchFamily="18" charset="0"/>
                <a:cs typeface="Times New Roman" pitchFamily="18" charset="0"/>
              </a:rPr>
              <a:t>Schwierigkeiten, Schulden</a:t>
            </a:r>
          </a:p>
          <a:p>
            <a:pPr>
              <a:buFontTx/>
              <a:buChar char="-"/>
            </a:pPr>
            <a:r>
              <a:rPr lang="pl-PL" dirty="0" smtClean="0">
                <a:solidFill>
                  <a:schemeClr val="tx1"/>
                </a:solidFill>
                <a:latin typeface="Times New Roman" pitchFamily="18" charset="0"/>
                <a:cs typeface="Times New Roman" pitchFamily="18" charset="0"/>
              </a:rPr>
              <a:t> </a:t>
            </a:r>
            <a:r>
              <a:rPr lang="de-DE" dirty="0" smtClean="0">
                <a:solidFill>
                  <a:schemeClr val="tx1"/>
                </a:solidFill>
                <a:latin typeface="Times New Roman" pitchFamily="18" charset="0"/>
                <a:cs typeface="Times New Roman" pitchFamily="18" charset="0"/>
              </a:rPr>
              <a:t>Beeinträchtigung </a:t>
            </a:r>
            <a:r>
              <a:rPr lang="de-DE" dirty="0" smtClean="0">
                <a:solidFill>
                  <a:schemeClr val="tx1"/>
                </a:solidFill>
                <a:latin typeface="Times New Roman" pitchFamily="18" charset="0"/>
                <a:cs typeface="Times New Roman" pitchFamily="18" charset="0"/>
              </a:rPr>
              <a:t>von familiären und </a:t>
            </a:r>
            <a:r>
              <a:rPr lang="pl-PL" dirty="0" smtClean="0">
                <a:solidFill>
                  <a:schemeClr val="tx1"/>
                </a:solidFill>
                <a:latin typeface="Times New Roman" pitchFamily="18" charset="0"/>
                <a:cs typeface="Times New Roman" pitchFamily="18" charset="0"/>
              </a:rPr>
              <a:t>                          </a:t>
            </a:r>
            <a:r>
              <a:rPr lang="pl-PL" dirty="0" smtClean="0">
                <a:solidFill>
                  <a:schemeClr val="tx1"/>
                </a:solidFill>
                <a:latin typeface="Times New Roman" pitchFamily="18" charset="0"/>
                <a:cs typeface="Times New Roman" pitchFamily="18" charset="0"/>
              </a:rPr>
              <a:t>   </a:t>
            </a:r>
          </a:p>
          <a:p>
            <a:r>
              <a:rPr lang="pl-PL" dirty="0" smtClean="0">
                <a:solidFill>
                  <a:schemeClr val="tx1"/>
                </a:solidFill>
                <a:latin typeface="Times New Roman" pitchFamily="18" charset="0"/>
                <a:cs typeface="Times New Roman" pitchFamily="18" charset="0"/>
              </a:rPr>
              <a:t>  </a:t>
            </a:r>
            <a:r>
              <a:rPr lang="de-DE" dirty="0" smtClean="0">
                <a:solidFill>
                  <a:schemeClr val="tx1"/>
                </a:solidFill>
                <a:latin typeface="Times New Roman" pitchFamily="18" charset="0"/>
                <a:cs typeface="Times New Roman" pitchFamily="18" charset="0"/>
              </a:rPr>
              <a:t>beruflichen </a:t>
            </a:r>
            <a:r>
              <a:rPr lang="de-DE" dirty="0" smtClean="0">
                <a:solidFill>
                  <a:schemeClr val="tx1"/>
                </a:solidFill>
                <a:latin typeface="Times New Roman" pitchFamily="18" charset="0"/>
                <a:cs typeface="Times New Roman" pitchFamily="18" charset="0"/>
              </a:rPr>
              <a:t>Verpflichtungen</a:t>
            </a:r>
            <a:r>
              <a:rPr lang="pl-PL" dirty="0" smtClean="0">
                <a:solidFill>
                  <a:schemeClr val="tx1"/>
                </a:solidFill>
                <a:latin typeface="Times New Roman" pitchFamily="18" charset="0"/>
                <a:cs typeface="Times New Roman" pitchFamily="18" charset="0"/>
              </a:rPr>
              <a:t> </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Obraz 3" descr="sdsd.jpg"/>
          <p:cNvPicPr>
            <a:picLocks noChangeAspect="1"/>
          </p:cNvPicPr>
          <p:nvPr/>
        </p:nvPicPr>
        <p:blipFill>
          <a:blip r:embed="rId2"/>
          <a:stretch>
            <a:fillRect/>
          </a:stretch>
        </p:blipFill>
        <p:spPr>
          <a:xfrm>
            <a:off x="1285852" y="2571744"/>
            <a:ext cx="6286544" cy="3925090"/>
          </a:xfrm>
          <a:prstGeom prst="rect">
            <a:avLst/>
          </a:prstGeom>
        </p:spPr>
      </p:pic>
      <p:sp>
        <p:nvSpPr>
          <p:cNvPr id="5" name="Tytuł 4"/>
          <p:cNvSpPr>
            <a:spLocks noGrp="1"/>
          </p:cNvSpPr>
          <p:nvPr>
            <p:ph type="title"/>
          </p:nvPr>
        </p:nvSpPr>
        <p:spPr>
          <a:xfrm>
            <a:off x="571472" y="571481"/>
            <a:ext cx="7923241" cy="1214446"/>
          </a:xfrm>
        </p:spPr>
        <p:txBody>
          <a:bodyPr>
            <a:normAutofit fontScale="90000"/>
          </a:bodyPr>
          <a:lstStyle/>
          <a:p>
            <a:r>
              <a:rPr lang="pl-PL" sz="2700" dirty="0" err="1" smtClean="0">
                <a:solidFill>
                  <a:schemeClr val="tx1"/>
                </a:solidFill>
                <a:latin typeface="Times New Roman" pitchFamily="18" charset="0"/>
                <a:cs typeface="Times New Roman" pitchFamily="18" charset="0"/>
              </a:rPr>
              <a:t>U</a:t>
            </a:r>
            <a:r>
              <a:rPr lang="pl-PL" sz="2700" dirty="0" err="1" smtClean="0">
                <a:solidFill>
                  <a:schemeClr val="tx1"/>
                </a:solidFill>
                <a:latin typeface="Times New Roman" pitchFamily="18" charset="0"/>
                <a:cs typeface="Times New Roman" pitchFamily="18" charset="0"/>
              </a:rPr>
              <a:t>nter</a:t>
            </a:r>
            <a:r>
              <a:rPr lang="pl-PL" sz="2700" dirty="0" smtClean="0">
                <a:solidFill>
                  <a:schemeClr val="tx1"/>
                </a:solidFill>
                <a:latin typeface="Times New Roman" pitchFamily="18" charset="0"/>
                <a:cs typeface="Times New Roman" pitchFamily="18" charset="0"/>
              </a:rPr>
              <a:t> </a:t>
            </a:r>
            <a:r>
              <a:rPr lang="pl-PL" sz="2700" b="1" dirty="0" err="1">
                <a:solidFill>
                  <a:schemeClr val="tx1"/>
                </a:solidFill>
                <a:latin typeface="Times New Roman" pitchFamily="18" charset="0"/>
                <a:cs typeface="Times New Roman" pitchFamily="18" charset="0"/>
              </a:rPr>
              <a:t>D</a:t>
            </a:r>
            <a:r>
              <a:rPr lang="pl-PL" sz="2700" b="1" dirty="0" err="1" smtClean="0">
                <a:solidFill>
                  <a:schemeClr val="tx1"/>
                </a:solidFill>
                <a:latin typeface="Times New Roman" pitchFamily="18" charset="0"/>
                <a:cs typeface="Times New Roman" pitchFamily="18" charset="0"/>
              </a:rPr>
              <a:t>rogensucht</a:t>
            </a:r>
            <a:r>
              <a:rPr lang="pl-PL" sz="2700" b="1" dirty="0" smtClean="0">
                <a:solidFill>
                  <a:schemeClr val="tx1"/>
                </a:solidFill>
                <a:latin typeface="Times New Roman" pitchFamily="18" charset="0"/>
                <a:cs typeface="Times New Roman" pitchFamily="18" charset="0"/>
              </a:rPr>
              <a:t> </a:t>
            </a:r>
            <a:r>
              <a:rPr lang="de-DE" sz="2700" dirty="0" smtClean="0">
                <a:solidFill>
                  <a:schemeClr val="tx1"/>
                </a:solidFill>
                <a:latin typeface="Times New Roman" pitchFamily="18" charset="0"/>
                <a:cs typeface="Times New Roman" pitchFamily="18" charset="0"/>
              </a:rPr>
              <a:t>versteht man eine psychische oder </a:t>
            </a:r>
            <a:r>
              <a:rPr lang="pl-PL" sz="2700" dirty="0" smtClean="0">
                <a:solidFill>
                  <a:schemeClr val="tx1"/>
                </a:solidFill>
                <a:latin typeface="Times New Roman" pitchFamily="18" charset="0"/>
                <a:cs typeface="Times New Roman" pitchFamily="18" charset="0"/>
              </a:rPr>
              <a:t> </a:t>
            </a:r>
            <a:r>
              <a:rPr lang="de-DE" sz="2700" dirty="0" smtClean="0">
                <a:solidFill>
                  <a:schemeClr val="tx1"/>
                </a:solidFill>
                <a:latin typeface="Times New Roman" pitchFamily="18" charset="0"/>
                <a:cs typeface="Times New Roman" pitchFamily="18" charset="0"/>
              </a:rPr>
              <a:t>körperliche Abhängigkeit von bestimmten </a:t>
            </a:r>
            <a:r>
              <a:rPr lang="pl-PL" sz="2700" dirty="0" smtClean="0">
                <a:solidFill>
                  <a:schemeClr val="tx1"/>
                </a:solidFill>
                <a:latin typeface="Times New Roman" pitchFamily="18" charset="0"/>
                <a:cs typeface="Times New Roman" pitchFamily="18" charset="0"/>
              </a:rPr>
              <a:t> </a:t>
            </a:r>
            <a:r>
              <a:rPr lang="de-DE" sz="2700" dirty="0" smtClean="0">
                <a:solidFill>
                  <a:schemeClr val="tx1"/>
                </a:solidFill>
                <a:latin typeface="Times New Roman" pitchFamily="18" charset="0"/>
                <a:cs typeface="Times New Roman" pitchFamily="18" charset="0"/>
              </a:rPr>
              <a:t>Substanzen.</a:t>
            </a:r>
            <a:r>
              <a:rPr lang="pl-PL" sz="2700" dirty="0" smtClean="0">
                <a:solidFill>
                  <a:schemeClr val="tx1"/>
                </a:solidFill>
                <a:latin typeface="Times New Roman" pitchFamily="18" charset="0"/>
                <a:cs typeface="Times New Roman" pitchFamily="18" charset="0"/>
              </a:rPr>
              <a:t> </a:t>
            </a:r>
            <a:r>
              <a:rPr lang="de-DE" sz="2700" dirty="0" smtClean="0">
                <a:solidFill>
                  <a:schemeClr val="tx1"/>
                </a:solidFill>
                <a:latin typeface="Times New Roman" pitchFamily="18" charset="0"/>
                <a:cs typeface="Times New Roman" pitchFamily="18" charset="0"/>
              </a:rPr>
              <a:t>Jährlich gibt es rund</a:t>
            </a:r>
            <a:r>
              <a:rPr lang="pl-PL" sz="2700" dirty="0" smtClean="0">
                <a:solidFill>
                  <a:schemeClr val="tx1"/>
                </a:solidFill>
                <a:latin typeface="Times New Roman" pitchFamily="18" charset="0"/>
                <a:cs typeface="Times New Roman" pitchFamily="18" charset="0"/>
              </a:rPr>
              <a:t> </a:t>
            </a:r>
            <a:r>
              <a:rPr lang="de-DE" sz="2700" dirty="0" smtClean="0">
                <a:solidFill>
                  <a:schemeClr val="tx1"/>
                </a:solidFill>
                <a:latin typeface="Times New Roman" pitchFamily="18" charset="0"/>
                <a:cs typeface="Times New Roman" pitchFamily="18" charset="0"/>
              </a:rPr>
              <a:t> 20 000 neue Drogenkonsumenten</a:t>
            </a:r>
            <a:r>
              <a:rPr lang="pl-PL" sz="2700" dirty="0" smtClean="0">
                <a:solidFill>
                  <a:schemeClr val="tx1"/>
                </a:solidFill>
                <a:latin typeface="Times New Roman" pitchFamily="18" charset="0"/>
                <a:cs typeface="Times New Roman" pitchFamily="18" charset="0"/>
              </a:rPr>
              <a:t> </a:t>
            </a:r>
            <a:r>
              <a:rPr lang="de-DE" sz="2700" dirty="0" smtClean="0">
                <a:solidFill>
                  <a:schemeClr val="tx1"/>
                </a:solidFill>
                <a:latin typeface="Times New Roman" pitchFamily="18" charset="0"/>
                <a:cs typeface="Times New Roman" pitchFamily="18" charset="0"/>
              </a:rPr>
              <a:t> </a:t>
            </a:r>
            <a:r>
              <a:rPr lang="pl-PL" sz="2700" dirty="0" smtClean="0">
                <a:solidFill>
                  <a:schemeClr val="tx1"/>
                </a:solidFill>
                <a:latin typeface="Times New Roman" pitchFamily="18" charset="0"/>
                <a:cs typeface="Times New Roman" pitchFamily="18" charset="0"/>
              </a:rPr>
              <a:t/>
            </a:r>
            <a:br>
              <a:rPr lang="pl-PL" sz="2700" dirty="0" smtClean="0">
                <a:solidFill>
                  <a:schemeClr val="tx1"/>
                </a:solidFill>
                <a:latin typeface="Times New Roman" pitchFamily="18" charset="0"/>
                <a:cs typeface="Times New Roman" pitchFamily="18" charset="0"/>
              </a:rPr>
            </a:br>
            <a:r>
              <a:rPr lang="de-DE" sz="2700" dirty="0" smtClean="0">
                <a:solidFill>
                  <a:schemeClr val="tx1"/>
                </a:solidFill>
                <a:latin typeface="Times New Roman" pitchFamily="18" charset="0"/>
                <a:cs typeface="Times New Roman" pitchFamily="18" charset="0"/>
              </a:rPr>
              <a:t>in</a:t>
            </a:r>
            <a:r>
              <a:rPr lang="pl-PL" sz="2700" dirty="0" smtClean="0">
                <a:solidFill>
                  <a:schemeClr val="tx1"/>
                </a:solidFill>
                <a:latin typeface="Times New Roman" pitchFamily="18" charset="0"/>
                <a:cs typeface="Times New Roman" pitchFamily="18" charset="0"/>
              </a:rPr>
              <a:t> </a:t>
            </a:r>
            <a:r>
              <a:rPr lang="de-DE" sz="2700" dirty="0" smtClean="0">
                <a:solidFill>
                  <a:schemeClr val="tx1"/>
                </a:solidFill>
                <a:latin typeface="Times New Roman" pitchFamily="18" charset="0"/>
                <a:cs typeface="Times New Roman" pitchFamily="18" charset="0"/>
              </a:rPr>
              <a:t>Deutschland</a:t>
            </a:r>
            <a:r>
              <a:rPr lang="pl-PL" sz="2700" dirty="0" smtClean="0">
                <a:solidFill>
                  <a:schemeClr val="tx1"/>
                </a:solidFill>
                <a:latin typeface="Times New Roman" pitchFamily="18" charset="0"/>
                <a:cs typeface="Times New Roman" pitchFamily="18" charset="0"/>
              </a:rPr>
              <a:t>.</a:t>
            </a:r>
            <a:endParaRPr lang="pl-PL" sz="2700" dirty="0">
              <a:solidFill>
                <a:schemeClr val="tx1"/>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914400" y="274638"/>
            <a:ext cx="7772400" cy="725470"/>
          </a:xfrm>
        </p:spPr>
        <p:txBody>
          <a:bodyPr>
            <a:noAutofit/>
          </a:bodyPr>
          <a:lstStyle/>
          <a:p>
            <a:pPr algn="ctr"/>
            <a:r>
              <a:rPr lang="de-DE" dirty="0" smtClean="0">
                <a:solidFill>
                  <a:schemeClr val="tx1"/>
                </a:solidFill>
                <a:latin typeface="Times New Roman" pitchFamily="18" charset="0"/>
                <a:cs typeface="Times New Roman" pitchFamily="18" charset="0"/>
              </a:rPr>
              <a:t>Beispiele für</a:t>
            </a:r>
            <a:r>
              <a:rPr lang="pl-PL" dirty="0" smtClean="0">
                <a:solidFill>
                  <a:schemeClr val="tx1"/>
                </a:solidFill>
                <a:latin typeface="Times New Roman" pitchFamily="18" charset="0"/>
                <a:cs typeface="Times New Roman" pitchFamily="18" charset="0"/>
              </a:rPr>
              <a:t> Drogen</a:t>
            </a:r>
            <a:endParaRPr lang="pl-PL" dirty="0">
              <a:solidFill>
                <a:schemeClr val="tx1"/>
              </a:solidFill>
              <a:latin typeface="Times New Roman" pitchFamily="18" charset="0"/>
              <a:cs typeface="Times New Roman" pitchFamily="18" charset="0"/>
            </a:endParaRPr>
          </a:p>
        </p:txBody>
      </p:sp>
      <p:pic>
        <p:nvPicPr>
          <p:cNvPr id="4" name="Obraz 3" descr="dcc.jpg"/>
          <p:cNvPicPr>
            <a:picLocks noChangeAspect="1"/>
          </p:cNvPicPr>
          <p:nvPr/>
        </p:nvPicPr>
        <p:blipFill>
          <a:blip r:embed="rId2"/>
          <a:stretch>
            <a:fillRect/>
          </a:stretch>
        </p:blipFill>
        <p:spPr>
          <a:xfrm>
            <a:off x="428596" y="1142984"/>
            <a:ext cx="1717635" cy="1143008"/>
          </a:xfrm>
          <a:prstGeom prst="rect">
            <a:avLst/>
          </a:prstGeom>
        </p:spPr>
      </p:pic>
      <p:sp>
        <p:nvSpPr>
          <p:cNvPr id="5" name="pole tekstowe 4"/>
          <p:cNvSpPr txBox="1"/>
          <p:nvPr/>
        </p:nvSpPr>
        <p:spPr>
          <a:xfrm>
            <a:off x="2357422" y="1142984"/>
            <a:ext cx="2286016" cy="707886"/>
          </a:xfrm>
          <a:prstGeom prst="rect">
            <a:avLst/>
          </a:prstGeom>
          <a:noFill/>
        </p:spPr>
        <p:txBody>
          <a:bodyPr wrap="square" rtlCol="0">
            <a:spAutoFit/>
          </a:bodyPr>
          <a:lstStyle/>
          <a:p>
            <a:r>
              <a:rPr lang="en-US" sz="2000" b="1" dirty="0" smtClean="0">
                <a:latin typeface="Times New Roman" pitchFamily="18" charset="0"/>
                <a:cs typeface="Times New Roman" pitchFamily="18" charset="0"/>
              </a:rPr>
              <a:t>Cannabis</a:t>
            </a:r>
            <a:r>
              <a:rPr lang="en-US" sz="2000" dirty="0" smtClean="0"/>
              <a:t> </a:t>
            </a:r>
            <a:r>
              <a:rPr lang="pl-PL" sz="2000" dirty="0" smtClean="0"/>
              <a:t>(</a:t>
            </a:r>
            <a:r>
              <a:rPr lang="pl-PL" sz="2000" b="1" dirty="0" smtClean="0">
                <a:latin typeface="Times New Roman" pitchFamily="18" charset="0"/>
                <a:cs typeface="Times New Roman" pitchFamily="18" charset="0"/>
              </a:rPr>
              <a:t>Marihuana)</a:t>
            </a:r>
            <a:endParaRPr lang="pl-PL" sz="2000" b="1" dirty="0">
              <a:latin typeface="Times New Roman" pitchFamily="18" charset="0"/>
              <a:cs typeface="Times New Roman" pitchFamily="18" charset="0"/>
            </a:endParaRPr>
          </a:p>
        </p:txBody>
      </p:sp>
      <p:pic>
        <p:nvPicPr>
          <p:cNvPr id="6" name="Obraz 5" descr="dfvdf.jpg"/>
          <p:cNvPicPr>
            <a:picLocks noChangeAspect="1"/>
          </p:cNvPicPr>
          <p:nvPr/>
        </p:nvPicPr>
        <p:blipFill>
          <a:blip r:embed="rId3"/>
          <a:stretch>
            <a:fillRect/>
          </a:stretch>
        </p:blipFill>
        <p:spPr>
          <a:xfrm>
            <a:off x="357158" y="2500306"/>
            <a:ext cx="1717635" cy="1143008"/>
          </a:xfrm>
          <a:prstGeom prst="rect">
            <a:avLst/>
          </a:prstGeom>
        </p:spPr>
      </p:pic>
      <p:sp>
        <p:nvSpPr>
          <p:cNvPr id="7" name="pole tekstowe 6"/>
          <p:cNvSpPr txBox="1"/>
          <p:nvPr/>
        </p:nvSpPr>
        <p:spPr>
          <a:xfrm>
            <a:off x="2428860" y="2571744"/>
            <a:ext cx="1928826" cy="1200329"/>
          </a:xfrm>
          <a:prstGeom prst="rect">
            <a:avLst/>
          </a:prstGeom>
          <a:noFill/>
        </p:spPr>
        <p:txBody>
          <a:bodyPr wrap="square" rtlCol="0">
            <a:spAutoFit/>
          </a:bodyPr>
          <a:lstStyle/>
          <a:p>
            <a:r>
              <a:rPr lang="de-DE" b="1" dirty="0" smtClean="0">
                <a:latin typeface="Times New Roman" pitchFamily="18" charset="0"/>
                <a:cs typeface="Times New Roman" pitchFamily="18" charset="0"/>
              </a:rPr>
              <a:t>Psilocybinhaltige Pilze</a:t>
            </a:r>
          </a:p>
          <a:p>
            <a:endParaRPr lang="pl-PL" b="1" dirty="0" smtClean="0">
              <a:latin typeface="Times New Roman" pitchFamily="18" charset="0"/>
              <a:cs typeface="Times New Roman" pitchFamily="18" charset="0"/>
            </a:endParaRPr>
          </a:p>
          <a:p>
            <a:endParaRPr lang="pl-PL" dirty="0"/>
          </a:p>
        </p:txBody>
      </p:sp>
      <p:pic>
        <p:nvPicPr>
          <p:cNvPr id="8" name="Obraz 7" descr="zsx.jpg"/>
          <p:cNvPicPr>
            <a:picLocks noChangeAspect="1"/>
          </p:cNvPicPr>
          <p:nvPr/>
        </p:nvPicPr>
        <p:blipFill>
          <a:blip r:embed="rId4"/>
          <a:stretch>
            <a:fillRect/>
          </a:stretch>
        </p:blipFill>
        <p:spPr>
          <a:xfrm>
            <a:off x="500034" y="3714752"/>
            <a:ext cx="1600211" cy="1143008"/>
          </a:xfrm>
          <a:prstGeom prst="rect">
            <a:avLst/>
          </a:prstGeom>
        </p:spPr>
      </p:pic>
      <p:sp>
        <p:nvSpPr>
          <p:cNvPr id="9" name="pole tekstowe 8"/>
          <p:cNvSpPr txBox="1"/>
          <p:nvPr/>
        </p:nvSpPr>
        <p:spPr>
          <a:xfrm>
            <a:off x="2428860" y="3786190"/>
            <a:ext cx="2000264" cy="369332"/>
          </a:xfrm>
          <a:prstGeom prst="rect">
            <a:avLst/>
          </a:prstGeom>
          <a:noFill/>
        </p:spPr>
        <p:txBody>
          <a:bodyPr wrap="square" rtlCol="0">
            <a:spAutoFit/>
          </a:bodyPr>
          <a:lstStyle/>
          <a:p>
            <a:r>
              <a:rPr lang="pl-PL" b="1" dirty="0" smtClean="0">
                <a:latin typeface="Times New Roman" pitchFamily="18" charset="0"/>
                <a:cs typeface="Times New Roman" pitchFamily="18" charset="0"/>
              </a:rPr>
              <a:t>Amphetamin</a:t>
            </a:r>
            <a:endParaRPr lang="pl-PL" b="1" dirty="0">
              <a:latin typeface="Times New Roman" pitchFamily="18" charset="0"/>
              <a:cs typeface="Times New Roman" pitchFamily="18" charset="0"/>
            </a:endParaRPr>
          </a:p>
        </p:txBody>
      </p:sp>
      <p:pic>
        <p:nvPicPr>
          <p:cNvPr id="10" name="Obraz 9" descr="juj.jpg"/>
          <p:cNvPicPr>
            <a:picLocks noChangeAspect="1"/>
          </p:cNvPicPr>
          <p:nvPr/>
        </p:nvPicPr>
        <p:blipFill>
          <a:blip r:embed="rId5"/>
          <a:stretch>
            <a:fillRect/>
          </a:stretch>
        </p:blipFill>
        <p:spPr>
          <a:xfrm>
            <a:off x="428596" y="5143512"/>
            <a:ext cx="1682155" cy="1114428"/>
          </a:xfrm>
          <a:prstGeom prst="rect">
            <a:avLst/>
          </a:prstGeom>
        </p:spPr>
      </p:pic>
      <p:sp>
        <p:nvSpPr>
          <p:cNvPr id="11" name="pole tekstowe 10"/>
          <p:cNvSpPr txBox="1"/>
          <p:nvPr/>
        </p:nvSpPr>
        <p:spPr>
          <a:xfrm>
            <a:off x="2428860" y="5143512"/>
            <a:ext cx="1785950" cy="369332"/>
          </a:xfrm>
          <a:prstGeom prst="rect">
            <a:avLst/>
          </a:prstGeom>
          <a:noFill/>
        </p:spPr>
        <p:txBody>
          <a:bodyPr wrap="square" rtlCol="0">
            <a:spAutoFit/>
          </a:bodyPr>
          <a:lstStyle/>
          <a:p>
            <a:r>
              <a:rPr lang="pl-PL" b="1" dirty="0" smtClean="0">
                <a:latin typeface="Times New Roman" pitchFamily="18" charset="0"/>
                <a:cs typeface="Times New Roman" pitchFamily="18" charset="0"/>
              </a:rPr>
              <a:t>Kokain</a:t>
            </a:r>
            <a:endParaRPr lang="pl-PL" b="1" dirty="0">
              <a:latin typeface="Times New Roman" pitchFamily="18" charset="0"/>
              <a:cs typeface="Times New Roman" pitchFamily="18" charset="0"/>
            </a:endParaRPr>
          </a:p>
        </p:txBody>
      </p:sp>
      <p:sp>
        <p:nvSpPr>
          <p:cNvPr id="13" name="pole tekstowe 12"/>
          <p:cNvSpPr txBox="1"/>
          <p:nvPr/>
        </p:nvSpPr>
        <p:spPr>
          <a:xfrm>
            <a:off x="6500826" y="1214422"/>
            <a:ext cx="1928826" cy="369332"/>
          </a:xfrm>
          <a:prstGeom prst="rect">
            <a:avLst/>
          </a:prstGeom>
          <a:noFill/>
        </p:spPr>
        <p:txBody>
          <a:bodyPr wrap="square" rtlCol="0">
            <a:spAutoFit/>
          </a:bodyPr>
          <a:lstStyle/>
          <a:p>
            <a:r>
              <a:rPr lang="pl-PL" b="1" dirty="0" smtClean="0">
                <a:latin typeface="Times New Roman" pitchFamily="18" charset="0"/>
                <a:cs typeface="Times New Roman" pitchFamily="18" charset="0"/>
              </a:rPr>
              <a:t>Heroin</a:t>
            </a:r>
            <a:endParaRPr lang="pl-PL" b="1" dirty="0">
              <a:latin typeface="Times New Roman" pitchFamily="18" charset="0"/>
              <a:cs typeface="Times New Roman" pitchFamily="18" charset="0"/>
            </a:endParaRPr>
          </a:p>
        </p:txBody>
      </p:sp>
      <p:pic>
        <p:nvPicPr>
          <p:cNvPr id="14" name="Obraz 13" descr="wr.jpg"/>
          <p:cNvPicPr>
            <a:picLocks noChangeAspect="1"/>
          </p:cNvPicPr>
          <p:nvPr/>
        </p:nvPicPr>
        <p:blipFill>
          <a:blip r:embed="rId6"/>
          <a:stretch>
            <a:fillRect/>
          </a:stretch>
        </p:blipFill>
        <p:spPr>
          <a:xfrm>
            <a:off x="4786314" y="2285992"/>
            <a:ext cx="1425654" cy="1214446"/>
          </a:xfrm>
          <a:prstGeom prst="rect">
            <a:avLst/>
          </a:prstGeom>
        </p:spPr>
      </p:pic>
      <p:sp>
        <p:nvSpPr>
          <p:cNvPr id="15" name="pole tekstowe 14"/>
          <p:cNvSpPr txBox="1"/>
          <p:nvPr/>
        </p:nvSpPr>
        <p:spPr>
          <a:xfrm>
            <a:off x="6572264" y="2357430"/>
            <a:ext cx="1643074" cy="369332"/>
          </a:xfrm>
          <a:prstGeom prst="rect">
            <a:avLst/>
          </a:prstGeom>
          <a:noFill/>
        </p:spPr>
        <p:txBody>
          <a:bodyPr wrap="square" rtlCol="0">
            <a:spAutoFit/>
          </a:bodyPr>
          <a:lstStyle/>
          <a:p>
            <a:r>
              <a:rPr lang="pl-PL" b="1" dirty="0" smtClean="0">
                <a:latin typeface="Times New Roman" pitchFamily="18" charset="0"/>
                <a:cs typeface="Times New Roman" pitchFamily="18" charset="0"/>
              </a:rPr>
              <a:t>Morphin</a:t>
            </a:r>
            <a:endParaRPr lang="pl-PL" b="1" dirty="0">
              <a:latin typeface="Times New Roman" pitchFamily="18" charset="0"/>
              <a:cs typeface="Times New Roman" pitchFamily="18" charset="0"/>
            </a:endParaRPr>
          </a:p>
        </p:txBody>
      </p:sp>
      <p:pic>
        <p:nvPicPr>
          <p:cNvPr id="16" name="Obraz 15" descr="ef.jpg"/>
          <p:cNvPicPr>
            <a:picLocks noChangeAspect="1"/>
          </p:cNvPicPr>
          <p:nvPr/>
        </p:nvPicPr>
        <p:blipFill>
          <a:blip r:embed="rId7"/>
          <a:stretch>
            <a:fillRect/>
          </a:stretch>
        </p:blipFill>
        <p:spPr>
          <a:xfrm>
            <a:off x="4857752" y="3714752"/>
            <a:ext cx="1448283" cy="1143008"/>
          </a:xfrm>
          <a:prstGeom prst="rect">
            <a:avLst/>
          </a:prstGeom>
        </p:spPr>
      </p:pic>
      <p:sp>
        <p:nvSpPr>
          <p:cNvPr id="17" name="pole tekstowe 16"/>
          <p:cNvSpPr txBox="1"/>
          <p:nvPr/>
        </p:nvSpPr>
        <p:spPr>
          <a:xfrm>
            <a:off x="6500826" y="3857628"/>
            <a:ext cx="1857388" cy="369332"/>
          </a:xfrm>
          <a:prstGeom prst="rect">
            <a:avLst/>
          </a:prstGeom>
          <a:noFill/>
        </p:spPr>
        <p:txBody>
          <a:bodyPr wrap="square" rtlCol="0">
            <a:spAutoFit/>
          </a:bodyPr>
          <a:lstStyle/>
          <a:p>
            <a:r>
              <a:rPr lang="pl-PL" b="1" dirty="0" smtClean="0">
                <a:latin typeface="Times New Roman" pitchFamily="18" charset="0"/>
                <a:cs typeface="Times New Roman" pitchFamily="18" charset="0"/>
              </a:rPr>
              <a:t>Schnüffelstoffe</a:t>
            </a:r>
            <a:endParaRPr lang="pl-PL" b="1" dirty="0">
              <a:latin typeface="Times New Roman" pitchFamily="18" charset="0"/>
              <a:cs typeface="Times New Roman" pitchFamily="18" charset="0"/>
            </a:endParaRPr>
          </a:p>
        </p:txBody>
      </p:sp>
      <p:pic>
        <p:nvPicPr>
          <p:cNvPr id="18" name="Obraz 17" descr="hjkjmbhnjm.jpg"/>
          <p:cNvPicPr>
            <a:picLocks noChangeAspect="1"/>
          </p:cNvPicPr>
          <p:nvPr/>
        </p:nvPicPr>
        <p:blipFill>
          <a:blip r:embed="rId8"/>
          <a:stretch>
            <a:fillRect/>
          </a:stretch>
        </p:blipFill>
        <p:spPr>
          <a:xfrm>
            <a:off x="4857752" y="5143512"/>
            <a:ext cx="1714512" cy="1140930"/>
          </a:xfrm>
          <a:prstGeom prst="rect">
            <a:avLst/>
          </a:prstGeom>
        </p:spPr>
      </p:pic>
      <p:sp>
        <p:nvSpPr>
          <p:cNvPr id="19" name="pole tekstowe 18"/>
          <p:cNvSpPr txBox="1"/>
          <p:nvPr/>
        </p:nvSpPr>
        <p:spPr>
          <a:xfrm>
            <a:off x="6500826" y="5286388"/>
            <a:ext cx="1928826" cy="369332"/>
          </a:xfrm>
          <a:prstGeom prst="rect">
            <a:avLst/>
          </a:prstGeom>
          <a:noFill/>
        </p:spPr>
        <p:txBody>
          <a:bodyPr wrap="square" rtlCol="0">
            <a:spAutoFit/>
          </a:bodyPr>
          <a:lstStyle/>
          <a:p>
            <a:r>
              <a:rPr lang="pl-PL" b="1" dirty="0" smtClean="0">
                <a:latin typeface="Times New Roman" pitchFamily="18" charset="0"/>
                <a:cs typeface="Times New Roman" pitchFamily="18" charset="0"/>
              </a:rPr>
              <a:t>Ecstasy</a:t>
            </a:r>
            <a:r>
              <a:rPr lang="pl-PL" b="1" dirty="0" smtClean="0"/>
              <a:t> </a:t>
            </a:r>
            <a:endParaRPr lang="pl-PL" b="1" dirty="0">
              <a:latin typeface="Times New Roman" pitchFamily="18" charset="0"/>
              <a:cs typeface="Times New Roman" pitchFamily="18" charset="0"/>
            </a:endParaRPr>
          </a:p>
        </p:txBody>
      </p:sp>
      <p:pic>
        <p:nvPicPr>
          <p:cNvPr id="20" name="Obraz 19" descr="bdcnx.jpg"/>
          <p:cNvPicPr>
            <a:picLocks noChangeAspect="1"/>
          </p:cNvPicPr>
          <p:nvPr/>
        </p:nvPicPr>
        <p:blipFill>
          <a:blip r:embed="rId9"/>
          <a:stretch>
            <a:fillRect/>
          </a:stretch>
        </p:blipFill>
        <p:spPr>
          <a:xfrm>
            <a:off x="4857752" y="1214422"/>
            <a:ext cx="1495355" cy="928694"/>
          </a:xfrm>
          <a:prstGeom prst="rect">
            <a:avLst/>
          </a:prstGeom>
        </p:spPr>
      </p:pic>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Obraz 3" descr="tgfr.jpg"/>
          <p:cNvPicPr>
            <a:picLocks noChangeAspect="1"/>
          </p:cNvPicPr>
          <p:nvPr/>
        </p:nvPicPr>
        <p:blipFill>
          <a:blip r:embed="rId2"/>
          <a:stretch>
            <a:fillRect/>
          </a:stretch>
        </p:blipFill>
        <p:spPr>
          <a:xfrm>
            <a:off x="4429124" y="785794"/>
            <a:ext cx="4334255" cy="5786454"/>
          </a:xfrm>
          <a:prstGeom prst="rect">
            <a:avLst/>
          </a:prstGeom>
        </p:spPr>
      </p:pic>
      <p:sp>
        <p:nvSpPr>
          <p:cNvPr id="11" name="Symbol zastępczy zawartości 10"/>
          <p:cNvSpPr>
            <a:spLocks noGrp="1"/>
          </p:cNvSpPr>
          <p:nvPr>
            <p:ph sz="quarter" idx="4294967295"/>
          </p:nvPr>
        </p:nvSpPr>
        <p:spPr>
          <a:xfrm>
            <a:off x="357158" y="1571612"/>
            <a:ext cx="5357850" cy="4143404"/>
          </a:xfrm>
        </p:spPr>
        <p:txBody>
          <a:bodyPr>
            <a:normAutofit lnSpcReduction="10000"/>
          </a:bodyPr>
          <a:lstStyle/>
          <a:p>
            <a:r>
              <a:rPr lang="pl-PL" sz="2400" dirty="0" smtClean="0">
                <a:latin typeface="Times New Roman" pitchFamily="18" charset="0"/>
                <a:cs typeface="Times New Roman" pitchFamily="18" charset="0"/>
              </a:rPr>
              <a:t>Vernachlässigung des Äußeren und der Gesundheit </a:t>
            </a:r>
          </a:p>
          <a:p>
            <a:r>
              <a:rPr lang="de-DE" sz="2400" dirty="0" smtClean="0">
                <a:latin typeface="Times New Roman" pitchFamily="18" charset="0"/>
                <a:cs typeface="Times New Roman" pitchFamily="18" charset="0"/>
              </a:rPr>
              <a:t>lange Aufenthalte auf der Toilette </a:t>
            </a:r>
            <a:endParaRPr lang="pl-PL" sz="2400" dirty="0" smtClean="0">
              <a:latin typeface="Times New Roman" pitchFamily="18" charset="0"/>
              <a:cs typeface="Times New Roman" pitchFamily="18" charset="0"/>
            </a:endParaRPr>
          </a:p>
          <a:p>
            <a:r>
              <a:rPr lang="pl-PL" sz="2400" dirty="0" smtClean="0">
                <a:latin typeface="Times New Roman" pitchFamily="18" charset="0"/>
                <a:cs typeface="Times New Roman" pitchFamily="18" charset="0"/>
              </a:rPr>
              <a:t>sozialer  Rückzug</a:t>
            </a:r>
          </a:p>
          <a:p>
            <a:r>
              <a:rPr lang="pl-PL" sz="2400" dirty="0" smtClean="0">
                <a:latin typeface="Times New Roman" pitchFamily="18" charset="0"/>
                <a:cs typeface="Times New Roman" pitchFamily="18" charset="0"/>
              </a:rPr>
              <a:t>Halluzinationen</a:t>
            </a:r>
          </a:p>
          <a:p>
            <a:r>
              <a:rPr lang="pl-PL" sz="2400" dirty="0" smtClean="0">
                <a:latin typeface="Times New Roman" pitchFamily="18" charset="0"/>
                <a:cs typeface="Times New Roman" pitchFamily="18" charset="0"/>
              </a:rPr>
              <a:t>plötzliche Veränderung  des </a:t>
            </a:r>
          </a:p>
          <a:p>
            <a:pPr>
              <a:buNone/>
            </a:pPr>
            <a:r>
              <a:rPr lang="pl-PL" sz="2400" dirty="0" smtClean="0">
                <a:latin typeface="Times New Roman" pitchFamily="18" charset="0"/>
                <a:cs typeface="Times New Roman" pitchFamily="18" charset="0"/>
              </a:rPr>
              <a:t>   </a:t>
            </a:r>
            <a:r>
              <a:rPr lang="pl-PL" sz="2400" dirty="0" err="1" smtClean="0">
                <a:latin typeface="Times New Roman" pitchFamily="18" charset="0"/>
                <a:cs typeface="Times New Roman" pitchFamily="18" charset="0"/>
              </a:rPr>
              <a:t>Freundeskreises</a:t>
            </a:r>
            <a:r>
              <a:rPr lang="pl-PL" sz="2400" dirty="0" smtClean="0">
                <a:latin typeface="Times New Roman" pitchFamily="18" charset="0"/>
                <a:cs typeface="Times New Roman" pitchFamily="18" charset="0"/>
              </a:rPr>
              <a:t> </a:t>
            </a:r>
            <a:endParaRPr lang="pl-PL" sz="2400" dirty="0" smtClean="0">
              <a:latin typeface="Times New Roman" pitchFamily="18" charset="0"/>
              <a:cs typeface="Times New Roman" pitchFamily="18" charset="0"/>
            </a:endParaRPr>
          </a:p>
          <a:p>
            <a:r>
              <a:rPr lang="pl-PL" sz="2400" dirty="0" smtClean="0">
                <a:latin typeface="Times New Roman" pitchFamily="18" charset="0"/>
                <a:cs typeface="Times New Roman" pitchFamily="18" charset="0"/>
              </a:rPr>
              <a:t>Reizbarkeit</a:t>
            </a:r>
          </a:p>
          <a:p>
            <a:r>
              <a:rPr lang="pl-PL" sz="2400" dirty="0" smtClean="0">
                <a:latin typeface="Times New Roman" pitchFamily="18" charset="0"/>
                <a:cs typeface="Times New Roman" pitchFamily="18" charset="0"/>
              </a:rPr>
              <a:t>Angst</a:t>
            </a:r>
          </a:p>
          <a:p>
            <a:r>
              <a:rPr lang="pl-PL" sz="2400" dirty="0" smtClean="0">
                <a:latin typeface="Times New Roman" pitchFamily="18" charset="0"/>
                <a:cs typeface="Times New Roman" pitchFamily="18" charset="0"/>
              </a:rPr>
              <a:t>Konzentrationsstörungen</a:t>
            </a:r>
          </a:p>
          <a:p>
            <a:endParaRPr lang="pl-PL" dirty="0"/>
          </a:p>
        </p:txBody>
      </p:sp>
      <p:sp>
        <p:nvSpPr>
          <p:cNvPr id="7" name="pole tekstowe 6"/>
          <p:cNvSpPr txBox="1"/>
          <p:nvPr/>
        </p:nvSpPr>
        <p:spPr>
          <a:xfrm>
            <a:off x="1142976" y="357166"/>
            <a:ext cx="6715172" cy="584775"/>
          </a:xfrm>
          <a:prstGeom prst="rect">
            <a:avLst/>
          </a:prstGeom>
          <a:noFill/>
        </p:spPr>
        <p:txBody>
          <a:bodyPr wrap="square" rtlCol="0">
            <a:spAutoFit/>
          </a:bodyPr>
          <a:lstStyle/>
          <a:p>
            <a:r>
              <a:rPr lang="de-DE" sz="3200" b="1" dirty="0" smtClean="0">
                <a:latin typeface="Times New Roman" pitchFamily="18" charset="0"/>
                <a:cs typeface="Times New Roman" pitchFamily="18" charset="0"/>
              </a:rPr>
              <a:t>Typische Symptome </a:t>
            </a:r>
            <a:r>
              <a:rPr lang="pl-PL" sz="3200" b="1" dirty="0" smtClean="0">
                <a:latin typeface="Times New Roman" pitchFamily="18" charset="0"/>
                <a:cs typeface="Times New Roman" pitchFamily="18" charset="0"/>
              </a:rPr>
              <a:t>der </a:t>
            </a:r>
            <a:r>
              <a:rPr lang="de-DE" sz="3200" b="1" dirty="0" smtClean="0">
                <a:latin typeface="Times New Roman" pitchFamily="18" charset="0"/>
                <a:cs typeface="Times New Roman" pitchFamily="18" charset="0"/>
              </a:rPr>
              <a:t>Drogensucht</a:t>
            </a:r>
            <a:endParaRPr lang="pl-PL" sz="32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odtytuł 2"/>
          <p:cNvSpPr>
            <a:spLocks noGrp="1"/>
          </p:cNvSpPr>
          <p:nvPr>
            <p:ph type="subTitle" idx="4294967295"/>
          </p:nvPr>
        </p:nvSpPr>
        <p:spPr>
          <a:xfrm>
            <a:off x="0" y="-285776"/>
            <a:ext cx="3714750" cy="5710264"/>
          </a:xfrm>
        </p:spPr>
        <p:txBody>
          <a:bodyPr>
            <a:normAutofit/>
          </a:bodyPr>
          <a:lstStyle/>
          <a:p>
            <a:endParaRPr lang="de-DE" dirty="0" smtClean="0"/>
          </a:p>
          <a:p>
            <a:pPr>
              <a:buNone/>
            </a:pPr>
            <a:r>
              <a:rPr lang="pl-PL" sz="2200" b="1" dirty="0" smtClean="0">
                <a:latin typeface="Andalus" pitchFamily="18" charset="-78"/>
                <a:cs typeface="Andalus" pitchFamily="18" charset="-78"/>
              </a:rPr>
              <a:t>       </a:t>
            </a:r>
            <a:r>
              <a:rPr lang="de-DE" sz="2400" b="1" dirty="0" smtClean="0">
                <a:latin typeface="Andalus" pitchFamily="18" charset="-78"/>
                <a:cs typeface="Andalus" pitchFamily="18" charset="-78"/>
              </a:rPr>
              <a:t>Internet</a:t>
            </a:r>
            <a:r>
              <a:rPr lang="pl-PL" sz="2400" b="1" dirty="0" smtClean="0">
                <a:latin typeface="Andalus" pitchFamily="18" charset="-78"/>
                <a:cs typeface="Andalus" pitchFamily="18" charset="-78"/>
              </a:rPr>
              <a:t>s</a:t>
            </a:r>
            <a:r>
              <a:rPr lang="de-DE" sz="2400" b="1" dirty="0" err="1" smtClean="0">
                <a:latin typeface="Andalus" pitchFamily="18" charset="-78"/>
                <a:cs typeface="Andalus" pitchFamily="18" charset="-78"/>
              </a:rPr>
              <a:t>ucht</a:t>
            </a:r>
            <a:r>
              <a:rPr lang="pl-PL" sz="2400" dirty="0" smtClean="0">
                <a:latin typeface="Andalus" pitchFamily="18" charset="-78"/>
                <a:cs typeface="Andalus" pitchFamily="18" charset="-78"/>
              </a:rPr>
              <a:t>  </a:t>
            </a:r>
            <a:r>
              <a:rPr lang="de-DE" sz="2200" dirty="0" smtClean="0">
                <a:solidFill>
                  <a:schemeClr val="tx1"/>
                </a:solidFill>
                <a:latin typeface="Andalus" pitchFamily="18" charset="-78"/>
                <a:cs typeface="Andalus" pitchFamily="18" charset="-78"/>
              </a:rPr>
              <a:t>wird charakterisiert durch eine intensive Beschäftigung mit Online-Aktivitäten, die so stark ausgeprägt ist, dass dadurch andere Tätigkeiten und Aufgaben des alltäglichen Lebens deutlich beeinträchtigt werden</a:t>
            </a:r>
            <a:r>
              <a:rPr lang="pl-PL" sz="2200" dirty="0" smtClean="0">
                <a:solidFill>
                  <a:schemeClr val="tx1"/>
                </a:solidFill>
                <a:latin typeface="Andalus" pitchFamily="18" charset="-78"/>
                <a:cs typeface="Andalus" pitchFamily="18" charset="-78"/>
              </a:rPr>
              <a:t>.</a:t>
            </a:r>
            <a:endParaRPr lang="pl-PL" sz="2200" dirty="0">
              <a:solidFill>
                <a:schemeClr val="tx1"/>
              </a:solidFill>
              <a:latin typeface="Andalus" pitchFamily="18" charset="-78"/>
              <a:cs typeface="Andalus" pitchFamily="18" charset="-78"/>
            </a:endParaRPr>
          </a:p>
        </p:txBody>
      </p:sp>
      <p:pic>
        <p:nvPicPr>
          <p:cNvPr id="7" name="Obraz 6" descr="erf.jpg"/>
          <p:cNvPicPr>
            <a:picLocks noChangeAspect="1"/>
          </p:cNvPicPr>
          <p:nvPr/>
        </p:nvPicPr>
        <p:blipFill>
          <a:blip r:embed="rId2"/>
          <a:stretch>
            <a:fillRect/>
          </a:stretch>
        </p:blipFill>
        <p:spPr>
          <a:xfrm>
            <a:off x="4143372" y="428604"/>
            <a:ext cx="4666515" cy="3214710"/>
          </a:xfrm>
          <a:prstGeom prst="roundRect">
            <a:avLst>
              <a:gd name="adj" fmla="val 4167"/>
            </a:avLst>
          </a:prstGeom>
          <a:solidFill>
            <a:srgbClr val="FFFFFF"/>
          </a:solidFill>
          <a:ln w="76200" cap="sq">
            <a:solidFill>
              <a:srgbClr val="EAEAEA"/>
            </a:solidFill>
            <a:miter lim="800000"/>
          </a:ln>
          <a:effectLst>
            <a:reflection blurRad="12700" stA="33000" endPos="28000" dist="5000" dir="5400000" sy="-100000" algn="bl" rotWithShape="0"/>
          </a:effectLst>
          <a:scene3d>
            <a:camera prst="orthographicFront"/>
            <a:lightRig rig="threePt" dir="t">
              <a:rot lat="0" lon="0" rev="2700000"/>
            </a:lightRig>
          </a:scene3d>
          <a:sp3d contourW="6350">
            <a:bevelT h="38100"/>
            <a:contourClr>
              <a:srgbClr val="C0C0C0"/>
            </a:contourClr>
          </a:sp3d>
        </p:spPr>
      </p:pic>
      <p:pic>
        <p:nvPicPr>
          <p:cNvPr id="8" name="Obraz 7" descr="ff.png"/>
          <p:cNvPicPr>
            <a:picLocks noChangeAspect="1"/>
          </p:cNvPicPr>
          <p:nvPr/>
        </p:nvPicPr>
        <p:blipFill>
          <a:blip r:embed="rId3"/>
          <a:stretch>
            <a:fillRect/>
          </a:stretch>
        </p:blipFill>
        <p:spPr>
          <a:xfrm>
            <a:off x="357158" y="3357562"/>
            <a:ext cx="4258088" cy="3143822"/>
          </a:xfrm>
          <a:prstGeom prst="roundRect">
            <a:avLst>
              <a:gd name="adj" fmla="val 4167"/>
            </a:avLst>
          </a:prstGeom>
          <a:solidFill>
            <a:srgbClr val="FFFFFF"/>
          </a:solidFill>
          <a:ln w="76200" cap="sq">
            <a:solidFill>
              <a:srgbClr val="EAEAEA"/>
            </a:solidFill>
            <a:miter lim="800000"/>
          </a:ln>
          <a:effectLst>
            <a:reflection blurRad="12700" stA="33000" endPos="28000" dist="5000" dir="5400000" sy="-100000" algn="bl" rotWithShape="0"/>
          </a:effectLst>
          <a:scene3d>
            <a:camera prst="orthographicFront"/>
            <a:lightRig rig="threePt" dir="t">
              <a:rot lat="0" lon="0" rev="2700000"/>
            </a:lightRig>
          </a:scene3d>
          <a:sp3d contourW="6350">
            <a:bevelT h="38100"/>
            <a:contourClr>
              <a:srgbClr val="C0C0C0"/>
            </a:contourClr>
          </a:sp3d>
        </p:spPr>
      </p:pic>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Obraz 5" descr="sjkdb.jpg"/>
          <p:cNvPicPr>
            <a:picLocks noChangeAspect="1"/>
          </p:cNvPicPr>
          <p:nvPr/>
        </p:nvPicPr>
        <p:blipFill>
          <a:blip r:embed="rId2"/>
          <a:stretch>
            <a:fillRect/>
          </a:stretch>
        </p:blipFill>
        <p:spPr>
          <a:xfrm>
            <a:off x="6072198" y="4313046"/>
            <a:ext cx="2500314" cy="2187774"/>
          </a:xfrm>
          <a:prstGeom prst="rect">
            <a:avLst/>
          </a:prstGeom>
        </p:spPr>
      </p:pic>
      <p:sp>
        <p:nvSpPr>
          <p:cNvPr id="3" name="Symbol zastępczy zawartości 2"/>
          <p:cNvSpPr>
            <a:spLocks noGrp="1"/>
          </p:cNvSpPr>
          <p:nvPr>
            <p:ph sz="quarter" idx="1"/>
          </p:nvPr>
        </p:nvSpPr>
        <p:spPr>
          <a:xfrm>
            <a:off x="428596" y="1214422"/>
            <a:ext cx="8258204" cy="4805378"/>
          </a:xfrm>
        </p:spPr>
        <p:txBody>
          <a:bodyPr>
            <a:normAutofit/>
          </a:bodyPr>
          <a:lstStyle/>
          <a:p>
            <a:pPr>
              <a:buNone/>
            </a:pPr>
            <a:r>
              <a:rPr lang="pl-PL" dirty="0" smtClean="0"/>
              <a:t>-   </a:t>
            </a:r>
            <a:r>
              <a:rPr lang="de-DE" dirty="0" smtClean="0"/>
              <a:t>häufiges unüberwindliches Verlangen, das Internet zu benutzen</a:t>
            </a:r>
            <a:endParaRPr lang="pl-PL" dirty="0" smtClean="0"/>
          </a:p>
          <a:p>
            <a:pPr>
              <a:buFontTx/>
              <a:buChar char="-"/>
            </a:pPr>
            <a:r>
              <a:rPr lang="de-DE" dirty="0" smtClean="0"/>
              <a:t>Kontrollverluste (d. h. länger „online“ bleiben, als man sich vorgenommen hatte) </a:t>
            </a:r>
            <a:endParaRPr lang="pl-PL" dirty="0" smtClean="0"/>
          </a:p>
          <a:p>
            <a:pPr>
              <a:buFontTx/>
              <a:buChar char="-"/>
            </a:pPr>
            <a:r>
              <a:rPr lang="de-DE" dirty="0" smtClean="0"/>
              <a:t>psychische Irritabilität bei Verhinderung des Internet-Gebrauchs (kann sich auswirken in Form von Nervosität, Reizbarkeit und Depression)</a:t>
            </a:r>
            <a:endParaRPr lang="pl-PL" dirty="0" smtClean="0"/>
          </a:p>
          <a:p>
            <a:pPr>
              <a:buFontTx/>
              <a:buChar char="-"/>
            </a:pPr>
            <a:r>
              <a:rPr lang="de-DE" dirty="0" smtClean="0"/>
              <a:t>mehrfach fehlgeschlagene eigenständige Versuche der Einschränkung</a:t>
            </a:r>
            <a:endParaRPr lang="pl-PL" dirty="0"/>
          </a:p>
        </p:txBody>
      </p:sp>
      <p:sp>
        <p:nvSpPr>
          <p:cNvPr id="4" name="pole tekstowe 3"/>
          <p:cNvSpPr txBox="1"/>
          <p:nvPr/>
        </p:nvSpPr>
        <p:spPr>
          <a:xfrm>
            <a:off x="642910" y="428604"/>
            <a:ext cx="7286676" cy="861774"/>
          </a:xfrm>
          <a:prstGeom prst="rect">
            <a:avLst/>
          </a:prstGeom>
          <a:noFill/>
        </p:spPr>
        <p:txBody>
          <a:bodyPr wrap="square" rtlCol="0">
            <a:spAutoFit/>
          </a:bodyPr>
          <a:lstStyle/>
          <a:p>
            <a:r>
              <a:rPr lang="de-DE" sz="3200" b="1" dirty="0" smtClean="0">
                <a:latin typeface="Times New Roman" pitchFamily="18" charset="0"/>
                <a:cs typeface="Times New Roman" pitchFamily="18" charset="0"/>
              </a:rPr>
              <a:t>Die Symptome der Internetabhängigkeit</a:t>
            </a:r>
          </a:p>
          <a:p>
            <a:endParaRPr lang="pl-PL"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914400" y="785794"/>
            <a:ext cx="7772400" cy="1285884"/>
          </a:xfrm>
        </p:spPr>
        <p:txBody>
          <a:bodyPr>
            <a:normAutofit fontScale="90000"/>
          </a:bodyPr>
          <a:lstStyle/>
          <a:p>
            <a:r>
              <a:rPr lang="de-DE" b="1" dirty="0" smtClean="0">
                <a:latin typeface="Aparajita" pitchFamily="34" charset="0"/>
                <a:cs typeface="Aparajita" pitchFamily="34" charset="0"/>
              </a:rPr>
              <a:t>Geschlecht und Alter bei Internetsüchtigen</a:t>
            </a:r>
            <a:r>
              <a:rPr lang="pl-PL" b="1" dirty="0" smtClean="0">
                <a:latin typeface="Aparajita" pitchFamily="34" charset="0"/>
                <a:cs typeface="Aparajita" pitchFamily="34" charset="0"/>
              </a:rPr>
              <a:t>- Statistiken</a:t>
            </a:r>
            <a:br>
              <a:rPr lang="pl-PL" b="1" dirty="0" smtClean="0">
                <a:latin typeface="Aparajita" pitchFamily="34" charset="0"/>
                <a:cs typeface="Aparajita" pitchFamily="34" charset="0"/>
              </a:rPr>
            </a:br>
            <a:endParaRPr lang="pl-PL" b="1" dirty="0">
              <a:latin typeface="Aparajita" pitchFamily="34" charset="0"/>
              <a:cs typeface="Aparajita" pitchFamily="34" charset="0"/>
            </a:endParaRPr>
          </a:p>
        </p:txBody>
      </p:sp>
      <p:pic>
        <p:nvPicPr>
          <p:cNvPr id="4" name="Symbol zastępczy zawartości 3" descr="sdgfd.jpg"/>
          <p:cNvPicPr>
            <a:picLocks noGrp="1" noChangeAspect="1"/>
          </p:cNvPicPr>
          <p:nvPr>
            <p:ph sz="quarter" idx="1"/>
          </p:nvPr>
        </p:nvPicPr>
        <p:blipFill>
          <a:blip r:embed="rId2"/>
          <a:stretch>
            <a:fillRect/>
          </a:stretch>
        </p:blipFill>
        <p:spPr>
          <a:xfrm>
            <a:off x="500034" y="1643050"/>
            <a:ext cx="8215370" cy="4800178"/>
          </a:xfrm>
          <a:prstGeom prst="rect">
            <a:avLst/>
          </a:prstGeom>
          <a:ln>
            <a:noFill/>
          </a:ln>
          <a:effectLst>
            <a:outerShdw blurRad="292100" dist="139700" dir="2700000" algn="tl" rotWithShape="0">
              <a:srgbClr val="333333">
                <a:alpha val="65000"/>
              </a:srgbClr>
            </a:outerShdw>
          </a:effectLst>
        </p:spPr>
      </p:pic>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914400" y="274638"/>
            <a:ext cx="7772400" cy="868346"/>
          </a:xfrm>
        </p:spPr>
        <p:txBody>
          <a:bodyPr>
            <a:normAutofit/>
          </a:bodyPr>
          <a:lstStyle/>
          <a:p>
            <a:pPr algn="ctr"/>
            <a:r>
              <a:rPr lang="pl-PL" b="1" dirty="0" smtClean="0">
                <a:latin typeface="Times New Roman" pitchFamily="18" charset="0"/>
                <a:cs typeface="Times New Roman" pitchFamily="18" charset="0"/>
              </a:rPr>
              <a:t>Wortschatz  zum  Thema</a:t>
            </a:r>
            <a:endParaRPr lang="pl-PL" dirty="0">
              <a:latin typeface="Times New Roman" pitchFamily="18" charset="0"/>
              <a:cs typeface="Times New Roman" pitchFamily="18" charset="0"/>
            </a:endParaRPr>
          </a:p>
        </p:txBody>
      </p:sp>
      <p:sp>
        <p:nvSpPr>
          <p:cNvPr id="4" name="pole tekstowe 3"/>
          <p:cNvSpPr txBox="1"/>
          <p:nvPr/>
        </p:nvSpPr>
        <p:spPr>
          <a:xfrm>
            <a:off x="642910" y="1357298"/>
            <a:ext cx="7643866" cy="7325082"/>
          </a:xfrm>
          <a:prstGeom prst="rect">
            <a:avLst/>
          </a:prstGeom>
          <a:noFill/>
        </p:spPr>
        <p:txBody>
          <a:bodyPr wrap="square" rtlCol="0">
            <a:spAutoFit/>
          </a:bodyPr>
          <a:lstStyle/>
          <a:p>
            <a:r>
              <a:rPr lang="pl-PL" sz="2000" dirty="0" err="1" smtClean="0">
                <a:latin typeface="Times New Roman" pitchFamily="18" charset="0"/>
                <a:cs typeface="Times New Roman" pitchFamily="18" charset="0"/>
              </a:rPr>
              <a:t>die</a:t>
            </a:r>
            <a:r>
              <a:rPr lang="pl-PL" sz="2000" dirty="0" smtClean="0">
                <a:latin typeface="Times New Roman" pitchFamily="18" charset="0"/>
                <a:cs typeface="Times New Roman" pitchFamily="18" charset="0"/>
              </a:rPr>
              <a:t> </a:t>
            </a:r>
            <a:r>
              <a:rPr lang="de-DE" sz="2000" dirty="0" smtClean="0">
                <a:latin typeface="Times New Roman" pitchFamily="18" charset="0"/>
                <a:cs typeface="Times New Roman" pitchFamily="18" charset="0"/>
              </a:rPr>
              <a:t>Abhängigkeit</a:t>
            </a:r>
            <a:r>
              <a:rPr lang="pl-PL" sz="2000" dirty="0" smtClean="0">
                <a:latin typeface="Times New Roman" pitchFamily="18" charset="0"/>
                <a:cs typeface="Times New Roman" pitchFamily="18" charset="0"/>
              </a:rPr>
              <a:t>- uzależnienie</a:t>
            </a:r>
          </a:p>
          <a:p>
            <a:r>
              <a:rPr lang="pl-PL" sz="2000" dirty="0" smtClean="0">
                <a:latin typeface="Times New Roman" pitchFamily="18" charset="0"/>
                <a:cs typeface="Times New Roman" pitchFamily="18" charset="0"/>
              </a:rPr>
              <a:t>der Alkoholiker- alkoholik</a:t>
            </a:r>
          </a:p>
          <a:p>
            <a:r>
              <a:rPr lang="pl-PL" sz="2000" dirty="0" smtClean="0">
                <a:latin typeface="Times New Roman" pitchFamily="18" charset="0"/>
                <a:cs typeface="Times New Roman" pitchFamily="18" charset="0"/>
              </a:rPr>
              <a:t>das Amphetamin- amfetamina</a:t>
            </a:r>
          </a:p>
          <a:p>
            <a:r>
              <a:rPr lang="pl-PL" sz="2000" dirty="0" err="1" smtClean="0">
                <a:latin typeface="Times New Roman" pitchFamily="18" charset="0"/>
                <a:cs typeface="Times New Roman" pitchFamily="18" charset="0"/>
              </a:rPr>
              <a:t>die</a:t>
            </a:r>
            <a:r>
              <a:rPr lang="pl-PL" sz="2000" dirty="0" smtClean="0">
                <a:latin typeface="Times New Roman" pitchFamily="18" charset="0"/>
                <a:cs typeface="Times New Roman" pitchFamily="18" charset="0"/>
              </a:rPr>
              <a:t> </a:t>
            </a:r>
            <a:r>
              <a:rPr lang="pl-PL" sz="2000" dirty="0" err="1" smtClean="0">
                <a:latin typeface="Times New Roman" pitchFamily="18" charset="0"/>
                <a:cs typeface="Times New Roman" pitchFamily="18" charset="0"/>
              </a:rPr>
              <a:t>Appetitlosigkeit</a:t>
            </a:r>
            <a:r>
              <a:rPr lang="pl-PL" sz="2000" dirty="0" smtClean="0">
                <a:latin typeface="Times New Roman" pitchFamily="18" charset="0"/>
                <a:cs typeface="Times New Roman" pitchFamily="18" charset="0"/>
              </a:rPr>
              <a:t> </a:t>
            </a:r>
            <a:r>
              <a:rPr lang="pl-PL" sz="2000" dirty="0" smtClean="0">
                <a:latin typeface="Times New Roman" pitchFamily="18" charset="0"/>
                <a:cs typeface="Times New Roman" pitchFamily="18" charset="0"/>
              </a:rPr>
              <a:t>– brak apetytu</a:t>
            </a:r>
          </a:p>
          <a:p>
            <a:r>
              <a:rPr lang="pl-PL" sz="2000" dirty="0" smtClean="0">
                <a:latin typeface="Times New Roman" pitchFamily="18" charset="0"/>
                <a:cs typeface="Times New Roman" pitchFamily="18" charset="0"/>
              </a:rPr>
              <a:t>der Autounfall- wypadek samochodowy</a:t>
            </a:r>
          </a:p>
          <a:p>
            <a:r>
              <a:rPr lang="pl-PL" sz="2000" dirty="0" smtClean="0">
                <a:latin typeface="Times New Roman" pitchFamily="18" charset="0"/>
                <a:cs typeface="Times New Roman" pitchFamily="18" charset="0"/>
              </a:rPr>
              <a:t>das </a:t>
            </a:r>
            <a:r>
              <a:rPr lang="de-DE" sz="2000" dirty="0" smtClean="0">
                <a:latin typeface="Times New Roman" pitchFamily="18" charset="0"/>
                <a:cs typeface="Times New Roman" pitchFamily="18" charset="0"/>
              </a:rPr>
              <a:t>Bronchitis</a:t>
            </a:r>
            <a:r>
              <a:rPr lang="pl-PL" sz="2000" dirty="0" smtClean="0">
                <a:latin typeface="Times New Roman" pitchFamily="18" charset="0"/>
                <a:cs typeface="Times New Roman" pitchFamily="18" charset="0"/>
              </a:rPr>
              <a:t> - zapalenie oskrzeli</a:t>
            </a:r>
          </a:p>
          <a:p>
            <a:r>
              <a:rPr lang="pl-PL" sz="2000" dirty="0" err="1" smtClean="0">
                <a:latin typeface="Times New Roman" pitchFamily="18" charset="0"/>
                <a:cs typeface="Times New Roman" pitchFamily="18" charset="0"/>
              </a:rPr>
              <a:t>die</a:t>
            </a:r>
            <a:r>
              <a:rPr lang="pl-PL" sz="2000" dirty="0" smtClean="0">
                <a:latin typeface="Times New Roman" pitchFamily="18" charset="0"/>
                <a:cs typeface="Times New Roman" pitchFamily="18" charset="0"/>
              </a:rPr>
              <a:t> </a:t>
            </a:r>
            <a:r>
              <a:rPr lang="pl-PL" sz="2000" dirty="0" err="1" smtClean="0">
                <a:latin typeface="Times New Roman" pitchFamily="18" charset="0"/>
                <a:cs typeface="Times New Roman" pitchFamily="18" charset="0"/>
              </a:rPr>
              <a:t>Depression</a:t>
            </a:r>
            <a:r>
              <a:rPr lang="pl-PL" sz="2000" dirty="0" smtClean="0">
                <a:latin typeface="Times New Roman" pitchFamily="18" charset="0"/>
                <a:cs typeface="Times New Roman" pitchFamily="18" charset="0"/>
              </a:rPr>
              <a:t>- </a:t>
            </a:r>
            <a:r>
              <a:rPr lang="pl-PL" sz="2000" dirty="0" smtClean="0">
                <a:latin typeface="Times New Roman" pitchFamily="18" charset="0"/>
                <a:cs typeface="Times New Roman" pitchFamily="18" charset="0"/>
              </a:rPr>
              <a:t>depresja</a:t>
            </a:r>
          </a:p>
          <a:p>
            <a:r>
              <a:rPr lang="pl-PL" sz="2000" dirty="0" smtClean="0">
                <a:latin typeface="Times New Roman" pitchFamily="18" charset="0"/>
                <a:cs typeface="Times New Roman" pitchFamily="18" charset="0"/>
              </a:rPr>
              <a:t>die Drogensucht- uzależnienie od narkotyków</a:t>
            </a:r>
          </a:p>
          <a:p>
            <a:r>
              <a:rPr lang="pl-PL" sz="2000" dirty="0" smtClean="0">
                <a:latin typeface="Times New Roman" pitchFamily="18" charset="0"/>
                <a:cs typeface="Times New Roman" pitchFamily="18" charset="0"/>
              </a:rPr>
              <a:t>das Heroin- heroina</a:t>
            </a:r>
          </a:p>
          <a:p>
            <a:r>
              <a:rPr lang="pl-PL" sz="2000" dirty="0" smtClean="0">
                <a:latin typeface="Times New Roman" pitchFamily="18" charset="0"/>
                <a:cs typeface="Times New Roman" pitchFamily="18" charset="0"/>
              </a:rPr>
              <a:t>der </a:t>
            </a:r>
            <a:r>
              <a:rPr lang="de-DE" sz="2000" dirty="0" smtClean="0">
                <a:latin typeface="Times New Roman" pitchFamily="18" charset="0"/>
                <a:cs typeface="Times New Roman" pitchFamily="18" charset="0"/>
              </a:rPr>
              <a:t>Herzinfarkt</a:t>
            </a:r>
            <a:r>
              <a:rPr lang="pl-PL" sz="2000" dirty="0" smtClean="0">
                <a:latin typeface="Times New Roman" pitchFamily="18" charset="0"/>
                <a:cs typeface="Times New Roman" pitchFamily="18" charset="0"/>
              </a:rPr>
              <a:t>- atak serca</a:t>
            </a:r>
          </a:p>
          <a:p>
            <a:r>
              <a:rPr lang="pl-PL" sz="2000" dirty="0" smtClean="0">
                <a:latin typeface="Times New Roman" pitchFamily="18" charset="0"/>
                <a:cs typeface="Times New Roman" pitchFamily="18" charset="0"/>
              </a:rPr>
              <a:t>die</a:t>
            </a:r>
            <a:r>
              <a:rPr lang="pl-PL" sz="2000" b="1" dirty="0" smtClean="0">
                <a:latin typeface="Times New Roman" pitchFamily="18" charset="0"/>
                <a:cs typeface="Times New Roman" pitchFamily="18" charset="0"/>
              </a:rPr>
              <a:t> </a:t>
            </a:r>
            <a:r>
              <a:rPr lang="de-DE" sz="2000" dirty="0" smtClean="0">
                <a:latin typeface="Times New Roman" pitchFamily="18" charset="0"/>
                <a:cs typeface="Times New Roman" pitchFamily="18" charset="0"/>
              </a:rPr>
              <a:t>Internet</a:t>
            </a:r>
            <a:r>
              <a:rPr lang="pl-PL" sz="2000" dirty="0" smtClean="0">
                <a:latin typeface="Times New Roman" pitchFamily="18" charset="0"/>
                <a:cs typeface="Times New Roman" pitchFamily="18" charset="0"/>
              </a:rPr>
              <a:t>s</a:t>
            </a:r>
            <a:r>
              <a:rPr lang="de-DE" sz="2000" dirty="0" smtClean="0">
                <a:latin typeface="Times New Roman" pitchFamily="18" charset="0"/>
                <a:cs typeface="Times New Roman" pitchFamily="18" charset="0"/>
              </a:rPr>
              <a:t>ucht</a:t>
            </a:r>
            <a:r>
              <a:rPr lang="pl-PL" sz="2000" dirty="0" smtClean="0">
                <a:latin typeface="Times New Roman" pitchFamily="18" charset="0"/>
                <a:cs typeface="Times New Roman" pitchFamily="18" charset="0"/>
              </a:rPr>
              <a:t> – uzależnienie od Internetu</a:t>
            </a:r>
          </a:p>
          <a:p>
            <a:r>
              <a:rPr lang="pl-PL" sz="2000" dirty="0" smtClean="0">
                <a:latin typeface="Times New Roman" pitchFamily="18" charset="0"/>
                <a:cs typeface="Times New Roman" pitchFamily="18" charset="0"/>
              </a:rPr>
              <a:t>die Isolierung- izolacja</a:t>
            </a:r>
          </a:p>
          <a:p>
            <a:r>
              <a:rPr lang="pl-PL" sz="2000" dirty="0" smtClean="0">
                <a:latin typeface="Times New Roman" pitchFamily="18" charset="0"/>
                <a:cs typeface="Times New Roman" pitchFamily="18" charset="0"/>
              </a:rPr>
              <a:t>die </a:t>
            </a:r>
            <a:r>
              <a:rPr lang="en-US" sz="2000" dirty="0" smtClean="0">
                <a:latin typeface="Times New Roman" pitchFamily="18" charset="0"/>
                <a:cs typeface="Times New Roman" pitchFamily="18" charset="0"/>
              </a:rPr>
              <a:t>Kartenspiele</a:t>
            </a:r>
            <a:r>
              <a:rPr lang="pl-PL" sz="2000" dirty="0" smtClean="0">
                <a:latin typeface="Times New Roman" pitchFamily="18" charset="0"/>
                <a:cs typeface="Times New Roman" pitchFamily="18" charset="0"/>
              </a:rPr>
              <a:t>- gry karciane</a:t>
            </a:r>
          </a:p>
          <a:p>
            <a:r>
              <a:rPr lang="pl-PL" sz="2000" dirty="0" smtClean="0">
                <a:latin typeface="Times New Roman" pitchFamily="18" charset="0"/>
                <a:cs typeface="Times New Roman" pitchFamily="18" charset="0"/>
              </a:rPr>
              <a:t>der </a:t>
            </a:r>
            <a:r>
              <a:rPr lang="de-DE" sz="2000" dirty="0" smtClean="0">
                <a:latin typeface="Times New Roman" pitchFamily="18" charset="0"/>
                <a:cs typeface="Times New Roman" pitchFamily="18" charset="0"/>
              </a:rPr>
              <a:t>Kehlkopfkrebs</a:t>
            </a:r>
            <a:r>
              <a:rPr lang="pl-PL" sz="2000" dirty="0" smtClean="0">
                <a:latin typeface="Times New Roman" pitchFamily="18" charset="0"/>
                <a:cs typeface="Times New Roman" pitchFamily="18" charset="0"/>
              </a:rPr>
              <a:t>-  rak gardła</a:t>
            </a:r>
          </a:p>
          <a:p>
            <a:r>
              <a:rPr lang="pl-PL" sz="2000" dirty="0" smtClean="0">
                <a:latin typeface="Times New Roman" pitchFamily="18" charset="0"/>
                <a:cs typeface="Times New Roman" pitchFamily="18" charset="0"/>
              </a:rPr>
              <a:t>das Kokain- kokaina</a:t>
            </a:r>
          </a:p>
          <a:p>
            <a:r>
              <a:rPr lang="pl-PL" sz="2000" dirty="0" smtClean="0">
                <a:latin typeface="Times New Roman" pitchFamily="18" charset="0"/>
                <a:cs typeface="Times New Roman" pitchFamily="18" charset="0"/>
              </a:rPr>
              <a:t>der </a:t>
            </a:r>
            <a:r>
              <a:rPr lang="de-DE" sz="2000" dirty="0" smtClean="0">
                <a:latin typeface="Times New Roman" pitchFamily="18" charset="0"/>
                <a:cs typeface="Times New Roman" pitchFamily="18" charset="0"/>
              </a:rPr>
              <a:t>Lungenkrebs</a:t>
            </a:r>
            <a:r>
              <a:rPr lang="pl-PL" sz="2000" dirty="0" smtClean="0">
                <a:latin typeface="Times New Roman" pitchFamily="18" charset="0"/>
                <a:cs typeface="Times New Roman" pitchFamily="18" charset="0"/>
              </a:rPr>
              <a:t>- rak płuc</a:t>
            </a:r>
          </a:p>
          <a:p>
            <a:endParaRPr lang="pl-PL" sz="2000" dirty="0" smtClean="0">
              <a:latin typeface="Times New Roman" pitchFamily="18" charset="0"/>
              <a:cs typeface="Times New Roman" pitchFamily="18" charset="0"/>
            </a:endParaRPr>
          </a:p>
          <a:p>
            <a:endParaRPr lang="pl-PL" sz="2000" dirty="0" smtClean="0">
              <a:latin typeface="Times New Roman" pitchFamily="18" charset="0"/>
              <a:cs typeface="Times New Roman" pitchFamily="18" charset="0"/>
            </a:endParaRPr>
          </a:p>
          <a:p>
            <a:endParaRPr lang="pl-PL" sz="2000" dirty="0" smtClean="0">
              <a:latin typeface="Times New Roman" pitchFamily="18" charset="0"/>
              <a:cs typeface="Times New Roman" pitchFamily="18" charset="0"/>
            </a:endParaRPr>
          </a:p>
          <a:p>
            <a:endParaRPr lang="pl-PL" dirty="0" smtClean="0"/>
          </a:p>
          <a:p>
            <a:endParaRPr lang="pl-PL" dirty="0" smtClean="0">
              <a:latin typeface="Times New Roman" pitchFamily="18" charset="0"/>
              <a:cs typeface="Times New Roman" pitchFamily="18" charset="0"/>
            </a:endParaRPr>
          </a:p>
          <a:p>
            <a:endParaRPr lang="pl-PL" dirty="0" smtClean="0">
              <a:latin typeface="Times New Roman" pitchFamily="18" charset="0"/>
              <a:cs typeface="Times New Roman" pitchFamily="18" charset="0"/>
            </a:endParaRPr>
          </a:p>
          <a:p>
            <a:endParaRPr lang="pl-PL" dirty="0" smtClean="0">
              <a:latin typeface="Times New Roman" pitchFamily="18" charset="0"/>
              <a:cs typeface="Times New Roman" pitchFamily="18" charset="0"/>
            </a:endParaRPr>
          </a:p>
          <a:p>
            <a:endParaRPr lang="pl-PL" dirty="0" smtClean="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714348" y="785794"/>
            <a:ext cx="7629524" cy="6072206"/>
          </a:xfrm>
        </p:spPr>
        <p:txBody>
          <a:bodyPr>
            <a:normAutofit fontScale="90000"/>
          </a:bodyPr>
          <a:lstStyle/>
          <a:p>
            <a:r>
              <a:rPr lang="pl-PL" sz="2000" dirty="0" smtClean="0">
                <a:solidFill>
                  <a:schemeClr val="tx1"/>
                </a:solidFill>
                <a:latin typeface="Times New Roman" pitchFamily="18" charset="0"/>
                <a:cs typeface="Times New Roman" pitchFamily="18" charset="0"/>
              </a:rPr>
              <a:t/>
            </a:r>
            <a:br>
              <a:rPr lang="pl-PL" sz="2000" dirty="0" smtClean="0">
                <a:solidFill>
                  <a:schemeClr val="tx1"/>
                </a:solidFill>
                <a:latin typeface="Times New Roman" pitchFamily="18" charset="0"/>
                <a:cs typeface="Times New Roman" pitchFamily="18" charset="0"/>
              </a:rPr>
            </a:br>
            <a:r>
              <a:rPr lang="pl-PL" sz="2000" dirty="0" smtClean="0">
                <a:solidFill>
                  <a:schemeClr val="tx1"/>
                </a:solidFill>
                <a:latin typeface="Times New Roman" pitchFamily="18" charset="0"/>
                <a:cs typeface="Times New Roman" pitchFamily="18" charset="0"/>
              </a:rPr>
              <a:t/>
            </a:r>
            <a:br>
              <a:rPr lang="pl-PL" sz="2000" dirty="0" smtClean="0">
                <a:solidFill>
                  <a:schemeClr val="tx1"/>
                </a:solidFill>
                <a:latin typeface="Times New Roman" pitchFamily="18" charset="0"/>
                <a:cs typeface="Times New Roman" pitchFamily="18" charset="0"/>
              </a:rPr>
            </a:br>
            <a:r>
              <a:rPr lang="pl-PL" sz="2000" dirty="0" smtClean="0">
                <a:solidFill>
                  <a:schemeClr val="tx1"/>
                </a:solidFill>
                <a:latin typeface="Times New Roman" pitchFamily="18" charset="0"/>
                <a:cs typeface="Times New Roman" pitchFamily="18" charset="0"/>
              </a:rPr>
              <a:t/>
            </a:r>
            <a:br>
              <a:rPr lang="pl-PL" sz="2000" dirty="0" smtClean="0">
                <a:solidFill>
                  <a:schemeClr val="tx1"/>
                </a:solidFill>
                <a:latin typeface="Times New Roman" pitchFamily="18" charset="0"/>
                <a:cs typeface="Times New Roman" pitchFamily="18" charset="0"/>
              </a:rPr>
            </a:br>
            <a:r>
              <a:rPr lang="pl-PL" sz="2000" dirty="0" smtClean="0">
                <a:solidFill>
                  <a:schemeClr val="tx1"/>
                </a:solidFill>
                <a:latin typeface="Times New Roman" pitchFamily="18" charset="0"/>
                <a:cs typeface="Times New Roman" pitchFamily="18" charset="0"/>
              </a:rPr>
              <a:t/>
            </a:r>
            <a:br>
              <a:rPr lang="pl-PL" sz="2000" dirty="0" smtClean="0">
                <a:solidFill>
                  <a:schemeClr val="tx1"/>
                </a:solidFill>
                <a:latin typeface="Times New Roman" pitchFamily="18" charset="0"/>
                <a:cs typeface="Times New Roman" pitchFamily="18" charset="0"/>
              </a:rPr>
            </a:br>
            <a:r>
              <a:rPr lang="pl-PL" sz="2000" dirty="0" smtClean="0">
                <a:solidFill>
                  <a:schemeClr val="tx1"/>
                </a:solidFill>
                <a:latin typeface="Times New Roman" pitchFamily="18" charset="0"/>
                <a:cs typeface="Times New Roman" pitchFamily="18" charset="0"/>
              </a:rPr>
              <a:t/>
            </a:r>
            <a:br>
              <a:rPr lang="pl-PL" sz="2000" dirty="0" smtClean="0">
                <a:solidFill>
                  <a:schemeClr val="tx1"/>
                </a:solidFill>
                <a:latin typeface="Times New Roman" pitchFamily="18" charset="0"/>
                <a:cs typeface="Times New Roman" pitchFamily="18" charset="0"/>
              </a:rPr>
            </a:br>
            <a:r>
              <a:rPr lang="pl-PL" sz="2000" dirty="0" smtClean="0">
                <a:solidFill>
                  <a:schemeClr val="tx1"/>
                </a:solidFill>
                <a:latin typeface="Times New Roman" pitchFamily="18" charset="0"/>
                <a:cs typeface="Times New Roman" pitchFamily="18" charset="0"/>
              </a:rPr>
              <a:t/>
            </a:r>
            <a:br>
              <a:rPr lang="pl-PL" sz="2000" dirty="0" smtClean="0">
                <a:solidFill>
                  <a:schemeClr val="tx1"/>
                </a:solidFill>
                <a:latin typeface="Times New Roman" pitchFamily="18" charset="0"/>
                <a:cs typeface="Times New Roman" pitchFamily="18" charset="0"/>
              </a:rPr>
            </a:br>
            <a:r>
              <a:rPr lang="pl-PL" sz="2000" dirty="0" smtClean="0">
                <a:solidFill>
                  <a:schemeClr val="tx1"/>
                </a:solidFill>
                <a:latin typeface="Times New Roman" pitchFamily="18" charset="0"/>
                <a:cs typeface="Times New Roman" pitchFamily="18" charset="0"/>
              </a:rPr>
              <a:t/>
            </a:r>
            <a:br>
              <a:rPr lang="pl-PL" sz="2000" dirty="0" smtClean="0">
                <a:solidFill>
                  <a:schemeClr val="tx1"/>
                </a:solidFill>
                <a:latin typeface="Times New Roman" pitchFamily="18" charset="0"/>
                <a:cs typeface="Times New Roman" pitchFamily="18" charset="0"/>
              </a:rPr>
            </a:br>
            <a:r>
              <a:rPr lang="pl-PL" sz="2000" dirty="0" smtClean="0">
                <a:solidFill>
                  <a:schemeClr val="tx1"/>
                </a:solidFill>
                <a:latin typeface="Times New Roman" pitchFamily="18" charset="0"/>
                <a:cs typeface="Times New Roman" pitchFamily="18" charset="0"/>
              </a:rPr>
              <a:t/>
            </a:r>
            <a:br>
              <a:rPr lang="pl-PL" sz="2000" dirty="0" smtClean="0">
                <a:solidFill>
                  <a:schemeClr val="tx1"/>
                </a:solidFill>
                <a:latin typeface="Times New Roman" pitchFamily="18" charset="0"/>
                <a:cs typeface="Times New Roman" pitchFamily="18" charset="0"/>
              </a:rPr>
            </a:br>
            <a:r>
              <a:rPr lang="pl-PL" sz="2000" dirty="0" smtClean="0">
                <a:solidFill>
                  <a:schemeClr val="tx1"/>
                </a:solidFill>
                <a:latin typeface="Times New Roman" pitchFamily="18" charset="0"/>
                <a:cs typeface="Times New Roman" pitchFamily="18" charset="0"/>
              </a:rPr>
              <a:t/>
            </a:r>
            <a:br>
              <a:rPr lang="pl-PL" sz="2000" dirty="0" smtClean="0">
                <a:solidFill>
                  <a:schemeClr val="tx1"/>
                </a:solidFill>
                <a:latin typeface="Times New Roman" pitchFamily="18" charset="0"/>
                <a:cs typeface="Times New Roman" pitchFamily="18" charset="0"/>
              </a:rPr>
            </a:br>
            <a:r>
              <a:rPr lang="pl-PL" sz="2200" dirty="0" smtClean="0">
                <a:solidFill>
                  <a:schemeClr val="tx1"/>
                </a:solidFill>
                <a:latin typeface="Times New Roman" pitchFamily="18" charset="0"/>
                <a:cs typeface="Times New Roman" pitchFamily="18" charset="0"/>
              </a:rPr>
              <a:t/>
            </a:r>
            <a:br>
              <a:rPr lang="pl-PL" sz="2200" dirty="0" smtClean="0">
                <a:solidFill>
                  <a:schemeClr val="tx1"/>
                </a:solidFill>
                <a:latin typeface="Times New Roman" pitchFamily="18" charset="0"/>
                <a:cs typeface="Times New Roman" pitchFamily="18" charset="0"/>
              </a:rPr>
            </a:br>
            <a:r>
              <a:rPr lang="pl-PL" sz="2200" dirty="0" err="1" smtClean="0">
                <a:solidFill>
                  <a:schemeClr val="tx1"/>
                </a:solidFill>
                <a:latin typeface="Times New Roman" pitchFamily="18" charset="0"/>
                <a:cs typeface="Times New Roman" pitchFamily="18" charset="0"/>
              </a:rPr>
              <a:t>die</a:t>
            </a:r>
            <a:r>
              <a:rPr lang="pl-PL" sz="2200" dirty="0" smtClean="0">
                <a:solidFill>
                  <a:schemeClr val="tx1"/>
                </a:solidFill>
                <a:latin typeface="Times New Roman" pitchFamily="18" charset="0"/>
                <a:cs typeface="Times New Roman" pitchFamily="18" charset="0"/>
              </a:rPr>
              <a:t> </a:t>
            </a:r>
            <a:r>
              <a:rPr lang="de-DE" sz="2200" dirty="0" smtClean="0">
                <a:solidFill>
                  <a:schemeClr val="tx1"/>
                </a:solidFill>
                <a:latin typeface="Times New Roman" pitchFamily="18" charset="0"/>
                <a:cs typeface="Times New Roman" pitchFamily="18" charset="0"/>
              </a:rPr>
              <a:t>Lungenentzündung</a:t>
            </a:r>
            <a:r>
              <a:rPr lang="pl-PL" sz="2200" dirty="0" smtClean="0">
                <a:solidFill>
                  <a:schemeClr val="tx1"/>
                </a:solidFill>
                <a:latin typeface="Times New Roman" pitchFamily="18" charset="0"/>
                <a:cs typeface="Times New Roman" pitchFamily="18" charset="0"/>
              </a:rPr>
              <a:t>- </a:t>
            </a:r>
            <a:r>
              <a:rPr lang="pl-PL" sz="2200" dirty="0" smtClean="0">
                <a:solidFill>
                  <a:schemeClr val="tx1"/>
                </a:solidFill>
                <a:latin typeface="Times New Roman" pitchFamily="18" charset="0"/>
                <a:cs typeface="Times New Roman" pitchFamily="18" charset="0"/>
              </a:rPr>
              <a:t>zapalnie płuc</a:t>
            </a:r>
            <a:br>
              <a:rPr lang="pl-PL" sz="2200" dirty="0" smtClean="0">
                <a:solidFill>
                  <a:schemeClr val="tx1"/>
                </a:solidFill>
                <a:latin typeface="Times New Roman" pitchFamily="18" charset="0"/>
                <a:cs typeface="Times New Roman" pitchFamily="18" charset="0"/>
              </a:rPr>
            </a:br>
            <a:r>
              <a:rPr lang="pl-PL" sz="2200" dirty="0" smtClean="0">
                <a:solidFill>
                  <a:schemeClr val="tx1"/>
                </a:solidFill>
                <a:latin typeface="Times New Roman" pitchFamily="18" charset="0"/>
                <a:cs typeface="Times New Roman" pitchFamily="18" charset="0"/>
              </a:rPr>
              <a:t>das </a:t>
            </a:r>
            <a:r>
              <a:rPr lang="en-US" sz="2200" dirty="0" smtClean="0">
                <a:solidFill>
                  <a:schemeClr val="tx1"/>
                </a:solidFill>
                <a:latin typeface="Times New Roman" pitchFamily="18" charset="0"/>
                <a:cs typeface="Times New Roman" pitchFamily="18" charset="0"/>
              </a:rPr>
              <a:t>Marihuana</a:t>
            </a:r>
            <a:r>
              <a:rPr lang="pl-PL" sz="2200" dirty="0" smtClean="0">
                <a:solidFill>
                  <a:schemeClr val="tx1"/>
                </a:solidFill>
                <a:latin typeface="Times New Roman" pitchFamily="18" charset="0"/>
                <a:cs typeface="Times New Roman" pitchFamily="18" charset="0"/>
              </a:rPr>
              <a:t>- marihuana</a:t>
            </a:r>
            <a:br>
              <a:rPr lang="pl-PL" sz="2200" dirty="0" smtClean="0">
                <a:solidFill>
                  <a:schemeClr val="tx1"/>
                </a:solidFill>
                <a:latin typeface="Times New Roman" pitchFamily="18" charset="0"/>
                <a:cs typeface="Times New Roman" pitchFamily="18" charset="0"/>
              </a:rPr>
            </a:br>
            <a:r>
              <a:rPr lang="pl-PL" sz="2200" dirty="0" smtClean="0">
                <a:solidFill>
                  <a:schemeClr val="tx1"/>
                </a:solidFill>
                <a:latin typeface="Times New Roman" pitchFamily="18" charset="0"/>
                <a:cs typeface="Times New Roman" pitchFamily="18" charset="0"/>
              </a:rPr>
              <a:t>das Morphin- morfina</a:t>
            </a:r>
            <a:br>
              <a:rPr lang="pl-PL" sz="2200" dirty="0" smtClean="0">
                <a:solidFill>
                  <a:schemeClr val="tx1"/>
                </a:solidFill>
                <a:latin typeface="Times New Roman" pitchFamily="18" charset="0"/>
                <a:cs typeface="Times New Roman" pitchFamily="18" charset="0"/>
              </a:rPr>
            </a:br>
            <a:r>
              <a:rPr lang="pl-PL" sz="2200" dirty="0" smtClean="0">
                <a:solidFill>
                  <a:schemeClr val="tx1"/>
                </a:solidFill>
                <a:latin typeface="Times New Roman" pitchFamily="18" charset="0"/>
                <a:cs typeface="Times New Roman" pitchFamily="18" charset="0"/>
              </a:rPr>
              <a:t>die Nikotinsucht- uzależnienie od nikotyny </a:t>
            </a:r>
            <a:br>
              <a:rPr lang="pl-PL" sz="2200" dirty="0" smtClean="0">
                <a:solidFill>
                  <a:schemeClr val="tx1"/>
                </a:solidFill>
                <a:latin typeface="Times New Roman" pitchFamily="18" charset="0"/>
                <a:cs typeface="Times New Roman" pitchFamily="18" charset="0"/>
              </a:rPr>
            </a:br>
            <a:r>
              <a:rPr lang="pl-PL" sz="2200" dirty="0" err="1" smtClean="0">
                <a:solidFill>
                  <a:schemeClr val="tx1"/>
                </a:solidFill>
                <a:latin typeface="Times New Roman" pitchFamily="18" charset="0"/>
                <a:cs typeface="Times New Roman" pitchFamily="18" charset="0"/>
              </a:rPr>
              <a:t>rauchen</a:t>
            </a:r>
            <a:r>
              <a:rPr lang="pl-PL" sz="2200" dirty="0" smtClean="0">
                <a:solidFill>
                  <a:schemeClr val="tx1"/>
                </a:solidFill>
                <a:latin typeface="Times New Roman" pitchFamily="18" charset="0"/>
                <a:cs typeface="Times New Roman" pitchFamily="18" charset="0"/>
              </a:rPr>
              <a:t>- </a:t>
            </a:r>
            <a:r>
              <a:rPr lang="pl-PL" sz="2200" dirty="0" smtClean="0">
                <a:solidFill>
                  <a:schemeClr val="tx1"/>
                </a:solidFill>
                <a:latin typeface="Times New Roman" pitchFamily="18" charset="0"/>
                <a:cs typeface="Times New Roman" pitchFamily="18" charset="0"/>
              </a:rPr>
              <a:t>palenie  papierosów </a:t>
            </a:r>
            <a:br>
              <a:rPr lang="pl-PL" sz="2200" dirty="0" smtClean="0">
                <a:solidFill>
                  <a:schemeClr val="tx1"/>
                </a:solidFill>
                <a:latin typeface="Times New Roman" pitchFamily="18" charset="0"/>
                <a:cs typeface="Times New Roman" pitchFamily="18" charset="0"/>
              </a:rPr>
            </a:br>
            <a:r>
              <a:rPr lang="pl-PL" sz="2200" dirty="0" err="1" smtClean="0">
                <a:solidFill>
                  <a:schemeClr val="tx1"/>
                </a:solidFill>
                <a:latin typeface="Times New Roman" pitchFamily="18" charset="0"/>
                <a:cs typeface="Times New Roman" pitchFamily="18" charset="0"/>
              </a:rPr>
              <a:t>das</a:t>
            </a:r>
            <a:r>
              <a:rPr lang="pl-PL" sz="2200" dirty="0" smtClean="0">
                <a:solidFill>
                  <a:schemeClr val="tx1"/>
                </a:solidFill>
                <a:latin typeface="Times New Roman" pitchFamily="18" charset="0"/>
                <a:cs typeface="Times New Roman" pitchFamily="18" charset="0"/>
              </a:rPr>
              <a:t> </a:t>
            </a:r>
            <a:r>
              <a:rPr lang="pl-PL" sz="2200" dirty="0" smtClean="0">
                <a:solidFill>
                  <a:schemeClr val="tx1"/>
                </a:solidFill>
                <a:latin typeface="Times New Roman" pitchFamily="18" charset="0"/>
                <a:cs typeface="Times New Roman" pitchFamily="18" charset="0"/>
              </a:rPr>
              <a:t>Roulette- ruletka </a:t>
            </a:r>
            <a:br>
              <a:rPr lang="pl-PL" sz="2200" dirty="0" smtClean="0">
                <a:solidFill>
                  <a:schemeClr val="tx1"/>
                </a:solidFill>
                <a:latin typeface="Times New Roman" pitchFamily="18" charset="0"/>
                <a:cs typeface="Times New Roman" pitchFamily="18" charset="0"/>
              </a:rPr>
            </a:br>
            <a:r>
              <a:rPr lang="pl-PL" sz="2200" dirty="0" smtClean="0">
                <a:solidFill>
                  <a:schemeClr val="tx1"/>
                </a:solidFill>
                <a:latin typeface="Times New Roman" pitchFamily="18" charset="0"/>
                <a:cs typeface="Times New Roman" pitchFamily="18" charset="0"/>
              </a:rPr>
              <a:t>der </a:t>
            </a:r>
            <a:r>
              <a:rPr lang="de-DE" sz="2200" dirty="0" smtClean="0">
                <a:solidFill>
                  <a:schemeClr val="tx1"/>
                </a:solidFill>
                <a:latin typeface="Times New Roman" pitchFamily="18" charset="0"/>
                <a:cs typeface="Times New Roman" pitchFamily="18" charset="0"/>
              </a:rPr>
              <a:t>Schlaganfall</a:t>
            </a:r>
            <a:r>
              <a:rPr lang="pl-PL" sz="2200" dirty="0" smtClean="0">
                <a:solidFill>
                  <a:schemeClr val="tx1"/>
                </a:solidFill>
                <a:latin typeface="Times New Roman" pitchFamily="18" charset="0"/>
                <a:cs typeface="Times New Roman" pitchFamily="18" charset="0"/>
              </a:rPr>
              <a:t>- udar mózgu </a:t>
            </a:r>
            <a:br>
              <a:rPr lang="pl-PL" sz="2200" dirty="0" smtClean="0">
                <a:solidFill>
                  <a:schemeClr val="tx1"/>
                </a:solidFill>
                <a:latin typeface="Times New Roman" pitchFamily="18" charset="0"/>
                <a:cs typeface="Times New Roman" pitchFamily="18" charset="0"/>
              </a:rPr>
            </a:br>
            <a:r>
              <a:rPr lang="pl-PL" sz="2200" dirty="0" err="1" smtClean="0">
                <a:solidFill>
                  <a:schemeClr val="tx1"/>
                </a:solidFill>
                <a:latin typeface="Times New Roman" pitchFamily="18" charset="0"/>
                <a:cs typeface="Times New Roman" pitchFamily="18" charset="0"/>
              </a:rPr>
              <a:t>die</a:t>
            </a:r>
            <a:r>
              <a:rPr lang="pl-PL" sz="2200" dirty="0" smtClean="0">
                <a:solidFill>
                  <a:schemeClr val="tx1"/>
                </a:solidFill>
                <a:latin typeface="Times New Roman" pitchFamily="18" charset="0"/>
                <a:cs typeface="Times New Roman" pitchFamily="18" charset="0"/>
              </a:rPr>
              <a:t> </a:t>
            </a:r>
            <a:r>
              <a:rPr lang="pl-PL" sz="2200" dirty="0" smtClean="0">
                <a:solidFill>
                  <a:schemeClr val="tx1"/>
                </a:solidFill>
                <a:latin typeface="Times New Roman" pitchFamily="18" charset="0"/>
                <a:cs typeface="Times New Roman" pitchFamily="18" charset="0"/>
              </a:rPr>
              <a:t>Schnüffelstoffe- środki wziewne </a:t>
            </a:r>
            <a:br>
              <a:rPr lang="pl-PL" sz="2200" dirty="0" smtClean="0">
                <a:solidFill>
                  <a:schemeClr val="tx1"/>
                </a:solidFill>
                <a:latin typeface="Times New Roman" pitchFamily="18" charset="0"/>
                <a:cs typeface="Times New Roman" pitchFamily="18" charset="0"/>
              </a:rPr>
            </a:br>
            <a:r>
              <a:rPr lang="pl-PL" sz="2200" dirty="0" smtClean="0">
                <a:solidFill>
                  <a:schemeClr val="tx1"/>
                </a:solidFill>
                <a:latin typeface="Times New Roman" pitchFamily="18" charset="0"/>
                <a:cs typeface="Times New Roman" pitchFamily="18" charset="0"/>
              </a:rPr>
              <a:t>der </a:t>
            </a:r>
            <a:r>
              <a:rPr lang="de-DE" sz="2200" dirty="0" smtClean="0">
                <a:solidFill>
                  <a:schemeClr val="tx1"/>
                </a:solidFill>
                <a:latin typeface="Times New Roman" pitchFamily="18" charset="0"/>
                <a:cs typeface="Times New Roman" pitchFamily="18" charset="0"/>
              </a:rPr>
              <a:t>Speiseröhrenkrebs</a:t>
            </a:r>
            <a:r>
              <a:rPr lang="pl-PL" sz="2200" dirty="0" smtClean="0">
                <a:solidFill>
                  <a:schemeClr val="tx1"/>
                </a:solidFill>
                <a:latin typeface="Times New Roman" pitchFamily="18" charset="0"/>
                <a:cs typeface="Times New Roman" pitchFamily="18" charset="0"/>
              </a:rPr>
              <a:t>- rak przełyku </a:t>
            </a:r>
            <a:br>
              <a:rPr lang="pl-PL" sz="2200" dirty="0" smtClean="0">
                <a:solidFill>
                  <a:schemeClr val="tx1"/>
                </a:solidFill>
                <a:latin typeface="Times New Roman" pitchFamily="18" charset="0"/>
                <a:cs typeface="Times New Roman" pitchFamily="18" charset="0"/>
              </a:rPr>
            </a:br>
            <a:r>
              <a:rPr lang="pl-PL" sz="2200" dirty="0" smtClean="0">
                <a:solidFill>
                  <a:schemeClr val="tx1"/>
                </a:solidFill>
                <a:latin typeface="Times New Roman" pitchFamily="18" charset="0"/>
                <a:cs typeface="Times New Roman" pitchFamily="18" charset="0"/>
              </a:rPr>
              <a:t>die Spielsucht- uzależnienie od hazardu</a:t>
            </a:r>
            <a:br>
              <a:rPr lang="pl-PL" sz="2200" dirty="0" smtClean="0">
                <a:solidFill>
                  <a:schemeClr val="tx1"/>
                </a:solidFill>
                <a:latin typeface="Times New Roman" pitchFamily="18" charset="0"/>
                <a:cs typeface="Times New Roman" pitchFamily="18" charset="0"/>
              </a:rPr>
            </a:br>
            <a:r>
              <a:rPr lang="pl-PL" sz="2200" dirty="0" err="1" smtClean="0">
                <a:solidFill>
                  <a:schemeClr val="tx1"/>
                </a:solidFill>
                <a:latin typeface="Times New Roman" pitchFamily="18" charset="0"/>
                <a:cs typeface="Times New Roman" pitchFamily="18" charset="0"/>
              </a:rPr>
              <a:t>die</a:t>
            </a:r>
            <a:r>
              <a:rPr lang="pl-PL" sz="2200" dirty="0" smtClean="0">
                <a:solidFill>
                  <a:schemeClr val="tx1"/>
                </a:solidFill>
                <a:latin typeface="Times New Roman" pitchFamily="18" charset="0"/>
                <a:cs typeface="Times New Roman" pitchFamily="18" charset="0"/>
              </a:rPr>
              <a:t> </a:t>
            </a:r>
            <a:r>
              <a:rPr lang="pl-PL" sz="2200" dirty="0" smtClean="0">
                <a:solidFill>
                  <a:schemeClr val="tx1"/>
                </a:solidFill>
                <a:latin typeface="Times New Roman" pitchFamily="18" charset="0"/>
                <a:cs typeface="Times New Roman" pitchFamily="18" charset="0"/>
              </a:rPr>
              <a:t>Sucht- nałóg </a:t>
            </a:r>
            <a:br>
              <a:rPr lang="pl-PL" sz="2200" dirty="0" smtClean="0">
                <a:solidFill>
                  <a:schemeClr val="tx1"/>
                </a:solidFill>
                <a:latin typeface="Times New Roman" pitchFamily="18" charset="0"/>
                <a:cs typeface="Times New Roman" pitchFamily="18" charset="0"/>
              </a:rPr>
            </a:br>
            <a:r>
              <a:rPr lang="pl-PL" sz="2200" dirty="0" err="1" smtClean="0">
                <a:solidFill>
                  <a:schemeClr val="tx1"/>
                </a:solidFill>
                <a:latin typeface="Times New Roman" pitchFamily="18" charset="0"/>
                <a:cs typeface="Times New Roman" pitchFamily="18" charset="0"/>
              </a:rPr>
              <a:t>sterben</a:t>
            </a:r>
            <a:r>
              <a:rPr lang="pl-PL" sz="2200" dirty="0" smtClean="0">
                <a:solidFill>
                  <a:schemeClr val="tx1"/>
                </a:solidFill>
                <a:latin typeface="Times New Roman" pitchFamily="18" charset="0"/>
                <a:cs typeface="Times New Roman" pitchFamily="18" charset="0"/>
              </a:rPr>
              <a:t>- </a:t>
            </a:r>
            <a:r>
              <a:rPr lang="pl-PL" sz="2200" dirty="0" smtClean="0">
                <a:solidFill>
                  <a:schemeClr val="tx1"/>
                </a:solidFill>
                <a:latin typeface="Times New Roman" pitchFamily="18" charset="0"/>
                <a:cs typeface="Times New Roman" pitchFamily="18" charset="0"/>
              </a:rPr>
              <a:t>umierać </a:t>
            </a:r>
            <a:br>
              <a:rPr lang="pl-PL" sz="2200" dirty="0" smtClean="0">
                <a:solidFill>
                  <a:schemeClr val="tx1"/>
                </a:solidFill>
                <a:latin typeface="Times New Roman" pitchFamily="18" charset="0"/>
                <a:cs typeface="Times New Roman" pitchFamily="18" charset="0"/>
              </a:rPr>
            </a:br>
            <a:r>
              <a:rPr lang="pl-PL" sz="2200" dirty="0" err="1" smtClean="0">
                <a:solidFill>
                  <a:schemeClr val="tx1"/>
                </a:solidFill>
                <a:latin typeface="Times New Roman" pitchFamily="18" charset="0"/>
                <a:cs typeface="Times New Roman" pitchFamily="18" charset="0"/>
              </a:rPr>
              <a:t>die</a:t>
            </a:r>
            <a:r>
              <a:rPr lang="pl-PL" sz="2200" dirty="0" smtClean="0">
                <a:solidFill>
                  <a:schemeClr val="tx1"/>
                </a:solidFill>
                <a:latin typeface="Times New Roman" pitchFamily="18" charset="0"/>
                <a:cs typeface="Times New Roman" pitchFamily="18" charset="0"/>
              </a:rPr>
              <a:t> </a:t>
            </a:r>
            <a:r>
              <a:rPr lang="pl-PL" sz="2200" dirty="0" smtClean="0">
                <a:solidFill>
                  <a:schemeClr val="tx1"/>
                </a:solidFill>
                <a:latin typeface="Times New Roman" pitchFamily="18" charset="0"/>
                <a:cs typeface="Times New Roman" pitchFamily="18" charset="0"/>
              </a:rPr>
              <a:t>Symptome- objawy </a:t>
            </a:r>
            <a:br>
              <a:rPr lang="pl-PL" sz="2200" dirty="0" smtClean="0">
                <a:solidFill>
                  <a:schemeClr val="tx1"/>
                </a:solidFill>
                <a:latin typeface="Times New Roman" pitchFamily="18" charset="0"/>
                <a:cs typeface="Times New Roman" pitchFamily="18" charset="0"/>
              </a:rPr>
            </a:br>
            <a:r>
              <a:rPr lang="pl-PL" sz="2200" dirty="0" smtClean="0">
                <a:solidFill>
                  <a:schemeClr val="tx1"/>
                </a:solidFill>
                <a:latin typeface="Times New Roman" pitchFamily="18" charset="0"/>
                <a:cs typeface="Times New Roman" pitchFamily="18" charset="0"/>
              </a:rPr>
              <a:t>die </a:t>
            </a:r>
            <a:r>
              <a:rPr lang="de-DE" sz="2200" dirty="0" smtClean="0">
                <a:solidFill>
                  <a:schemeClr val="tx1"/>
                </a:solidFill>
                <a:latin typeface="Times New Roman" pitchFamily="18" charset="0"/>
                <a:cs typeface="Times New Roman" pitchFamily="18" charset="0"/>
              </a:rPr>
              <a:t>Unfruchtbarkeit</a:t>
            </a:r>
            <a:r>
              <a:rPr lang="pl-PL" sz="2200" dirty="0" smtClean="0">
                <a:solidFill>
                  <a:schemeClr val="tx1"/>
                </a:solidFill>
                <a:latin typeface="Times New Roman" pitchFamily="18" charset="0"/>
                <a:cs typeface="Times New Roman" pitchFamily="18" charset="0"/>
              </a:rPr>
              <a:t>- bezpłodność</a:t>
            </a:r>
            <a:br>
              <a:rPr lang="pl-PL" sz="2200" dirty="0" smtClean="0">
                <a:solidFill>
                  <a:schemeClr val="tx1"/>
                </a:solidFill>
                <a:latin typeface="Times New Roman" pitchFamily="18" charset="0"/>
                <a:cs typeface="Times New Roman" pitchFamily="18" charset="0"/>
              </a:rPr>
            </a:br>
            <a:r>
              <a:rPr lang="pl-PL" sz="2200" dirty="0" smtClean="0">
                <a:solidFill>
                  <a:schemeClr val="tx1"/>
                </a:solidFill>
                <a:latin typeface="Times New Roman" pitchFamily="18" charset="0"/>
                <a:cs typeface="Times New Roman" pitchFamily="18" charset="0"/>
              </a:rPr>
              <a:t>der Zwang- przymus</a:t>
            </a:r>
            <a:br>
              <a:rPr lang="pl-PL" sz="2200" dirty="0" smtClean="0">
                <a:solidFill>
                  <a:schemeClr val="tx1"/>
                </a:solidFill>
                <a:latin typeface="Times New Roman" pitchFamily="18" charset="0"/>
                <a:cs typeface="Times New Roman" pitchFamily="18" charset="0"/>
              </a:rPr>
            </a:br>
            <a:r>
              <a:rPr lang="pl-PL" sz="2000" dirty="0" smtClean="0">
                <a:solidFill>
                  <a:schemeClr val="tx1"/>
                </a:solidFill>
              </a:rPr>
              <a:t> </a:t>
            </a:r>
            <a:r>
              <a:rPr lang="pl-PL" sz="2000" dirty="0" smtClean="0"/>
              <a:t/>
            </a:r>
            <a:br>
              <a:rPr lang="pl-PL" sz="2000" dirty="0" smtClean="0"/>
            </a:br>
            <a:r>
              <a:rPr lang="pl-PL" sz="2000" dirty="0" smtClean="0">
                <a:solidFill>
                  <a:schemeClr val="tx1"/>
                </a:solidFill>
              </a:rPr>
              <a:t/>
            </a:r>
            <a:br>
              <a:rPr lang="pl-PL" sz="2000" dirty="0" smtClean="0">
                <a:solidFill>
                  <a:schemeClr val="tx1"/>
                </a:solidFill>
              </a:rPr>
            </a:br>
            <a:r>
              <a:rPr lang="de-DE" sz="2000" dirty="0" smtClean="0">
                <a:solidFill>
                  <a:schemeClr val="tx1"/>
                </a:solidFill>
                <a:latin typeface="Baskerville Old Face" pitchFamily="18" charset="0"/>
                <a:cs typeface="Times New Roman" pitchFamily="18" charset="0"/>
              </a:rPr>
              <a:t> </a:t>
            </a:r>
            <a:r>
              <a:rPr lang="pl-PL" sz="2000" dirty="0" smtClean="0">
                <a:solidFill>
                  <a:schemeClr val="tx1"/>
                </a:solidFill>
              </a:rPr>
              <a:t/>
            </a:r>
            <a:br>
              <a:rPr lang="pl-PL" sz="2000" dirty="0" smtClean="0">
                <a:solidFill>
                  <a:schemeClr val="tx1"/>
                </a:solidFill>
              </a:rPr>
            </a:br>
            <a:r>
              <a:rPr lang="pl-PL" sz="1800" dirty="0" smtClean="0"/>
              <a:t/>
            </a:r>
            <a:br>
              <a:rPr lang="pl-PL" sz="1800" dirty="0" smtClean="0"/>
            </a:br>
            <a:endParaRPr lang="pl-PL" sz="1800"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odtytuł 2"/>
          <p:cNvSpPr>
            <a:spLocks noGrp="1"/>
          </p:cNvSpPr>
          <p:nvPr>
            <p:ph type="subTitle" idx="4294967295"/>
          </p:nvPr>
        </p:nvSpPr>
        <p:spPr>
          <a:xfrm>
            <a:off x="0" y="4286250"/>
            <a:ext cx="9144000" cy="2214584"/>
          </a:xfrm>
        </p:spPr>
        <p:txBody>
          <a:bodyPr>
            <a:normAutofit/>
          </a:bodyPr>
          <a:lstStyle/>
          <a:p>
            <a:pPr>
              <a:buNone/>
            </a:pPr>
            <a:r>
              <a:rPr lang="pl-PL" b="1" dirty="0" smtClean="0">
                <a:solidFill>
                  <a:schemeClr val="tx1"/>
                </a:solidFill>
                <a:latin typeface="Baskerville Old Face" pitchFamily="18" charset="0"/>
                <a:cs typeface="Times New Roman" pitchFamily="18" charset="0"/>
              </a:rPr>
              <a:t>   </a:t>
            </a:r>
            <a:r>
              <a:rPr lang="de-DE" b="1" dirty="0" smtClean="0">
                <a:solidFill>
                  <a:schemeClr val="tx1"/>
                </a:solidFill>
                <a:latin typeface="Aparajita" pitchFamily="34" charset="0"/>
                <a:cs typeface="Aparajita" pitchFamily="34" charset="0"/>
              </a:rPr>
              <a:t>Sucht</a:t>
            </a:r>
            <a:r>
              <a:rPr lang="de-DE" dirty="0" smtClean="0">
                <a:solidFill>
                  <a:schemeClr val="tx1"/>
                </a:solidFill>
                <a:latin typeface="Aparajita" pitchFamily="34" charset="0"/>
                <a:cs typeface="Aparajita" pitchFamily="34" charset="0"/>
              </a:rPr>
              <a:t> </a:t>
            </a:r>
            <a:r>
              <a:rPr lang="pl-PL" dirty="0" smtClean="0">
                <a:solidFill>
                  <a:schemeClr val="tx1"/>
                </a:solidFill>
                <a:latin typeface="Aparajita" pitchFamily="34" charset="0"/>
                <a:cs typeface="Aparajita" pitchFamily="34" charset="0"/>
              </a:rPr>
              <a:t> </a:t>
            </a:r>
            <a:r>
              <a:rPr lang="de-DE" dirty="0" smtClean="0">
                <a:solidFill>
                  <a:schemeClr val="tx1"/>
                </a:solidFill>
                <a:latin typeface="Aparajita" pitchFamily="34" charset="0"/>
                <a:cs typeface="Aparajita" pitchFamily="34" charset="0"/>
              </a:rPr>
              <a:t>ist die umgangssprachliche</a:t>
            </a:r>
            <a:r>
              <a:rPr lang="pl-PL" dirty="0" smtClean="0">
                <a:solidFill>
                  <a:schemeClr val="tx1"/>
                </a:solidFill>
                <a:latin typeface="Aparajita" pitchFamily="34" charset="0"/>
                <a:cs typeface="Aparajita" pitchFamily="34" charset="0"/>
              </a:rPr>
              <a:t> </a:t>
            </a:r>
            <a:r>
              <a:rPr lang="de-DE" dirty="0" smtClean="0">
                <a:solidFill>
                  <a:schemeClr val="tx1"/>
                </a:solidFill>
                <a:latin typeface="Aparajita" pitchFamily="34" charset="0"/>
                <a:cs typeface="Aparajita" pitchFamily="34" charset="0"/>
              </a:rPr>
              <a:t>Bezeichnung </a:t>
            </a:r>
            <a:r>
              <a:rPr lang="de-DE" dirty="0" smtClean="0">
                <a:solidFill>
                  <a:schemeClr val="tx1"/>
                </a:solidFill>
                <a:latin typeface="Aparajita" pitchFamily="34" charset="0"/>
                <a:cs typeface="Aparajita" pitchFamily="34" charset="0"/>
              </a:rPr>
              <a:t>für die Abhängigkeit von einer Substanz oder einem Verhalten. Der Betroffene hat</a:t>
            </a:r>
            <a:r>
              <a:rPr lang="pl-PL" dirty="0" smtClean="0">
                <a:solidFill>
                  <a:schemeClr val="tx1"/>
                </a:solidFill>
                <a:latin typeface="Aparajita" pitchFamily="34" charset="0"/>
                <a:cs typeface="Aparajita" pitchFamily="34" charset="0"/>
              </a:rPr>
              <a:t> </a:t>
            </a:r>
            <a:r>
              <a:rPr lang="de-DE" dirty="0" smtClean="0">
                <a:solidFill>
                  <a:schemeClr val="tx1"/>
                </a:solidFill>
                <a:latin typeface="Aparajita" pitchFamily="34" charset="0"/>
                <a:cs typeface="Aparajita" pitchFamily="34" charset="0"/>
              </a:rPr>
              <a:t>keine </a:t>
            </a:r>
            <a:r>
              <a:rPr lang="de-DE" dirty="0" smtClean="0">
                <a:solidFill>
                  <a:schemeClr val="tx1"/>
                </a:solidFill>
                <a:latin typeface="Aparajita" pitchFamily="34" charset="0"/>
                <a:cs typeface="Aparajita" pitchFamily="34" charset="0"/>
              </a:rPr>
              <a:t>Selbstkontrolle mehr. Er steht unter dem Zwang, mit Hilfe von bestimmten Substanzen (z.B. Alkohol)</a:t>
            </a:r>
            <a:r>
              <a:rPr lang="pl-PL" dirty="0" smtClean="0">
                <a:solidFill>
                  <a:schemeClr val="tx1"/>
                </a:solidFill>
                <a:latin typeface="Aparajita" pitchFamily="34" charset="0"/>
                <a:cs typeface="Aparajita" pitchFamily="34" charset="0"/>
              </a:rPr>
              <a:t>  </a:t>
            </a:r>
            <a:r>
              <a:rPr lang="de-DE" dirty="0" smtClean="0">
                <a:solidFill>
                  <a:schemeClr val="tx1"/>
                </a:solidFill>
                <a:latin typeface="Aparajita" pitchFamily="34" charset="0"/>
                <a:cs typeface="Aparajita" pitchFamily="34" charset="0"/>
              </a:rPr>
              <a:t>oder bestimmten Verhaltensweisen (z.B. Glücksspielen), belastende Gefühle zu</a:t>
            </a:r>
            <a:r>
              <a:rPr lang="pl-PL" dirty="0" smtClean="0">
                <a:solidFill>
                  <a:schemeClr val="tx1"/>
                </a:solidFill>
                <a:latin typeface="Aparajita" pitchFamily="34" charset="0"/>
                <a:cs typeface="Aparajita" pitchFamily="34" charset="0"/>
              </a:rPr>
              <a:t> </a:t>
            </a:r>
            <a:r>
              <a:rPr lang="de-DE" dirty="0" smtClean="0">
                <a:solidFill>
                  <a:schemeClr val="tx1"/>
                </a:solidFill>
                <a:latin typeface="Aparajita" pitchFamily="34" charset="0"/>
                <a:cs typeface="Aparajita" pitchFamily="34" charset="0"/>
              </a:rPr>
              <a:t>vermeiden</a:t>
            </a:r>
            <a:r>
              <a:rPr lang="pl-PL" dirty="0" smtClean="0">
                <a:solidFill>
                  <a:schemeClr val="tx1"/>
                </a:solidFill>
                <a:latin typeface="Aparajita" pitchFamily="34" charset="0"/>
                <a:cs typeface="Aparajita" pitchFamily="34" charset="0"/>
              </a:rPr>
              <a:t>.</a:t>
            </a:r>
          </a:p>
        </p:txBody>
      </p:sp>
      <p:pic>
        <p:nvPicPr>
          <p:cNvPr id="4" name="Obraz 3" descr="Obraz1.png"/>
          <p:cNvPicPr>
            <a:picLocks noChangeAspect="1"/>
          </p:cNvPicPr>
          <p:nvPr/>
        </p:nvPicPr>
        <p:blipFill>
          <a:blip r:embed="rId2"/>
          <a:stretch>
            <a:fillRect/>
          </a:stretch>
        </p:blipFill>
        <p:spPr>
          <a:xfrm>
            <a:off x="357158" y="357166"/>
            <a:ext cx="8266902" cy="3675020"/>
          </a:xfrm>
          <a:prstGeom prst="roundRect">
            <a:avLst>
              <a:gd name="adj" fmla="val 16667"/>
            </a:avLst>
          </a:prstGeom>
          <a:ln>
            <a:no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p:spPr>
      </p:pic>
    </p:spTree>
  </p:cSld>
  <p:clrMapOvr>
    <a:masterClrMapping/>
  </p:clrMapOv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b="1" dirty="0" smtClean="0"/>
              <a:t>Quellen</a:t>
            </a:r>
            <a:endParaRPr lang="pl-PL" dirty="0"/>
          </a:p>
        </p:txBody>
      </p:sp>
      <p:sp>
        <p:nvSpPr>
          <p:cNvPr id="4" name="Symbol zastępczy tekstu 3"/>
          <p:cNvSpPr>
            <a:spLocks noGrp="1"/>
          </p:cNvSpPr>
          <p:nvPr>
            <p:ph type="body" idx="1"/>
          </p:nvPr>
        </p:nvSpPr>
        <p:spPr>
          <a:xfrm>
            <a:off x="722313" y="2714620"/>
            <a:ext cx="7772400" cy="3286148"/>
          </a:xfrm>
        </p:spPr>
        <p:txBody>
          <a:bodyPr>
            <a:normAutofit/>
          </a:bodyPr>
          <a:lstStyle/>
          <a:p>
            <a:pPr marL="457200" indent="-457200">
              <a:buAutoNum type="arabicParenR"/>
            </a:pPr>
            <a:r>
              <a:rPr lang="pl-PL" dirty="0" smtClean="0">
                <a:solidFill>
                  <a:schemeClr val="tx1"/>
                </a:solidFill>
                <a:hlinkClick r:id="rId2"/>
              </a:rPr>
              <a:t>http://www.caritas.de/glossare/sucht-definition</a:t>
            </a:r>
            <a:endParaRPr lang="pl-PL" dirty="0" smtClean="0">
              <a:solidFill>
                <a:schemeClr val="tx1"/>
              </a:solidFill>
            </a:endParaRPr>
          </a:p>
          <a:p>
            <a:pPr marL="457200" indent="-457200">
              <a:buAutoNum type="arabicParenR"/>
            </a:pPr>
            <a:r>
              <a:rPr lang="pl-PL" dirty="0" smtClean="0">
                <a:solidFill>
                  <a:schemeClr val="tx1"/>
                </a:solidFill>
                <a:hlinkClick r:id="rId3"/>
              </a:rPr>
              <a:t>http://www.franz-ruppert.de/PP_Abhangigkeit.pdf</a:t>
            </a:r>
            <a:endParaRPr lang="pl-PL" dirty="0" smtClean="0">
              <a:solidFill>
                <a:schemeClr val="tx1"/>
              </a:solidFill>
            </a:endParaRPr>
          </a:p>
          <a:p>
            <a:pPr marL="457200" indent="-457200">
              <a:buAutoNum type="arabicParenR"/>
            </a:pPr>
            <a:r>
              <a:rPr lang="pl-PL" dirty="0" smtClean="0">
                <a:solidFill>
                  <a:schemeClr val="tx1"/>
                </a:solidFill>
                <a:hlinkClick r:id="rId4"/>
              </a:rPr>
              <a:t>http://www.apotheken-umschau.de/Alkoholismus</a:t>
            </a:r>
            <a:endParaRPr lang="pl-PL" dirty="0" smtClean="0">
              <a:solidFill>
                <a:schemeClr val="tx1"/>
              </a:solidFill>
            </a:endParaRPr>
          </a:p>
          <a:p>
            <a:pPr marL="457200" indent="-457200">
              <a:buAutoNum type="arabicParenR"/>
            </a:pPr>
            <a:r>
              <a:rPr lang="pl-PL" dirty="0" smtClean="0">
                <a:solidFill>
                  <a:schemeClr val="tx1"/>
                </a:solidFill>
                <a:hlinkClick r:id="rId5"/>
              </a:rPr>
              <a:t>http://www.juraforum.de/lexikon/gluecksspiel</a:t>
            </a:r>
            <a:endParaRPr lang="pl-PL" dirty="0" smtClean="0">
              <a:solidFill>
                <a:schemeClr val="tx1"/>
              </a:solidFill>
            </a:endParaRPr>
          </a:p>
          <a:p>
            <a:pPr marL="457200" indent="-457200">
              <a:buAutoNum type="arabicParenR"/>
            </a:pPr>
            <a:r>
              <a:rPr lang="pl-PL" dirty="0" smtClean="0">
                <a:solidFill>
                  <a:schemeClr val="tx1"/>
                </a:solidFill>
                <a:hlinkClick r:id="rId6"/>
              </a:rPr>
              <a:t>https://internetsucht.wordpress.com/statistiken/</a:t>
            </a:r>
            <a:endParaRPr lang="pl-PL" dirty="0" smtClean="0">
              <a:solidFill>
                <a:schemeClr val="tx1"/>
              </a:solidFill>
            </a:endParaRPr>
          </a:p>
          <a:p>
            <a:pPr marL="457200" indent="-457200">
              <a:buAutoNum type="arabicParenR"/>
            </a:pPr>
            <a:endParaRPr lang="pl-PL" dirty="0" smtClean="0">
              <a:solidFill>
                <a:schemeClr val="tx1"/>
              </a:solidFill>
            </a:endParaRPr>
          </a:p>
          <a:p>
            <a:pPr marL="457200" indent="-457200">
              <a:buAutoNum type="arabicParenR"/>
            </a:pPr>
            <a:endParaRPr lang="pl-PL" dirty="0" smtClean="0">
              <a:solidFill>
                <a:schemeClr val="tx1"/>
              </a:solidFill>
            </a:endParaRPr>
          </a:p>
          <a:p>
            <a:pPr marL="457200" indent="-457200">
              <a:buAutoNum type="arabicParenR"/>
            </a:pPr>
            <a:endParaRPr lang="pl-PL" dirty="0" smtClean="0">
              <a:solidFill>
                <a:schemeClr val="tx1"/>
              </a:solidFill>
            </a:endParaRPr>
          </a:p>
          <a:p>
            <a:pPr marL="457200" indent="-457200">
              <a:buAutoNum type="arabicParenR"/>
            </a:pPr>
            <a:endParaRPr lang="pl-PL" dirty="0" smtClean="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Obraz 4" descr="hg.jpg"/>
          <p:cNvPicPr>
            <a:picLocks noChangeAspect="1"/>
          </p:cNvPicPr>
          <p:nvPr/>
        </p:nvPicPr>
        <p:blipFill>
          <a:blip r:embed="rId2"/>
          <a:stretch>
            <a:fillRect/>
          </a:stretch>
        </p:blipFill>
        <p:spPr>
          <a:xfrm>
            <a:off x="12699" y="9524"/>
            <a:ext cx="9167813" cy="6875860"/>
          </a:xfrm>
          <a:prstGeom prst="rect">
            <a:avLst/>
          </a:prstGeom>
        </p:spPr>
      </p:pic>
      <p:sp>
        <p:nvSpPr>
          <p:cNvPr id="2" name="Tytuł 1"/>
          <p:cNvSpPr>
            <a:spLocks noGrp="1"/>
          </p:cNvSpPr>
          <p:nvPr>
            <p:ph type="title"/>
          </p:nvPr>
        </p:nvSpPr>
        <p:spPr>
          <a:xfrm>
            <a:off x="107504" y="116632"/>
            <a:ext cx="8784976" cy="1512168"/>
          </a:xfrm>
        </p:spPr>
        <p:txBody>
          <a:bodyPr>
            <a:normAutofit/>
          </a:bodyPr>
          <a:lstStyle/>
          <a:p>
            <a:r>
              <a:rPr lang="de-DE" sz="2000" b="1" dirty="0" smtClean="0">
                <a:solidFill>
                  <a:schemeClr val="tx1"/>
                </a:solidFill>
                <a:latin typeface="Times New Roman" pitchFamily="18" charset="0"/>
                <a:cs typeface="Times New Roman" pitchFamily="18" charset="0"/>
              </a:rPr>
              <a:t>Nikotinsucht  </a:t>
            </a:r>
            <a:r>
              <a:rPr lang="de-DE" sz="2000" dirty="0" smtClean="0">
                <a:solidFill>
                  <a:schemeClr val="tx1"/>
                </a:solidFill>
                <a:latin typeface="Times New Roman" pitchFamily="18" charset="0"/>
                <a:cs typeface="Times New Roman" pitchFamily="18" charset="0"/>
              </a:rPr>
              <a:t>ist eine Sucht, die durch das Verbrennen und Inhalieren von </a:t>
            </a:r>
            <a:r>
              <a:rPr lang="pl-PL" sz="2000" dirty="0" err="1" smtClean="0">
                <a:solidFill>
                  <a:schemeClr val="tx1"/>
                </a:solidFill>
                <a:latin typeface="Times New Roman" pitchFamily="18" charset="0"/>
                <a:cs typeface="Times New Roman" pitchFamily="18" charset="0"/>
              </a:rPr>
              <a:t>n</a:t>
            </a:r>
            <a:r>
              <a:rPr lang="de-DE" sz="2000" dirty="0" smtClean="0">
                <a:solidFill>
                  <a:schemeClr val="tx1"/>
                </a:solidFill>
                <a:latin typeface="Times New Roman" pitchFamily="18" charset="0"/>
                <a:cs typeface="Times New Roman" pitchFamily="18" charset="0"/>
              </a:rPr>
              <a:t>i</a:t>
            </a:r>
            <a:r>
              <a:rPr lang="pl-PL" sz="2000" dirty="0" smtClean="0">
                <a:solidFill>
                  <a:schemeClr val="tx1"/>
                </a:solidFill>
                <a:latin typeface="Times New Roman" pitchFamily="18" charset="0"/>
                <a:cs typeface="Times New Roman" pitchFamily="18" charset="0"/>
              </a:rPr>
              <a:t>k</a:t>
            </a:r>
            <a:r>
              <a:rPr lang="de-DE" sz="2000" dirty="0" smtClean="0">
                <a:solidFill>
                  <a:schemeClr val="tx1"/>
                </a:solidFill>
                <a:latin typeface="Times New Roman" pitchFamily="18" charset="0"/>
                <a:cs typeface="Times New Roman" pitchFamily="18" charset="0"/>
              </a:rPr>
              <a:t>otinhaltigen Pflanzenteilen hervorgerufen wird. Nikotinabhängigkeit ist die wohl häufigste Suchtkrankheit. Bereits Kinder und Jugendliche machen ihre Erfahrungen mit diesem Suchtstoff</a:t>
            </a:r>
            <a:r>
              <a:rPr lang="pl-PL" sz="2000" dirty="0" smtClean="0">
                <a:solidFill>
                  <a:schemeClr val="tx1"/>
                </a:solidFill>
                <a:latin typeface="Times New Roman" pitchFamily="18" charset="0"/>
                <a:cs typeface="Times New Roman" pitchFamily="18" charset="0"/>
              </a:rPr>
              <a:t>. Das </a:t>
            </a:r>
            <a:r>
              <a:rPr lang="de-DE" sz="2000" dirty="0" smtClean="0">
                <a:solidFill>
                  <a:schemeClr val="tx1"/>
                </a:solidFill>
                <a:latin typeface="Times New Roman" pitchFamily="18" charset="0"/>
                <a:cs typeface="Times New Roman" pitchFamily="18" charset="0"/>
              </a:rPr>
              <a:t>Rauchen ist gesundheitsschädlich.</a:t>
            </a:r>
            <a:endParaRPr lang="pl-PL" sz="2000" dirty="0">
              <a:solidFill>
                <a:schemeClr val="tx1"/>
              </a:solidFill>
              <a:latin typeface="Times New Roman" pitchFamily="18" charset="0"/>
              <a:cs typeface="Times New Roman" pitchFamily="18" charset="0"/>
            </a:endParaRPr>
          </a:p>
        </p:txBody>
      </p:sp>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Obraz 4" descr="tabaksucht.jpg"/>
          <p:cNvPicPr>
            <a:picLocks noChangeAspect="1"/>
          </p:cNvPicPr>
          <p:nvPr/>
        </p:nvPicPr>
        <p:blipFill>
          <a:blip r:embed="rId2"/>
          <a:stretch>
            <a:fillRect/>
          </a:stretch>
        </p:blipFill>
        <p:spPr>
          <a:xfrm>
            <a:off x="5786446" y="214290"/>
            <a:ext cx="3143240" cy="2097964"/>
          </a:xfrm>
          <a:prstGeom prst="rect">
            <a:avLst/>
          </a:prstGeom>
          <a:ln>
            <a:noFill/>
          </a:ln>
          <a:effectLst>
            <a:softEdge rad="112500"/>
          </a:effectLst>
        </p:spPr>
      </p:pic>
      <p:sp>
        <p:nvSpPr>
          <p:cNvPr id="2" name="Tytuł 1"/>
          <p:cNvSpPr>
            <a:spLocks noGrp="1"/>
          </p:cNvSpPr>
          <p:nvPr>
            <p:ph type="title"/>
          </p:nvPr>
        </p:nvSpPr>
        <p:spPr>
          <a:xfrm>
            <a:off x="457200" y="274638"/>
            <a:ext cx="4686304" cy="1143000"/>
          </a:xfrm>
        </p:spPr>
        <p:txBody>
          <a:bodyPr>
            <a:normAutofit/>
          </a:bodyPr>
          <a:lstStyle/>
          <a:p>
            <a:r>
              <a:rPr lang="pl-PL" dirty="0" smtClean="0"/>
              <a:t>Hier ein paar Zahlen:</a:t>
            </a:r>
            <a:endParaRPr lang="pl-PL" dirty="0"/>
          </a:p>
        </p:txBody>
      </p:sp>
      <p:sp>
        <p:nvSpPr>
          <p:cNvPr id="3" name="Symbol zastępczy zawartości 2"/>
          <p:cNvSpPr>
            <a:spLocks noGrp="1"/>
          </p:cNvSpPr>
          <p:nvPr>
            <p:ph sz="quarter" idx="1"/>
          </p:nvPr>
        </p:nvSpPr>
        <p:spPr>
          <a:xfrm>
            <a:off x="500034" y="2071678"/>
            <a:ext cx="8229600" cy="4125923"/>
          </a:xfrm>
        </p:spPr>
        <p:txBody>
          <a:bodyPr>
            <a:normAutofit/>
          </a:bodyPr>
          <a:lstStyle/>
          <a:p>
            <a:r>
              <a:rPr lang="de-DE" sz="1800" dirty="0" smtClean="0">
                <a:latin typeface="Andalus" pitchFamily="18" charset="-78"/>
                <a:cs typeface="Andalus" pitchFamily="18" charset="-78"/>
              </a:rPr>
              <a:t>Weltweit </a:t>
            </a:r>
            <a:r>
              <a:rPr lang="de-DE" sz="1800" dirty="0" smtClean="0">
                <a:latin typeface="Andalus" pitchFamily="18" charset="-78"/>
                <a:cs typeface="Andalus" pitchFamily="18" charset="-78"/>
              </a:rPr>
              <a:t>rauch</a:t>
            </a:r>
            <a:r>
              <a:rPr lang="pl-PL" sz="1800" dirty="0" smtClean="0">
                <a:latin typeface="Andalus" pitchFamily="18" charset="-78"/>
                <a:cs typeface="Andalus" pitchFamily="18" charset="-78"/>
              </a:rPr>
              <a:t>t</a:t>
            </a:r>
            <a:r>
              <a:rPr lang="de-DE" sz="1800" dirty="0" smtClean="0">
                <a:latin typeface="Andalus" pitchFamily="18" charset="-78"/>
                <a:cs typeface="Andalus" pitchFamily="18" charset="-78"/>
              </a:rPr>
              <a:t> </a:t>
            </a:r>
            <a:r>
              <a:rPr lang="de-DE" sz="1800" dirty="0" smtClean="0">
                <a:latin typeface="Andalus" pitchFamily="18" charset="-78"/>
                <a:cs typeface="Andalus" pitchFamily="18" charset="-78"/>
              </a:rPr>
              <a:t>über eine Milliarde Menschen</a:t>
            </a:r>
            <a:endParaRPr lang="pl-PL" sz="1800" dirty="0" smtClean="0">
              <a:latin typeface="Andalus" pitchFamily="18" charset="-78"/>
              <a:cs typeface="Andalus" pitchFamily="18" charset="-78"/>
            </a:endParaRPr>
          </a:p>
          <a:p>
            <a:r>
              <a:rPr lang="de-DE" sz="1800" dirty="0" smtClean="0">
                <a:latin typeface="Andalus" pitchFamily="18" charset="-78"/>
                <a:cs typeface="Andalus" pitchFamily="18" charset="-78"/>
              </a:rPr>
              <a:t>Davon sterben jährlich ca. 3.5 Millionen Raucher an den Folgen des Nikotins</a:t>
            </a:r>
            <a:endParaRPr lang="pl-PL" sz="1800" dirty="0" smtClean="0">
              <a:latin typeface="Andalus" pitchFamily="18" charset="-78"/>
              <a:cs typeface="Andalus" pitchFamily="18" charset="-78"/>
            </a:endParaRPr>
          </a:p>
          <a:p>
            <a:r>
              <a:rPr lang="pl-PL" sz="1800" dirty="0" smtClean="0">
                <a:latin typeface="Andalus" pitchFamily="18" charset="-78"/>
                <a:cs typeface="Andalus" pitchFamily="18" charset="-78"/>
              </a:rPr>
              <a:t>B</a:t>
            </a:r>
            <a:r>
              <a:rPr lang="de-DE" sz="1800" dirty="0" smtClean="0">
                <a:latin typeface="Andalus" pitchFamily="18" charset="-78"/>
                <a:cs typeface="Andalus" pitchFamily="18" charset="-78"/>
              </a:rPr>
              <a:t>ei Rauchern </a:t>
            </a:r>
            <a:r>
              <a:rPr lang="pl-PL" sz="1800" dirty="0" smtClean="0">
                <a:latin typeface="Andalus" pitchFamily="18" charset="-78"/>
                <a:cs typeface="Andalus" pitchFamily="18" charset="-78"/>
              </a:rPr>
              <a:t>- </a:t>
            </a:r>
            <a:r>
              <a:rPr lang="de-DE" sz="1800" dirty="0" smtClean="0">
                <a:latin typeface="Andalus" pitchFamily="18" charset="-78"/>
                <a:cs typeface="Andalus" pitchFamily="18" charset="-78"/>
              </a:rPr>
              <a:t>60 </a:t>
            </a:r>
            <a:r>
              <a:rPr lang="de-DE" sz="1800" dirty="0" smtClean="0">
                <a:latin typeface="Andalus" pitchFamily="18" charset="-78"/>
                <a:cs typeface="Andalus" pitchFamily="18" charset="-78"/>
              </a:rPr>
              <a:t>Prozent der Männer und 40 Prozent Frauen</a:t>
            </a:r>
            <a:endParaRPr lang="pl-PL" sz="1800" dirty="0" smtClean="0">
              <a:latin typeface="Andalus" pitchFamily="18" charset="-78"/>
              <a:cs typeface="Andalus" pitchFamily="18" charset="-78"/>
            </a:endParaRPr>
          </a:p>
          <a:p>
            <a:r>
              <a:rPr lang="de-DE" sz="1800" dirty="0" smtClean="0">
                <a:latin typeface="Andalus" pitchFamily="18" charset="-78"/>
                <a:cs typeface="Andalus" pitchFamily="18" charset="-78"/>
              </a:rPr>
              <a:t>Das Einstiegsalter der Raucherkarriere sinkt immer weiter, mit</a:t>
            </a:r>
            <a:r>
              <a:rPr lang="pl-PL" sz="1800" dirty="0" smtClean="0">
                <a:latin typeface="Andalus" pitchFamily="18" charset="-78"/>
                <a:cs typeface="Andalus" pitchFamily="18" charset="-78"/>
              </a:rPr>
              <a:t>t</a:t>
            </a:r>
            <a:r>
              <a:rPr lang="de-DE" sz="1800" dirty="0" err="1" smtClean="0">
                <a:latin typeface="Andalus" pitchFamily="18" charset="-78"/>
                <a:cs typeface="Andalus" pitchFamily="18" charset="-78"/>
              </a:rPr>
              <a:t>lerweile</a:t>
            </a:r>
            <a:r>
              <a:rPr lang="de-DE" sz="1800" dirty="0" smtClean="0">
                <a:latin typeface="Andalus" pitchFamily="18" charset="-78"/>
                <a:cs typeface="Andalus" pitchFamily="18" charset="-78"/>
              </a:rPr>
              <a:t> dürfte es bei 11 Jahren liegen</a:t>
            </a:r>
            <a:endParaRPr lang="pl-PL" sz="1800" dirty="0" smtClean="0">
              <a:latin typeface="Andalus" pitchFamily="18" charset="-78"/>
              <a:cs typeface="Andalus" pitchFamily="18" charset="-78"/>
            </a:endParaRPr>
          </a:p>
          <a:p>
            <a:r>
              <a:rPr lang="de-DE" sz="1800" dirty="0" smtClean="0">
                <a:latin typeface="Andalus" pitchFamily="18" charset="-78"/>
                <a:cs typeface="Andalus" pitchFamily="18" charset="-78"/>
              </a:rPr>
              <a:t>Die </a:t>
            </a:r>
            <a:r>
              <a:rPr lang="de-DE" sz="1800" dirty="0" smtClean="0">
                <a:latin typeface="Andalus" pitchFamily="18" charset="-78"/>
                <a:cs typeface="Andalus" pitchFamily="18" charset="-78"/>
              </a:rPr>
              <a:t>"Chance", am Rauchen zu sterben, liegt bei ca. 50%, wenn man sein Leben lang raucht. </a:t>
            </a:r>
            <a:endParaRPr lang="pl-PL" sz="1800" dirty="0">
              <a:latin typeface="Andalus" pitchFamily="18" charset="-78"/>
              <a:cs typeface="Andalus" pitchFamily="18" charset="-78"/>
            </a:endParaRPr>
          </a:p>
        </p:txBody>
      </p:sp>
      <p:pic>
        <p:nvPicPr>
          <p:cNvPr id="4" name="Obraz 3" descr="dfv.jpg"/>
          <p:cNvPicPr>
            <a:picLocks noChangeAspect="1"/>
          </p:cNvPicPr>
          <p:nvPr/>
        </p:nvPicPr>
        <p:blipFill>
          <a:blip r:embed="rId3"/>
          <a:stretch>
            <a:fillRect/>
          </a:stretch>
        </p:blipFill>
        <p:spPr>
          <a:xfrm>
            <a:off x="285720" y="4714884"/>
            <a:ext cx="2486025" cy="1838325"/>
          </a:xfrm>
          <a:prstGeom prst="rect">
            <a:avLst/>
          </a:prstGeom>
          <a:ln>
            <a:noFill/>
          </a:ln>
          <a:effectLst>
            <a:outerShdw blurRad="292100" dist="139700" dir="2700000" algn="tl" rotWithShape="0">
              <a:srgbClr val="333333">
                <a:alpha val="65000"/>
              </a:srgbClr>
            </a:outerShdw>
          </a:effectLst>
        </p:spPr>
      </p:pic>
    </p:spTree>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Symbol zastępczy zawartości 3" descr="dffgg.gif"/>
          <p:cNvPicPr>
            <a:picLocks noGrp="1" noChangeAspect="1"/>
          </p:cNvPicPr>
          <p:nvPr>
            <p:ph sz="quarter" idx="1"/>
          </p:nvPr>
        </p:nvPicPr>
        <p:blipFill>
          <a:blip r:embed="rId2"/>
          <a:stretch>
            <a:fillRect/>
          </a:stretch>
        </p:blipFill>
        <p:spPr>
          <a:xfrm>
            <a:off x="500034" y="1571612"/>
            <a:ext cx="8160328" cy="4786346"/>
          </a:xfrm>
          <a:prstGeom prst="rect">
            <a:avLst/>
          </a:prstGeom>
          <a:ln>
            <a:noFill/>
          </a:ln>
          <a:effectLst>
            <a:outerShdw blurRad="292100" dist="139700" dir="2700000" algn="tl" rotWithShape="0">
              <a:srgbClr val="333333">
                <a:alpha val="65000"/>
              </a:srgbClr>
            </a:outerShdw>
          </a:effectLst>
        </p:spPr>
      </p:pic>
      <p:sp>
        <p:nvSpPr>
          <p:cNvPr id="5" name="pole tekstowe 4"/>
          <p:cNvSpPr txBox="1"/>
          <p:nvPr/>
        </p:nvSpPr>
        <p:spPr>
          <a:xfrm>
            <a:off x="1857356" y="214290"/>
            <a:ext cx="5572164" cy="1231106"/>
          </a:xfrm>
          <a:prstGeom prst="rect">
            <a:avLst/>
          </a:prstGeom>
          <a:noFill/>
        </p:spPr>
        <p:txBody>
          <a:bodyPr wrap="square" rtlCol="0">
            <a:spAutoFit/>
          </a:bodyPr>
          <a:lstStyle/>
          <a:p>
            <a:pPr algn="ctr"/>
            <a:r>
              <a:rPr lang="de-DE" sz="2800" b="1" dirty="0" smtClean="0">
                <a:latin typeface="Times New Roman" pitchFamily="18" charset="0"/>
                <a:cs typeface="Times New Roman" pitchFamily="18" charset="0"/>
              </a:rPr>
              <a:t>Negative Auswirkungen des Rauchens auf die Gesundheit</a:t>
            </a:r>
          </a:p>
          <a:p>
            <a:pPr algn="ctr"/>
            <a:endParaRPr lang="pl-PL" b="1" dirty="0">
              <a:latin typeface="Times New Roman" pitchFamily="18" charset="0"/>
              <a:cs typeface="Times New Roman" pitchFamily="18" charset="0"/>
            </a:endParaRPr>
          </a:p>
        </p:txBody>
      </p:sp>
    </p:spTree>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Obraz 7" descr="images.jpg"/>
          <p:cNvPicPr>
            <a:picLocks noChangeAspect="1"/>
          </p:cNvPicPr>
          <p:nvPr/>
        </p:nvPicPr>
        <p:blipFill>
          <a:blip r:embed="rId2"/>
          <a:stretch>
            <a:fillRect/>
          </a:stretch>
        </p:blipFill>
        <p:spPr>
          <a:xfrm>
            <a:off x="0" y="0"/>
            <a:ext cx="9144000" cy="6858000"/>
          </a:xfrm>
          <a:prstGeom prst="rect">
            <a:avLst/>
          </a:prstGeom>
        </p:spPr>
      </p:pic>
      <p:sp>
        <p:nvSpPr>
          <p:cNvPr id="3" name="Podtytuł 2"/>
          <p:cNvSpPr>
            <a:spLocks noGrp="1"/>
          </p:cNvSpPr>
          <p:nvPr>
            <p:ph type="subTitle" idx="1"/>
          </p:nvPr>
        </p:nvSpPr>
        <p:spPr>
          <a:xfrm>
            <a:off x="4067944" y="0"/>
            <a:ext cx="5076056" cy="3357562"/>
          </a:xfrm>
        </p:spPr>
        <p:txBody>
          <a:bodyPr>
            <a:normAutofit/>
          </a:bodyPr>
          <a:lstStyle/>
          <a:p>
            <a:r>
              <a:rPr lang="de-DE" sz="1800" b="1" dirty="0" smtClean="0">
                <a:solidFill>
                  <a:schemeClr val="tx1"/>
                </a:solidFill>
                <a:latin typeface="Times New Roman" pitchFamily="18" charset="0"/>
                <a:cs typeface="Times New Roman" pitchFamily="18" charset="0"/>
              </a:rPr>
              <a:t>Alkohol</a:t>
            </a:r>
            <a:r>
              <a:rPr lang="pl-PL" sz="1800" b="1" dirty="0" err="1" smtClean="0">
                <a:solidFill>
                  <a:schemeClr val="tx1"/>
                </a:solidFill>
                <a:latin typeface="Times New Roman" pitchFamily="18" charset="0"/>
                <a:cs typeface="Times New Roman" pitchFamily="18" charset="0"/>
              </a:rPr>
              <a:t>sucht</a:t>
            </a:r>
            <a:r>
              <a:rPr lang="pl-PL" sz="1800" b="1" dirty="0" smtClean="0">
                <a:solidFill>
                  <a:schemeClr val="tx1"/>
                </a:solidFill>
                <a:latin typeface="Times New Roman" pitchFamily="18" charset="0"/>
                <a:cs typeface="Times New Roman" pitchFamily="18" charset="0"/>
              </a:rPr>
              <a:t> </a:t>
            </a:r>
            <a:r>
              <a:rPr lang="de-DE" sz="1800" dirty="0" smtClean="0">
                <a:solidFill>
                  <a:schemeClr val="tx1"/>
                </a:solidFill>
                <a:latin typeface="Bell MT" pitchFamily="18" charset="0"/>
                <a:cs typeface="Times New Roman" pitchFamily="18" charset="0"/>
              </a:rPr>
              <a:t>ist </a:t>
            </a:r>
            <a:r>
              <a:rPr lang="de-DE" sz="1800" dirty="0" smtClean="0">
                <a:solidFill>
                  <a:schemeClr val="tx1"/>
                </a:solidFill>
                <a:latin typeface="Bell MT" pitchFamily="18" charset="0"/>
                <a:cs typeface="Times New Roman" pitchFamily="18" charset="0"/>
              </a:rPr>
              <a:t>eine </a:t>
            </a:r>
            <a:r>
              <a:rPr lang="de-DE" sz="1800" dirty="0">
                <a:solidFill>
                  <a:schemeClr val="tx1"/>
                </a:solidFill>
                <a:latin typeface="Bell MT" pitchFamily="18" charset="0"/>
                <a:cs typeface="Times New Roman" pitchFamily="18" charset="0"/>
              </a:rPr>
              <a:t>chronische Verhaltensstörung, bei der eine Person über das soziale Maß hinaus Alkohol konsumiert</a:t>
            </a:r>
            <a:r>
              <a:rPr lang="de-DE" sz="1800" dirty="0" smtClean="0">
                <a:solidFill>
                  <a:schemeClr val="tx1"/>
                </a:solidFill>
                <a:latin typeface="Bell MT" pitchFamily="18" charset="0"/>
                <a:cs typeface="Times New Roman" pitchFamily="18" charset="0"/>
              </a:rPr>
              <a:t>.</a:t>
            </a:r>
            <a:r>
              <a:rPr lang="pl-PL" sz="1800" dirty="0" smtClean="0">
                <a:solidFill>
                  <a:schemeClr val="tx1"/>
                </a:solidFill>
                <a:latin typeface="Bell MT" pitchFamily="18" charset="0"/>
                <a:cs typeface="Times New Roman" pitchFamily="18" charset="0"/>
              </a:rPr>
              <a:t> </a:t>
            </a:r>
          </a:p>
          <a:p>
            <a:r>
              <a:rPr lang="de-DE" sz="1800" dirty="0" smtClean="0">
                <a:solidFill>
                  <a:schemeClr val="tx1"/>
                </a:solidFill>
                <a:latin typeface="Bell MT" pitchFamily="18" charset="0"/>
                <a:cs typeface="Times New Roman" pitchFamily="18" charset="0"/>
              </a:rPr>
              <a:t>Dabei </a:t>
            </a:r>
            <a:r>
              <a:rPr lang="de-DE" sz="1800" dirty="0" smtClean="0">
                <a:solidFill>
                  <a:schemeClr val="tx1"/>
                </a:solidFill>
                <a:latin typeface="Bell MT" pitchFamily="18" charset="0"/>
                <a:cs typeface="Times New Roman" pitchFamily="18" charset="0"/>
              </a:rPr>
              <a:t>entsteht eine körperliche und psychische Abhängigkeit. Die Sucht nach Alkohol wird so groß, dass alles andere unwichtig wird. </a:t>
            </a:r>
            <a:endParaRPr lang="pl-PL" sz="1800" dirty="0" smtClean="0">
              <a:solidFill>
                <a:schemeClr val="tx1"/>
              </a:solidFill>
              <a:latin typeface="Bell MT" pitchFamily="18" charset="0"/>
              <a:cs typeface="Times New Roman" pitchFamily="18" charset="0"/>
            </a:endParaRPr>
          </a:p>
          <a:p>
            <a:r>
              <a:rPr lang="de-DE" sz="1800" dirty="0" smtClean="0">
                <a:solidFill>
                  <a:schemeClr val="tx1"/>
                </a:solidFill>
                <a:latin typeface="Bell MT" pitchFamily="18" charset="0"/>
                <a:cs typeface="Times New Roman" pitchFamily="18" charset="0"/>
              </a:rPr>
              <a:t>Der </a:t>
            </a:r>
            <a:r>
              <a:rPr lang="de-DE" sz="1800" dirty="0" smtClean="0">
                <a:solidFill>
                  <a:schemeClr val="tx1"/>
                </a:solidFill>
                <a:latin typeface="Bell MT" pitchFamily="18" charset="0"/>
                <a:cs typeface="Times New Roman" pitchFamily="18" charset="0"/>
              </a:rPr>
              <a:t>Alkoholiker ist nicht in der Lage, seinen übermäßigen Alkoholkonsum dauerhaft zu stoppen.</a:t>
            </a:r>
            <a:endParaRPr lang="pl-PL" sz="1800" dirty="0" smtClean="0">
              <a:solidFill>
                <a:schemeClr val="tx1"/>
              </a:solidFill>
              <a:latin typeface="Bell MT" pitchFamily="18" charset="0"/>
              <a:cs typeface="Times New Roman" pitchFamily="18" charset="0"/>
            </a:endParaRPr>
          </a:p>
          <a:p>
            <a:pPr algn="l"/>
            <a:endParaRPr lang="pl-PL" sz="1800" dirty="0">
              <a:solidFill>
                <a:schemeClr val="tx1"/>
              </a:solidFill>
              <a:latin typeface="Times New Roman" pitchFamily="18" charset="0"/>
              <a:cs typeface="Times New Roman" pitchFamily="18" charset="0"/>
            </a:endParaRPr>
          </a:p>
        </p:txBody>
      </p:sp>
    </p:spTree>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ymbol zastępczy zawartości 4"/>
          <p:cNvSpPr>
            <a:spLocks noGrp="1"/>
          </p:cNvSpPr>
          <p:nvPr>
            <p:ph idx="4294967295"/>
          </p:nvPr>
        </p:nvSpPr>
        <p:spPr>
          <a:xfrm>
            <a:off x="500034" y="1000109"/>
            <a:ext cx="7729566" cy="5214974"/>
          </a:xfrm>
        </p:spPr>
        <p:txBody>
          <a:bodyPr>
            <a:noAutofit/>
          </a:bodyPr>
          <a:lstStyle/>
          <a:p>
            <a:r>
              <a:rPr lang="de-DE" sz="1800" dirty="0" smtClean="0">
                <a:latin typeface="Times New Roman" pitchFamily="18" charset="0"/>
                <a:cs typeface="Times New Roman" pitchFamily="18" charset="0"/>
              </a:rPr>
              <a:t>Starker Wunsch oder Zwang, Alkohol zu konsumieren</a:t>
            </a:r>
            <a:endParaRPr lang="pl-PL" sz="1800" dirty="0" smtClean="0">
              <a:latin typeface="Times New Roman" pitchFamily="18" charset="0"/>
              <a:cs typeface="Times New Roman" pitchFamily="18" charset="0"/>
            </a:endParaRPr>
          </a:p>
          <a:p>
            <a:r>
              <a:rPr lang="de-DE" sz="1800" dirty="0" smtClean="0">
                <a:latin typeface="Times New Roman" pitchFamily="18" charset="0"/>
                <a:cs typeface="Times New Roman" pitchFamily="18" charset="0"/>
              </a:rPr>
              <a:t>die Unfähigkeit, Beginn und Ende des Trinkens zu kontrollieren</a:t>
            </a:r>
            <a:endParaRPr lang="pl-PL" sz="1800" dirty="0" smtClean="0">
              <a:latin typeface="Times New Roman" pitchFamily="18" charset="0"/>
              <a:cs typeface="Times New Roman" pitchFamily="18" charset="0"/>
            </a:endParaRPr>
          </a:p>
          <a:p>
            <a:r>
              <a:rPr lang="de-DE" sz="1800" dirty="0" smtClean="0">
                <a:latin typeface="Times New Roman" pitchFamily="18" charset="0"/>
                <a:cs typeface="Times New Roman" pitchFamily="18" charset="0"/>
              </a:rPr>
              <a:t>Toleranzentwicklung: Der Alkoholiker benötigt immer höhere Dosen, um sich gut zu fühlen </a:t>
            </a:r>
            <a:endParaRPr lang="pl-PL" sz="1800" dirty="0" smtClean="0">
              <a:latin typeface="Times New Roman" pitchFamily="18" charset="0"/>
              <a:cs typeface="Times New Roman" pitchFamily="18" charset="0"/>
            </a:endParaRPr>
          </a:p>
          <a:p>
            <a:r>
              <a:rPr lang="de-DE" sz="1800" dirty="0" smtClean="0">
                <a:latin typeface="Times New Roman" pitchFamily="18" charset="0"/>
                <a:cs typeface="Times New Roman" pitchFamily="18" charset="0"/>
              </a:rPr>
              <a:t>Interessenverlust; Dinge, die der Person früher Spaß gemacht haben, rücken in den Hintergrund</a:t>
            </a:r>
            <a:endParaRPr lang="pl-PL" sz="1800" dirty="0" smtClean="0">
              <a:latin typeface="Times New Roman" pitchFamily="18" charset="0"/>
              <a:cs typeface="Times New Roman" pitchFamily="18" charset="0"/>
            </a:endParaRPr>
          </a:p>
          <a:p>
            <a:r>
              <a:rPr lang="de-DE" sz="1800" dirty="0" smtClean="0">
                <a:latin typeface="Times New Roman" pitchFamily="18" charset="0"/>
                <a:cs typeface="Times New Roman" pitchFamily="18" charset="0"/>
              </a:rPr>
              <a:t>Neurologische </a:t>
            </a:r>
            <a:r>
              <a:rPr lang="de-DE" sz="1800" dirty="0" smtClean="0">
                <a:latin typeface="Times New Roman" pitchFamily="18" charset="0"/>
                <a:cs typeface="Times New Roman" pitchFamily="18" charset="0"/>
              </a:rPr>
              <a:t>Störungen (Zittern, Sprachstörungen, starke Nervosität)</a:t>
            </a:r>
            <a:endParaRPr lang="pl-PL" sz="1800" dirty="0" smtClean="0">
              <a:latin typeface="Times New Roman" pitchFamily="18" charset="0"/>
              <a:cs typeface="Times New Roman" pitchFamily="18" charset="0"/>
            </a:endParaRPr>
          </a:p>
          <a:p>
            <a:r>
              <a:rPr lang="de-DE" sz="1800" dirty="0" smtClean="0">
                <a:latin typeface="Times New Roman" pitchFamily="18" charset="0"/>
                <a:cs typeface="Times New Roman" pitchFamily="18" charset="0"/>
              </a:rPr>
              <a:t>Psychische Störungen (Unruhe, Depression, Halluzinationen )</a:t>
            </a:r>
          </a:p>
          <a:p>
            <a:endParaRPr lang="pl-PL" sz="1800" dirty="0" smtClean="0">
              <a:latin typeface="Times New Roman" pitchFamily="18" charset="0"/>
              <a:cs typeface="Times New Roman" pitchFamily="18" charset="0"/>
            </a:endParaRPr>
          </a:p>
          <a:p>
            <a:pPr>
              <a:buNone/>
            </a:pPr>
            <a:r>
              <a:rPr lang="de-DE" sz="1800" dirty="0" smtClean="0">
                <a:latin typeface="Times New Roman" pitchFamily="18" charset="0"/>
                <a:cs typeface="Times New Roman" pitchFamily="18" charset="0"/>
              </a:rPr>
              <a:t/>
            </a:r>
            <a:br>
              <a:rPr lang="de-DE" sz="1800" dirty="0" smtClean="0">
                <a:latin typeface="Times New Roman" pitchFamily="18" charset="0"/>
                <a:cs typeface="Times New Roman" pitchFamily="18" charset="0"/>
              </a:rPr>
            </a:br>
            <a:r>
              <a:rPr lang="pl-PL" sz="1800" dirty="0" smtClean="0">
                <a:latin typeface="Times New Roman" pitchFamily="18" charset="0"/>
                <a:cs typeface="Times New Roman" pitchFamily="18" charset="0"/>
              </a:rPr>
              <a:t/>
            </a:r>
            <a:br>
              <a:rPr lang="pl-PL" sz="1800" dirty="0" smtClean="0">
                <a:latin typeface="Times New Roman" pitchFamily="18" charset="0"/>
                <a:cs typeface="Times New Roman" pitchFamily="18" charset="0"/>
              </a:rPr>
            </a:br>
            <a:r>
              <a:rPr lang="de-DE" sz="1800" dirty="0" smtClean="0">
                <a:latin typeface="Times New Roman" pitchFamily="18" charset="0"/>
                <a:cs typeface="Times New Roman" pitchFamily="18" charset="0"/>
              </a:rPr>
              <a:t/>
            </a:r>
            <a:br>
              <a:rPr lang="de-DE" sz="1800" dirty="0" smtClean="0">
                <a:latin typeface="Times New Roman" pitchFamily="18" charset="0"/>
                <a:cs typeface="Times New Roman" pitchFamily="18" charset="0"/>
              </a:rPr>
            </a:br>
            <a:r>
              <a:rPr lang="pl-PL" sz="1800" dirty="0" smtClean="0">
                <a:latin typeface="Times New Roman" pitchFamily="18" charset="0"/>
                <a:cs typeface="Times New Roman" pitchFamily="18" charset="0"/>
              </a:rPr>
              <a:t/>
            </a:r>
            <a:br>
              <a:rPr lang="pl-PL" sz="1800" dirty="0" smtClean="0">
                <a:latin typeface="Times New Roman" pitchFamily="18" charset="0"/>
                <a:cs typeface="Times New Roman" pitchFamily="18" charset="0"/>
              </a:rPr>
            </a:br>
            <a:endParaRPr lang="pl-PL" sz="1800" dirty="0"/>
          </a:p>
        </p:txBody>
      </p:sp>
      <p:sp>
        <p:nvSpPr>
          <p:cNvPr id="4" name="pole tekstowe 3"/>
          <p:cNvSpPr txBox="1"/>
          <p:nvPr/>
        </p:nvSpPr>
        <p:spPr>
          <a:xfrm>
            <a:off x="642910" y="357166"/>
            <a:ext cx="6143668" cy="707886"/>
          </a:xfrm>
          <a:prstGeom prst="rect">
            <a:avLst/>
          </a:prstGeom>
          <a:noFill/>
        </p:spPr>
        <p:txBody>
          <a:bodyPr wrap="square" rtlCol="0">
            <a:spAutoFit/>
          </a:bodyPr>
          <a:lstStyle/>
          <a:p>
            <a:r>
              <a:rPr lang="de-DE" sz="2000" dirty="0" smtClean="0">
                <a:latin typeface="Times New Roman" pitchFamily="18" charset="0"/>
                <a:cs typeface="Times New Roman" pitchFamily="18" charset="0"/>
              </a:rPr>
              <a:t>Charakteristische </a:t>
            </a:r>
            <a:r>
              <a:rPr lang="de-DE" sz="2000" b="1" dirty="0" smtClean="0">
                <a:latin typeface="Times New Roman" pitchFamily="18" charset="0"/>
                <a:cs typeface="Times New Roman" pitchFamily="18" charset="0"/>
              </a:rPr>
              <a:t>Symptome</a:t>
            </a:r>
            <a:r>
              <a:rPr lang="de-DE" sz="2000" dirty="0" smtClean="0">
                <a:latin typeface="Times New Roman" pitchFamily="18" charset="0"/>
                <a:cs typeface="Times New Roman" pitchFamily="18" charset="0"/>
              </a:rPr>
              <a:t> von Alkoholismus sind zum Beispiel:</a:t>
            </a:r>
            <a:endParaRPr lang="pl-PL" sz="2000" dirty="0"/>
          </a:p>
        </p:txBody>
      </p:sp>
      <p:pic>
        <p:nvPicPr>
          <p:cNvPr id="6" name="Obraz 5" descr="et.jpg"/>
          <p:cNvPicPr>
            <a:picLocks noChangeAspect="1"/>
          </p:cNvPicPr>
          <p:nvPr/>
        </p:nvPicPr>
        <p:blipFill>
          <a:blip r:embed="rId2"/>
          <a:stretch>
            <a:fillRect/>
          </a:stretch>
        </p:blipFill>
        <p:spPr>
          <a:xfrm>
            <a:off x="428596" y="4286256"/>
            <a:ext cx="4180143" cy="2286016"/>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ymbol zastępczy zawartości 4"/>
          <p:cNvSpPr>
            <a:spLocks noGrp="1"/>
          </p:cNvSpPr>
          <p:nvPr>
            <p:ph sz="quarter" idx="1"/>
          </p:nvPr>
        </p:nvSpPr>
        <p:spPr>
          <a:xfrm>
            <a:off x="457200" y="1357298"/>
            <a:ext cx="8229600" cy="4768865"/>
          </a:xfrm>
        </p:spPr>
        <p:txBody>
          <a:bodyPr>
            <a:normAutofit/>
          </a:bodyPr>
          <a:lstStyle/>
          <a:p>
            <a:r>
              <a:rPr lang="de-DE" sz="2400" dirty="0" smtClean="0">
                <a:latin typeface="Times New Roman" pitchFamily="18" charset="0"/>
                <a:cs typeface="Times New Roman" pitchFamily="18" charset="0"/>
              </a:rPr>
              <a:t>Häufigkeit: Man </a:t>
            </a:r>
            <a:r>
              <a:rPr lang="pl-PL" sz="2400" dirty="0" smtClean="0">
                <a:latin typeface="Times New Roman" pitchFamily="18" charset="0"/>
                <a:cs typeface="Times New Roman" pitchFamily="18" charset="0"/>
              </a:rPr>
              <a:t> </a:t>
            </a:r>
            <a:r>
              <a:rPr lang="de-DE" sz="2400" dirty="0" smtClean="0">
                <a:latin typeface="Times New Roman" pitchFamily="18" charset="0"/>
                <a:cs typeface="Times New Roman" pitchFamily="18" charset="0"/>
              </a:rPr>
              <a:t>schätzt, dass ca. 1% bis 3% der Bevölkerung, also etwa 2,5 Millionen in Deutschland Alkoholiker sind.</a:t>
            </a:r>
            <a:endParaRPr lang="pl-PL" sz="2400" dirty="0" smtClean="0">
              <a:latin typeface="Times New Roman" pitchFamily="18" charset="0"/>
              <a:cs typeface="Times New Roman" pitchFamily="18" charset="0"/>
            </a:endParaRPr>
          </a:p>
          <a:p>
            <a:r>
              <a:rPr lang="de-DE" sz="2400" dirty="0" smtClean="0">
                <a:latin typeface="Times New Roman" pitchFamily="18" charset="0"/>
                <a:cs typeface="Times New Roman" pitchFamily="18" charset="0"/>
              </a:rPr>
              <a:t>Das Geschlechterverhältnis beginnt sich angleichen, doch überwiegen</a:t>
            </a:r>
            <a:r>
              <a:rPr lang="pl-PL" sz="2400" dirty="0" smtClean="0">
                <a:latin typeface="Times New Roman" pitchFamily="18" charset="0"/>
                <a:cs typeface="Times New Roman" pitchFamily="18" charset="0"/>
              </a:rPr>
              <a:t> </a:t>
            </a:r>
            <a:r>
              <a:rPr lang="de-DE" sz="2400" dirty="0" smtClean="0">
                <a:latin typeface="Times New Roman" pitchFamily="18" charset="0"/>
                <a:cs typeface="Times New Roman" pitchFamily="18" charset="0"/>
              </a:rPr>
              <a:t> noch immer Männer.</a:t>
            </a:r>
            <a:endParaRPr lang="pl-PL" sz="2400" dirty="0" smtClean="0">
              <a:latin typeface="Times New Roman" pitchFamily="18" charset="0"/>
              <a:cs typeface="Times New Roman" pitchFamily="18" charset="0"/>
            </a:endParaRPr>
          </a:p>
          <a:p>
            <a:r>
              <a:rPr lang="pl-PL" sz="2400" dirty="0" smtClean="0">
                <a:latin typeface="Times New Roman" pitchFamily="18" charset="0"/>
                <a:cs typeface="Times New Roman" pitchFamily="18" charset="0"/>
              </a:rPr>
              <a:t>Alleinstehende  sind besonders gefährdet.</a:t>
            </a:r>
          </a:p>
          <a:p>
            <a:r>
              <a:rPr lang="pl-PL" sz="2400" dirty="0" smtClean="0">
                <a:latin typeface="Times New Roman" pitchFamily="18" charset="0"/>
                <a:cs typeface="Times New Roman" pitchFamily="18" charset="0"/>
              </a:rPr>
              <a:t>Soziale Auswirkungen: Isolierung, </a:t>
            </a:r>
            <a:r>
              <a:rPr lang="de-DE" sz="2400" dirty="0" smtClean="0">
                <a:latin typeface="Times New Roman" pitchFamily="18" charset="0"/>
                <a:cs typeface="Times New Roman" pitchFamily="18" charset="0"/>
              </a:rPr>
              <a:t>Brechen des sozialen und familiären Bindungen</a:t>
            </a:r>
            <a:r>
              <a:rPr lang="pl-PL" sz="2400" dirty="0" smtClean="0">
                <a:latin typeface="Times New Roman" pitchFamily="18" charset="0"/>
                <a:cs typeface="Times New Roman" pitchFamily="18" charset="0"/>
              </a:rPr>
              <a:t>,  </a:t>
            </a:r>
            <a:r>
              <a:rPr lang="pl-PL" sz="2400" dirty="0" err="1" smtClean="0">
                <a:latin typeface="Times New Roman" pitchFamily="18" charset="0"/>
                <a:cs typeface="Times New Roman" pitchFamily="18" charset="0"/>
              </a:rPr>
              <a:t>Autounfaelle</a:t>
            </a:r>
            <a:endParaRPr lang="pl-PL" sz="2400" dirty="0" smtClean="0">
              <a:latin typeface="Times New Roman" pitchFamily="18" charset="0"/>
              <a:cs typeface="Times New Roman" pitchFamily="18" charset="0"/>
            </a:endParaRPr>
          </a:p>
          <a:p>
            <a:r>
              <a:rPr lang="pl-PL" sz="2400" dirty="0" smtClean="0">
                <a:latin typeface="Times New Roman" pitchFamily="18" charset="0"/>
                <a:cs typeface="Times New Roman" pitchFamily="18" charset="0"/>
              </a:rPr>
              <a:t>Auswirkungen auf </a:t>
            </a:r>
            <a:r>
              <a:rPr lang="pl-PL" sz="2400" dirty="0" err="1" smtClean="0">
                <a:latin typeface="Times New Roman" pitchFamily="18" charset="0"/>
                <a:cs typeface="Times New Roman" pitchFamily="18" charset="0"/>
              </a:rPr>
              <a:t>die</a:t>
            </a:r>
            <a:r>
              <a:rPr lang="pl-PL" sz="2400" dirty="0" smtClean="0">
                <a:latin typeface="Times New Roman" pitchFamily="18" charset="0"/>
                <a:cs typeface="Times New Roman" pitchFamily="18" charset="0"/>
              </a:rPr>
              <a:t> </a:t>
            </a:r>
            <a:r>
              <a:rPr lang="pl-PL" sz="2400" dirty="0" err="1" smtClean="0">
                <a:latin typeface="Times New Roman" pitchFamily="18" charset="0"/>
                <a:cs typeface="Times New Roman" pitchFamily="18" charset="0"/>
              </a:rPr>
              <a:t>Gesundheit</a:t>
            </a:r>
            <a:r>
              <a:rPr lang="pl-PL" sz="2400" dirty="0" smtClean="0">
                <a:latin typeface="Times New Roman" pitchFamily="18" charset="0"/>
                <a:cs typeface="Times New Roman" pitchFamily="18" charset="0"/>
              </a:rPr>
              <a:t>: </a:t>
            </a:r>
            <a:r>
              <a:rPr lang="pl-PL" sz="2400" dirty="0" smtClean="0">
                <a:latin typeface="Times New Roman" pitchFamily="18" charset="0"/>
                <a:cs typeface="Times New Roman" pitchFamily="18" charset="0"/>
              </a:rPr>
              <a:t>Krebs, Leberschäden, Infektionen</a:t>
            </a:r>
          </a:p>
        </p:txBody>
      </p:sp>
      <p:pic>
        <p:nvPicPr>
          <p:cNvPr id="6" name="Picture 4" descr="nnn"/>
          <p:cNvPicPr>
            <a:picLocks noChangeAspect="1" noChangeArrowheads="1"/>
          </p:cNvPicPr>
          <p:nvPr/>
        </p:nvPicPr>
        <p:blipFill>
          <a:blip r:embed="rId2"/>
          <a:srcRect/>
          <a:stretch>
            <a:fillRect/>
          </a:stretch>
        </p:blipFill>
        <p:spPr bwMode="auto">
          <a:xfrm>
            <a:off x="6429388" y="4714884"/>
            <a:ext cx="2071670" cy="1726137"/>
          </a:xfrm>
          <a:prstGeom prst="rect">
            <a:avLst/>
          </a:prstGeom>
          <a:noFill/>
        </p:spPr>
      </p:pic>
      <p:sp>
        <p:nvSpPr>
          <p:cNvPr id="4" name="pole tekstowe 3"/>
          <p:cNvSpPr txBox="1"/>
          <p:nvPr/>
        </p:nvSpPr>
        <p:spPr>
          <a:xfrm>
            <a:off x="1643042" y="357166"/>
            <a:ext cx="5715040" cy="584775"/>
          </a:xfrm>
          <a:prstGeom prst="rect">
            <a:avLst/>
          </a:prstGeom>
          <a:noFill/>
        </p:spPr>
        <p:txBody>
          <a:bodyPr wrap="square" rtlCol="0">
            <a:spAutoFit/>
          </a:bodyPr>
          <a:lstStyle/>
          <a:p>
            <a:pPr algn="ctr"/>
            <a:r>
              <a:rPr lang="de-DE" sz="3200" b="1" dirty="0" smtClean="0">
                <a:latin typeface="Times New Roman" pitchFamily="18" charset="0"/>
                <a:cs typeface="Times New Roman" pitchFamily="18" charset="0"/>
              </a:rPr>
              <a:t>Nichtigkeiten</a:t>
            </a:r>
            <a:endParaRPr lang="pl-PL" sz="3200" b="1"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pole tekstowe 5"/>
          <p:cNvSpPr txBox="1"/>
          <p:nvPr/>
        </p:nvSpPr>
        <p:spPr>
          <a:xfrm>
            <a:off x="357158" y="571480"/>
            <a:ext cx="3857652" cy="2308324"/>
          </a:xfrm>
          <a:prstGeom prst="rect">
            <a:avLst/>
          </a:prstGeom>
          <a:noFill/>
        </p:spPr>
        <p:txBody>
          <a:bodyPr wrap="square" rtlCol="0">
            <a:spAutoFit/>
          </a:bodyPr>
          <a:lstStyle/>
          <a:p>
            <a:r>
              <a:rPr lang="pl-PL" sz="2400" dirty="0" err="1" smtClean="0"/>
              <a:t>Als</a:t>
            </a:r>
            <a:r>
              <a:rPr lang="pl-PL" sz="2400" dirty="0" smtClean="0"/>
              <a:t> </a:t>
            </a:r>
            <a:r>
              <a:rPr lang="de-DE" sz="2400" b="1" dirty="0" smtClean="0"/>
              <a:t>Glücksspiele  </a:t>
            </a:r>
            <a:r>
              <a:rPr lang="de-DE" sz="2400" dirty="0" smtClean="0"/>
              <a:t>bezeichnet sind Spiele, bei denen Gewinn und Verlust ausschließlich oder vorwiegend vom Zufall abhängen – und nicht vom Geschick oder den Entscheidungen der Spieler.</a:t>
            </a:r>
            <a:endParaRPr lang="pl-PL" sz="2000" dirty="0">
              <a:latin typeface="Times New Roman" pitchFamily="18" charset="0"/>
              <a:cs typeface="Times New Roman" pitchFamily="18" charset="0"/>
            </a:endParaRPr>
          </a:p>
        </p:txBody>
      </p:sp>
      <p:pic>
        <p:nvPicPr>
          <p:cNvPr id="7" name="Obraz 6" descr="sd.jpg"/>
          <p:cNvPicPr>
            <a:picLocks noChangeAspect="1"/>
          </p:cNvPicPr>
          <p:nvPr/>
        </p:nvPicPr>
        <p:blipFill>
          <a:blip r:embed="rId2"/>
          <a:stretch>
            <a:fillRect/>
          </a:stretch>
        </p:blipFill>
        <p:spPr>
          <a:xfrm>
            <a:off x="285720" y="3500438"/>
            <a:ext cx="5000660" cy="2791066"/>
          </a:xfrm>
          <a:prstGeom prst="rect">
            <a:avLst/>
          </a:prstGeom>
          <a:ln>
            <a:noFill/>
          </a:ln>
          <a:effectLst>
            <a:softEdge rad="112500"/>
          </a:effectLst>
        </p:spPr>
      </p:pic>
      <p:pic>
        <p:nvPicPr>
          <p:cNvPr id="5" name="Obraz 4" descr="r.jpg"/>
          <p:cNvPicPr>
            <a:picLocks noChangeAspect="1"/>
          </p:cNvPicPr>
          <p:nvPr/>
        </p:nvPicPr>
        <p:blipFill>
          <a:blip r:embed="rId3"/>
          <a:stretch>
            <a:fillRect/>
          </a:stretch>
        </p:blipFill>
        <p:spPr>
          <a:xfrm>
            <a:off x="4286248" y="642918"/>
            <a:ext cx="4433018" cy="2928958"/>
          </a:xfrm>
          <a:prstGeom prst="rect">
            <a:avLst/>
          </a:prstGeom>
          <a:ln>
            <a:noFill/>
          </a:ln>
          <a:effectLst>
            <a:softEdge rad="112500"/>
          </a:effectLst>
        </p:spPr>
      </p:pic>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Kapitał">
  <a:themeElements>
    <a:clrScheme name="Przesilenie">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Kapitał">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Kapitał">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ppt/theme/theme2.xml><?xml version="1.0" encoding="utf-8"?>
<a:theme xmlns:a="http://schemas.openxmlformats.org/drawingml/2006/main" name="Motyw pakietu Office">
  <a:themeElements>
    <a:clrScheme name="Pakiet 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Pakiet 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Pakiet 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Equity</Template>
  <TotalTime>2262</TotalTime>
  <Words>703</Words>
  <Application>Microsoft Office PowerPoint</Application>
  <PresentationFormat>Pokaz na ekranie (4:3)</PresentationFormat>
  <Paragraphs>108</Paragraphs>
  <Slides>20</Slides>
  <Notes>2</Notes>
  <HiddenSlides>0</HiddenSlides>
  <MMClips>0</MMClips>
  <ScaleCrop>false</ScaleCrop>
  <HeadingPairs>
    <vt:vector size="4" baseType="variant">
      <vt:variant>
        <vt:lpstr>Motyw</vt:lpstr>
      </vt:variant>
      <vt:variant>
        <vt:i4>1</vt:i4>
      </vt:variant>
      <vt:variant>
        <vt:lpstr>Tytuły slajdów</vt:lpstr>
      </vt:variant>
      <vt:variant>
        <vt:i4>20</vt:i4>
      </vt:variant>
    </vt:vector>
  </HeadingPairs>
  <TitlesOfParts>
    <vt:vector size="21" baseType="lpstr">
      <vt:lpstr>Kapitał</vt:lpstr>
      <vt:lpstr>SüchtE  </vt:lpstr>
      <vt:lpstr>Prezentacja programu PowerPoint</vt:lpstr>
      <vt:lpstr>Nikotinsucht  ist eine Sucht, die durch das Verbrennen und Inhalieren von nikotinhaltigen Pflanzenteilen hervorgerufen wird. Nikotinabhängigkeit ist die wohl häufigste Suchtkrankheit. Bereits Kinder und Jugendliche machen ihre Erfahrungen mit diesem Suchtstoff. Das Rauchen ist gesundheitsschädlich.</vt:lpstr>
      <vt:lpstr>Hier ein paar Zahlen:</vt:lpstr>
      <vt:lpstr>Prezentacja programu PowerPoint</vt:lpstr>
      <vt:lpstr>Prezentacja programu PowerPoint</vt:lpstr>
      <vt:lpstr>Prezentacja programu PowerPoint</vt:lpstr>
      <vt:lpstr>Prezentacja programu PowerPoint</vt:lpstr>
      <vt:lpstr>Prezentacja programu PowerPoint</vt:lpstr>
      <vt:lpstr>Beispiele für Glücksspiele</vt:lpstr>
      <vt:lpstr>Auswirkungen </vt:lpstr>
      <vt:lpstr>Unter Drogensucht versteht man eine psychische oder  körperliche Abhängigkeit von bestimmten  Substanzen. Jährlich gibt es rund  20 000 neue Drogenkonsumenten   in Deutschland.</vt:lpstr>
      <vt:lpstr>Beispiele für Drogen</vt:lpstr>
      <vt:lpstr>Prezentacja programu PowerPoint</vt:lpstr>
      <vt:lpstr>Prezentacja programu PowerPoint</vt:lpstr>
      <vt:lpstr>Prezentacja programu PowerPoint</vt:lpstr>
      <vt:lpstr>Geschlecht und Alter bei Internetsüchtigen- Statistiken </vt:lpstr>
      <vt:lpstr>Wortschatz  zum  Thema</vt:lpstr>
      <vt:lpstr>          die Lungenentzündung- zapalnie płuc das Marihuana- marihuana das Morphin- morfina die Nikotinsucht- uzależnienie od nikotyny  rauchen- palenie  papierosów  das Roulette- ruletka  der Schlaganfall- udar mózgu  die Schnüffelstoffe- środki wziewne  der Speiseröhrenkrebs- rak przełyku  die Spielsucht- uzależnienie od hazardu die Sucht- nałóg  sterben- umierać  die Symptome- objawy  die Unfruchtbarkeit- bezpłodność der Zwang- przymus       </vt:lpstr>
      <vt:lpstr>Quellen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Slajd 1</dc:title>
  <dc:creator>Magda</dc:creator>
  <cp:lastModifiedBy>AGA</cp:lastModifiedBy>
  <cp:revision>223</cp:revision>
  <dcterms:created xsi:type="dcterms:W3CDTF">2015-02-27T18:23:11Z</dcterms:created>
  <dcterms:modified xsi:type="dcterms:W3CDTF">2015-09-13T17:02:21Z</dcterms:modified>
</cp:coreProperties>
</file>