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6" r:id="rId9"/>
    <p:sldId id="267" r:id="rId10"/>
    <p:sldId id="268" r:id="rId11"/>
    <p:sldId id="265" r:id="rId12"/>
    <p:sldId id="261" r:id="rId13"/>
    <p:sldId id="271" r:id="rId14"/>
    <p:sldId id="262" r:id="rId15"/>
    <p:sldId id="263" r:id="rId16"/>
    <p:sldId id="264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5DAA-D819-431A-89EE-BD7B1954B6B8}" type="datetimeFigureOut">
              <a:rPr lang="pl-PL" smtClean="0"/>
              <a:pPr/>
              <a:t>2015-06-13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73B8-BA37-423E-B5E1-EC6BF2CE217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xx\Desktop\videoplayback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ternaute.com/biographie/victor-hugo/" TargetMode="External"/><Relationship Id="rId7" Type="http://schemas.openxmlformats.org/officeDocument/2006/relationships/hyperlink" Target="http://www.victor-hugo.info/" TargetMode="External"/><Relationship Id="rId2" Type="http://schemas.openxmlformats.org/officeDocument/2006/relationships/hyperlink" Target="http://www.histoire-en-ligne.com/spip.php?article36&amp;artsuite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upie.org/Biographies/Hugo.htm" TargetMode="External"/><Relationship Id="rId5" Type="http://schemas.openxmlformats.org/officeDocument/2006/relationships/hyperlink" Target="http://www.histoire-pour-tous.fr/biographies/2968-victor-hugo-1802-1885-biographie-courte.html" TargetMode="External"/><Relationship Id="rId4" Type="http://schemas.openxmlformats.org/officeDocument/2006/relationships/hyperlink" Target="http://www.lespoetes.net/poete-91-Victor-HUGO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Trajan Pro" pitchFamily="18" charset="0"/>
              </a:rPr>
              <a:t>Victor Hugo</a:t>
            </a:r>
            <a:endParaRPr lang="pl-PL" dirty="0">
              <a:latin typeface="Trajan Pro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/>
          <a:lstStyle/>
          <a:p>
            <a:r>
              <a:rPr lang="pl-PL" dirty="0" smtClean="0">
                <a:latin typeface="Garamond" pitchFamily="18" charset="0"/>
              </a:rPr>
              <a:t>Paweł Szczyrek</a:t>
            </a:r>
            <a:endParaRPr lang="pl-PL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30" t="12966" r="80402" b="17016"/>
          <a:stretch>
            <a:fillRect/>
          </a:stretch>
        </p:blipFill>
        <p:spPr bwMode="auto">
          <a:xfrm>
            <a:off x="285720" y="142852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6786578" y="285728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dirty="0" smtClean="0">
                <a:latin typeface="Garamond" pitchFamily="18" charset="0"/>
              </a:rPr>
              <a:t>Philologie polonaise</a:t>
            </a:r>
          </a:p>
          <a:p>
            <a:pPr algn="just"/>
            <a:r>
              <a:rPr lang="pl-PL" dirty="0" smtClean="0">
                <a:latin typeface="Garamond" pitchFamily="18" charset="0"/>
              </a:rPr>
              <a:t>Études de 2</a:t>
            </a:r>
            <a:r>
              <a:rPr lang="pl-PL" baseline="30000" dirty="0">
                <a:latin typeface="Garamond" pitchFamily="18" charset="0"/>
              </a:rPr>
              <a:t>e</a:t>
            </a:r>
            <a:r>
              <a:rPr lang="pl-PL" dirty="0" smtClean="0">
                <a:latin typeface="Garamond" pitchFamily="18" charset="0"/>
              </a:rPr>
              <a:t> cycle</a:t>
            </a:r>
            <a:endParaRPr lang="pl-PL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ecture-academy.com/wp-content/uploads/2014/10/logo_1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982157" cy="558165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143504" y="6000768"/>
            <a:ext cx="25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Garamond" pitchFamily="18" charset="0"/>
              </a:rPr>
              <a:t>Victor Hugo, </a:t>
            </a:r>
            <a:r>
              <a:rPr lang="pl-PL" i="1" dirty="0" smtClean="0">
                <a:latin typeface="Garamond" pitchFamily="18" charset="0"/>
              </a:rPr>
              <a:t>Les Misérables</a:t>
            </a:r>
            <a:endParaRPr lang="pl-PL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Adaptation des Misérables</a:t>
            </a:r>
            <a:endParaRPr lang="pl-PL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071522"/>
            <a:ext cx="914400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Le vocabulaire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sz="2200" dirty="0" smtClean="0">
                <a:latin typeface="Garamond" pitchFamily="18" charset="0"/>
              </a:rPr>
              <a:t>adaptation [f] – adaptacja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affecter – sprawić przykrość, dotknąć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but [m] – cel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cercueil [m] – trumna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congestion pulmonaire – zatory płucne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contenir – zawierać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début [m] – początek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député [m] – poseł 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difficile – trudny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élire – wybierać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général [m] – generał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liberté [f] – wolność</a:t>
            </a:r>
          </a:p>
          <a:p>
            <a:pPr lvl="0"/>
            <a:r>
              <a:rPr lang="pl-PL" sz="2200" dirty="0" smtClean="0">
                <a:latin typeface="Garamond" pitchFamily="18" charset="0"/>
              </a:rPr>
              <a:t>lors de – podczas</a:t>
            </a:r>
          </a:p>
          <a:p>
            <a:endParaRPr lang="pl-PL" sz="2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714876" y="1714488"/>
            <a:ext cx="4186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l-PL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786314" y="1571612"/>
            <a:ext cx="4186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manifester – ukazywać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membre [m] – członek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misérable </a:t>
            </a:r>
            <a:r>
              <a:rPr lang="pl-PL" sz="2000" dirty="0" smtClean="0">
                <a:latin typeface="Garamond" pitchFamily="18" charset="0"/>
              </a:rPr>
              <a:t>[m] – nędznik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mot [m] – wyraz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nombreux  – liczny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normaliser - normalizować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obsèques [f] – pogrzeb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passion [f] – zamiłowanie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pauvre [mf] – biedak/czka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Garamond" pitchFamily="18" charset="0"/>
              </a:rPr>
              <a:t>peine de mort – kara śmierci</a:t>
            </a:r>
            <a:endParaRPr lang="pl-PL" sz="2000" dirty="0" smtClean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principal – najważniejszy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provincial – prowincjonalny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smtClean="0">
                <a:latin typeface="Garamond" pitchFamily="18" charset="0"/>
              </a:rPr>
              <a:t>quitter – opuszczać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Le vocabulaire</a:t>
            </a:r>
            <a:endParaRPr lang="pl-PL" dirty="0"/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pl-PL" sz="10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Garamond"/>
            </a:endParaRPr>
          </a:p>
          <a:p>
            <a:endParaRPr lang="pl-PL" sz="24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9600" y="1752600"/>
            <a:ext cx="41862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rejoindre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– dołączyć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000" dirty="0" err="1" smtClean="0">
                <a:latin typeface="Garamond" pitchFamily="18" charset="0"/>
              </a:rPr>
              <a:t>s’opposer</a:t>
            </a:r>
            <a:r>
              <a:rPr lang="pl-PL" sz="2000" dirty="0" smtClean="0">
                <a:latin typeface="Garamond" pitchFamily="18" charset="0"/>
              </a:rPr>
              <a:t> à – sprzeciwiać się komuś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Garamond" pitchFamily="18" charset="0"/>
              </a:rPr>
              <a:t>sous le règne de – za panowania </a:t>
            </a:r>
            <a:endParaRPr lang="pl-PL" sz="2000" dirty="0" smtClean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l-PL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La bibliographie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2"/>
              </a:rPr>
              <a:t>http://www.histoire-en-ligne.com/spip.php?article36&amp;artsuite=0</a:t>
            </a:r>
            <a:endParaRPr lang="pl-PL" sz="2400" dirty="0" smtClean="0">
              <a:latin typeface="Garamond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3"/>
              </a:rPr>
              <a:t>http://www.linternaute.com/biographie/victor-hugo/</a:t>
            </a:r>
            <a:endParaRPr lang="pl-PL" sz="2400" dirty="0" smtClean="0">
              <a:latin typeface="Garamond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4"/>
              </a:rPr>
              <a:t>http://www.lespoetes.net/poete-91-Victor-HUGO.html</a:t>
            </a:r>
            <a:endParaRPr lang="pl-PL" sz="2400" dirty="0" smtClean="0">
              <a:latin typeface="Garamond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5"/>
              </a:rPr>
              <a:t>http://www.histoire-pour-tous.fr/biographies/2968-victor-hugo-1802-1885-biographie-courte.html</a:t>
            </a:r>
            <a:endParaRPr lang="pl-PL" sz="2400" dirty="0" smtClean="0">
              <a:latin typeface="Garamond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6"/>
              </a:rPr>
              <a:t>http://www.toupie.org/Biographies/Hugo.htm</a:t>
            </a:r>
            <a:endParaRPr lang="pl-PL" sz="2400" dirty="0" smtClean="0">
              <a:latin typeface="Garamond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400" dirty="0" smtClean="0">
                <a:latin typeface="Garamond" pitchFamily="18" charset="0"/>
                <a:hlinkClick r:id="rId7"/>
              </a:rPr>
              <a:t>http://www.victor-hugo.info/</a:t>
            </a:r>
            <a:endParaRPr lang="pl-PL" sz="2400" dirty="0" smtClean="0">
              <a:latin typeface="Garamond" pitchFamily="18" charset="0"/>
            </a:endParaRPr>
          </a:p>
          <a:p>
            <a:pPr>
              <a:buNone/>
            </a:pPr>
            <a:endParaRPr lang="pl-PL" sz="1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Garamond" pitchFamily="18" charset="0"/>
              </a:rPr>
              <a:t>La fin</a:t>
            </a:r>
            <a:endParaRPr lang="pl-PL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 quiz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Garamond" pitchFamily="18" charset="0"/>
              </a:rPr>
              <a:t>Victor Hugo est né à…</a:t>
            </a: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Garamond" pitchFamily="18" charset="0"/>
              </a:rPr>
              <a:t>      a</a:t>
            </a:r>
            <a:r>
              <a:rPr lang="pl-PL" sz="2200" dirty="0" smtClean="0">
                <a:latin typeface="Garamond" pitchFamily="18" charset="0"/>
              </a:rPr>
              <a:t>) Paris                                                                           </a:t>
            </a:r>
            <a:r>
              <a:rPr lang="pl-PL" sz="2200" dirty="0" smtClean="0">
                <a:latin typeface="Garamond"/>
              </a:rPr>
              <a:t>c) Lille</a:t>
            </a:r>
            <a:endParaRPr lang="pl-PL" sz="2200" dirty="0" smtClean="0"/>
          </a:p>
          <a:p>
            <a:pPr>
              <a:lnSpc>
                <a:spcPct val="150000"/>
              </a:lnSpc>
            </a:pPr>
            <a:endParaRPr lang="pl-PL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Garamond" pitchFamily="18" charset="0"/>
              </a:rPr>
              <a:t>Il a publié son premier roman historique en…</a:t>
            </a: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Garamond" pitchFamily="18" charset="0"/>
              </a:rPr>
              <a:t>      </a:t>
            </a:r>
            <a:r>
              <a:rPr lang="pl-PL" sz="2200" dirty="0" smtClean="0">
                <a:latin typeface="Garamond" pitchFamily="18" charset="0"/>
              </a:rPr>
              <a:t>a) 1540                           b) 1855</a:t>
            </a: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Garamond" pitchFamily="18" charset="0"/>
              </a:rPr>
              <a:t>Après </a:t>
            </a:r>
            <a:r>
              <a:rPr lang="pl-PL" sz="2400" dirty="0" smtClean="0">
                <a:latin typeface="Garamond" pitchFamily="18" charset="0"/>
              </a:rPr>
              <a:t>avoir quitté </a:t>
            </a:r>
            <a:r>
              <a:rPr lang="pl-PL" sz="2400" dirty="0" smtClean="0">
                <a:latin typeface="Garamond" pitchFamily="18" charset="0"/>
              </a:rPr>
              <a:t>la France, il a habit</a:t>
            </a:r>
            <a:r>
              <a:rPr lang="pl-PL" sz="2400" dirty="0" smtClean="0">
                <a:latin typeface="Garamond"/>
              </a:rPr>
              <a:t>é</a:t>
            </a:r>
            <a:r>
              <a:rPr lang="pl-PL" sz="2400" dirty="0" smtClean="0">
                <a:latin typeface="Garamond" pitchFamily="18" charset="0"/>
              </a:rPr>
              <a:t> en… </a:t>
            </a:r>
          </a:p>
          <a:p>
            <a:pPr>
              <a:lnSpc>
                <a:spcPct val="150000"/>
              </a:lnSpc>
              <a:buNone/>
            </a:pPr>
            <a:r>
              <a:rPr lang="pl-PL" sz="2400" dirty="0" smtClean="0">
                <a:latin typeface="Garamond" pitchFamily="18" charset="0"/>
              </a:rPr>
              <a:t>      a) </a:t>
            </a:r>
            <a:r>
              <a:rPr lang="pl-PL" sz="2200" dirty="0" smtClean="0">
                <a:latin typeface="Garamond" pitchFamily="18" charset="0"/>
              </a:rPr>
              <a:t>Pologne                      b) Espagne</a:t>
            </a:r>
          </a:p>
          <a:p>
            <a:pPr>
              <a:lnSpc>
                <a:spcPct val="150000"/>
              </a:lnSpc>
            </a:pPr>
            <a:endParaRPr lang="pl-PL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pl-PL" sz="24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32000" y="225000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Garamond" pitchFamily="18" charset="0"/>
              </a:rPr>
              <a:t>  b)  Besan</a:t>
            </a:r>
            <a:r>
              <a:rPr lang="pl-PL" sz="2000" dirty="0" smtClean="0">
                <a:latin typeface="Garamond"/>
              </a:rPr>
              <a:t>çon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357950" y="3857628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Garamond" pitchFamily="18" charset="0"/>
              </a:rPr>
              <a:t>c) 1831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57950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aramond" pitchFamily="18" charset="0"/>
              </a:rPr>
              <a:t>c) Belgique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>
                <a:latin typeface="Garamond" pitchFamily="18" charset="0"/>
              </a:rPr>
              <a:t>Hugo est mort le…</a:t>
            </a:r>
          </a:p>
          <a:p>
            <a:pPr>
              <a:lnSpc>
                <a:spcPct val="150000"/>
              </a:lnSpc>
              <a:buNone/>
            </a:pPr>
            <a:r>
              <a:rPr lang="pl-PL" sz="2200" dirty="0" smtClean="0">
                <a:latin typeface="Garamond" pitchFamily="18" charset="0"/>
              </a:rPr>
              <a:t>                                           </a:t>
            </a:r>
            <a:r>
              <a:rPr lang="pl-PL" sz="2000" dirty="0" smtClean="0">
                <a:latin typeface="Garamond" pitchFamily="18" charset="0"/>
              </a:rPr>
              <a:t>b) </a:t>
            </a:r>
            <a:r>
              <a:rPr lang="pl-PL" sz="2000" dirty="0" smtClean="0"/>
              <a:t> </a:t>
            </a:r>
            <a:r>
              <a:rPr lang="pl-PL" sz="2000" dirty="0" smtClean="0">
                <a:latin typeface="Garamond" pitchFamily="18" charset="0"/>
              </a:rPr>
              <a:t>22 juillet 1855</a:t>
            </a:r>
            <a:r>
              <a:rPr lang="pl-PL" sz="2000" dirty="0" smtClean="0">
                <a:latin typeface="Garamond"/>
              </a:rPr>
              <a:t>                    c) 22 mai 1939</a:t>
            </a:r>
          </a:p>
          <a:p>
            <a:pPr>
              <a:lnSpc>
                <a:spcPct val="150000"/>
              </a:lnSpc>
              <a:buNone/>
            </a:pPr>
            <a:endParaRPr lang="pl-PL" sz="22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Garamond" pitchFamily="18" charset="0"/>
              </a:rPr>
              <a:t>Combien y a-t-il de membres, au maximum, à l'Académie</a:t>
            </a:r>
            <a:r>
              <a:rPr lang="pl-PL" sz="2200" dirty="0" smtClean="0">
                <a:latin typeface="Garamond" pitchFamily="18" charset="0"/>
              </a:rPr>
              <a:t> </a:t>
            </a:r>
            <a:r>
              <a:rPr lang="fr-FR" sz="2200" dirty="0" smtClean="0">
                <a:latin typeface="Garamond" pitchFamily="18" charset="0"/>
              </a:rPr>
              <a:t>française?</a:t>
            </a:r>
            <a:r>
              <a:rPr lang="pl-PL" sz="2200" dirty="0" smtClean="0">
                <a:latin typeface="Garamond" pitchFamily="18" charset="0"/>
              </a:rPr>
              <a:t>          </a:t>
            </a:r>
            <a:r>
              <a:rPr lang="pl-PL" sz="2000" dirty="0" smtClean="0">
                <a:latin typeface="Garamond" pitchFamily="18" charset="0"/>
              </a:rPr>
              <a:t>a) 80                                                                                  c) 20</a:t>
            </a:r>
          </a:p>
          <a:p>
            <a:pPr>
              <a:lnSpc>
                <a:spcPct val="150000"/>
              </a:lnSpc>
              <a:buNone/>
            </a:pPr>
            <a:endParaRPr lang="pl-PL" sz="22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200" dirty="0" smtClean="0">
                <a:latin typeface="Garamond" pitchFamily="18" charset="0"/>
              </a:rPr>
              <a:t>Le livre le plus connu de Hugo est…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latin typeface="Garamond" pitchFamily="18" charset="0"/>
              </a:rPr>
              <a:t>       a) </a:t>
            </a:r>
            <a:r>
              <a:rPr lang="pl-PL" sz="2000" i="1" dirty="0" smtClean="0">
                <a:latin typeface="Garamond" pitchFamily="18" charset="0"/>
              </a:rPr>
              <a:t>Notre-Dame de Paris</a:t>
            </a:r>
            <a:r>
              <a:rPr lang="pl-PL" sz="2000" dirty="0" smtClean="0">
                <a:latin typeface="Garamond" pitchFamily="18" charset="0"/>
              </a:rPr>
              <a:t>                                                       </a:t>
            </a:r>
            <a:r>
              <a:rPr lang="pl-PL" sz="2000" dirty="0" smtClean="0">
                <a:latin typeface="Garamond"/>
              </a:rPr>
              <a:t>c) </a:t>
            </a:r>
            <a:r>
              <a:rPr lang="pl-PL" sz="2000" i="1" dirty="0" err="1" smtClean="0">
                <a:latin typeface="Garamond"/>
              </a:rPr>
              <a:t>L’Homme</a:t>
            </a:r>
            <a:r>
              <a:rPr lang="pl-PL" sz="2000" i="1" dirty="0" smtClean="0">
                <a:latin typeface="Garamond"/>
              </a:rPr>
              <a:t> qui rit               </a:t>
            </a:r>
            <a:endParaRPr lang="pl-PL" sz="2200" i="1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 quiz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00000" y="230400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Garamond" pitchFamily="18" charset="0"/>
              </a:rPr>
              <a:t>a) 22 mai 1885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28992" y="565200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Garamond" pitchFamily="18" charset="0"/>
              </a:rPr>
              <a:t>b) </a:t>
            </a:r>
            <a:r>
              <a:rPr lang="pl-PL" sz="2000" dirty="0" smtClean="0"/>
              <a:t> </a:t>
            </a:r>
            <a:r>
              <a:rPr lang="pl-PL" sz="2000" i="1" dirty="0" smtClean="0">
                <a:latin typeface="Garamond" pitchFamily="18" charset="0"/>
              </a:rPr>
              <a:t>Les Mis</a:t>
            </a:r>
            <a:r>
              <a:rPr lang="pl-PL" sz="2000" i="1" dirty="0" smtClean="0">
                <a:latin typeface="Garamond"/>
              </a:rPr>
              <a:t>érables</a:t>
            </a:r>
            <a:r>
              <a:rPr lang="pl-PL" sz="2000" dirty="0" smtClean="0">
                <a:latin typeface="Garamond"/>
              </a:rPr>
              <a:t> 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00430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aramond" pitchFamily="18" charset="0"/>
              </a:rPr>
              <a:t>b) 40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Sommaire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>
            <a:normAutofit fontScale="32500" lnSpcReduction="20000"/>
          </a:bodyPr>
          <a:lstStyle/>
          <a:p>
            <a:r>
              <a:rPr lang="pl-PL" sz="8600" dirty="0" smtClean="0">
                <a:latin typeface="Garamond" pitchFamily="18" charset="0"/>
              </a:rPr>
              <a:t>Victor Hugo qui est-ce?</a:t>
            </a:r>
          </a:p>
          <a:p>
            <a:r>
              <a:rPr lang="pl-PL" sz="8600" dirty="0" smtClean="0">
                <a:latin typeface="Garamond" pitchFamily="18" charset="0"/>
              </a:rPr>
              <a:t>La biographie de Victor Hugo</a:t>
            </a:r>
          </a:p>
          <a:p>
            <a:r>
              <a:rPr lang="fr-FR" sz="8600" dirty="0" smtClean="0">
                <a:latin typeface="Garamond" pitchFamily="18" charset="0"/>
              </a:rPr>
              <a:t>Ses débuts littéraires</a:t>
            </a:r>
            <a:r>
              <a:rPr lang="pl-PL" sz="8600" dirty="0" smtClean="0">
                <a:latin typeface="Garamond" pitchFamily="18" charset="0"/>
              </a:rPr>
              <a:t> et sa vie politique</a:t>
            </a:r>
          </a:p>
          <a:p>
            <a:r>
              <a:rPr lang="pl-PL" sz="8600" dirty="0" smtClean="0">
                <a:latin typeface="Garamond" pitchFamily="18" charset="0"/>
              </a:rPr>
              <a:t>L</a:t>
            </a:r>
            <a:r>
              <a:rPr lang="fr-FR" sz="8600" dirty="0" smtClean="0">
                <a:latin typeface="Garamond" pitchFamily="18" charset="0"/>
              </a:rPr>
              <a:t>a naissance de la légende Hugo</a:t>
            </a:r>
            <a:endParaRPr lang="pl-PL" sz="8600" dirty="0" smtClean="0">
              <a:latin typeface="Garamond" pitchFamily="18" charset="0"/>
            </a:endParaRPr>
          </a:p>
          <a:p>
            <a:r>
              <a:rPr lang="pl-PL" sz="8600" dirty="0" smtClean="0">
                <a:latin typeface="Garamond" pitchFamily="18" charset="0"/>
              </a:rPr>
              <a:t>I</a:t>
            </a:r>
            <a:r>
              <a:rPr lang="fr-FR" sz="8600" dirty="0" smtClean="0">
                <a:latin typeface="Garamond" pitchFamily="18" charset="0"/>
              </a:rPr>
              <a:t>dée</a:t>
            </a:r>
            <a:r>
              <a:rPr lang="pl-PL" sz="8600" dirty="0" smtClean="0">
                <a:latin typeface="Garamond" pitchFamily="18" charset="0"/>
              </a:rPr>
              <a:t>s</a:t>
            </a:r>
            <a:r>
              <a:rPr lang="fr-FR" sz="8600" dirty="0" smtClean="0">
                <a:latin typeface="Garamond" pitchFamily="18" charset="0"/>
              </a:rPr>
              <a:t> politique</a:t>
            </a:r>
            <a:r>
              <a:rPr lang="pl-PL" sz="8600" dirty="0" smtClean="0">
                <a:latin typeface="Garamond" pitchFamily="18" charset="0"/>
              </a:rPr>
              <a:t>s</a:t>
            </a:r>
            <a:r>
              <a:rPr lang="fr-FR" sz="8600" dirty="0" smtClean="0">
                <a:latin typeface="Garamond" pitchFamily="18" charset="0"/>
              </a:rPr>
              <a:t> de Victor Hugo</a:t>
            </a:r>
            <a:endParaRPr lang="pl-PL" sz="8600" dirty="0" smtClean="0">
              <a:latin typeface="Garamond" pitchFamily="18" charset="0"/>
            </a:endParaRPr>
          </a:p>
          <a:p>
            <a:r>
              <a:rPr lang="fr-FR" sz="8600" dirty="0" smtClean="0">
                <a:latin typeface="Garamond" pitchFamily="18" charset="0"/>
              </a:rPr>
              <a:t>L'Académie Française</a:t>
            </a:r>
            <a:r>
              <a:rPr lang="pl-PL" sz="8600" dirty="0" smtClean="0">
                <a:latin typeface="Garamond" pitchFamily="18" charset="0"/>
              </a:rPr>
              <a:t>,</a:t>
            </a:r>
            <a:r>
              <a:rPr lang="fr-FR" sz="8600" dirty="0" smtClean="0">
                <a:latin typeface="Garamond" pitchFamily="18" charset="0"/>
              </a:rPr>
              <a:t> qu'est-ce que c'est ?</a:t>
            </a:r>
            <a:endParaRPr lang="pl-PL" sz="8600" dirty="0" smtClean="0">
              <a:latin typeface="Garamond" pitchFamily="18" charset="0"/>
            </a:endParaRPr>
          </a:p>
          <a:p>
            <a:r>
              <a:rPr lang="pl-PL" sz="8600" i="1" dirty="0" smtClean="0">
                <a:latin typeface="Garamond" pitchFamily="18" charset="0"/>
              </a:rPr>
              <a:t>Les Misérables </a:t>
            </a:r>
          </a:p>
          <a:p>
            <a:r>
              <a:rPr lang="pl-PL" sz="8600" dirty="0" smtClean="0">
                <a:latin typeface="Garamond" pitchFamily="18" charset="0"/>
              </a:rPr>
              <a:t>Le vocabulaire</a:t>
            </a:r>
          </a:p>
          <a:p>
            <a:r>
              <a:rPr lang="pl-PL" sz="8600" dirty="0" smtClean="0">
                <a:latin typeface="Garamond" pitchFamily="18" charset="0"/>
              </a:rPr>
              <a:t>La bibliographie</a:t>
            </a:r>
          </a:p>
          <a:p>
            <a:r>
              <a:rPr lang="pl-PL" sz="8600" dirty="0" smtClean="0">
                <a:latin typeface="Garamond" pitchFamily="18" charset="0"/>
              </a:rPr>
              <a:t>Le quiz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pl-PL" dirty="0" smtClean="0">
              <a:latin typeface="Garamond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latin typeface="Garamond" pitchFamily="18" charset="0"/>
              </a:rPr>
              <a:t>Victor Hugo qui est-ce?</a:t>
            </a:r>
            <a:endParaRPr lang="pl-PL" sz="5400" dirty="0">
              <a:latin typeface="Garamond" pitchFamily="18" charset="0"/>
            </a:endParaRPr>
          </a:p>
        </p:txBody>
      </p:sp>
      <p:pic>
        <p:nvPicPr>
          <p:cNvPr id="2050" name="Picture 2" descr="Victor Hu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481385" cy="460441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143372" y="1785926"/>
            <a:ext cx="47148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l-PL" sz="2000" dirty="0" smtClean="0">
                <a:latin typeface="Garamond" pitchFamily="18" charset="0"/>
              </a:rPr>
              <a:t>Le </a:t>
            </a:r>
            <a:r>
              <a:rPr lang="fr-FR" sz="2000" dirty="0" smtClean="0">
                <a:latin typeface="Garamond" pitchFamily="18" charset="0"/>
              </a:rPr>
              <a:t>plus important écrivain romantique de langue française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"Notre-Dame de Paris" (1831) 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"Les Mis</a:t>
            </a:r>
            <a:r>
              <a:rPr lang="fr-FR" sz="2000" dirty="0" smtClean="0">
                <a:latin typeface="Garamond"/>
              </a:rPr>
              <a:t>é</a:t>
            </a:r>
            <a:r>
              <a:rPr lang="fr-FR" sz="2000" dirty="0" smtClean="0">
                <a:latin typeface="Garamond" pitchFamily="18" charset="0"/>
              </a:rPr>
              <a:t>rables" (1862)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pl-PL" sz="2000" dirty="0" smtClean="0">
                <a:latin typeface="Garamond" pitchFamily="18" charset="0"/>
              </a:rPr>
              <a:t>Le membre de l'Assemblée constituante</a:t>
            </a:r>
            <a:endParaRPr lang="pl-PL" sz="2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latin typeface="Garamond" pitchFamily="18" charset="0"/>
              </a:rPr>
              <a:t>La biographie de Victor Hugo</a:t>
            </a:r>
            <a:endParaRPr lang="pl-PL" sz="5400" dirty="0">
              <a:latin typeface="Garamond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3372" y="2143116"/>
            <a:ext cx="4714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l-PL" sz="2000" dirty="0" smtClean="0">
                <a:latin typeface="Garamond" pitchFamily="18" charset="0"/>
              </a:rPr>
              <a:t>Il est </a:t>
            </a:r>
            <a:r>
              <a:rPr lang="fr-FR" sz="2000" dirty="0" smtClean="0">
                <a:latin typeface="Garamond" pitchFamily="18" charset="0"/>
              </a:rPr>
              <a:t>né à Besançon le 26 février 1802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le fils d</a:t>
            </a:r>
            <a:r>
              <a:rPr lang="pl-PL" sz="2000" dirty="0" smtClean="0">
                <a:latin typeface="Garamond" pitchFamily="18" charset="0"/>
              </a:rPr>
              <a:t>u</a:t>
            </a: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g</a:t>
            </a:r>
            <a:r>
              <a:rPr lang="pl-PL" sz="2000" dirty="0" smtClean="0">
                <a:latin typeface="Garamond"/>
              </a:rPr>
              <a:t>énéral</a:t>
            </a:r>
            <a:r>
              <a:rPr lang="fr-FR" sz="2000" dirty="0" smtClean="0">
                <a:latin typeface="Garamond" pitchFamily="18" charset="0"/>
              </a:rPr>
              <a:t> Léopold Hugo</a:t>
            </a:r>
            <a:r>
              <a:rPr lang="pl-PL" sz="2000" dirty="0" smtClean="0">
                <a:latin typeface="Garamond" pitchFamily="18" charset="0"/>
              </a:rPr>
              <a:t> et de Sophie Trébuchet</a:t>
            </a: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/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En 182</a:t>
            </a:r>
            <a:r>
              <a:rPr lang="pl-PL" sz="2000" dirty="0" smtClean="0">
                <a:latin typeface="Garamond" pitchFamily="18" charset="0"/>
              </a:rPr>
              <a:t>2</a:t>
            </a:r>
            <a:r>
              <a:rPr lang="fr-FR" sz="2000" dirty="0" smtClean="0">
                <a:latin typeface="Garamond" pitchFamily="18" charset="0"/>
              </a:rPr>
              <a:t> il</a:t>
            </a:r>
            <a:r>
              <a:rPr lang="pl-PL" sz="2000" dirty="0" smtClean="0">
                <a:latin typeface="Garamond" pitchFamily="18" charset="0"/>
              </a:rPr>
              <a:t> a</a:t>
            </a:r>
            <a:r>
              <a:rPr lang="fr-FR" sz="2000" dirty="0" smtClean="0">
                <a:latin typeface="Garamond" pitchFamily="18" charset="0"/>
              </a:rPr>
              <a:t> publi</a:t>
            </a:r>
            <a:r>
              <a:rPr lang="fr-FR" sz="2000" dirty="0" smtClean="0">
                <a:latin typeface="Garamond"/>
              </a:rPr>
              <a:t>é</a:t>
            </a: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ses</a:t>
            </a:r>
            <a:r>
              <a:rPr lang="fr-FR" sz="2000" dirty="0" smtClean="0">
                <a:latin typeface="Garamond" pitchFamily="18" charset="0"/>
              </a:rPr>
              <a:t> premier</a:t>
            </a:r>
            <a:r>
              <a:rPr lang="pl-PL" sz="2000" dirty="0" smtClean="0">
                <a:latin typeface="Garamond" pitchFamily="18" charset="0"/>
              </a:rPr>
              <a:t>s</a:t>
            </a: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po</a:t>
            </a:r>
            <a:r>
              <a:rPr lang="pl-PL" sz="2000" dirty="0" smtClean="0">
                <a:latin typeface="Garamond"/>
              </a:rPr>
              <a:t>è</a:t>
            </a:r>
            <a:r>
              <a:rPr lang="pl-PL" sz="2000" dirty="0" smtClean="0">
                <a:latin typeface="Garamond" pitchFamily="18" charset="0"/>
              </a:rPr>
              <a:t>mes</a:t>
            </a: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</p:txBody>
      </p:sp>
      <p:pic>
        <p:nvPicPr>
          <p:cNvPr id="6" name="Picture 2" descr="http://upload.wikimedia.org/wikipedia/commons/9/9f/Jan_Vil%C3%ADmek_-_Victor_Hugo_H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Garamond" pitchFamily="18" charset="0"/>
              </a:rPr>
              <a:t/>
            </a:r>
            <a:br>
              <a:rPr lang="pl-PL" sz="4000" dirty="0" smtClean="0">
                <a:latin typeface="Garamond" pitchFamily="18" charset="0"/>
              </a:rPr>
            </a:br>
            <a:r>
              <a:rPr lang="fr-FR" sz="4000" dirty="0" smtClean="0">
                <a:latin typeface="Garamond" pitchFamily="18" charset="0"/>
              </a:rPr>
              <a:t>Ses débuts littéraires</a:t>
            </a:r>
            <a:r>
              <a:rPr lang="pl-PL" sz="4000" dirty="0" smtClean="0">
                <a:latin typeface="Garamond" pitchFamily="18" charset="0"/>
              </a:rPr>
              <a:t> et sa vie politique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143372" y="1785926"/>
            <a:ext cx="47148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Le 12 octobre 1822</a:t>
            </a:r>
            <a:r>
              <a:rPr lang="pl-PL" sz="2000" dirty="0" smtClean="0">
                <a:latin typeface="Garamond" pitchFamily="18" charset="0"/>
              </a:rPr>
              <a:t> - </a:t>
            </a: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le mariage avec </a:t>
            </a:r>
            <a:r>
              <a:rPr lang="fr-FR" sz="2000" dirty="0" smtClean="0">
                <a:latin typeface="Garamond" pitchFamily="18" charset="0"/>
              </a:rPr>
              <a:t>Adèle Foucher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En 1841, il est élu à l'Académie française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Sa fille Léopoldine</a:t>
            </a:r>
            <a:r>
              <a:rPr lang="pl-PL" sz="2000" dirty="0" smtClean="0">
                <a:latin typeface="Garamond" pitchFamily="18" charset="0"/>
              </a:rPr>
              <a:t> est</a:t>
            </a:r>
            <a:r>
              <a:rPr lang="fr-FR" sz="2000" dirty="0" smtClean="0">
                <a:latin typeface="Garamond" pitchFamily="18" charset="0"/>
              </a:rPr>
              <a:t> m</a:t>
            </a:r>
            <a:r>
              <a:rPr lang="pl-PL" sz="2000" dirty="0" smtClean="0">
                <a:latin typeface="Garamond" pitchFamily="18" charset="0"/>
              </a:rPr>
              <a:t>orte</a:t>
            </a:r>
            <a:r>
              <a:rPr lang="fr-FR" sz="2000" dirty="0" smtClean="0">
                <a:latin typeface="Garamond" pitchFamily="18" charset="0"/>
              </a:rPr>
              <a:t> en 1843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Il a </a:t>
            </a:r>
            <a:r>
              <a:rPr lang="fr-FR" sz="2000" dirty="0" smtClean="0">
                <a:latin typeface="Garamond" pitchFamily="18" charset="0"/>
              </a:rPr>
              <a:t>rejoint le camp des Républicains</a:t>
            </a:r>
            <a:endParaRPr lang="pl-PL" sz="2000" dirty="0">
              <a:latin typeface="Garamond" pitchFamily="18" charset="0"/>
            </a:endParaRPr>
          </a:p>
        </p:txBody>
      </p:sp>
      <p:pic>
        <p:nvPicPr>
          <p:cNvPr id="12" name="Picture 6" descr="http://upload.wikimedia.org/wikipedia/commons/3/38/Victor_Hugo_by_Edmond_Bacot,_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10572848"/>
            <a:ext cx="2929905" cy="4523042"/>
          </a:xfrm>
          <a:prstGeom prst="rect">
            <a:avLst/>
          </a:prstGeom>
          <a:noFill/>
        </p:spPr>
      </p:pic>
      <p:pic>
        <p:nvPicPr>
          <p:cNvPr id="14" name="Picture 8" descr="http://cejilo.c.e.pic.centerblog.net/1992b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643050"/>
            <a:ext cx="35004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L</a:t>
            </a:r>
            <a:r>
              <a:rPr lang="fr-FR" dirty="0" smtClean="0">
                <a:latin typeface="Garamond" pitchFamily="18" charset="0"/>
              </a:rPr>
              <a:t>a naissance de la légende Hugo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43372" y="1785926"/>
            <a:ext cx="471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s'exile en Belgique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en 1870, Hugo</a:t>
            </a:r>
            <a:r>
              <a:rPr lang="pl-PL" sz="2000" dirty="0" smtClean="0">
                <a:latin typeface="Garamond" pitchFamily="18" charset="0"/>
              </a:rPr>
              <a:t> est</a:t>
            </a:r>
            <a:r>
              <a:rPr lang="fr-FR" sz="2000" dirty="0" smtClean="0">
                <a:latin typeface="Garamond" pitchFamily="18" charset="0"/>
              </a:rPr>
              <a:t> rentr</a:t>
            </a:r>
            <a:r>
              <a:rPr lang="fr-FR" sz="2000" dirty="0" smtClean="0">
                <a:latin typeface="Garamond"/>
              </a:rPr>
              <a:t>é</a:t>
            </a:r>
            <a:r>
              <a:rPr lang="fr-FR" sz="2000" dirty="0" smtClean="0">
                <a:latin typeface="Garamond" pitchFamily="18" charset="0"/>
              </a:rPr>
              <a:t> à Paris</a:t>
            </a: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r-FR" sz="2000" dirty="0" smtClean="0">
                <a:latin typeface="Garamond" pitchFamily="18" charset="0"/>
              </a:rPr>
              <a:t>Le 22 mai 1885, Victor Hugo</a:t>
            </a:r>
            <a:r>
              <a:rPr lang="pl-PL" sz="2000" dirty="0" smtClean="0">
                <a:latin typeface="Garamond" pitchFamily="18" charset="0"/>
              </a:rPr>
              <a:t> est</a:t>
            </a:r>
            <a:r>
              <a:rPr lang="fr-FR" sz="2000" dirty="0" smtClean="0">
                <a:latin typeface="Garamond" pitchFamily="18" charset="0"/>
              </a:rPr>
              <a:t> </a:t>
            </a:r>
            <a:r>
              <a:rPr lang="pl-PL" sz="2000" dirty="0" smtClean="0">
                <a:latin typeface="Garamond" pitchFamily="18" charset="0"/>
              </a:rPr>
              <a:t>mort</a:t>
            </a:r>
          </a:p>
          <a:p>
            <a:pPr marL="457200" indent="-457200">
              <a:buFont typeface="Wingdings" pitchFamily="2" charset="2"/>
              <a:buChar char="§"/>
            </a:pPr>
            <a:endParaRPr lang="pl-PL" sz="2000" dirty="0" smtClean="0">
              <a:latin typeface="Garamond" pitchFamily="18" charset="0"/>
            </a:endParaRPr>
          </a:p>
          <a:p>
            <a:pPr marL="457200" indent="-457200"/>
            <a:endParaRPr lang="pl-PL" sz="2000" dirty="0" smtClean="0">
              <a:latin typeface="Garamond" pitchFamily="18" charset="0"/>
            </a:endParaRPr>
          </a:p>
        </p:txBody>
      </p:sp>
      <p:pic>
        <p:nvPicPr>
          <p:cNvPr id="5" name="Picture 2" descr="http://upload.wikimedia.org/wikipedia/commons/thumb/2/27/Victor_Hugo_by_Charles_Hugo%2C_c1850-55.jpg/640px-Victor_Hugo_by_Charles_Hugo%2C_c1850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50324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7/1er_juin_1885_-_Enterrement_Victor_Hu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1731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29256" y="5643578"/>
            <a:ext cx="4143372" cy="10377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2849" rIns="0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itchFamily="18" charset="0"/>
                <a:cs typeface="Times New Roman" pitchFamily="18" charset="0"/>
              </a:rPr>
              <a:t>Obsèques de Victor Hugo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cs typeface="Arial" pitchFamily="34" charset="0"/>
              </a:rPr>
            </a:b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Garamond" pitchFamily="18" charset="0"/>
              </a:rPr>
              <a:t>I</a:t>
            </a:r>
            <a:r>
              <a:rPr lang="fr-FR" dirty="0" smtClean="0">
                <a:latin typeface="Garamond" pitchFamily="18" charset="0"/>
              </a:rPr>
              <a:t>dée</a:t>
            </a:r>
            <a:r>
              <a:rPr lang="pl-PL" dirty="0" smtClean="0">
                <a:latin typeface="Garamond" pitchFamily="18" charset="0"/>
              </a:rPr>
              <a:t>s</a:t>
            </a:r>
            <a:r>
              <a:rPr lang="fr-FR" dirty="0" smtClean="0">
                <a:latin typeface="Garamond" pitchFamily="18" charset="0"/>
              </a:rPr>
              <a:t> politique</a:t>
            </a:r>
            <a:r>
              <a:rPr lang="pl-PL" dirty="0" smtClean="0">
                <a:latin typeface="Garamond" pitchFamily="18" charset="0"/>
              </a:rPr>
              <a:t>s</a:t>
            </a:r>
            <a:r>
              <a:rPr lang="fr-FR" dirty="0" smtClean="0">
                <a:latin typeface="Garamond" pitchFamily="18" charset="0"/>
              </a:rPr>
              <a:t> de Victor Hugo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2643182"/>
            <a:ext cx="8072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l-PL" sz="2800" dirty="0" smtClean="0">
                <a:latin typeface="Garamond" pitchFamily="18" charset="0"/>
              </a:rPr>
              <a:t>		„</a:t>
            </a:r>
            <a:r>
              <a:rPr lang="fr-FR" sz="2800" dirty="0" smtClean="0">
                <a:latin typeface="Garamond" pitchFamily="18" charset="0"/>
              </a:rPr>
              <a:t>La République est une idée, la République est un principe, la République est un droit. </a:t>
            </a:r>
            <a:r>
              <a:rPr lang="fr-FR" sz="2800" b="1" dirty="0" smtClean="0">
                <a:latin typeface="Garamond" pitchFamily="18" charset="0"/>
              </a:rPr>
              <a:t>La République est l’incarnation même du progrès</a:t>
            </a:r>
            <a:r>
              <a:rPr lang="pl-PL" sz="2800" dirty="0" smtClean="0">
                <a:latin typeface="Garamond" pitchFamily="18" charset="0"/>
              </a:rPr>
              <a:t>”.</a:t>
            </a:r>
            <a:endParaRPr lang="pl-PL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latin typeface="Garamond" pitchFamily="18" charset="0"/>
              </a:rPr>
              <a:t/>
            </a:r>
            <a:br>
              <a:rPr lang="pl-PL" sz="3600" b="1" dirty="0" smtClean="0">
                <a:latin typeface="Garamond" pitchFamily="18" charset="0"/>
              </a:rPr>
            </a:br>
            <a:r>
              <a:rPr lang="fr-FR" sz="3600" b="1" dirty="0" smtClean="0">
                <a:latin typeface="Garamond" pitchFamily="18" charset="0"/>
              </a:rPr>
              <a:t>L'Académie Française</a:t>
            </a:r>
            <a:r>
              <a:rPr lang="pl-PL" sz="3600" b="1" dirty="0" smtClean="0">
                <a:latin typeface="Garamond" pitchFamily="18" charset="0"/>
              </a:rPr>
              <a:t>,</a:t>
            </a:r>
            <a:r>
              <a:rPr lang="fr-FR" sz="3600" b="1" dirty="0" smtClean="0">
                <a:latin typeface="Garamond" pitchFamily="18" charset="0"/>
              </a:rPr>
              <a:t> qu'est-ce que c'est ?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pl-PL" dirty="0"/>
          </a:p>
        </p:txBody>
      </p:sp>
      <p:pic>
        <p:nvPicPr>
          <p:cNvPr id="17410" name="Picture 2" descr="http://upload.wikimedia.org/wikipedia/commons/d/d4/Institut-de-france-pont-des-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072494" cy="531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430</Words>
  <Application>Microsoft Office PowerPoint</Application>
  <PresentationFormat>Pokaz na ekranie (4:3)</PresentationFormat>
  <Paragraphs>132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Victor Hugo</vt:lpstr>
      <vt:lpstr>Sommaire</vt:lpstr>
      <vt:lpstr>Victor Hugo qui est-ce?</vt:lpstr>
      <vt:lpstr>La biographie de Victor Hugo</vt:lpstr>
      <vt:lpstr> Ses débuts littéraires et sa vie politique  </vt:lpstr>
      <vt:lpstr>La naissance de la légende Hugo</vt:lpstr>
      <vt:lpstr>Slajd 7</vt:lpstr>
      <vt:lpstr>Idées politiques de Victor Hugo</vt:lpstr>
      <vt:lpstr> L'Académie Française, qu'est-ce que c'est ?   </vt:lpstr>
      <vt:lpstr>Slajd 10</vt:lpstr>
      <vt:lpstr>Adaptation des Misérables</vt:lpstr>
      <vt:lpstr>Le vocabulaire</vt:lpstr>
      <vt:lpstr>Le vocabulaire</vt:lpstr>
      <vt:lpstr>La bibliographie</vt:lpstr>
      <vt:lpstr>La fin</vt:lpstr>
      <vt:lpstr>Le quiz</vt:lpstr>
      <vt:lpstr>Le 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Hugo</dc:title>
  <dc:creator>xxx</dc:creator>
  <cp:lastModifiedBy>Dom</cp:lastModifiedBy>
  <cp:revision>138</cp:revision>
  <dcterms:created xsi:type="dcterms:W3CDTF">2015-05-16T14:11:01Z</dcterms:created>
  <dcterms:modified xsi:type="dcterms:W3CDTF">2015-06-13T14:33:51Z</dcterms:modified>
</cp:coreProperties>
</file>