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57" r:id="rId3"/>
    <p:sldId id="264" r:id="rId4"/>
    <p:sldId id="269" r:id="rId5"/>
    <p:sldId id="270" r:id="rId6"/>
    <p:sldId id="265" r:id="rId7"/>
    <p:sldId id="271" r:id="rId8"/>
    <p:sldId id="266" r:id="rId9"/>
    <p:sldId id="263" r:id="rId10"/>
    <p:sldId id="258" r:id="rId11"/>
    <p:sldId id="259" r:id="rId12"/>
    <p:sldId id="260" r:id="rId13"/>
    <p:sldId id="261" r:id="rId14"/>
    <p:sldId id="267" r:id="rId15"/>
    <p:sldId id="268" r:id="rId16"/>
    <p:sldId id="262" r:id="rId17"/>
    <p:sldId id="276" r:id="rId18"/>
    <p:sldId id="277" r:id="rId19"/>
    <p:sldId id="274" r:id="rId20"/>
    <p:sldId id="278" r:id="rId21"/>
    <p:sldId id="275" r:id="rId2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A8C031-7C53-4571-BD76-2E37CDC85EAD}" type="datetimeFigureOut">
              <a:rPr lang="pl-PL" smtClean="0"/>
              <a:pPr/>
              <a:t>2015-06-13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000257-B9C8-4EB7-ABE4-39215BF34A83}"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721BA1F2-2714-4F80-AF16-43F86B2D514D}" type="datetime1">
              <a:rPr lang="pl-PL" smtClean="0"/>
              <a:pPr/>
              <a:t>2015-06-13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1136256-B4CA-48B0-B39B-32845E5DBAD0}"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DDF80FC-55BF-4547-B605-89A73618024D}" type="datetime1">
              <a:rPr lang="pl-PL" smtClean="0"/>
              <a:pPr/>
              <a:t>2015-06-13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1136256-B4CA-48B0-B39B-32845E5DBAD0}"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77EF9D7-2F45-4FC9-B952-FC51E2352470}" type="datetime1">
              <a:rPr lang="pl-PL" smtClean="0"/>
              <a:pPr/>
              <a:t>2015-06-13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1136256-B4CA-48B0-B39B-32845E5DBAD0}"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BE88AF2-38C2-4113-8844-FBD64979BA4A}" type="datetime1">
              <a:rPr lang="pl-PL" smtClean="0"/>
              <a:pPr/>
              <a:t>2015-06-13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1136256-B4CA-48B0-B39B-32845E5DBAD0}"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6E0971A-0739-4884-B3A4-96E1F5939267}" type="datetime1">
              <a:rPr lang="pl-PL" smtClean="0"/>
              <a:pPr/>
              <a:t>2015-06-13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1136256-B4CA-48B0-B39B-32845E5DBAD0}"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4BCB1D6E-1C4A-4909-A9A4-FF94F4C7DF2A}" type="datetime1">
              <a:rPr lang="pl-PL" smtClean="0"/>
              <a:pPr/>
              <a:t>2015-06-13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1136256-B4CA-48B0-B39B-32845E5DBAD0}"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EFA5AAA0-4068-4F3D-A3E7-098F120C86EE}" type="datetime1">
              <a:rPr lang="pl-PL" smtClean="0"/>
              <a:pPr/>
              <a:t>2015-06-13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1136256-B4CA-48B0-B39B-32845E5DBAD0}"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64C88A2-2FAC-4B78-B3D8-EB99013100E8}" type="datetime1">
              <a:rPr lang="pl-PL" smtClean="0"/>
              <a:pPr/>
              <a:t>2015-06-13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1136256-B4CA-48B0-B39B-32845E5DBAD0}"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FF18407-1570-4034-A45F-B10CA9855560}" type="datetime1">
              <a:rPr lang="pl-PL" smtClean="0"/>
              <a:pPr/>
              <a:t>2015-06-13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1136256-B4CA-48B0-B39B-32845E5DBAD0}"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3396A86-465A-4319-9FFE-71F1561C7AB6}" type="datetime1">
              <a:rPr lang="pl-PL" smtClean="0"/>
              <a:pPr/>
              <a:t>2015-06-13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1136256-B4CA-48B0-B39B-32845E5DBAD0}"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24DB5D59-D519-481B-BE38-4C180A5CAFDD}" type="datetime1">
              <a:rPr lang="pl-PL" smtClean="0"/>
              <a:pPr/>
              <a:t>2015-06-13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1136256-B4CA-48B0-B39B-32845E5DBAD0}"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gs>
            <a:gs pos="50000">
              <a:schemeClr val="bg1">
                <a:lumMod val="65000"/>
              </a:schemeClr>
            </a:gs>
            <a:gs pos="100000">
              <a:schemeClr val="bg2">
                <a:lumMod val="90000"/>
              </a:schemeClr>
            </a:gs>
          </a:gsLst>
          <a:lin ang="2700000" scaled="1"/>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518EE-2E07-44E7-BEA6-AAE2059F228E}" type="datetime1">
              <a:rPr lang="pl-PL" smtClean="0"/>
              <a:pPr/>
              <a:t>2015-06-13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36256-B4CA-48B0-B39B-32845E5DBAD0}"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audio" Target="file:///E:\Prezentacja%20Francuski\Leopold%20Stokowski%20-%20Clair%20de%20lune%20(Suite%20Bergamasque).mp3"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9" descr="_21-1807.jpg"/>
          <p:cNvPicPr>
            <a:picLocks noChangeAspect="1"/>
          </p:cNvPicPr>
          <p:nvPr/>
        </p:nvPicPr>
        <p:blipFill>
          <a:blip r:embed="rId2" cstate="print"/>
          <a:stretch>
            <a:fillRect/>
          </a:stretch>
        </p:blipFill>
        <p:spPr>
          <a:xfrm>
            <a:off x="0" y="0"/>
            <a:ext cx="9144000" cy="6858000"/>
          </a:xfrm>
          <a:prstGeom prst="rect">
            <a:avLst/>
          </a:prstGeom>
        </p:spPr>
      </p:pic>
      <p:sp>
        <p:nvSpPr>
          <p:cNvPr id="3" name="Podtytuł 2"/>
          <p:cNvSpPr>
            <a:spLocks noGrp="1"/>
          </p:cNvSpPr>
          <p:nvPr>
            <p:ph type="subTitle" idx="1"/>
          </p:nvPr>
        </p:nvSpPr>
        <p:spPr>
          <a:xfrm>
            <a:off x="1115616" y="2132856"/>
            <a:ext cx="6696744" cy="2160240"/>
          </a:xfrm>
        </p:spPr>
        <p:txBody>
          <a:bodyPr>
            <a:noAutofit/>
          </a:bodyPr>
          <a:lstStyle/>
          <a:p>
            <a:endParaRPr lang="pl-PL" sz="5400" dirty="0" smtClean="0">
              <a:solidFill>
                <a:srgbClr val="C00000"/>
              </a:solidFill>
            </a:endParaRPr>
          </a:p>
          <a:p>
            <a:r>
              <a:rPr lang="pl-PL" sz="5400" dirty="0" smtClean="0">
                <a:solidFill>
                  <a:srgbClr val="FF0000"/>
                </a:solidFill>
                <a:latin typeface="Times New Roman" pitchFamily="18" charset="0"/>
                <a:cs typeface="Times New Roman" pitchFamily="18" charset="0"/>
              </a:rPr>
              <a:t>Stéphane </a:t>
            </a:r>
            <a:r>
              <a:rPr lang="pl-PL" sz="5400" dirty="0" smtClean="0">
                <a:solidFill>
                  <a:srgbClr val="FF0000"/>
                </a:solidFill>
                <a:latin typeface="Times New Roman" pitchFamily="18" charset="0"/>
                <a:cs typeface="Times New Roman" pitchFamily="18" charset="0"/>
              </a:rPr>
              <a:t>Mallarmé - </a:t>
            </a:r>
            <a:r>
              <a:rPr lang="pl-PL" sz="5400" dirty="0" err="1" smtClean="0">
                <a:solidFill>
                  <a:srgbClr val="FF0000"/>
                </a:solidFill>
                <a:latin typeface="Times New Roman" pitchFamily="18" charset="0"/>
                <a:cs typeface="Times New Roman" pitchFamily="18" charset="0"/>
              </a:rPr>
              <a:t>L’inspirateur</a:t>
            </a:r>
            <a:r>
              <a:rPr lang="pl-PL" sz="5400" dirty="0" smtClean="0">
                <a:solidFill>
                  <a:srgbClr val="FF0000"/>
                </a:solidFill>
                <a:latin typeface="Times New Roman" pitchFamily="18" charset="0"/>
                <a:cs typeface="Times New Roman" pitchFamily="18" charset="0"/>
              </a:rPr>
              <a:t> du symbolisme</a:t>
            </a:r>
            <a:endParaRPr lang="pl-PL" sz="5400" dirty="0">
              <a:solidFill>
                <a:srgbClr val="FF0000"/>
              </a:solidFill>
              <a:latin typeface="Times New Roman" pitchFamily="18" charset="0"/>
              <a:cs typeface="Times New Roman" pitchFamily="18" charset="0"/>
            </a:endParaRPr>
          </a:p>
        </p:txBody>
      </p:sp>
      <p:pic>
        <p:nvPicPr>
          <p:cNvPr id="8" name="Obraz 7" descr="logo UR.jpg"/>
          <p:cNvPicPr>
            <a:picLocks noChangeAspect="1"/>
          </p:cNvPicPr>
          <p:nvPr/>
        </p:nvPicPr>
        <p:blipFill>
          <a:blip r:embed="rId3" cstate="print"/>
          <a:stretch>
            <a:fillRect/>
          </a:stretch>
        </p:blipFill>
        <p:spPr>
          <a:xfrm>
            <a:off x="395536" y="476672"/>
            <a:ext cx="1368152" cy="1368152"/>
          </a:xfrm>
          <a:prstGeom prst="rect">
            <a:avLst/>
          </a:prstGeom>
        </p:spPr>
      </p:pic>
      <p:sp>
        <p:nvSpPr>
          <p:cNvPr id="9" name="pole tekstowe 8"/>
          <p:cNvSpPr txBox="1"/>
          <p:nvPr/>
        </p:nvSpPr>
        <p:spPr>
          <a:xfrm>
            <a:off x="5327576" y="260648"/>
            <a:ext cx="3816424" cy="1661993"/>
          </a:xfrm>
          <a:prstGeom prst="rect">
            <a:avLst/>
          </a:prstGeom>
          <a:noFill/>
        </p:spPr>
        <p:txBody>
          <a:bodyPr wrap="square" rtlCol="0">
            <a:spAutoFit/>
          </a:bodyPr>
          <a:lstStyle/>
          <a:p>
            <a:r>
              <a:rPr lang="pl-PL" sz="2800" b="1" dirty="0" smtClean="0">
                <a:latin typeface="Times New Roman" pitchFamily="18" charset="0"/>
                <a:cs typeface="Times New Roman" pitchFamily="18" charset="0"/>
              </a:rPr>
              <a:t>Agnieszka Bielec, </a:t>
            </a:r>
          </a:p>
          <a:p>
            <a:r>
              <a:rPr lang="pl-PL" sz="2800" b="1" dirty="0" smtClean="0">
                <a:latin typeface="Times New Roman" pitchFamily="18" charset="0"/>
                <a:cs typeface="Times New Roman" pitchFamily="18" charset="0"/>
              </a:rPr>
              <a:t>Philologie polonaise </a:t>
            </a:r>
          </a:p>
          <a:p>
            <a:r>
              <a:rPr lang="pl-PL" sz="2800" b="1" dirty="0" smtClean="0">
                <a:latin typeface="Times New Roman" pitchFamily="18" charset="0"/>
                <a:cs typeface="Times New Roman" pitchFamily="18" charset="0"/>
              </a:rPr>
              <a:t>Études de 2</a:t>
            </a:r>
            <a:r>
              <a:rPr lang="pl-PL" sz="2800" b="1" baseline="30000" dirty="0" smtClean="0">
                <a:latin typeface="Times New Roman" pitchFamily="18" charset="0"/>
                <a:cs typeface="Times New Roman" pitchFamily="18" charset="0"/>
              </a:rPr>
              <a:t>e </a:t>
            </a:r>
            <a:r>
              <a:rPr lang="pl-PL" sz="2800" b="1" dirty="0" smtClean="0">
                <a:latin typeface="Times New Roman" pitchFamily="18" charset="0"/>
                <a:cs typeface="Times New Roman" pitchFamily="18" charset="0"/>
              </a:rPr>
              <a:t> cycle</a:t>
            </a:r>
            <a:endParaRPr lang="pl-PL" sz="2800" b="1" baseline="30000" dirty="0" smtClean="0">
              <a:latin typeface="Times New Roman" pitchFamily="18" charset="0"/>
              <a:cs typeface="Times New Roman" pitchFamily="18" charset="0"/>
            </a:endParaRPr>
          </a:p>
          <a:p>
            <a:endParaRPr lang="pl-PL"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1428744"/>
            <a:ext cx="8229600" cy="1143000"/>
          </a:xfrm>
        </p:spPr>
        <p:txBody>
          <a:bodyPr>
            <a:normAutofit fontScale="90000"/>
          </a:bodyPr>
          <a:lstStyle/>
          <a:p>
            <a:r>
              <a:rPr lang="pl-PL" sz="6000" dirty="0" smtClean="0"/>
              <a:t/>
            </a:r>
            <a:br>
              <a:rPr lang="pl-PL" sz="6000" dirty="0" smtClean="0"/>
            </a:br>
            <a:r>
              <a:rPr lang="pl-PL" sz="6000" dirty="0"/>
              <a:t/>
            </a:r>
            <a:br>
              <a:rPr lang="pl-PL" sz="6000" dirty="0"/>
            </a:br>
            <a:r>
              <a:rPr lang="pl-PL" sz="6000" dirty="0" smtClean="0"/>
              <a:t/>
            </a:r>
            <a:br>
              <a:rPr lang="pl-PL" sz="6000" dirty="0" smtClean="0"/>
            </a:br>
            <a:r>
              <a:rPr lang="pl-PL" sz="6000" dirty="0"/>
              <a:t/>
            </a:r>
            <a:br>
              <a:rPr lang="pl-PL" sz="6000" dirty="0"/>
            </a:br>
            <a:r>
              <a:rPr lang="pl-PL" sz="6000" dirty="0" smtClean="0"/>
              <a:t>Symbolisme</a:t>
            </a:r>
            <a:endParaRPr lang="pl-PL" dirty="0"/>
          </a:p>
        </p:txBody>
      </p:sp>
      <p:cxnSp>
        <p:nvCxnSpPr>
          <p:cNvPr id="4" name="Łącznik prosty 3"/>
          <p:cNvCxnSpPr/>
          <p:nvPr/>
        </p:nvCxnSpPr>
        <p:spPr>
          <a:xfrm>
            <a:off x="214282" y="3071810"/>
            <a:ext cx="8643998" cy="1588"/>
          </a:xfrm>
          <a:prstGeom prst="line">
            <a:avLst/>
          </a:prstGeom>
          <a:ln w="22225" cap="rnd">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Łącznik prosty 4"/>
          <p:cNvCxnSpPr/>
          <p:nvPr/>
        </p:nvCxnSpPr>
        <p:spPr>
          <a:xfrm>
            <a:off x="214282" y="4286256"/>
            <a:ext cx="8643998" cy="1588"/>
          </a:xfrm>
          <a:prstGeom prst="line">
            <a:avLst/>
          </a:prstGeom>
          <a:ln w="22225" cap="rnd">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6" name="Symbol zastępczy numeru slajdu 5"/>
          <p:cNvSpPr>
            <a:spLocks noGrp="1"/>
          </p:cNvSpPr>
          <p:nvPr>
            <p:ph type="sldNum" sz="quarter" idx="12"/>
          </p:nvPr>
        </p:nvSpPr>
        <p:spPr/>
        <p:txBody>
          <a:bodyPr/>
          <a:lstStyle/>
          <a:p>
            <a:fld id="{41136256-B4CA-48B0-B39B-32845E5DBAD0}" type="slidenum">
              <a:rPr lang="pl-PL" smtClean="0"/>
              <a:pPr/>
              <a:t>10</a:t>
            </a:fld>
            <a:endParaRPr lang="pl-P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714348" y="1643050"/>
            <a:ext cx="7929618" cy="646331"/>
          </a:xfrm>
          <a:prstGeom prst="rect">
            <a:avLst/>
          </a:prstGeom>
          <a:noFill/>
        </p:spPr>
        <p:txBody>
          <a:bodyPr wrap="square" rtlCol="0">
            <a:spAutoFit/>
          </a:bodyPr>
          <a:lstStyle/>
          <a:p>
            <a:r>
              <a:rPr lang="el-GR" sz="3600" dirty="0" smtClean="0">
                <a:solidFill>
                  <a:schemeClr val="tx1">
                    <a:lumMod val="95000"/>
                    <a:lumOff val="5000"/>
                  </a:schemeClr>
                </a:solidFill>
                <a:effectLst>
                  <a:outerShdw blurRad="38100" dist="38100" dir="2700000" algn="tl">
                    <a:srgbClr val="000000">
                      <a:alpha val="43137"/>
                    </a:srgbClr>
                  </a:outerShdw>
                </a:effectLst>
              </a:rPr>
              <a:t>Α</a:t>
            </a:r>
            <a:r>
              <a:rPr lang="pl-PL" sz="2400" dirty="0" smtClean="0">
                <a:solidFill>
                  <a:schemeClr val="tx1">
                    <a:lumMod val="95000"/>
                    <a:lumOff val="5000"/>
                  </a:schemeClr>
                </a:solidFill>
                <a:effectLst>
                  <a:outerShdw blurRad="38100" dist="38100" dir="2700000" algn="tl">
                    <a:srgbClr val="000000">
                      <a:alpha val="43137"/>
                    </a:srgbClr>
                  </a:outerShdw>
                </a:effectLst>
              </a:rPr>
              <a:t> - Mouvement dans la </a:t>
            </a:r>
            <a:r>
              <a:rPr lang="pl-PL" sz="2400" dirty="0" smtClean="0">
                <a:solidFill>
                  <a:schemeClr val="tx1">
                    <a:lumMod val="95000"/>
                    <a:lumOff val="5000"/>
                  </a:schemeClr>
                </a:solidFill>
                <a:effectLst>
                  <a:outerShdw blurRad="38100" dist="38100" dir="2700000" algn="tl">
                    <a:srgbClr val="000000">
                      <a:alpha val="43137"/>
                    </a:srgbClr>
                  </a:outerShdw>
                </a:effectLst>
              </a:rPr>
              <a:t>littérature </a:t>
            </a:r>
            <a:r>
              <a:rPr lang="pl-PL" sz="2400" dirty="0" smtClean="0">
                <a:solidFill>
                  <a:schemeClr val="tx1">
                    <a:lumMod val="95000"/>
                    <a:lumOff val="5000"/>
                  </a:schemeClr>
                </a:solidFill>
                <a:effectLst>
                  <a:outerShdw blurRad="38100" dist="38100" dir="2700000" algn="tl">
                    <a:srgbClr val="000000">
                      <a:alpha val="43137"/>
                    </a:srgbClr>
                  </a:outerShdw>
                </a:effectLst>
              </a:rPr>
              <a:t>française (vers 1886)</a:t>
            </a:r>
            <a:endParaRPr lang="pl-PL" sz="2400" dirty="0">
              <a:solidFill>
                <a:schemeClr val="tx1">
                  <a:lumMod val="95000"/>
                  <a:lumOff val="5000"/>
                </a:schemeClr>
              </a:solidFill>
              <a:effectLst>
                <a:outerShdw blurRad="38100" dist="38100" dir="2700000" algn="tl">
                  <a:srgbClr val="000000">
                    <a:alpha val="43137"/>
                  </a:srgbClr>
                </a:outerShdw>
              </a:effectLst>
            </a:endParaRPr>
          </a:p>
        </p:txBody>
      </p:sp>
      <p:sp>
        <p:nvSpPr>
          <p:cNvPr id="3" name="pole tekstowe 2"/>
          <p:cNvSpPr txBox="1"/>
          <p:nvPr/>
        </p:nvSpPr>
        <p:spPr>
          <a:xfrm>
            <a:off x="714348" y="2452681"/>
            <a:ext cx="7929618" cy="646331"/>
          </a:xfrm>
          <a:prstGeom prst="rect">
            <a:avLst/>
          </a:prstGeom>
          <a:noFill/>
        </p:spPr>
        <p:txBody>
          <a:bodyPr wrap="square" rtlCol="0">
            <a:spAutoFit/>
          </a:bodyPr>
          <a:lstStyle/>
          <a:p>
            <a:r>
              <a:rPr lang="el-GR" sz="3600" dirty="0" smtClean="0">
                <a:solidFill>
                  <a:schemeClr val="tx1">
                    <a:lumMod val="95000"/>
                    <a:lumOff val="5000"/>
                  </a:schemeClr>
                </a:solidFill>
                <a:effectLst>
                  <a:outerShdw blurRad="38100" dist="38100" dir="2700000" algn="tl">
                    <a:srgbClr val="000000">
                      <a:alpha val="43137"/>
                    </a:srgbClr>
                  </a:outerShdw>
                </a:effectLst>
              </a:rPr>
              <a:t>Β</a:t>
            </a:r>
            <a:r>
              <a:rPr lang="pl-PL" sz="2400" dirty="0" smtClean="0">
                <a:solidFill>
                  <a:schemeClr val="tx1">
                    <a:lumMod val="95000"/>
                    <a:lumOff val="5000"/>
                  </a:schemeClr>
                </a:solidFill>
                <a:effectLst>
                  <a:outerShdw blurRad="38100" dist="38100" dir="2700000" algn="tl">
                    <a:srgbClr val="000000">
                      <a:alpha val="43137"/>
                    </a:srgbClr>
                  </a:outerShdw>
                </a:effectLst>
              </a:rPr>
              <a:t> - En réaction contre le naturalisme, réalisme et parnassisme</a:t>
            </a:r>
            <a:endParaRPr lang="pl-PL" sz="2400" dirty="0">
              <a:solidFill>
                <a:schemeClr val="tx1">
                  <a:lumMod val="95000"/>
                  <a:lumOff val="5000"/>
                </a:schemeClr>
              </a:solidFill>
              <a:effectLst>
                <a:outerShdw blurRad="38100" dist="38100" dir="2700000" algn="tl">
                  <a:srgbClr val="000000">
                    <a:alpha val="43137"/>
                  </a:srgbClr>
                </a:outerShdw>
              </a:effectLst>
            </a:endParaRPr>
          </a:p>
        </p:txBody>
      </p:sp>
      <p:sp>
        <p:nvSpPr>
          <p:cNvPr id="4" name="pole tekstowe 3"/>
          <p:cNvSpPr txBox="1"/>
          <p:nvPr/>
        </p:nvSpPr>
        <p:spPr>
          <a:xfrm>
            <a:off x="714348" y="3262312"/>
            <a:ext cx="7929618" cy="646331"/>
          </a:xfrm>
          <a:prstGeom prst="rect">
            <a:avLst/>
          </a:prstGeom>
          <a:noFill/>
        </p:spPr>
        <p:txBody>
          <a:bodyPr wrap="square" rtlCol="0">
            <a:spAutoFit/>
          </a:bodyPr>
          <a:lstStyle/>
          <a:p>
            <a:r>
              <a:rPr lang="el-GR" sz="3600" dirty="0" smtClean="0">
                <a:solidFill>
                  <a:schemeClr val="tx1">
                    <a:lumMod val="95000"/>
                    <a:lumOff val="5000"/>
                  </a:schemeClr>
                </a:solidFill>
                <a:effectLst>
                  <a:outerShdw blurRad="38100" dist="38100" dir="2700000" algn="tl">
                    <a:srgbClr val="000000">
                      <a:alpha val="43137"/>
                    </a:srgbClr>
                  </a:outerShdw>
                </a:effectLst>
              </a:rPr>
              <a:t>Γ</a:t>
            </a:r>
            <a:r>
              <a:rPr lang="pl-PL" sz="2400" dirty="0" smtClean="0">
                <a:solidFill>
                  <a:schemeClr val="tx1">
                    <a:lumMod val="95000"/>
                    <a:lumOff val="5000"/>
                  </a:schemeClr>
                </a:solidFill>
                <a:effectLst>
                  <a:outerShdw blurRad="38100" dist="38100" dir="2700000" algn="tl">
                    <a:srgbClr val="000000">
                      <a:alpha val="43137"/>
                    </a:srgbClr>
                  </a:outerShdw>
                </a:effectLst>
              </a:rPr>
              <a:t> - Vision symbolique et spirituelle du monde</a:t>
            </a:r>
            <a:endParaRPr lang="pl-PL" sz="2400" dirty="0">
              <a:solidFill>
                <a:schemeClr val="tx1">
                  <a:lumMod val="95000"/>
                  <a:lumOff val="5000"/>
                </a:schemeClr>
              </a:solidFill>
              <a:effectLst>
                <a:outerShdw blurRad="38100" dist="38100" dir="2700000" algn="tl">
                  <a:srgbClr val="000000">
                    <a:alpha val="43137"/>
                  </a:srgbClr>
                </a:outerShdw>
              </a:effectLst>
            </a:endParaRPr>
          </a:p>
        </p:txBody>
      </p:sp>
      <p:sp>
        <p:nvSpPr>
          <p:cNvPr id="5" name="pole tekstowe 4"/>
          <p:cNvSpPr txBox="1"/>
          <p:nvPr/>
        </p:nvSpPr>
        <p:spPr>
          <a:xfrm>
            <a:off x="714348" y="4071942"/>
            <a:ext cx="8429684" cy="646331"/>
          </a:xfrm>
          <a:prstGeom prst="rect">
            <a:avLst/>
          </a:prstGeom>
          <a:noFill/>
        </p:spPr>
        <p:txBody>
          <a:bodyPr wrap="square" rtlCol="0">
            <a:spAutoFit/>
          </a:bodyPr>
          <a:lstStyle/>
          <a:p>
            <a:r>
              <a:rPr lang="el-GR" sz="3600" dirty="0" smtClean="0">
                <a:solidFill>
                  <a:schemeClr val="tx1">
                    <a:lumMod val="95000"/>
                    <a:lumOff val="5000"/>
                  </a:schemeClr>
                </a:solidFill>
                <a:effectLst>
                  <a:outerShdw blurRad="38100" dist="38100" dir="2700000" algn="tl">
                    <a:srgbClr val="000000">
                      <a:alpha val="43137"/>
                    </a:srgbClr>
                  </a:outerShdw>
                </a:effectLst>
              </a:rPr>
              <a:t>Δ</a:t>
            </a:r>
            <a:r>
              <a:rPr lang="pl-PL" sz="2400" dirty="0" smtClean="0">
                <a:solidFill>
                  <a:schemeClr val="tx1">
                    <a:lumMod val="95000"/>
                    <a:lumOff val="5000"/>
                  </a:schemeClr>
                </a:solidFill>
                <a:effectLst>
                  <a:outerShdw blurRad="38100" dist="38100" dir="2700000" algn="tl">
                    <a:srgbClr val="000000">
                      <a:alpha val="43137"/>
                    </a:srgbClr>
                  </a:outerShdw>
                </a:effectLst>
              </a:rPr>
              <a:t> - Expression de </a:t>
            </a:r>
            <a:r>
              <a:rPr lang="pl-PL" sz="2400" dirty="0" err="1" smtClean="0">
                <a:solidFill>
                  <a:schemeClr val="tx1">
                    <a:lumMod val="95000"/>
                    <a:lumOff val="5000"/>
                  </a:schemeClr>
                </a:solidFill>
                <a:effectLst>
                  <a:outerShdw blurRad="38100" dist="38100" dir="2700000" algn="tl">
                    <a:srgbClr val="000000">
                      <a:alpha val="43137"/>
                    </a:srgbClr>
                  </a:outerShdw>
                </a:effectLst>
              </a:rPr>
              <a:t>l’idée</a:t>
            </a:r>
            <a:r>
              <a:rPr lang="pl-PL" sz="2400" dirty="0" smtClean="0">
                <a:solidFill>
                  <a:schemeClr val="tx1">
                    <a:lumMod val="95000"/>
                    <a:lumOff val="5000"/>
                  </a:schemeClr>
                </a:solidFill>
                <a:effectLst>
                  <a:outerShdw blurRad="38100" dist="38100" dir="2700000" algn="tl">
                    <a:srgbClr val="000000">
                      <a:alpha val="43137"/>
                    </a:srgbClr>
                  </a:outerShdw>
                </a:effectLst>
              </a:rPr>
              <a:t> abstraite à travers  images et sensations</a:t>
            </a:r>
            <a:endParaRPr lang="pl-PL" sz="2400" dirty="0">
              <a:solidFill>
                <a:schemeClr val="tx1">
                  <a:lumMod val="95000"/>
                  <a:lumOff val="5000"/>
                </a:schemeClr>
              </a:solidFill>
              <a:effectLst>
                <a:outerShdw blurRad="38100" dist="38100" dir="2700000" algn="tl">
                  <a:srgbClr val="000000">
                    <a:alpha val="43137"/>
                  </a:srgbClr>
                </a:outerShdw>
              </a:effectLst>
            </a:endParaRPr>
          </a:p>
        </p:txBody>
      </p:sp>
      <p:sp>
        <p:nvSpPr>
          <p:cNvPr id="19" name="Nawias klamrowy otwierający 18"/>
          <p:cNvSpPr/>
          <p:nvPr/>
        </p:nvSpPr>
        <p:spPr>
          <a:xfrm>
            <a:off x="428596" y="1571612"/>
            <a:ext cx="357190" cy="3214710"/>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pl-PL"/>
          </a:p>
        </p:txBody>
      </p:sp>
      <p:sp>
        <p:nvSpPr>
          <p:cNvPr id="7" name="Symbol zastępczy numeru slajdu 6"/>
          <p:cNvSpPr>
            <a:spLocks noGrp="1"/>
          </p:cNvSpPr>
          <p:nvPr>
            <p:ph type="sldNum" sz="quarter" idx="12"/>
          </p:nvPr>
        </p:nvSpPr>
        <p:spPr/>
        <p:txBody>
          <a:bodyPr/>
          <a:lstStyle/>
          <a:p>
            <a:fld id="{41136256-B4CA-48B0-B39B-32845E5DBAD0}" type="slidenum">
              <a:rPr lang="pl-PL" smtClean="0"/>
              <a:pPr/>
              <a:t>11</a:t>
            </a:fld>
            <a:endParaRPr lang="pl-P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714480" y="3786190"/>
            <a:ext cx="5785366" cy="2062103"/>
          </a:xfrm>
          <a:prstGeom prst="rect">
            <a:avLst/>
          </a:prstGeom>
          <a:noFill/>
        </p:spPr>
        <p:txBody>
          <a:bodyPr wrap="none" rtlCol="0">
            <a:spAutoFit/>
          </a:bodyPr>
          <a:lstStyle/>
          <a:p>
            <a:endParaRPr lang="pl-PL" sz="2800" dirty="0" smtClean="0">
              <a:effectLst>
                <a:outerShdw blurRad="38100" dist="38100" dir="2700000" algn="tl">
                  <a:srgbClr val="000000">
                    <a:alpha val="43137"/>
                  </a:srgbClr>
                </a:outerShdw>
              </a:effectLst>
            </a:endParaRPr>
          </a:p>
          <a:p>
            <a:r>
              <a:rPr lang="pl-PL" sz="2800" dirty="0" smtClean="0">
                <a:effectLst>
                  <a:outerShdw blurRad="38100" dist="38100" dir="2700000" algn="tl">
                    <a:srgbClr val="000000">
                      <a:alpha val="43137"/>
                    </a:srgbClr>
                  </a:outerShdw>
                </a:effectLst>
              </a:rPr>
              <a:t>Selon Mallarmé </a:t>
            </a:r>
            <a:r>
              <a:rPr lang="pl-PL" sz="2800" dirty="0">
                <a:effectLst>
                  <a:outerShdw blurRad="38100" dist="38100" dir="2700000" algn="tl">
                    <a:srgbClr val="000000">
                      <a:alpha val="43137"/>
                    </a:srgbClr>
                  </a:outerShdw>
                </a:effectLst>
              </a:rPr>
              <a:t>l</a:t>
            </a:r>
            <a:r>
              <a:rPr lang="pl-PL" sz="2800" dirty="0" smtClean="0">
                <a:effectLst>
                  <a:outerShdw blurRad="38100" dist="38100" dir="2700000" algn="tl">
                    <a:srgbClr val="000000">
                      <a:alpha val="43137"/>
                    </a:srgbClr>
                  </a:outerShdw>
                </a:effectLst>
              </a:rPr>
              <a:t>e poète doit :</a:t>
            </a:r>
          </a:p>
          <a:p>
            <a:endParaRPr lang="pl-PL" sz="1200" dirty="0" smtClean="0">
              <a:effectLst>
                <a:outerShdw blurRad="38100" dist="38100" dir="2700000" algn="tl">
                  <a:srgbClr val="000000">
                    <a:alpha val="43137"/>
                  </a:srgbClr>
                </a:outerShdw>
              </a:effectLst>
            </a:endParaRPr>
          </a:p>
          <a:p>
            <a:pPr>
              <a:buFont typeface="Arial" pitchFamily="34" charset="0"/>
              <a:buChar char="•"/>
            </a:pPr>
            <a:r>
              <a:rPr lang="pl-PL" sz="2000" dirty="0" smtClean="0">
                <a:effectLst>
                  <a:outerShdw blurRad="38100" dist="38100" dir="2700000" algn="tl">
                    <a:srgbClr val="000000">
                      <a:alpha val="43137"/>
                    </a:srgbClr>
                  </a:outerShdw>
                </a:effectLst>
              </a:rPr>
              <a:t> « tout reprendre à la musique »,</a:t>
            </a:r>
          </a:p>
          <a:p>
            <a:pPr>
              <a:buFont typeface="Arial" pitchFamily="34" charset="0"/>
              <a:buChar char="•"/>
            </a:pPr>
            <a:r>
              <a:rPr lang="pl-PL" sz="2000" dirty="0" smtClean="0">
                <a:effectLst>
                  <a:outerShdw blurRad="38100" dist="38100" dir="2700000" algn="tl">
                    <a:srgbClr val="000000">
                      <a:alpha val="43137"/>
                    </a:srgbClr>
                  </a:outerShdw>
                </a:effectLst>
              </a:rPr>
              <a:t> « peindre non la chose, mais </a:t>
            </a:r>
            <a:r>
              <a:rPr lang="pl-PL" sz="2000" dirty="0" err="1" smtClean="0">
                <a:effectLst>
                  <a:outerShdw blurRad="38100" dist="38100" dir="2700000" algn="tl">
                    <a:srgbClr val="000000">
                      <a:alpha val="43137"/>
                    </a:srgbClr>
                  </a:outerShdw>
                </a:effectLst>
              </a:rPr>
              <a:t>l’effet</a:t>
            </a:r>
            <a:r>
              <a:rPr lang="pl-PL" sz="2000" dirty="0" smtClean="0">
                <a:effectLst>
                  <a:outerShdw blurRad="38100" dist="38100" dir="2700000" algn="tl">
                    <a:srgbClr val="000000">
                      <a:alpha val="43137"/>
                    </a:srgbClr>
                  </a:outerShdw>
                </a:effectLst>
              </a:rPr>
              <a:t> </a:t>
            </a:r>
            <a:r>
              <a:rPr lang="pl-PL" sz="2000" dirty="0" err="1" smtClean="0">
                <a:effectLst>
                  <a:outerShdw blurRad="38100" dist="38100" dir="2700000" algn="tl">
                    <a:srgbClr val="000000">
                      <a:alpha val="43137"/>
                    </a:srgbClr>
                  </a:outerShdw>
                </a:effectLst>
              </a:rPr>
              <a:t>qu’elle</a:t>
            </a:r>
            <a:r>
              <a:rPr lang="pl-PL" sz="2000" dirty="0" smtClean="0">
                <a:effectLst>
                  <a:outerShdw blurRad="38100" dist="38100" dir="2700000" algn="tl">
                    <a:srgbClr val="000000">
                      <a:alpha val="43137"/>
                    </a:srgbClr>
                  </a:outerShdw>
                </a:effectLst>
              </a:rPr>
              <a:t> produit »,</a:t>
            </a:r>
          </a:p>
          <a:p>
            <a:pPr>
              <a:buFont typeface="Arial" pitchFamily="34" charset="0"/>
              <a:buChar char="•"/>
            </a:pPr>
            <a:r>
              <a:rPr lang="pl-PL" sz="2000" dirty="0" smtClean="0">
                <a:effectLst>
                  <a:outerShdw blurRad="38100" dist="38100" dir="2700000" algn="tl">
                    <a:srgbClr val="000000">
                      <a:alpha val="43137"/>
                    </a:srgbClr>
                  </a:outerShdw>
                </a:effectLst>
              </a:rPr>
              <a:t> « laisser </a:t>
            </a:r>
            <a:r>
              <a:rPr lang="pl-PL" sz="2000" dirty="0" err="1" smtClean="0">
                <a:effectLst>
                  <a:outerShdw blurRad="38100" dist="38100" dir="2700000" algn="tl">
                    <a:srgbClr val="000000">
                      <a:alpha val="43137"/>
                    </a:srgbClr>
                  </a:outerShdw>
                </a:effectLst>
              </a:rPr>
              <a:t>l’initiative</a:t>
            </a:r>
            <a:r>
              <a:rPr lang="pl-PL" sz="2000" dirty="0" smtClean="0">
                <a:effectLst>
                  <a:outerShdw blurRad="38100" dist="38100" dir="2700000" algn="tl">
                    <a:srgbClr val="000000">
                      <a:alpha val="43137"/>
                    </a:srgbClr>
                  </a:outerShdw>
                </a:effectLst>
              </a:rPr>
              <a:t> aux mots ».</a:t>
            </a:r>
            <a:endParaRPr lang="pl-PL" sz="2000" dirty="0">
              <a:effectLst>
                <a:outerShdw blurRad="38100" dist="38100" dir="2700000" algn="tl">
                  <a:srgbClr val="000000">
                    <a:alpha val="43137"/>
                  </a:srgbClr>
                </a:outerShdw>
              </a:effectLst>
            </a:endParaRPr>
          </a:p>
        </p:txBody>
      </p:sp>
      <p:pic>
        <p:nvPicPr>
          <p:cNvPr id="14338" name="Picture 2" descr="http://www.apophtegme.com/ARTS/images/mallarme-05.jpg"/>
          <p:cNvPicPr>
            <a:picLocks noChangeAspect="1" noChangeArrowheads="1"/>
          </p:cNvPicPr>
          <p:nvPr/>
        </p:nvPicPr>
        <p:blipFill>
          <a:blip r:embed="rId2" cstate="print"/>
          <a:srcRect/>
          <a:stretch>
            <a:fillRect/>
          </a:stretch>
        </p:blipFill>
        <p:spPr bwMode="auto">
          <a:xfrm>
            <a:off x="2493862" y="571480"/>
            <a:ext cx="4108632" cy="3257558"/>
          </a:xfrm>
          <a:prstGeom prst="rect">
            <a:avLst/>
          </a:prstGeom>
          <a:noFill/>
          <a:effectLst>
            <a:outerShdw blurRad="50800" dist="38100" dir="18900000" algn="bl" rotWithShape="0">
              <a:prstClr val="black">
                <a:alpha val="40000"/>
              </a:prstClr>
            </a:outerShdw>
          </a:effectLst>
        </p:spPr>
      </p:pic>
      <p:sp>
        <p:nvSpPr>
          <p:cNvPr id="4" name="Symbol zastępczy numeru slajdu 3"/>
          <p:cNvSpPr>
            <a:spLocks noGrp="1"/>
          </p:cNvSpPr>
          <p:nvPr>
            <p:ph type="sldNum" sz="quarter" idx="12"/>
          </p:nvPr>
        </p:nvSpPr>
        <p:spPr/>
        <p:txBody>
          <a:bodyPr/>
          <a:lstStyle/>
          <a:p>
            <a:fld id="{41136256-B4CA-48B0-B39B-32845E5DBAD0}" type="slidenum">
              <a:rPr lang="pl-PL" smtClean="0"/>
              <a:pPr/>
              <a:t>12</a:t>
            </a:fld>
            <a:endParaRPr lang="pl-P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740823" y="1285860"/>
            <a:ext cx="7662354" cy="584775"/>
          </a:xfrm>
          <a:prstGeom prst="rect">
            <a:avLst/>
          </a:prstGeom>
          <a:noFill/>
        </p:spPr>
        <p:txBody>
          <a:bodyPr wrap="none" rtlCol="0" anchor="ctr">
            <a:spAutoFit/>
          </a:bodyPr>
          <a:lstStyle/>
          <a:p>
            <a:r>
              <a:rPr lang="pl-PL" sz="3200" dirty="0" smtClean="0">
                <a:effectLst>
                  <a:outerShdw blurRad="38100" dist="38100" dir="2700000" algn="tl">
                    <a:srgbClr val="000000">
                      <a:alpha val="43137"/>
                    </a:srgbClr>
                  </a:outerShdw>
                </a:effectLst>
              </a:rPr>
              <a:t>Les  représentants principaux du symbolisme</a:t>
            </a:r>
            <a:endParaRPr lang="pl-PL" sz="3200" dirty="0">
              <a:effectLst>
                <a:outerShdw blurRad="38100" dist="38100" dir="2700000" algn="tl">
                  <a:srgbClr val="000000">
                    <a:alpha val="43137"/>
                  </a:srgbClr>
                </a:outerShdw>
              </a:effectLst>
            </a:endParaRPr>
          </a:p>
        </p:txBody>
      </p:sp>
      <p:pic>
        <p:nvPicPr>
          <p:cNvPr id="18434" name="Picture 2" descr="http://4.bp.blogspot.com/-kqGsNe0glJQ/Um-YzuJRiDI/AAAAAAAAfMw/LLjf3B2vbRM/s400/Paul_Verlaine.jpg"/>
          <p:cNvPicPr>
            <a:picLocks noChangeAspect="1" noChangeArrowheads="1"/>
          </p:cNvPicPr>
          <p:nvPr/>
        </p:nvPicPr>
        <p:blipFill>
          <a:blip r:embed="rId2" cstate="print"/>
          <a:srcRect/>
          <a:stretch>
            <a:fillRect/>
          </a:stretch>
        </p:blipFill>
        <p:spPr bwMode="auto">
          <a:xfrm>
            <a:off x="1000100" y="2357430"/>
            <a:ext cx="2180266" cy="2666992"/>
          </a:xfrm>
          <a:prstGeom prst="rect">
            <a:avLst/>
          </a:prstGeom>
          <a:noFill/>
          <a:effectLst>
            <a:outerShdw blurRad="50800" dist="38100" dir="18900000" algn="bl" rotWithShape="0">
              <a:prstClr val="black">
                <a:alpha val="40000"/>
              </a:prstClr>
            </a:outerShdw>
          </a:effectLst>
        </p:spPr>
      </p:pic>
      <p:pic>
        <p:nvPicPr>
          <p:cNvPr id="18436" name="Picture 4" descr="http://static1.squarespace.com/static/507dba43c4aabcfd2216a447/t/53bc0910e4b07f64b248cb92/1404832053583/Rimbaud1871.jpg"/>
          <p:cNvPicPr>
            <a:picLocks noChangeAspect="1" noChangeArrowheads="1"/>
          </p:cNvPicPr>
          <p:nvPr/>
        </p:nvPicPr>
        <p:blipFill>
          <a:blip r:embed="rId3" cstate="print"/>
          <a:srcRect/>
          <a:stretch>
            <a:fillRect/>
          </a:stretch>
        </p:blipFill>
        <p:spPr bwMode="auto">
          <a:xfrm flipH="1">
            <a:off x="3812854" y="2357430"/>
            <a:ext cx="1687840" cy="2685792"/>
          </a:xfrm>
          <a:prstGeom prst="rect">
            <a:avLst/>
          </a:prstGeom>
          <a:noFill/>
          <a:effectLst>
            <a:outerShdw blurRad="50800" dist="38100" dir="16200000" rotWithShape="0">
              <a:prstClr val="black">
                <a:alpha val="40000"/>
              </a:prstClr>
            </a:outerShdw>
          </a:effectLst>
        </p:spPr>
      </p:pic>
      <p:pic>
        <p:nvPicPr>
          <p:cNvPr id="18438" name="Picture 6" descr="http://home.cc.umanitoba.ca/~fgrove/imgs/Mallarme500crop397red.jpg"/>
          <p:cNvPicPr>
            <a:picLocks noChangeAspect="1" noChangeArrowheads="1"/>
          </p:cNvPicPr>
          <p:nvPr/>
        </p:nvPicPr>
        <p:blipFill>
          <a:blip r:embed="rId4" cstate="print"/>
          <a:srcRect/>
          <a:stretch>
            <a:fillRect/>
          </a:stretch>
        </p:blipFill>
        <p:spPr bwMode="auto">
          <a:xfrm>
            <a:off x="6163890" y="2357430"/>
            <a:ext cx="1908572" cy="2653732"/>
          </a:xfrm>
          <a:prstGeom prst="rect">
            <a:avLst/>
          </a:prstGeom>
          <a:noFill/>
          <a:effectLst>
            <a:outerShdw blurRad="50800" dist="38100" dir="13500000" algn="br" rotWithShape="0">
              <a:prstClr val="black">
                <a:alpha val="40000"/>
              </a:prstClr>
            </a:outerShdw>
          </a:effectLst>
        </p:spPr>
      </p:pic>
      <p:cxnSp>
        <p:nvCxnSpPr>
          <p:cNvPr id="6" name="Łącznik prosty 5"/>
          <p:cNvCxnSpPr/>
          <p:nvPr/>
        </p:nvCxnSpPr>
        <p:spPr>
          <a:xfrm>
            <a:off x="214282" y="2000240"/>
            <a:ext cx="8643998" cy="1588"/>
          </a:xfrm>
          <a:prstGeom prst="line">
            <a:avLst/>
          </a:prstGeom>
          <a:ln w="22225" cap="rnd">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7" name="pole tekstowe 6"/>
          <p:cNvSpPr txBox="1"/>
          <p:nvPr/>
        </p:nvSpPr>
        <p:spPr>
          <a:xfrm>
            <a:off x="928662" y="5286388"/>
            <a:ext cx="2286016" cy="646331"/>
          </a:xfrm>
          <a:prstGeom prst="rect">
            <a:avLst/>
          </a:prstGeom>
          <a:noFill/>
        </p:spPr>
        <p:txBody>
          <a:bodyPr wrap="square" rtlCol="0">
            <a:spAutoFit/>
          </a:bodyPr>
          <a:lstStyle/>
          <a:p>
            <a:pPr algn="ctr"/>
            <a:r>
              <a:rPr lang="pl-PL" dirty="0" smtClean="0"/>
              <a:t>Paul Verlaine</a:t>
            </a:r>
          </a:p>
          <a:p>
            <a:pPr algn="ctr"/>
            <a:r>
              <a:rPr lang="pl-PL" dirty="0" smtClean="0"/>
              <a:t>(1844-1896)</a:t>
            </a:r>
            <a:endParaRPr lang="pl-PL" dirty="0"/>
          </a:p>
        </p:txBody>
      </p:sp>
      <p:sp>
        <p:nvSpPr>
          <p:cNvPr id="8" name="pole tekstowe 7"/>
          <p:cNvSpPr txBox="1"/>
          <p:nvPr/>
        </p:nvSpPr>
        <p:spPr>
          <a:xfrm>
            <a:off x="3500430" y="5286388"/>
            <a:ext cx="2286016" cy="646331"/>
          </a:xfrm>
          <a:prstGeom prst="rect">
            <a:avLst/>
          </a:prstGeom>
          <a:noFill/>
        </p:spPr>
        <p:txBody>
          <a:bodyPr wrap="square" rtlCol="0">
            <a:spAutoFit/>
          </a:bodyPr>
          <a:lstStyle/>
          <a:p>
            <a:pPr algn="ctr"/>
            <a:r>
              <a:rPr lang="pl-PL" dirty="0" smtClean="0"/>
              <a:t>Arthur Rimbaud</a:t>
            </a:r>
          </a:p>
          <a:p>
            <a:pPr algn="ctr"/>
            <a:r>
              <a:rPr lang="pl-PL" dirty="0" smtClean="0"/>
              <a:t>(1854-1891)</a:t>
            </a:r>
            <a:endParaRPr lang="pl-PL" dirty="0"/>
          </a:p>
        </p:txBody>
      </p:sp>
      <p:sp>
        <p:nvSpPr>
          <p:cNvPr id="9" name="pole tekstowe 8"/>
          <p:cNvSpPr txBox="1"/>
          <p:nvPr/>
        </p:nvSpPr>
        <p:spPr>
          <a:xfrm>
            <a:off x="6000760" y="5286388"/>
            <a:ext cx="2286016" cy="646331"/>
          </a:xfrm>
          <a:prstGeom prst="rect">
            <a:avLst/>
          </a:prstGeom>
          <a:noFill/>
        </p:spPr>
        <p:txBody>
          <a:bodyPr wrap="square" rtlCol="0">
            <a:spAutoFit/>
          </a:bodyPr>
          <a:lstStyle/>
          <a:p>
            <a:pPr algn="ctr"/>
            <a:r>
              <a:rPr lang="pl-PL" dirty="0" smtClean="0"/>
              <a:t>Stéphane Mallarmé</a:t>
            </a:r>
          </a:p>
          <a:p>
            <a:pPr algn="ctr"/>
            <a:r>
              <a:rPr lang="pl-PL" dirty="0" smtClean="0"/>
              <a:t>(1842-1898)</a:t>
            </a:r>
            <a:endParaRPr lang="pl-PL" dirty="0"/>
          </a:p>
        </p:txBody>
      </p:sp>
      <p:sp>
        <p:nvSpPr>
          <p:cNvPr id="10" name="Symbol zastępczy numeru slajdu 9"/>
          <p:cNvSpPr>
            <a:spLocks noGrp="1"/>
          </p:cNvSpPr>
          <p:nvPr>
            <p:ph type="sldNum" sz="quarter" idx="12"/>
          </p:nvPr>
        </p:nvSpPr>
        <p:spPr/>
        <p:txBody>
          <a:bodyPr/>
          <a:lstStyle/>
          <a:p>
            <a:fld id="{41136256-B4CA-48B0-B39B-32845E5DBAD0}" type="slidenum">
              <a:rPr lang="pl-PL" smtClean="0"/>
              <a:pPr/>
              <a:t>13</a:t>
            </a:fld>
            <a:endParaRPr lang="pl-PL"/>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833925" y="1285860"/>
            <a:ext cx="7476150" cy="584775"/>
          </a:xfrm>
          <a:prstGeom prst="rect">
            <a:avLst/>
          </a:prstGeom>
          <a:noFill/>
        </p:spPr>
        <p:txBody>
          <a:bodyPr wrap="none" rtlCol="0" anchor="ctr">
            <a:spAutoFit/>
          </a:bodyPr>
          <a:lstStyle/>
          <a:p>
            <a:pPr algn="ctr"/>
            <a:r>
              <a:rPr lang="pl-PL" sz="3200" dirty="0" smtClean="0">
                <a:effectLst>
                  <a:outerShdw blurRad="38100" dist="38100" dir="2700000" algn="tl">
                    <a:srgbClr val="000000">
                      <a:alpha val="43137"/>
                    </a:srgbClr>
                  </a:outerShdw>
                </a:effectLst>
              </a:rPr>
              <a:t>Symbolisme – chronologie des événements </a:t>
            </a:r>
            <a:endParaRPr lang="pl-PL" sz="3200" dirty="0">
              <a:effectLst>
                <a:outerShdw blurRad="38100" dist="38100" dir="2700000" algn="tl">
                  <a:srgbClr val="000000">
                    <a:alpha val="43137"/>
                  </a:srgbClr>
                </a:outerShdw>
              </a:effectLst>
            </a:endParaRPr>
          </a:p>
        </p:txBody>
      </p:sp>
      <p:cxnSp>
        <p:nvCxnSpPr>
          <p:cNvPr id="3" name="Łącznik prosty 2"/>
          <p:cNvCxnSpPr/>
          <p:nvPr/>
        </p:nvCxnSpPr>
        <p:spPr>
          <a:xfrm>
            <a:off x="214282" y="2000240"/>
            <a:ext cx="8643998" cy="1588"/>
          </a:xfrm>
          <a:prstGeom prst="line">
            <a:avLst/>
          </a:prstGeom>
          <a:ln w="22225" cap="rnd">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Tabela 6"/>
          <p:cNvGraphicFramePr>
            <a:graphicFrameLocks noGrp="1"/>
          </p:cNvGraphicFramePr>
          <p:nvPr/>
        </p:nvGraphicFramePr>
        <p:xfrm>
          <a:off x="142844" y="2571744"/>
          <a:ext cx="8858313" cy="3071835"/>
        </p:xfrm>
        <a:graphic>
          <a:graphicData uri="http://schemas.openxmlformats.org/drawingml/2006/table">
            <a:tbl>
              <a:tblPr firstRow="1" bandRow="1">
                <a:tableStyleId>{5C22544A-7EE6-4342-B048-85BDC9FD1C3A}</a:tableStyleId>
              </a:tblPr>
              <a:tblGrid>
                <a:gridCol w="1153812"/>
                <a:gridCol w="989328"/>
                <a:gridCol w="928694"/>
                <a:gridCol w="785818"/>
                <a:gridCol w="794824"/>
                <a:gridCol w="967714"/>
                <a:gridCol w="1042154"/>
                <a:gridCol w="1191034"/>
                <a:gridCol w="1004935"/>
              </a:tblGrid>
              <a:tr h="1023945">
                <a:tc>
                  <a:txBody>
                    <a:bodyPr/>
                    <a:lstStyle/>
                    <a:p>
                      <a:pPr algn="ctr"/>
                      <a:endParaRPr lang="pl-PL" b="0" dirty="0" smtClean="0"/>
                    </a:p>
                    <a:p>
                      <a:pPr algn="ctr"/>
                      <a:r>
                        <a:rPr lang="pl-PL" b="0" dirty="0" smtClean="0"/>
                        <a:t>Auteur</a:t>
                      </a:r>
                      <a:endParaRPr lang="pl-PL" b="0" dirty="0"/>
                    </a:p>
                  </a:txBody>
                  <a:tcPr/>
                </a:tc>
                <a:tc>
                  <a:txBody>
                    <a:bodyPr/>
                    <a:lstStyle/>
                    <a:p>
                      <a:pPr algn="ctr"/>
                      <a:endParaRPr lang="pl-PL" sz="1400" b="0" dirty="0" smtClean="0"/>
                    </a:p>
                    <a:p>
                      <a:pPr algn="ctr"/>
                      <a:r>
                        <a:rPr lang="pl-PL" sz="1400" b="0" dirty="0" smtClean="0"/>
                        <a:t>Baudelaire</a:t>
                      </a:r>
                      <a:endParaRPr lang="pl-PL" sz="1400" b="0" dirty="0"/>
                    </a:p>
                  </a:txBody>
                  <a:tcPr/>
                </a:tc>
                <a:tc>
                  <a:txBody>
                    <a:bodyPr/>
                    <a:lstStyle/>
                    <a:p>
                      <a:pPr algn="ctr"/>
                      <a:endParaRPr lang="pl-PL" sz="1400" b="0" dirty="0" smtClean="0"/>
                    </a:p>
                    <a:p>
                      <a:pPr algn="ctr"/>
                      <a:r>
                        <a:rPr lang="pl-PL" sz="1400" b="0" dirty="0" smtClean="0"/>
                        <a:t>Rimbaud</a:t>
                      </a:r>
                      <a:endParaRPr lang="pl-PL" sz="1400" b="0" dirty="0"/>
                    </a:p>
                  </a:txBody>
                  <a:tcPr/>
                </a:tc>
                <a:tc gridSpan="2">
                  <a:txBody>
                    <a:bodyPr/>
                    <a:lstStyle/>
                    <a:p>
                      <a:pPr algn="ctr"/>
                      <a:endParaRPr lang="pl-PL" sz="1400" b="0" dirty="0" smtClean="0"/>
                    </a:p>
                    <a:p>
                      <a:pPr algn="ctr"/>
                      <a:r>
                        <a:rPr lang="pl-PL" sz="1400" b="0" dirty="0" smtClean="0"/>
                        <a:t>Verlaine</a:t>
                      </a:r>
                      <a:endParaRPr lang="pl-PL" sz="1400" b="0" dirty="0"/>
                    </a:p>
                  </a:txBody>
                  <a:tcPr/>
                </a:tc>
                <a:tc hMerge="1">
                  <a:txBody>
                    <a:bodyPr/>
                    <a:lstStyle/>
                    <a:p>
                      <a:pPr algn="ctr"/>
                      <a:endParaRPr lang="pl-PL" dirty="0"/>
                    </a:p>
                  </a:txBody>
                  <a:tcPr/>
                </a:tc>
                <a:tc>
                  <a:txBody>
                    <a:bodyPr/>
                    <a:lstStyle/>
                    <a:p>
                      <a:pPr algn="ctr"/>
                      <a:endParaRPr lang="pl-PL" sz="1400" b="0" dirty="0" smtClean="0"/>
                    </a:p>
                    <a:p>
                      <a:pPr algn="ctr"/>
                      <a:r>
                        <a:rPr lang="pl-PL" sz="1400" b="0" dirty="0" smtClean="0"/>
                        <a:t>Moréas</a:t>
                      </a:r>
                      <a:endParaRPr lang="pl-PL" sz="1400" b="0" dirty="0"/>
                    </a:p>
                  </a:txBody>
                  <a:tcPr/>
                </a:tc>
                <a:tc>
                  <a:txBody>
                    <a:bodyPr/>
                    <a:lstStyle/>
                    <a:p>
                      <a:pPr algn="ctr"/>
                      <a:endParaRPr lang="pl-PL" sz="1400" b="0" dirty="0" smtClean="0"/>
                    </a:p>
                    <a:p>
                      <a:pPr algn="ctr"/>
                      <a:r>
                        <a:rPr lang="pl-PL" sz="1400" b="0" dirty="0" smtClean="0"/>
                        <a:t>Valéry</a:t>
                      </a:r>
                      <a:endParaRPr lang="pl-PL" sz="1400" b="0" dirty="0"/>
                    </a:p>
                  </a:txBody>
                  <a:tcPr/>
                </a:tc>
                <a:tc>
                  <a:txBody>
                    <a:bodyPr/>
                    <a:lstStyle/>
                    <a:p>
                      <a:pPr algn="ctr"/>
                      <a:endParaRPr lang="pl-PL" sz="1400" b="0" dirty="0" smtClean="0"/>
                    </a:p>
                    <a:p>
                      <a:pPr algn="ctr"/>
                      <a:r>
                        <a:rPr lang="pl-PL" sz="1400" b="0" dirty="0" smtClean="0"/>
                        <a:t>Maeterlinck</a:t>
                      </a:r>
                      <a:endParaRPr lang="pl-PL" sz="1400" b="0" dirty="0"/>
                    </a:p>
                  </a:txBody>
                  <a:tcPr/>
                </a:tc>
                <a:tc>
                  <a:txBody>
                    <a:bodyPr/>
                    <a:lstStyle/>
                    <a:p>
                      <a:pPr algn="ctr"/>
                      <a:endParaRPr lang="pl-PL" sz="1400" b="1" dirty="0" smtClean="0"/>
                    </a:p>
                    <a:p>
                      <a:pPr algn="ctr"/>
                      <a:r>
                        <a:rPr lang="pl-PL" sz="1400" b="1" dirty="0" smtClean="0"/>
                        <a:t>Mallarmé</a:t>
                      </a:r>
                      <a:endParaRPr lang="pl-PL" sz="1400" b="1" dirty="0"/>
                    </a:p>
                  </a:txBody>
                  <a:tcPr/>
                </a:tc>
              </a:tr>
              <a:tr h="1023945">
                <a:tc>
                  <a:txBody>
                    <a:bodyPr/>
                    <a:lstStyle/>
                    <a:p>
                      <a:pPr algn="ctr"/>
                      <a:endParaRPr lang="pl-PL" b="0" dirty="0" smtClean="0"/>
                    </a:p>
                    <a:p>
                      <a:pPr algn="ctr"/>
                      <a:r>
                        <a:rPr lang="pl-PL" b="0" dirty="0" smtClean="0"/>
                        <a:t>Ouvrage</a:t>
                      </a:r>
                      <a:endParaRPr lang="pl-PL" b="0" dirty="0"/>
                    </a:p>
                  </a:txBody>
                  <a:tcPr/>
                </a:tc>
                <a:tc>
                  <a:txBody>
                    <a:bodyPr/>
                    <a:lstStyle/>
                    <a:p>
                      <a:pPr algn="ctr"/>
                      <a:endParaRPr lang="pl-PL" sz="1100" b="0" i="1" dirty="0" smtClean="0"/>
                    </a:p>
                    <a:p>
                      <a:pPr algn="ctr"/>
                      <a:r>
                        <a:rPr lang="pl-PL" sz="1100" b="0" i="1" dirty="0" smtClean="0"/>
                        <a:t>Les </a:t>
                      </a:r>
                      <a:r>
                        <a:rPr lang="pl-PL" sz="1100" b="0" i="1" dirty="0" err="1" smtClean="0"/>
                        <a:t>Fleurs</a:t>
                      </a:r>
                      <a:r>
                        <a:rPr lang="pl-PL" sz="1100" b="0" i="1" dirty="0" smtClean="0"/>
                        <a:t> du </a:t>
                      </a:r>
                      <a:r>
                        <a:rPr lang="pl-PL" sz="1100" b="0" i="1" dirty="0" err="1" smtClean="0"/>
                        <a:t>Mal</a:t>
                      </a:r>
                      <a:endParaRPr lang="pl-PL" sz="1100" b="0" i="1" dirty="0"/>
                    </a:p>
                  </a:txBody>
                  <a:tcPr/>
                </a:tc>
                <a:tc>
                  <a:txBody>
                    <a:bodyPr/>
                    <a:lstStyle/>
                    <a:p>
                      <a:pPr algn="ctr"/>
                      <a:endParaRPr lang="pl-PL" sz="1100" b="0" i="1" dirty="0" smtClean="0"/>
                    </a:p>
                    <a:p>
                      <a:pPr algn="ctr"/>
                      <a:r>
                        <a:rPr lang="pl-PL" sz="1100" b="0" i="1" dirty="0" err="1" smtClean="0"/>
                        <a:t>Une</a:t>
                      </a:r>
                      <a:r>
                        <a:rPr lang="pl-PL" sz="1100" b="0" i="1" dirty="0" smtClean="0"/>
                        <a:t> </a:t>
                      </a:r>
                      <a:r>
                        <a:rPr lang="pl-PL" sz="1100" b="0" i="1" dirty="0" err="1" smtClean="0"/>
                        <a:t>Saison</a:t>
                      </a:r>
                      <a:r>
                        <a:rPr lang="pl-PL" sz="1100" b="0" i="1" dirty="0" smtClean="0"/>
                        <a:t> en </a:t>
                      </a:r>
                      <a:r>
                        <a:rPr lang="pl-PL" sz="1100" b="0" i="1" dirty="0" err="1" smtClean="0"/>
                        <a:t>enfer</a:t>
                      </a:r>
                      <a:endParaRPr lang="pl-PL" sz="1100" b="0" i="1" dirty="0"/>
                    </a:p>
                  </a:txBody>
                  <a:tcPr/>
                </a:tc>
                <a:tc>
                  <a:txBody>
                    <a:bodyPr/>
                    <a:lstStyle/>
                    <a:p>
                      <a:pPr algn="ctr"/>
                      <a:endParaRPr lang="pl-PL" sz="1100" b="0" i="1" dirty="0" smtClean="0"/>
                    </a:p>
                    <a:p>
                      <a:pPr algn="ctr"/>
                      <a:r>
                        <a:rPr lang="pl-PL" sz="1100" b="0" i="1" dirty="0" err="1" smtClean="0"/>
                        <a:t>Langueur</a:t>
                      </a:r>
                      <a:endParaRPr lang="pl-PL" sz="1100" b="0" i="1" dirty="0"/>
                    </a:p>
                  </a:txBody>
                  <a:tcPr/>
                </a:tc>
                <a:tc>
                  <a:txBody>
                    <a:bodyPr/>
                    <a:lstStyle/>
                    <a:p>
                      <a:pPr algn="ctr"/>
                      <a:endParaRPr lang="pl-PL" sz="1100" b="0" i="1" dirty="0" smtClean="0"/>
                    </a:p>
                    <a:p>
                      <a:pPr algn="ctr"/>
                      <a:r>
                        <a:rPr lang="pl-PL" sz="1100" b="0" i="1" dirty="0" smtClean="0"/>
                        <a:t>Les Poètes </a:t>
                      </a:r>
                      <a:r>
                        <a:rPr lang="pl-PL" sz="1100" b="0" i="1" dirty="0" err="1" smtClean="0"/>
                        <a:t>maudits</a:t>
                      </a:r>
                      <a:endParaRPr lang="pl-PL" sz="1100" b="0" i="1" dirty="0"/>
                    </a:p>
                  </a:txBody>
                  <a:tcPr/>
                </a:tc>
                <a:tc>
                  <a:txBody>
                    <a:bodyPr/>
                    <a:lstStyle/>
                    <a:p>
                      <a:pPr algn="ctr"/>
                      <a:endParaRPr lang="pl-PL" sz="1100" b="0" i="1" dirty="0" smtClean="0"/>
                    </a:p>
                    <a:p>
                      <a:pPr algn="ctr"/>
                      <a:r>
                        <a:rPr lang="pl-PL" sz="1100" b="0" i="1" dirty="0" err="1" smtClean="0"/>
                        <a:t>Manifeste</a:t>
                      </a:r>
                      <a:r>
                        <a:rPr lang="pl-PL" sz="1100" b="0" i="1" dirty="0" smtClean="0"/>
                        <a:t> du symbolisme</a:t>
                      </a:r>
                      <a:endParaRPr lang="pl-PL" sz="1100" b="0" i="1" dirty="0"/>
                    </a:p>
                  </a:txBody>
                  <a:tcPr/>
                </a:tc>
                <a:tc>
                  <a:txBody>
                    <a:bodyPr/>
                    <a:lstStyle/>
                    <a:p>
                      <a:pPr algn="ctr"/>
                      <a:endParaRPr lang="pl-PL" sz="1100" b="0" i="1" dirty="0" smtClean="0"/>
                    </a:p>
                    <a:p>
                      <a:pPr algn="ctr"/>
                      <a:r>
                        <a:rPr lang="pl-PL" sz="1100" b="0" i="1" dirty="0" err="1" smtClean="0"/>
                        <a:t>Paradoxe</a:t>
                      </a:r>
                      <a:r>
                        <a:rPr lang="pl-PL" sz="1100" b="0" i="1" dirty="0" smtClean="0"/>
                        <a:t> sur </a:t>
                      </a:r>
                      <a:r>
                        <a:rPr lang="pl-PL" sz="1100" b="0" i="1" dirty="0" err="1" smtClean="0"/>
                        <a:t>l'architecte</a:t>
                      </a:r>
                      <a:endParaRPr lang="pl-PL" sz="1100" b="0" i="1" dirty="0"/>
                    </a:p>
                  </a:txBody>
                  <a:tcPr/>
                </a:tc>
                <a:tc>
                  <a:txBody>
                    <a:bodyPr/>
                    <a:lstStyle/>
                    <a:p>
                      <a:pPr algn="ctr"/>
                      <a:endParaRPr lang="pl-PL" sz="1100" b="0" i="1" dirty="0" smtClean="0"/>
                    </a:p>
                    <a:p>
                      <a:pPr algn="ctr"/>
                      <a:r>
                        <a:rPr lang="pl-PL" sz="1100" b="0" i="1" dirty="0" err="1" smtClean="0"/>
                        <a:t>Pelleas</a:t>
                      </a:r>
                      <a:r>
                        <a:rPr lang="pl-PL" sz="1100" b="0" i="1" dirty="0" smtClean="0"/>
                        <a:t> et </a:t>
                      </a:r>
                      <a:r>
                        <a:rPr lang="pl-PL" sz="1100" b="0" i="1" dirty="0" err="1" smtClean="0"/>
                        <a:t>Mélisande</a:t>
                      </a:r>
                      <a:endParaRPr lang="pl-PL" sz="1100" b="0" i="1" dirty="0"/>
                    </a:p>
                  </a:txBody>
                  <a:tcPr/>
                </a:tc>
                <a:tc>
                  <a:txBody>
                    <a:bodyPr/>
                    <a:lstStyle/>
                    <a:p>
                      <a:pPr algn="ctr"/>
                      <a:endParaRPr lang="pl-PL" sz="1100" b="1" i="1" dirty="0" smtClean="0"/>
                    </a:p>
                    <a:p>
                      <a:pPr algn="ctr"/>
                      <a:r>
                        <a:rPr lang="pl-PL" sz="1100" b="1" i="1" dirty="0" err="1" smtClean="0"/>
                        <a:t>Crise</a:t>
                      </a:r>
                      <a:r>
                        <a:rPr lang="pl-PL" sz="1100" b="1" i="1" dirty="0" smtClean="0"/>
                        <a:t> de vers</a:t>
                      </a:r>
                      <a:endParaRPr lang="pl-PL" sz="1100" b="1" i="1" dirty="0"/>
                    </a:p>
                  </a:txBody>
                  <a:tcPr/>
                </a:tc>
              </a:tr>
              <a:tr h="1023945">
                <a:tc>
                  <a:txBody>
                    <a:bodyPr/>
                    <a:lstStyle/>
                    <a:p>
                      <a:pPr algn="ctr"/>
                      <a:endParaRPr lang="pl-PL" b="0" dirty="0" smtClean="0"/>
                    </a:p>
                    <a:p>
                      <a:pPr algn="ctr"/>
                      <a:r>
                        <a:rPr lang="pl-PL" b="0" dirty="0" smtClean="0"/>
                        <a:t>Année</a:t>
                      </a:r>
                      <a:endParaRPr lang="pl-PL" b="0" dirty="0"/>
                    </a:p>
                  </a:txBody>
                  <a:tcPr/>
                </a:tc>
                <a:tc>
                  <a:txBody>
                    <a:bodyPr/>
                    <a:lstStyle/>
                    <a:p>
                      <a:pPr algn="ctr"/>
                      <a:endParaRPr lang="pl-PL" sz="1400" b="0" dirty="0" smtClean="0"/>
                    </a:p>
                    <a:p>
                      <a:pPr algn="ctr"/>
                      <a:r>
                        <a:rPr lang="pl-PL" sz="1400" b="0" dirty="0" smtClean="0"/>
                        <a:t>1857</a:t>
                      </a:r>
                      <a:endParaRPr lang="pl-PL" sz="1400" b="0" dirty="0"/>
                    </a:p>
                  </a:txBody>
                  <a:tcPr/>
                </a:tc>
                <a:tc>
                  <a:txBody>
                    <a:bodyPr/>
                    <a:lstStyle/>
                    <a:p>
                      <a:pPr algn="ctr"/>
                      <a:endParaRPr lang="pl-PL" sz="1400" b="0" dirty="0" smtClean="0"/>
                    </a:p>
                    <a:p>
                      <a:pPr algn="ctr"/>
                      <a:r>
                        <a:rPr lang="pl-PL" sz="1400" b="0" dirty="0" smtClean="0"/>
                        <a:t>1873</a:t>
                      </a:r>
                      <a:endParaRPr lang="pl-PL" sz="1400" b="0" dirty="0"/>
                    </a:p>
                  </a:txBody>
                  <a:tcPr/>
                </a:tc>
                <a:tc>
                  <a:txBody>
                    <a:bodyPr/>
                    <a:lstStyle/>
                    <a:p>
                      <a:pPr algn="ctr"/>
                      <a:endParaRPr lang="pl-PL" sz="1400" b="0" dirty="0" smtClean="0"/>
                    </a:p>
                    <a:p>
                      <a:pPr algn="ctr"/>
                      <a:r>
                        <a:rPr lang="pl-PL" sz="1400" b="0" dirty="0" smtClean="0"/>
                        <a:t>1883</a:t>
                      </a:r>
                      <a:endParaRPr lang="pl-PL" sz="1400" b="0" dirty="0"/>
                    </a:p>
                  </a:txBody>
                  <a:tcPr/>
                </a:tc>
                <a:tc>
                  <a:txBody>
                    <a:bodyPr/>
                    <a:lstStyle/>
                    <a:p>
                      <a:pPr algn="ctr"/>
                      <a:endParaRPr lang="pl-PL" sz="1400" b="0" dirty="0" smtClean="0"/>
                    </a:p>
                    <a:p>
                      <a:pPr algn="ctr"/>
                      <a:r>
                        <a:rPr lang="pl-PL" sz="1400" b="0" dirty="0" smtClean="0"/>
                        <a:t>1884</a:t>
                      </a:r>
                      <a:endParaRPr lang="pl-PL" sz="1400" b="0" dirty="0"/>
                    </a:p>
                  </a:txBody>
                  <a:tcPr/>
                </a:tc>
                <a:tc>
                  <a:txBody>
                    <a:bodyPr/>
                    <a:lstStyle/>
                    <a:p>
                      <a:pPr algn="ctr"/>
                      <a:endParaRPr lang="pl-PL" sz="1400" b="0" dirty="0" smtClean="0"/>
                    </a:p>
                    <a:p>
                      <a:pPr algn="ctr"/>
                      <a:r>
                        <a:rPr lang="pl-PL" sz="1400" b="0" dirty="0" smtClean="0"/>
                        <a:t>1886</a:t>
                      </a:r>
                      <a:endParaRPr lang="pl-PL" sz="1400" b="0" dirty="0"/>
                    </a:p>
                  </a:txBody>
                  <a:tcPr/>
                </a:tc>
                <a:tc>
                  <a:txBody>
                    <a:bodyPr/>
                    <a:lstStyle/>
                    <a:p>
                      <a:pPr algn="ctr"/>
                      <a:endParaRPr lang="pl-PL" sz="1400" b="0" dirty="0" smtClean="0"/>
                    </a:p>
                    <a:p>
                      <a:pPr algn="ctr"/>
                      <a:r>
                        <a:rPr lang="pl-PL" sz="1400" b="0" dirty="0" smtClean="0"/>
                        <a:t>1891</a:t>
                      </a:r>
                      <a:endParaRPr lang="pl-PL" sz="1400" b="0" dirty="0"/>
                    </a:p>
                  </a:txBody>
                  <a:tcPr/>
                </a:tc>
                <a:tc>
                  <a:txBody>
                    <a:bodyPr/>
                    <a:lstStyle/>
                    <a:p>
                      <a:pPr algn="ctr"/>
                      <a:endParaRPr lang="pl-PL" sz="1400" b="0" dirty="0" smtClean="0"/>
                    </a:p>
                    <a:p>
                      <a:pPr algn="ctr"/>
                      <a:r>
                        <a:rPr lang="pl-PL" sz="1400" b="0" dirty="0" smtClean="0"/>
                        <a:t>1892</a:t>
                      </a:r>
                      <a:endParaRPr lang="pl-PL" sz="1400" b="0" dirty="0"/>
                    </a:p>
                  </a:txBody>
                  <a:tcPr/>
                </a:tc>
                <a:tc>
                  <a:txBody>
                    <a:bodyPr/>
                    <a:lstStyle/>
                    <a:p>
                      <a:pPr algn="ctr"/>
                      <a:endParaRPr lang="pl-PL" sz="1400" b="1" dirty="0" smtClean="0"/>
                    </a:p>
                    <a:p>
                      <a:pPr algn="ctr"/>
                      <a:r>
                        <a:rPr lang="pl-PL" sz="1400" b="1" dirty="0" smtClean="0"/>
                        <a:t>1897</a:t>
                      </a:r>
                      <a:endParaRPr lang="pl-PL" sz="1400" b="1" dirty="0"/>
                    </a:p>
                  </a:txBody>
                  <a:tcPr/>
                </a:tc>
              </a:tr>
            </a:tbl>
          </a:graphicData>
        </a:graphic>
      </p:graphicFrame>
      <p:sp>
        <p:nvSpPr>
          <p:cNvPr id="10" name="Strzałka w górę 9"/>
          <p:cNvSpPr/>
          <p:nvPr/>
        </p:nvSpPr>
        <p:spPr>
          <a:xfrm>
            <a:off x="8286776" y="5857892"/>
            <a:ext cx="424622" cy="8572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ymbol zastępczy numeru slajdu 5"/>
          <p:cNvSpPr>
            <a:spLocks noGrp="1"/>
          </p:cNvSpPr>
          <p:nvPr>
            <p:ph type="sldNum" sz="quarter" idx="12"/>
          </p:nvPr>
        </p:nvSpPr>
        <p:spPr/>
        <p:txBody>
          <a:bodyPr/>
          <a:lstStyle/>
          <a:p>
            <a:fld id="{41136256-B4CA-48B0-B39B-32845E5DBAD0}" type="slidenum">
              <a:rPr lang="pl-PL" smtClean="0"/>
              <a:pPr/>
              <a:t>14</a:t>
            </a:fld>
            <a:endParaRPr lang="pl-PL"/>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785918" y="3918900"/>
            <a:ext cx="7000924" cy="1938992"/>
          </a:xfrm>
          <a:prstGeom prst="rect">
            <a:avLst/>
          </a:prstGeom>
          <a:noFill/>
        </p:spPr>
        <p:txBody>
          <a:bodyPr wrap="square" lIns="91440" tIns="45720" rIns="91440" bIns="45720">
            <a:spAutoFit/>
          </a:bodyPr>
          <a:lstStyle/>
          <a:p>
            <a:pPr algn="just"/>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Mallarmé, invisible ou invu, en tout cas à part, se trouvait dans l’obscurité. Ce qui n’est pas la même chose que d’être obscur. Maintenant que des centaines d’explorateurs sont entrés dans son œuvre avec leur lampe, et que mille mallarméens en sont sortis avec leur luciole, il est clair, trop peut-être.</a:t>
            </a:r>
            <a:endParaRPr lang="pl-PL"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pole tekstowe 3"/>
          <p:cNvSpPr txBox="1"/>
          <p:nvPr/>
        </p:nvSpPr>
        <p:spPr>
          <a:xfrm>
            <a:off x="4429124" y="6000768"/>
            <a:ext cx="3786214" cy="571504"/>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algn="ctr"/>
            <a:r>
              <a:rPr lang="fr-FR" sz="1400" i="1" dirty="0" smtClean="0"/>
              <a:t>Dictionnaire égoïste de la littérature française</a:t>
            </a:r>
            <a:r>
              <a:rPr lang="fr-FR" sz="1400" dirty="0" smtClean="0"/>
              <a:t>,</a:t>
            </a:r>
            <a:endParaRPr lang="pl-PL" sz="1400" dirty="0" smtClean="0"/>
          </a:p>
          <a:p>
            <a:pPr algn="ctr"/>
            <a:r>
              <a:rPr lang="fr-FR" sz="1400" dirty="0" smtClean="0"/>
              <a:t>Charles Dantzig, éd. Grasset, 2005, p. 180</a:t>
            </a:r>
          </a:p>
          <a:p>
            <a:endParaRPr lang="pl-PL" sz="1400" dirty="0"/>
          </a:p>
        </p:txBody>
      </p:sp>
      <p:pic>
        <p:nvPicPr>
          <p:cNvPr id="1026" name="Picture 2" descr="http://loffit.abc.es/wp-content/uploads/2014/03/loffit_stephane-mallarme_06.jpg"/>
          <p:cNvPicPr>
            <a:picLocks noChangeAspect="1" noChangeArrowheads="1"/>
          </p:cNvPicPr>
          <p:nvPr/>
        </p:nvPicPr>
        <p:blipFill>
          <a:blip r:embed="rId2" cstate="print"/>
          <a:srcRect/>
          <a:stretch>
            <a:fillRect/>
          </a:stretch>
        </p:blipFill>
        <p:spPr bwMode="auto">
          <a:xfrm>
            <a:off x="1928794" y="182586"/>
            <a:ext cx="4997292" cy="3603604"/>
          </a:xfrm>
          <a:prstGeom prst="rect">
            <a:avLst/>
          </a:prstGeom>
          <a:noFill/>
          <a:effectLst>
            <a:outerShdw blurRad="50800" dist="38100" dir="18900000" algn="bl" rotWithShape="0">
              <a:prstClr val="black">
                <a:alpha val="40000"/>
              </a:prstClr>
            </a:outerShdw>
          </a:effectLst>
        </p:spPr>
      </p:pic>
      <p:sp>
        <p:nvSpPr>
          <p:cNvPr id="6" name="Symbol zastępczy numeru slajdu 5"/>
          <p:cNvSpPr>
            <a:spLocks noGrp="1"/>
          </p:cNvSpPr>
          <p:nvPr>
            <p:ph type="sldNum" sz="quarter" idx="12"/>
          </p:nvPr>
        </p:nvSpPr>
        <p:spPr/>
        <p:txBody>
          <a:bodyPr/>
          <a:lstStyle/>
          <a:p>
            <a:fld id="{41136256-B4CA-48B0-B39B-32845E5DBAD0}" type="slidenum">
              <a:rPr lang="pl-PL" smtClean="0"/>
              <a:pPr/>
              <a:t>15</a:t>
            </a:fld>
            <a:endParaRPr lang="pl-P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144556" y="217766"/>
            <a:ext cx="7247625"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PETIT DICTIONNAIRE</a:t>
            </a:r>
            <a:r>
              <a:rPr kumimoji="0" lang="pl-PL" sz="48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I</a:t>
            </a:r>
            <a:endParaRPr kumimoji="0" lang="en-US" sz="48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p:txBody>
      </p:sp>
      <p:sp>
        <p:nvSpPr>
          <p:cNvPr id="19" name="Strzałka w prawo 18"/>
          <p:cNvSpPr/>
          <p:nvPr/>
        </p:nvSpPr>
        <p:spPr>
          <a:xfrm>
            <a:off x="323528" y="1268760"/>
            <a:ext cx="978408" cy="4846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l-PL"/>
          </a:p>
        </p:txBody>
      </p:sp>
      <p:sp>
        <p:nvSpPr>
          <p:cNvPr id="20" name="pole tekstowe 19"/>
          <p:cNvSpPr txBox="1"/>
          <p:nvPr/>
        </p:nvSpPr>
        <p:spPr>
          <a:xfrm>
            <a:off x="1475656" y="1196752"/>
            <a:ext cx="3384376" cy="523220"/>
          </a:xfrm>
          <a:prstGeom prst="rect">
            <a:avLst/>
          </a:prstGeom>
          <a:noFill/>
        </p:spPr>
        <p:txBody>
          <a:bodyPr wrap="square" rtlCol="0">
            <a:spAutoFit/>
          </a:bodyPr>
          <a:lstStyle/>
          <a:p>
            <a:r>
              <a:rPr lang="pl-PL" sz="2800" dirty="0" smtClean="0">
                <a:solidFill>
                  <a:schemeClr val="tx2">
                    <a:lumMod val="50000"/>
                  </a:schemeClr>
                </a:solidFill>
                <a:latin typeface="Times New Roman" pitchFamily="18" charset="0"/>
                <a:cs typeface="Times New Roman" pitchFamily="18" charset="0"/>
              </a:rPr>
              <a:t>1. Biographie</a:t>
            </a:r>
            <a:endParaRPr lang="pl-PL" sz="2800" dirty="0">
              <a:solidFill>
                <a:schemeClr val="tx2">
                  <a:lumMod val="50000"/>
                </a:schemeClr>
              </a:solidFill>
              <a:latin typeface="Times New Roman" pitchFamily="18" charset="0"/>
              <a:cs typeface="Times New Roman" pitchFamily="18" charset="0"/>
            </a:endParaRPr>
          </a:p>
        </p:txBody>
      </p:sp>
      <p:sp>
        <p:nvSpPr>
          <p:cNvPr id="5" name="pole tekstowe 4"/>
          <p:cNvSpPr txBox="1"/>
          <p:nvPr/>
        </p:nvSpPr>
        <p:spPr>
          <a:xfrm>
            <a:off x="1571604" y="1718131"/>
            <a:ext cx="7929618" cy="5139869"/>
          </a:xfrm>
          <a:prstGeom prst="rect">
            <a:avLst/>
          </a:prstGeom>
          <a:noFill/>
        </p:spPr>
        <p:txBody>
          <a:bodyPr wrap="square" numCol="2" rtlCol="0">
            <a:spAutoFit/>
          </a:bodyPr>
          <a:lstStyle/>
          <a:p>
            <a:pPr algn="just"/>
            <a:r>
              <a:rPr lang="fr-FR" sz="1600" dirty="0" smtClean="0"/>
              <a:t>appartement (m) – mieszkanie</a:t>
            </a:r>
            <a:endParaRPr lang="pl-PL" sz="1600" dirty="0" smtClean="0"/>
          </a:p>
          <a:p>
            <a:pPr algn="just"/>
            <a:r>
              <a:rPr lang="pl-PL" sz="1600" dirty="0" err="1" smtClean="0"/>
              <a:t>classer</a:t>
            </a:r>
            <a:r>
              <a:rPr lang="pl-PL" sz="1600" dirty="0" smtClean="0"/>
              <a:t> – klasyfikować, umieścić</a:t>
            </a:r>
          </a:p>
          <a:p>
            <a:pPr algn="just"/>
            <a:r>
              <a:rPr lang="pl-PL" sz="1600" dirty="0" err="1" smtClean="0"/>
              <a:t>considérer</a:t>
            </a:r>
            <a:r>
              <a:rPr lang="pl-PL" sz="1600" dirty="0" smtClean="0"/>
              <a:t> – rozważać, uważać</a:t>
            </a:r>
          </a:p>
          <a:p>
            <a:pPr algn="just"/>
            <a:r>
              <a:rPr lang="pl-PL" sz="1600" dirty="0" err="1" smtClean="0"/>
              <a:t>contenir</a:t>
            </a:r>
            <a:r>
              <a:rPr lang="pl-PL" sz="1600" dirty="0" smtClean="0"/>
              <a:t> – zawierać</a:t>
            </a:r>
          </a:p>
          <a:p>
            <a:pPr algn="just"/>
            <a:r>
              <a:rPr lang="pl-PL" sz="1600" dirty="0" err="1" smtClean="0"/>
              <a:t>devenir</a:t>
            </a:r>
            <a:r>
              <a:rPr lang="pl-PL" sz="1600" dirty="0" smtClean="0"/>
              <a:t> – stać się</a:t>
            </a:r>
          </a:p>
          <a:p>
            <a:pPr algn="just"/>
            <a:r>
              <a:rPr lang="pl-PL" sz="1600" dirty="0" err="1" smtClean="0"/>
              <a:t>decouvrir</a:t>
            </a:r>
            <a:r>
              <a:rPr lang="pl-PL" sz="1600" dirty="0" smtClean="0"/>
              <a:t> – odkryć</a:t>
            </a:r>
          </a:p>
          <a:p>
            <a:pPr algn="just"/>
            <a:r>
              <a:rPr lang="pl-PL" sz="1600" dirty="0" err="1" smtClean="0"/>
              <a:t>enfance</a:t>
            </a:r>
            <a:r>
              <a:rPr lang="pl-PL" sz="1600" dirty="0" smtClean="0"/>
              <a:t> (f) – dzieciństwo</a:t>
            </a:r>
          </a:p>
          <a:p>
            <a:pPr algn="just"/>
            <a:r>
              <a:rPr lang="pl-PL" sz="1600" dirty="0" err="1" smtClean="0"/>
              <a:t>épouser</a:t>
            </a:r>
            <a:r>
              <a:rPr lang="pl-PL" sz="1600" dirty="0" smtClean="0"/>
              <a:t> – poślubić</a:t>
            </a:r>
          </a:p>
          <a:p>
            <a:pPr algn="just"/>
            <a:r>
              <a:rPr lang="pl-PL" sz="1600" dirty="0" err="1" smtClean="0"/>
              <a:t>étude</a:t>
            </a:r>
            <a:r>
              <a:rPr lang="pl-PL" sz="1600" dirty="0" smtClean="0"/>
              <a:t>(s) (f) – studia, nauka</a:t>
            </a:r>
          </a:p>
          <a:p>
            <a:pPr algn="just"/>
            <a:r>
              <a:rPr lang="pl-PL" sz="1600" dirty="0" err="1" smtClean="0"/>
              <a:t>fréquenter</a:t>
            </a:r>
            <a:r>
              <a:rPr lang="pl-PL" sz="1600" dirty="0" smtClean="0"/>
              <a:t> – uczestniczyć, brać udział</a:t>
            </a:r>
          </a:p>
          <a:p>
            <a:pPr algn="just"/>
            <a:r>
              <a:rPr lang="pl-PL" sz="1600" dirty="0" err="1" smtClean="0"/>
              <a:t>instituteur</a:t>
            </a:r>
            <a:r>
              <a:rPr lang="pl-PL" sz="1600" dirty="0" smtClean="0"/>
              <a:t> (m) – nauczyciel</a:t>
            </a:r>
          </a:p>
          <a:p>
            <a:pPr algn="just"/>
            <a:r>
              <a:rPr lang="pl-PL" sz="1600" dirty="0" err="1" smtClean="0"/>
              <a:t>lieu</a:t>
            </a:r>
            <a:r>
              <a:rPr lang="pl-PL" sz="1600" dirty="0" smtClean="0"/>
              <a:t> (m) – miejsce</a:t>
            </a:r>
          </a:p>
          <a:p>
            <a:pPr algn="just"/>
            <a:r>
              <a:rPr lang="pl-PL" sz="1600" dirty="0" err="1" smtClean="0"/>
              <a:t>lycée</a:t>
            </a:r>
            <a:r>
              <a:rPr lang="pl-PL" sz="1600" dirty="0" smtClean="0"/>
              <a:t> (m) – liceum</a:t>
            </a:r>
          </a:p>
          <a:p>
            <a:pPr algn="just"/>
            <a:r>
              <a:rPr lang="pl-PL" sz="1600" dirty="0" err="1" smtClean="0"/>
              <a:t>maître</a:t>
            </a:r>
            <a:r>
              <a:rPr lang="pl-PL" sz="1600" dirty="0" smtClean="0"/>
              <a:t> (m) – mistrz</a:t>
            </a:r>
          </a:p>
          <a:p>
            <a:pPr algn="just"/>
            <a:r>
              <a:rPr lang="pl-PL" sz="1600" dirty="0" err="1" smtClean="0"/>
              <a:t>mardi</a:t>
            </a:r>
            <a:r>
              <a:rPr lang="pl-PL" sz="1600" dirty="0" smtClean="0"/>
              <a:t> (m) – wtorek</a:t>
            </a:r>
          </a:p>
          <a:p>
            <a:pPr algn="just"/>
            <a:r>
              <a:rPr lang="pl-PL" sz="1600" dirty="0" err="1" smtClean="0"/>
              <a:t>mot</a:t>
            </a:r>
            <a:r>
              <a:rPr lang="pl-PL" sz="1600" dirty="0" smtClean="0"/>
              <a:t> (m) – słowo</a:t>
            </a:r>
          </a:p>
          <a:p>
            <a:pPr algn="just"/>
            <a:r>
              <a:rPr lang="pl-PL" sz="1600" dirty="0" err="1" smtClean="0"/>
              <a:t>naître</a:t>
            </a:r>
            <a:r>
              <a:rPr lang="pl-PL" sz="1600" dirty="0" smtClean="0"/>
              <a:t> – narodzić się</a:t>
            </a:r>
          </a:p>
          <a:p>
            <a:pPr algn="just"/>
            <a:r>
              <a:rPr lang="pl-PL" sz="1600" dirty="0" err="1" smtClean="0"/>
              <a:t>origine</a:t>
            </a:r>
            <a:r>
              <a:rPr lang="pl-PL" sz="1600" dirty="0" smtClean="0"/>
              <a:t> (f) – pochodzenie</a:t>
            </a:r>
          </a:p>
          <a:p>
            <a:pPr algn="just"/>
            <a:r>
              <a:rPr lang="pl-PL" sz="1600" dirty="0" err="1" smtClean="0"/>
              <a:t>partir</a:t>
            </a:r>
            <a:r>
              <a:rPr lang="pl-PL" sz="1600" dirty="0" smtClean="0"/>
              <a:t> – wyjechać</a:t>
            </a:r>
          </a:p>
          <a:p>
            <a:pPr algn="just"/>
            <a:r>
              <a:rPr lang="fr-FR" sz="1600" dirty="0" smtClean="0"/>
              <a:t>poète (f) – poeta</a:t>
            </a:r>
            <a:endParaRPr lang="pl-PL" sz="1600" dirty="0" smtClean="0"/>
          </a:p>
          <a:p>
            <a:pPr algn="just"/>
            <a:r>
              <a:rPr lang="fr-FR" sz="1600" dirty="0" smtClean="0"/>
              <a:t>poème (m) – poemat</a:t>
            </a:r>
            <a:endParaRPr lang="pl-PL" sz="1600" dirty="0" smtClean="0"/>
          </a:p>
          <a:p>
            <a:pPr algn="just"/>
            <a:r>
              <a:rPr lang="fr-FR" sz="1600" dirty="0" smtClean="0"/>
              <a:t>professeur (m) – profesor</a:t>
            </a:r>
            <a:endParaRPr lang="pl-PL" sz="1600" dirty="0" smtClean="0"/>
          </a:p>
          <a:p>
            <a:pPr algn="just"/>
            <a:r>
              <a:rPr lang="fr-FR" sz="1600" dirty="0" smtClean="0"/>
              <a:t>poublier – opublikować</a:t>
            </a:r>
            <a:endParaRPr lang="pl-PL" sz="1600" dirty="0" smtClean="0"/>
          </a:p>
          <a:p>
            <a:pPr algn="just"/>
            <a:r>
              <a:rPr lang="pl-PL" sz="1600" dirty="0" err="1" smtClean="0"/>
              <a:t>pureté</a:t>
            </a:r>
            <a:r>
              <a:rPr lang="pl-PL" sz="1600" dirty="0" smtClean="0"/>
              <a:t> (f) – czystość</a:t>
            </a:r>
          </a:p>
          <a:p>
            <a:pPr algn="just"/>
            <a:r>
              <a:rPr lang="pl-PL" sz="1600" dirty="0" err="1" smtClean="0"/>
              <a:t>prêtre</a:t>
            </a:r>
            <a:r>
              <a:rPr lang="pl-PL" sz="1600" dirty="0" smtClean="0"/>
              <a:t> (m) – kapłan</a:t>
            </a:r>
          </a:p>
          <a:p>
            <a:pPr algn="just"/>
            <a:r>
              <a:rPr lang="pl-PL" sz="1600" dirty="0" err="1" smtClean="0"/>
              <a:t>prince</a:t>
            </a:r>
            <a:r>
              <a:rPr lang="pl-PL" sz="1600" dirty="0" smtClean="0"/>
              <a:t> (m) – książę</a:t>
            </a:r>
          </a:p>
          <a:p>
            <a:pPr algn="just"/>
            <a:r>
              <a:rPr lang="pl-PL" sz="1600" dirty="0" err="1" smtClean="0"/>
              <a:t>rendez-vous</a:t>
            </a:r>
            <a:r>
              <a:rPr lang="pl-PL" sz="1600" dirty="0" smtClean="0"/>
              <a:t> (m) – spotkanie</a:t>
            </a:r>
          </a:p>
          <a:p>
            <a:pPr algn="just"/>
            <a:r>
              <a:rPr lang="pl-PL" sz="1600" dirty="0" smtClean="0"/>
              <a:t>retraite – emerytura</a:t>
            </a:r>
          </a:p>
          <a:p>
            <a:pPr algn="just"/>
            <a:r>
              <a:rPr lang="pl-PL" sz="1600" dirty="0" err="1" smtClean="0"/>
              <a:t>revenir</a:t>
            </a:r>
            <a:r>
              <a:rPr lang="pl-PL" sz="1600" dirty="0" smtClean="0"/>
              <a:t> – wrócić</a:t>
            </a:r>
          </a:p>
          <a:p>
            <a:pPr algn="just"/>
            <a:r>
              <a:rPr lang="pl-PL" sz="1600" dirty="0" err="1" smtClean="0"/>
              <a:t>rêver</a:t>
            </a:r>
            <a:r>
              <a:rPr lang="pl-PL" sz="1600" dirty="0" smtClean="0"/>
              <a:t> – śnić, marzyć</a:t>
            </a:r>
          </a:p>
          <a:p>
            <a:pPr algn="just"/>
            <a:r>
              <a:rPr lang="pl-PL" sz="1600" dirty="0" err="1" smtClean="0"/>
              <a:t>salir</a:t>
            </a:r>
            <a:r>
              <a:rPr lang="pl-PL" sz="1600" dirty="0" smtClean="0"/>
              <a:t> – brudzić (się)</a:t>
            </a:r>
          </a:p>
          <a:p>
            <a:pPr algn="just"/>
            <a:r>
              <a:rPr lang="pl-PL" sz="1600" dirty="0" err="1" smtClean="0"/>
              <a:t>s'installer</a:t>
            </a:r>
            <a:r>
              <a:rPr lang="pl-PL" sz="1600" dirty="0" smtClean="0"/>
              <a:t> – przeprowadzić się</a:t>
            </a:r>
          </a:p>
          <a:p>
            <a:pPr algn="just"/>
            <a:r>
              <a:rPr lang="pl-PL" sz="1600" dirty="0" err="1" smtClean="0"/>
              <a:t>situer</a:t>
            </a:r>
            <a:r>
              <a:rPr lang="pl-PL" sz="1600" dirty="0" smtClean="0"/>
              <a:t> – usytuować, znajdować się</a:t>
            </a:r>
          </a:p>
          <a:p>
            <a:pPr algn="just"/>
            <a:r>
              <a:rPr lang="pl-PL" sz="1600" dirty="0" err="1" smtClean="0"/>
              <a:t>sommet</a:t>
            </a:r>
            <a:r>
              <a:rPr lang="pl-PL" sz="1600" dirty="0" smtClean="0"/>
              <a:t> (m) – szczyt</a:t>
            </a:r>
          </a:p>
          <a:p>
            <a:pPr algn="just"/>
            <a:r>
              <a:rPr lang="pl-PL" sz="1600" dirty="0" err="1" smtClean="0"/>
              <a:t>trouver</a:t>
            </a:r>
            <a:r>
              <a:rPr lang="pl-PL" sz="1600" dirty="0" smtClean="0"/>
              <a:t> – znaleźć</a:t>
            </a:r>
          </a:p>
          <a:p>
            <a:pPr algn="just"/>
            <a:r>
              <a:rPr lang="pl-PL" sz="1600" dirty="0" err="1" smtClean="0"/>
              <a:t>usage</a:t>
            </a:r>
            <a:r>
              <a:rPr lang="pl-PL" sz="1600" dirty="0" smtClean="0"/>
              <a:t> (m) – użytek, zwyczaj</a:t>
            </a:r>
          </a:p>
          <a:p>
            <a:pPr algn="just"/>
            <a:endParaRPr lang="pl-PL"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144556" y="217766"/>
            <a:ext cx="7486473"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PETIT DICTIONNAIRE</a:t>
            </a:r>
            <a:r>
              <a:rPr kumimoji="0" lang="pl-PL" sz="48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II</a:t>
            </a:r>
            <a:endParaRPr kumimoji="0" lang="en-US" sz="48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p:txBody>
      </p:sp>
      <p:sp>
        <p:nvSpPr>
          <p:cNvPr id="19" name="Strzałka w prawo 18"/>
          <p:cNvSpPr/>
          <p:nvPr/>
        </p:nvSpPr>
        <p:spPr>
          <a:xfrm>
            <a:off x="323528" y="1268760"/>
            <a:ext cx="978408" cy="4846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l-PL"/>
          </a:p>
        </p:txBody>
      </p:sp>
      <p:sp>
        <p:nvSpPr>
          <p:cNvPr id="20" name="pole tekstowe 19"/>
          <p:cNvSpPr txBox="1"/>
          <p:nvPr/>
        </p:nvSpPr>
        <p:spPr>
          <a:xfrm>
            <a:off x="1475656" y="1196752"/>
            <a:ext cx="3384376" cy="523220"/>
          </a:xfrm>
          <a:prstGeom prst="rect">
            <a:avLst/>
          </a:prstGeom>
          <a:noFill/>
        </p:spPr>
        <p:txBody>
          <a:bodyPr wrap="square" rtlCol="0">
            <a:spAutoFit/>
          </a:bodyPr>
          <a:lstStyle/>
          <a:p>
            <a:r>
              <a:rPr lang="pl-PL" sz="2800" dirty="0" smtClean="0">
                <a:solidFill>
                  <a:schemeClr val="tx2">
                    <a:lumMod val="50000"/>
                  </a:schemeClr>
                </a:solidFill>
                <a:latin typeface="Times New Roman" pitchFamily="18" charset="0"/>
                <a:cs typeface="Times New Roman" pitchFamily="18" charset="0"/>
              </a:rPr>
              <a:t>2. Symbolisme</a:t>
            </a:r>
            <a:endParaRPr lang="pl-PL" sz="2800" dirty="0">
              <a:solidFill>
                <a:schemeClr val="tx2">
                  <a:lumMod val="50000"/>
                </a:schemeClr>
              </a:solidFill>
              <a:latin typeface="Times New Roman" pitchFamily="18" charset="0"/>
              <a:cs typeface="Times New Roman" pitchFamily="18" charset="0"/>
            </a:endParaRPr>
          </a:p>
        </p:txBody>
      </p:sp>
      <p:sp>
        <p:nvSpPr>
          <p:cNvPr id="5" name="pole tekstowe 4"/>
          <p:cNvSpPr txBox="1"/>
          <p:nvPr/>
        </p:nvSpPr>
        <p:spPr>
          <a:xfrm>
            <a:off x="1571604" y="1718131"/>
            <a:ext cx="7929618" cy="5139869"/>
          </a:xfrm>
          <a:prstGeom prst="rect">
            <a:avLst/>
          </a:prstGeom>
          <a:noFill/>
        </p:spPr>
        <p:txBody>
          <a:bodyPr wrap="square" numCol="2" rtlCol="0">
            <a:spAutoFit/>
          </a:bodyPr>
          <a:lstStyle/>
          <a:p>
            <a:r>
              <a:rPr lang="pl-PL" sz="1600" dirty="0" err="1" smtClean="0"/>
              <a:t>commencer</a:t>
            </a:r>
            <a:r>
              <a:rPr lang="pl-PL" sz="1600" dirty="0" smtClean="0"/>
              <a:t> – zaczynać</a:t>
            </a:r>
          </a:p>
          <a:p>
            <a:r>
              <a:rPr lang="pl-PL" sz="1600" dirty="0" err="1" smtClean="0"/>
              <a:t>correspondance</a:t>
            </a:r>
            <a:r>
              <a:rPr lang="pl-PL" sz="1600" dirty="0" smtClean="0"/>
              <a:t> (f) – odpowiedniość</a:t>
            </a:r>
          </a:p>
          <a:p>
            <a:r>
              <a:rPr lang="pl-PL" sz="1600" dirty="0" err="1" smtClean="0"/>
              <a:t>créer</a:t>
            </a:r>
            <a:r>
              <a:rPr lang="pl-PL" sz="1600" dirty="0" smtClean="0"/>
              <a:t> – tworzyć</a:t>
            </a:r>
          </a:p>
          <a:p>
            <a:r>
              <a:rPr lang="pl-PL" sz="1600" dirty="0" err="1" smtClean="0"/>
              <a:t>effet</a:t>
            </a:r>
            <a:r>
              <a:rPr lang="pl-PL" sz="1600" dirty="0" smtClean="0"/>
              <a:t> (m) – skutek</a:t>
            </a:r>
          </a:p>
          <a:p>
            <a:r>
              <a:rPr lang="pl-PL" sz="1600" dirty="0" err="1" smtClean="0"/>
              <a:t>efforcer</a:t>
            </a:r>
            <a:r>
              <a:rPr lang="pl-PL" sz="1600" dirty="0" smtClean="0"/>
              <a:t> – czynić wysiłek</a:t>
            </a:r>
          </a:p>
          <a:p>
            <a:r>
              <a:rPr lang="pl-PL" sz="1600" dirty="0" err="1" smtClean="0"/>
              <a:t>expression</a:t>
            </a:r>
            <a:r>
              <a:rPr lang="pl-PL" sz="1600" dirty="0" smtClean="0"/>
              <a:t> (f) – ekspresja, wyrażenie</a:t>
            </a:r>
          </a:p>
          <a:p>
            <a:r>
              <a:rPr lang="pl-PL" sz="1600" dirty="0" err="1" smtClean="0"/>
              <a:t>exprimer</a:t>
            </a:r>
            <a:r>
              <a:rPr lang="pl-PL" sz="1600" dirty="0" smtClean="0"/>
              <a:t> – wyrażać się, wypowiadać</a:t>
            </a:r>
          </a:p>
          <a:p>
            <a:r>
              <a:rPr lang="pl-PL" sz="1600" dirty="0" err="1" smtClean="0"/>
              <a:t>fonder</a:t>
            </a:r>
            <a:r>
              <a:rPr lang="pl-PL" sz="1600" dirty="0" smtClean="0"/>
              <a:t> – fundować, stawiać</a:t>
            </a:r>
          </a:p>
          <a:p>
            <a:r>
              <a:rPr lang="pl-PL" sz="1600" dirty="0" err="1" smtClean="0"/>
              <a:t>forcer</a:t>
            </a:r>
            <a:r>
              <a:rPr lang="pl-PL" sz="1600" dirty="0" smtClean="0"/>
              <a:t> – przymuszać</a:t>
            </a:r>
          </a:p>
          <a:p>
            <a:r>
              <a:rPr lang="pl-PL" sz="1600" dirty="0" err="1" smtClean="0"/>
              <a:t>idéal</a:t>
            </a:r>
            <a:r>
              <a:rPr lang="pl-PL" sz="1600" dirty="0" smtClean="0"/>
              <a:t> (m) – ideał</a:t>
            </a:r>
          </a:p>
          <a:p>
            <a:r>
              <a:rPr lang="pl-PL" sz="1600" dirty="0" err="1" smtClean="0"/>
              <a:t>idée</a:t>
            </a:r>
            <a:r>
              <a:rPr lang="pl-PL" sz="1600" dirty="0" smtClean="0"/>
              <a:t> (f) – idea, pomysł</a:t>
            </a:r>
          </a:p>
          <a:p>
            <a:r>
              <a:rPr lang="pl-PL" sz="1600" dirty="0" err="1" smtClean="0"/>
              <a:t>image</a:t>
            </a:r>
            <a:r>
              <a:rPr lang="pl-PL" sz="1600" dirty="0" smtClean="0"/>
              <a:t> (f) – obraz</a:t>
            </a:r>
          </a:p>
          <a:p>
            <a:r>
              <a:rPr lang="pl-PL" sz="1600" dirty="0" err="1" smtClean="0"/>
              <a:t>jeu</a:t>
            </a:r>
            <a:r>
              <a:rPr lang="pl-PL" sz="1600" dirty="0" smtClean="0"/>
              <a:t> (m) – gra</a:t>
            </a:r>
          </a:p>
          <a:p>
            <a:r>
              <a:rPr lang="pl-PL" sz="1600" dirty="0" smtClean="0"/>
              <a:t>laisser – pozostawiać</a:t>
            </a:r>
          </a:p>
          <a:p>
            <a:r>
              <a:rPr lang="fr-FR" sz="1600" dirty="0" smtClean="0"/>
              <a:t>langage (m) – mowa</a:t>
            </a:r>
            <a:endParaRPr lang="pl-PL" sz="1600" dirty="0" smtClean="0"/>
          </a:p>
          <a:p>
            <a:r>
              <a:rPr lang="fr-FR" sz="1600" dirty="0" smtClean="0"/>
              <a:t>littérature (f) – literatura</a:t>
            </a:r>
            <a:endParaRPr lang="pl-PL" sz="1600" dirty="0" smtClean="0"/>
          </a:p>
          <a:p>
            <a:r>
              <a:rPr lang="fr-FR" sz="1600" dirty="0" smtClean="0"/>
              <a:t>monde (m) – świat</a:t>
            </a:r>
            <a:endParaRPr lang="pl-PL" sz="1600" dirty="0" smtClean="0"/>
          </a:p>
          <a:p>
            <a:r>
              <a:rPr lang="fr-FR" sz="1600" dirty="0" smtClean="0"/>
              <a:t>mouvement (m) – ruch</a:t>
            </a:r>
            <a:endParaRPr lang="pl-PL" sz="1600" dirty="0" smtClean="0"/>
          </a:p>
          <a:p>
            <a:r>
              <a:rPr lang="pl-PL" sz="1600" dirty="0" err="1" smtClean="0"/>
              <a:t>moyen</a:t>
            </a:r>
            <a:r>
              <a:rPr lang="pl-PL" sz="1600" dirty="0" smtClean="0"/>
              <a:t> (m) – środek [jako narzędzie]</a:t>
            </a:r>
          </a:p>
          <a:p>
            <a:r>
              <a:rPr lang="pl-PL" sz="1600" dirty="0" smtClean="0"/>
              <a:t>naturalisme (m) – naturalizm</a:t>
            </a:r>
          </a:p>
          <a:p>
            <a:r>
              <a:rPr lang="pl-PL" sz="1600" dirty="0" smtClean="0"/>
              <a:t>(s')</a:t>
            </a:r>
            <a:r>
              <a:rPr lang="pl-PL" sz="1600" dirty="0" err="1" smtClean="0"/>
              <a:t>opposer</a:t>
            </a:r>
            <a:r>
              <a:rPr lang="pl-PL" sz="1600" dirty="0" smtClean="0"/>
              <a:t> – przeciwstawiać (się)</a:t>
            </a:r>
          </a:p>
          <a:p>
            <a:r>
              <a:rPr lang="fr-FR" sz="1600" dirty="0" smtClean="0"/>
              <a:t>parnassisme (m) – parnasizm</a:t>
            </a:r>
            <a:endParaRPr lang="pl-PL" sz="1600" dirty="0" smtClean="0"/>
          </a:p>
          <a:p>
            <a:r>
              <a:rPr lang="fr-FR" sz="1600" dirty="0" smtClean="0"/>
              <a:t>peindre – malować</a:t>
            </a:r>
            <a:endParaRPr lang="pl-PL" sz="1600" dirty="0" smtClean="0"/>
          </a:p>
          <a:p>
            <a:r>
              <a:rPr lang="fr-FR" sz="1600" dirty="0" smtClean="0"/>
              <a:t>pensée (f) – myśl</a:t>
            </a:r>
            <a:endParaRPr lang="pl-PL" sz="1600" dirty="0" smtClean="0"/>
          </a:p>
          <a:p>
            <a:r>
              <a:rPr lang="fr-FR" sz="1600" dirty="0" smtClean="0"/>
              <a:t>produir – tworzyć</a:t>
            </a:r>
            <a:endParaRPr lang="pl-PL" sz="1600" dirty="0" smtClean="0"/>
          </a:p>
          <a:p>
            <a:r>
              <a:rPr lang="fr-FR" sz="1600" dirty="0" smtClean="0"/>
              <a:t>réaction (f) – reakcja</a:t>
            </a:r>
            <a:endParaRPr lang="pl-PL" sz="1600" dirty="0" smtClean="0"/>
          </a:p>
          <a:p>
            <a:r>
              <a:rPr lang="fr-FR" sz="1600" dirty="0" smtClean="0"/>
              <a:t>réalisme (m) – realizm</a:t>
            </a:r>
            <a:endParaRPr lang="pl-PL" sz="1600" dirty="0" smtClean="0"/>
          </a:p>
          <a:p>
            <a:r>
              <a:rPr lang="pl-PL" sz="1600" dirty="0" err="1" smtClean="0"/>
              <a:t>renaissance</a:t>
            </a:r>
            <a:r>
              <a:rPr lang="pl-PL" sz="1600" dirty="0" smtClean="0"/>
              <a:t> (f) – odrodzenie</a:t>
            </a:r>
          </a:p>
          <a:p>
            <a:r>
              <a:rPr lang="pl-PL" sz="1600" dirty="0" smtClean="0"/>
              <a:t>reprendre – powziąć</a:t>
            </a:r>
          </a:p>
          <a:p>
            <a:r>
              <a:rPr lang="pl-PL" sz="1600" dirty="0" err="1" smtClean="0"/>
              <a:t>représentant</a:t>
            </a:r>
            <a:r>
              <a:rPr lang="pl-PL" sz="1600" dirty="0" smtClean="0"/>
              <a:t> (m) – przedstawiciel</a:t>
            </a:r>
          </a:p>
          <a:p>
            <a:r>
              <a:rPr lang="pl-PL" sz="1600" dirty="0" err="1" smtClean="0"/>
              <a:t>sensation</a:t>
            </a:r>
            <a:r>
              <a:rPr lang="pl-PL" sz="1600" dirty="0" smtClean="0"/>
              <a:t> (f) – odczucie</a:t>
            </a:r>
          </a:p>
          <a:p>
            <a:r>
              <a:rPr lang="pl-PL" sz="1600" dirty="0" err="1" smtClean="0"/>
              <a:t>traduire</a:t>
            </a:r>
            <a:r>
              <a:rPr lang="pl-PL" sz="1600" dirty="0" smtClean="0"/>
              <a:t> – tłumaczyć</a:t>
            </a:r>
          </a:p>
          <a:p>
            <a:r>
              <a:rPr lang="pl-PL" sz="1600" dirty="0" err="1" smtClean="0"/>
              <a:t>type</a:t>
            </a:r>
            <a:r>
              <a:rPr lang="pl-PL" sz="1600" dirty="0" smtClean="0"/>
              <a:t> (m) – typ, rodzaj</a:t>
            </a:r>
          </a:p>
          <a:p>
            <a:r>
              <a:rPr lang="pl-PL" sz="1600" dirty="0" err="1" smtClean="0"/>
              <a:t>vision</a:t>
            </a:r>
            <a:r>
              <a:rPr lang="pl-PL" sz="1600" dirty="0" smtClean="0"/>
              <a:t> (f) – wizja</a:t>
            </a:r>
          </a:p>
          <a:p>
            <a:pPr algn="just"/>
            <a:endParaRPr lang="pl-PL"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144556" y="217766"/>
            <a:ext cx="7725321"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PETIT DICTIONNAIRE</a:t>
            </a:r>
            <a:r>
              <a:rPr kumimoji="0" lang="pl-PL" sz="4800" b="1" i="0" u="none" strike="noStrike" cap="none" normalizeH="0" baseline="0" dirty="0" smtClean="0">
                <a:ln>
                  <a:noFill/>
                </a:ln>
                <a:solidFill>
                  <a:schemeClr val="tx2">
                    <a:lumMod val="50000"/>
                  </a:schemeClr>
                </a:solidFill>
                <a:effectLst/>
                <a:latin typeface="Times New Roman" pitchFamily="18" charset="0"/>
                <a:ea typeface="Calibri" pitchFamily="34" charset="0"/>
                <a:cs typeface="Times New Roman" pitchFamily="18" charset="0"/>
              </a:rPr>
              <a:t> III</a:t>
            </a:r>
            <a:endParaRPr kumimoji="0" lang="en-US" sz="4800" b="0" i="0" u="none" strike="noStrike" cap="none" normalizeH="0" baseline="0" dirty="0" smtClean="0">
              <a:ln>
                <a:noFill/>
              </a:ln>
              <a:solidFill>
                <a:schemeClr val="tx2">
                  <a:lumMod val="50000"/>
                </a:schemeClr>
              </a:solidFill>
              <a:effectLst/>
              <a:latin typeface="Times New Roman" pitchFamily="18" charset="0"/>
              <a:cs typeface="Times New Roman" pitchFamily="18" charset="0"/>
            </a:endParaRPr>
          </a:p>
        </p:txBody>
      </p:sp>
      <p:sp>
        <p:nvSpPr>
          <p:cNvPr id="19" name="Strzałka w prawo 18"/>
          <p:cNvSpPr/>
          <p:nvPr/>
        </p:nvSpPr>
        <p:spPr>
          <a:xfrm>
            <a:off x="323528" y="1268760"/>
            <a:ext cx="978408" cy="4846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pl-PL"/>
          </a:p>
        </p:txBody>
      </p:sp>
      <p:sp>
        <p:nvSpPr>
          <p:cNvPr id="20" name="pole tekstowe 19"/>
          <p:cNvSpPr txBox="1"/>
          <p:nvPr/>
        </p:nvSpPr>
        <p:spPr>
          <a:xfrm>
            <a:off x="1475656" y="1196752"/>
            <a:ext cx="3384376" cy="523220"/>
          </a:xfrm>
          <a:prstGeom prst="rect">
            <a:avLst/>
          </a:prstGeom>
          <a:noFill/>
        </p:spPr>
        <p:txBody>
          <a:bodyPr wrap="square" rtlCol="0">
            <a:spAutoFit/>
          </a:bodyPr>
          <a:lstStyle/>
          <a:p>
            <a:r>
              <a:rPr lang="pl-PL" sz="2800" dirty="0" smtClean="0">
                <a:solidFill>
                  <a:schemeClr val="tx2">
                    <a:lumMod val="50000"/>
                  </a:schemeClr>
                </a:solidFill>
                <a:latin typeface="Times New Roman" pitchFamily="18" charset="0"/>
                <a:cs typeface="Times New Roman" pitchFamily="18" charset="0"/>
              </a:rPr>
              <a:t>3. </a:t>
            </a:r>
            <a:r>
              <a:rPr lang="pl-PL" sz="2800" dirty="0" err="1" smtClean="0">
                <a:solidFill>
                  <a:schemeClr val="tx2">
                    <a:lumMod val="50000"/>
                  </a:schemeClr>
                </a:solidFill>
                <a:latin typeface="Times New Roman" pitchFamily="18" charset="0"/>
                <a:cs typeface="Times New Roman" pitchFamily="18" charset="0"/>
              </a:rPr>
              <a:t>Présentation</a:t>
            </a:r>
            <a:endParaRPr lang="pl-PL" sz="2800" dirty="0">
              <a:solidFill>
                <a:schemeClr val="tx2">
                  <a:lumMod val="50000"/>
                </a:schemeClr>
              </a:solidFill>
              <a:latin typeface="Times New Roman" pitchFamily="18" charset="0"/>
              <a:cs typeface="Times New Roman" pitchFamily="18" charset="0"/>
            </a:endParaRPr>
          </a:p>
        </p:txBody>
      </p:sp>
      <p:sp>
        <p:nvSpPr>
          <p:cNvPr id="5" name="pole tekstowe 4"/>
          <p:cNvSpPr txBox="1"/>
          <p:nvPr/>
        </p:nvSpPr>
        <p:spPr>
          <a:xfrm>
            <a:off x="1571604" y="1718131"/>
            <a:ext cx="7929618" cy="5139869"/>
          </a:xfrm>
          <a:prstGeom prst="rect">
            <a:avLst/>
          </a:prstGeom>
          <a:noFill/>
        </p:spPr>
        <p:txBody>
          <a:bodyPr wrap="square" numCol="2" rtlCol="0">
            <a:spAutoFit/>
          </a:bodyPr>
          <a:lstStyle/>
          <a:p>
            <a:r>
              <a:rPr lang="pl-PL" sz="1600" dirty="0" err="1" smtClean="0"/>
              <a:t>cas</a:t>
            </a:r>
            <a:r>
              <a:rPr lang="pl-PL" sz="1600" dirty="0" smtClean="0"/>
              <a:t> (m) – przypadek</a:t>
            </a:r>
          </a:p>
          <a:p>
            <a:r>
              <a:rPr lang="pl-PL" sz="1600" dirty="0" smtClean="0"/>
              <a:t>chose (f) – rzecz</a:t>
            </a:r>
          </a:p>
          <a:p>
            <a:r>
              <a:rPr lang="fr-FR" sz="1600" dirty="0" smtClean="0"/>
              <a:t>crise (f) – kryzys</a:t>
            </a:r>
            <a:endParaRPr lang="pl-PL" sz="1600" dirty="0" smtClean="0"/>
          </a:p>
          <a:p>
            <a:r>
              <a:rPr lang="pl-PL" sz="1600" dirty="0" err="1" smtClean="0"/>
              <a:t>entrer</a:t>
            </a:r>
            <a:r>
              <a:rPr lang="pl-PL" sz="1600" dirty="0" smtClean="0"/>
              <a:t> – wchodzić</a:t>
            </a:r>
          </a:p>
          <a:p>
            <a:r>
              <a:rPr lang="fr-FR" sz="1600" dirty="0" smtClean="0"/>
              <a:t>explorateur (m) – poszukiwać</a:t>
            </a:r>
            <a:endParaRPr lang="pl-PL" sz="1600" dirty="0" smtClean="0"/>
          </a:p>
          <a:p>
            <a:r>
              <a:rPr lang="fr-FR" sz="1600" dirty="0" smtClean="0"/>
              <a:t>habiter – mieszkać</a:t>
            </a:r>
            <a:endParaRPr lang="pl-PL" sz="1600" dirty="0" smtClean="0"/>
          </a:p>
          <a:p>
            <a:r>
              <a:rPr lang="fr-FR" sz="1600" dirty="0" smtClean="0"/>
              <a:t>immeuble (m) – żyć</a:t>
            </a:r>
            <a:endParaRPr lang="pl-PL" sz="1600" dirty="0" smtClean="0"/>
          </a:p>
          <a:p>
            <a:r>
              <a:rPr lang="fr-FR" sz="1600" dirty="0" smtClean="0"/>
              <a:t>lampe (f) – lampa</a:t>
            </a:r>
            <a:endParaRPr lang="pl-PL" sz="1600" dirty="0" smtClean="0"/>
          </a:p>
          <a:p>
            <a:r>
              <a:rPr lang="fr-FR" sz="1600" dirty="0" smtClean="0"/>
              <a:t>maison (f) – dom</a:t>
            </a:r>
            <a:endParaRPr lang="pl-PL" sz="1600" dirty="0" smtClean="0"/>
          </a:p>
          <a:p>
            <a:r>
              <a:rPr lang="fr-FR" sz="1600" dirty="0" smtClean="0"/>
              <a:t>manuscrit (m) – manuskrypt</a:t>
            </a:r>
            <a:endParaRPr lang="pl-PL" sz="1600" dirty="0" smtClean="0"/>
          </a:p>
          <a:p>
            <a:r>
              <a:rPr lang="fr-FR" sz="1600" dirty="0" smtClean="0"/>
              <a:t>moment (m) – moment</a:t>
            </a:r>
            <a:endParaRPr lang="pl-PL" sz="1600" dirty="0" smtClean="0"/>
          </a:p>
          <a:p>
            <a:r>
              <a:rPr lang="fr-FR" sz="1600" dirty="0" smtClean="0"/>
              <a:t>obscurité (f) – ciemność</a:t>
            </a:r>
            <a:endParaRPr lang="pl-PL" sz="1600" dirty="0" smtClean="0"/>
          </a:p>
          <a:p>
            <a:r>
              <a:rPr lang="fr-FR" sz="1600" dirty="0" smtClean="0"/>
              <a:t>oeuvre (f) – dzieło</a:t>
            </a:r>
            <a:endParaRPr lang="pl-PL" sz="1600" dirty="0" smtClean="0"/>
          </a:p>
          <a:p>
            <a:r>
              <a:rPr lang="fr-FR" sz="1600" dirty="0" smtClean="0"/>
              <a:t>plaque (f) – tablica</a:t>
            </a:r>
            <a:endParaRPr lang="pl-PL" sz="1600" dirty="0" smtClean="0"/>
          </a:p>
          <a:p>
            <a:r>
              <a:rPr lang="fr-FR" sz="1600" dirty="0" smtClean="0"/>
              <a:t>publication (f) – publikacja</a:t>
            </a:r>
            <a:endParaRPr lang="pl-PL" sz="1600" dirty="0" smtClean="0"/>
          </a:p>
          <a:p>
            <a:r>
              <a:rPr lang="pl-PL" sz="1600" dirty="0" err="1" smtClean="0"/>
              <a:t>sortir</a:t>
            </a:r>
            <a:r>
              <a:rPr lang="pl-PL" sz="1600" dirty="0" smtClean="0"/>
              <a:t> – wyjść</a:t>
            </a:r>
          </a:p>
          <a:p>
            <a:r>
              <a:rPr lang="pl-PL" sz="1600" dirty="0" smtClean="0"/>
              <a:t>(</a:t>
            </a:r>
            <a:r>
              <a:rPr lang="pl-PL" sz="1600" dirty="0" err="1" smtClean="0"/>
              <a:t>se</a:t>
            </a:r>
            <a:r>
              <a:rPr lang="pl-PL" sz="1600" dirty="0" smtClean="0"/>
              <a:t>) </a:t>
            </a:r>
            <a:r>
              <a:rPr lang="pl-PL" sz="1600" dirty="0" err="1" smtClean="0"/>
              <a:t>trouver</a:t>
            </a:r>
            <a:r>
              <a:rPr lang="pl-PL" sz="1600" dirty="0" smtClean="0"/>
              <a:t> – znajdować (się)</a:t>
            </a:r>
          </a:p>
          <a:p>
            <a:r>
              <a:rPr lang="fr-FR" sz="1600" dirty="0" smtClean="0"/>
              <a:t>vers (m) – wiersz</a:t>
            </a:r>
            <a:endParaRPr lang="pl-PL" sz="1600" dirty="0" smtClean="0"/>
          </a:p>
          <a:p>
            <a:r>
              <a:rPr lang="fr-FR" sz="1600" dirty="0" smtClean="0"/>
              <a:t>vivre – żyć</a:t>
            </a:r>
            <a:endParaRPr lang="pl-PL" sz="1600" dirty="0" smtClean="0"/>
          </a:p>
          <a:p>
            <a:pPr algn="just"/>
            <a:endParaRPr lang="pl-PL"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41136256-B4CA-48B0-B39B-32845E5DBAD0}" type="slidenum">
              <a:rPr lang="pl-PL" smtClean="0"/>
              <a:pPr/>
              <a:t>19</a:t>
            </a:fld>
            <a:endParaRPr lang="pl-PL"/>
          </a:p>
        </p:txBody>
      </p:sp>
      <p:sp>
        <p:nvSpPr>
          <p:cNvPr id="30721" name="Rectangle 1"/>
          <p:cNvSpPr>
            <a:spLocks noChangeArrowheads="1"/>
          </p:cNvSpPr>
          <p:nvPr/>
        </p:nvSpPr>
        <p:spPr bwMode="auto">
          <a:xfrm>
            <a:off x="3131840" y="188640"/>
            <a:ext cx="315022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BIBLIOGRAPHIE</a:t>
            </a:r>
            <a:r>
              <a:rPr kumimoji="0" lang="pl-PL" sz="28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a:t>
            </a:r>
            <a:endParaRPr kumimoji="0" lang="fr-FR" sz="2800" b="0" i="0" strike="noStrike" cap="none" normalizeH="0" baseline="0" dirty="0" smtClean="0">
              <a:ln>
                <a:noFill/>
              </a:ln>
              <a:solidFill>
                <a:schemeClr val="tx1"/>
              </a:solidFill>
              <a:effectLst/>
              <a:latin typeface="Arial" pitchFamily="34" charset="0"/>
              <a:cs typeface="Arial" pitchFamily="34" charset="0"/>
            </a:endParaRPr>
          </a:p>
        </p:txBody>
      </p:sp>
      <p:sp>
        <p:nvSpPr>
          <p:cNvPr id="5" name="pole tekstowe 4"/>
          <p:cNvSpPr txBox="1"/>
          <p:nvPr/>
        </p:nvSpPr>
        <p:spPr>
          <a:xfrm>
            <a:off x="214282" y="1199454"/>
            <a:ext cx="8643998" cy="4801314"/>
          </a:xfrm>
          <a:prstGeom prst="rect">
            <a:avLst/>
          </a:prstGeom>
          <a:noFill/>
        </p:spPr>
        <p:txBody>
          <a:bodyPr wrap="square" rtlCol="0">
            <a:spAutoFit/>
          </a:bodyPr>
          <a:lstStyle/>
          <a:p>
            <a:pPr algn="just"/>
            <a:r>
              <a:rPr lang="fr-FR" b="1" dirty="0" smtClean="0"/>
              <a:t>I. Sources</a:t>
            </a:r>
            <a:endParaRPr lang="pl-PL" dirty="0" smtClean="0"/>
          </a:p>
          <a:p>
            <a:pPr algn="just"/>
            <a:r>
              <a:rPr lang="fr-FR" dirty="0" smtClean="0"/>
              <a:t>Mallarmé Stéphane, </a:t>
            </a:r>
            <a:r>
              <a:rPr lang="fr-FR" i="1" dirty="0" smtClean="0"/>
              <a:t>Poésies</a:t>
            </a:r>
            <a:r>
              <a:rPr lang="fr-FR" dirty="0" smtClean="0"/>
              <a:t>, préf. d'Yves Bonnefoy, Gallimard, « Poésie », Paris, 1992 [</a:t>
            </a:r>
            <a:r>
              <a:rPr lang="fr-FR" i="1" dirty="0" smtClean="0"/>
              <a:t>Apparition</a:t>
            </a:r>
            <a:r>
              <a:rPr lang="fr-FR" dirty="0" smtClean="0"/>
              <a:t> = p. 15].</a:t>
            </a:r>
            <a:endParaRPr lang="pl-PL" dirty="0" smtClean="0"/>
          </a:p>
          <a:p>
            <a:pPr algn="just"/>
            <a:endParaRPr lang="pl-PL" dirty="0" smtClean="0"/>
          </a:p>
          <a:p>
            <a:pPr algn="just"/>
            <a:r>
              <a:rPr lang="fr-FR" b="1" dirty="0" smtClean="0"/>
              <a:t>II. Littérature</a:t>
            </a:r>
            <a:endParaRPr lang="pl-PL" b="1" dirty="0" smtClean="0"/>
          </a:p>
          <a:p>
            <a:pPr algn="just"/>
            <a:endParaRPr lang="pl-PL" dirty="0" smtClean="0"/>
          </a:p>
          <a:p>
            <a:pPr algn="just"/>
            <a:r>
              <a:rPr lang="fr-FR" b="1" dirty="0" smtClean="0"/>
              <a:t>A. Stéphane Mallarmé</a:t>
            </a:r>
            <a:endParaRPr lang="pl-PL" dirty="0" smtClean="0"/>
          </a:p>
          <a:p>
            <a:pPr algn="just"/>
            <a:r>
              <a:rPr lang="fr-FR" dirty="0" smtClean="0"/>
              <a:t>Mallarmé Stéphane, </a:t>
            </a:r>
            <a:r>
              <a:rPr lang="fr-FR" i="1" dirty="0" smtClean="0"/>
              <a:t>Poésies</a:t>
            </a:r>
            <a:r>
              <a:rPr lang="fr-FR" dirty="0" smtClean="0"/>
              <a:t>, préf. d'Yves Bonnefoy, Gallimard, « Poésie », Paris, 1992, p. 7‑9 [= </a:t>
            </a:r>
            <a:r>
              <a:rPr lang="fr-FR" i="1" dirty="0" smtClean="0"/>
              <a:t>Biographie</a:t>
            </a:r>
            <a:r>
              <a:rPr lang="fr-FR" dirty="0" smtClean="0"/>
              <a:t>].</a:t>
            </a:r>
            <a:endParaRPr lang="pl-PL" dirty="0" smtClean="0"/>
          </a:p>
          <a:p>
            <a:pPr algn="just"/>
            <a:r>
              <a:rPr lang="fr-FR" dirty="0" smtClean="0"/>
              <a:t>Mondor Henri, </a:t>
            </a:r>
            <a:r>
              <a:rPr lang="fr-FR" i="1" dirty="0" smtClean="0"/>
              <a:t>Vie de Mallarmé</a:t>
            </a:r>
            <a:r>
              <a:rPr lang="fr-FR" dirty="0" smtClean="0"/>
              <a:t>, Gallimard, Paris, 1942.</a:t>
            </a:r>
            <a:endParaRPr lang="pl-PL" dirty="0" smtClean="0"/>
          </a:p>
          <a:p>
            <a:pPr algn="just"/>
            <a:endParaRPr lang="pl-PL" dirty="0" smtClean="0"/>
          </a:p>
          <a:p>
            <a:pPr algn="just"/>
            <a:r>
              <a:rPr lang="fr-FR" b="1" dirty="0" smtClean="0"/>
              <a:t>B. Symbolisme</a:t>
            </a:r>
            <a:endParaRPr lang="pl-PL" dirty="0" smtClean="0"/>
          </a:p>
          <a:p>
            <a:pPr algn="just"/>
            <a:r>
              <a:rPr lang="fr-FR" dirty="0" smtClean="0"/>
              <a:t>Barre André, </a:t>
            </a:r>
            <a:r>
              <a:rPr lang="fr-FR" i="1" dirty="0" smtClean="0"/>
              <a:t>Le Symbolisme : essai historique sur le mouvement symboliste en France de 1885 à 1900, suivi d’une Bibliographie de la poésie symboliste</a:t>
            </a:r>
            <a:r>
              <a:rPr lang="fr-FR" dirty="0" smtClean="0"/>
              <a:t>, Jouve et C</a:t>
            </a:r>
            <a:r>
              <a:rPr lang="fr-FR" baseline="30000" dirty="0" smtClean="0"/>
              <a:t>ie</a:t>
            </a:r>
            <a:r>
              <a:rPr lang="fr-FR" dirty="0" smtClean="0"/>
              <a:t>, Paris, 1911.</a:t>
            </a:r>
            <a:endParaRPr lang="pl-PL" dirty="0" smtClean="0"/>
          </a:p>
          <a:p>
            <a:pPr algn="just"/>
            <a:r>
              <a:rPr lang="fr-FR" i="1" dirty="0" smtClean="0"/>
              <a:t>Dictionnaire alphabetique et analogique de la langue francaise</a:t>
            </a:r>
            <a:r>
              <a:rPr lang="fr-FR" dirty="0" smtClean="0"/>
              <a:t> [=</a:t>
            </a:r>
            <a:r>
              <a:rPr lang="fr-FR" i="1" dirty="0" smtClean="0"/>
              <a:t> Le Robert</a:t>
            </a:r>
            <a:r>
              <a:rPr lang="fr-FR" dirty="0" smtClean="0"/>
              <a:t>], réd. Alain Rey, préf. de Paul Robert, Nouvelle édition revue et corrigée, Paris, 1990, p. 1904 [= </a:t>
            </a:r>
            <a:r>
              <a:rPr lang="fr-FR" i="1" dirty="0" smtClean="0"/>
              <a:t>Symbolisme</a:t>
            </a:r>
            <a:r>
              <a:rPr lang="fr-FR" dirty="0" smtClean="0"/>
              <a:t>].</a:t>
            </a:r>
            <a:endParaRPr lang="pl-PL"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1428744"/>
            <a:ext cx="8229600" cy="1143000"/>
          </a:xfrm>
        </p:spPr>
        <p:txBody>
          <a:bodyPr>
            <a:normAutofit fontScale="90000"/>
          </a:bodyPr>
          <a:lstStyle/>
          <a:p>
            <a:r>
              <a:rPr lang="pl-PL" sz="6000" dirty="0" smtClean="0"/>
              <a:t/>
            </a:r>
            <a:br>
              <a:rPr lang="pl-PL" sz="6000" dirty="0" smtClean="0"/>
            </a:br>
            <a:r>
              <a:rPr lang="pl-PL" sz="6000" dirty="0"/>
              <a:t/>
            </a:r>
            <a:br>
              <a:rPr lang="pl-PL" sz="6000" dirty="0"/>
            </a:br>
            <a:r>
              <a:rPr lang="pl-PL" sz="6000" dirty="0" smtClean="0"/>
              <a:t/>
            </a:r>
            <a:br>
              <a:rPr lang="pl-PL" sz="6000" dirty="0" smtClean="0"/>
            </a:br>
            <a:r>
              <a:rPr lang="pl-PL" sz="6000" dirty="0"/>
              <a:t/>
            </a:r>
            <a:br>
              <a:rPr lang="pl-PL" sz="6000" dirty="0"/>
            </a:br>
            <a:r>
              <a:rPr lang="pl-PL" sz="6000" dirty="0" smtClean="0"/>
              <a:t>Biographie</a:t>
            </a:r>
            <a:endParaRPr lang="pl-PL" dirty="0"/>
          </a:p>
        </p:txBody>
      </p:sp>
      <p:cxnSp>
        <p:nvCxnSpPr>
          <p:cNvPr id="4" name="Łącznik prosty 3"/>
          <p:cNvCxnSpPr/>
          <p:nvPr/>
        </p:nvCxnSpPr>
        <p:spPr>
          <a:xfrm>
            <a:off x="214282" y="3071810"/>
            <a:ext cx="8643998" cy="1588"/>
          </a:xfrm>
          <a:prstGeom prst="line">
            <a:avLst/>
          </a:prstGeom>
          <a:ln w="22225" cap="rnd">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Łącznik prosty 4"/>
          <p:cNvCxnSpPr/>
          <p:nvPr/>
        </p:nvCxnSpPr>
        <p:spPr>
          <a:xfrm>
            <a:off x="214282" y="4286256"/>
            <a:ext cx="8643998" cy="1588"/>
          </a:xfrm>
          <a:prstGeom prst="line">
            <a:avLst/>
          </a:prstGeom>
          <a:ln w="22225" cap="rnd">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6" name="Symbol zastępczy numeru slajdu 5"/>
          <p:cNvSpPr>
            <a:spLocks noGrp="1"/>
          </p:cNvSpPr>
          <p:nvPr>
            <p:ph type="sldNum" sz="quarter" idx="12"/>
          </p:nvPr>
        </p:nvSpPr>
        <p:spPr/>
        <p:txBody>
          <a:bodyPr/>
          <a:lstStyle/>
          <a:p>
            <a:fld id="{41136256-B4CA-48B0-B39B-32845E5DBAD0}" type="slidenum">
              <a:rPr lang="pl-PL" smtClean="0"/>
              <a:pPr/>
              <a:t>2</a:t>
            </a:fld>
            <a:endParaRPr lang="pl-PL"/>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41136256-B4CA-48B0-B39B-32845E5DBAD0}" type="slidenum">
              <a:rPr lang="pl-PL" smtClean="0"/>
              <a:pPr/>
              <a:t>20</a:t>
            </a:fld>
            <a:endParaRPr lang="pl-PL"/>
          </a:p>
        </p:txBody>
      </p:sp>
      <p:sp>
        <p:nvSpPr>
          <p:cNvPr id="30721" name="Rectangle 1"/>
          <p:cNvSpPr>
            <a:spLocks noChangeArrowheads="1"/>
          </p:cNvSpPr>
          <p:nvPr/>
        </p:nvSpPr>
        <p:spPr bwMode="auto">
          <a:xfrm>
            <a:off x="3131840" y="188640"/>
            <a:ext cx="327044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BIBLIOGRAPHIE</a:t>
            </a:r>
            <a:r>
              <a:rPr kumimoji="0" lang="pl-PL" sz="28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II</a:t>
            </a:r>
            <a:endParaRPr kumimoji="0" lang="fr-FR" sz="2800" b="0" i="0" strike="noStrike" cap="none" normalizeH="0" baseline="0" dirty="0" smtClean="0">
              <a:ln>
                <a:noFill/>
              </a:ln>
              <a:solidFill>
                <a:schemeClr val="tx1"/>
              </a:solidFill>
              <a:effectLst/>
              <a:latin typeface="Arial" pitchFamily="34" charset="0"/>
              <a:cs typeface="Arial" pitchFamily="34" charset="0"/>
            </a:endParaRPr>
          </a:p>
        </p:txBody>
      </p:sp>
      <p:sp>
        <p:nvSpPr>
          <p:cNvPr id="5" name="pole tekstowe 4"/>
          <p:cNvSpPr txBox="1"/>
          <p:nvPr/>
        </p:nvSpPr>
        <p:spPr>
          <a:xfrm>
            <a:off x="214282" y="1181947"/>
            <a:ext cx="8643998" cy="4247317"/>
          </a:xfrm>
          <a:prstGeom prst="rect">
            <a:avLst/>
          </a:prstGeom>
          <a:noFill/>
        </p:spPr>
        <p:txBody>
          <a:bodyPr wrap="square" rtlCol="0">
            <a:spAutoFit/>
          </a:bodyPr>
          <a:lstStyle/>
          <a:p>
            <a:pPr algn="just"/>
            <a:r>
              <a:rPr lang="fr-FR" b="1" dirty="0" smtClean="0"/>
              <a:t>III. Internet</a:t>
            </a:r>
            <a:endParaRPr lang="pl-PL" b="1" dirty="0" smtClean="0"/>
          </a:p>
          <a:p>
            <a:pPr algn="just"/>
            <a:endParaRPr lang="pl-PL" dirty="0" smtClean="0"/>
          </a:p>
          <a:p>
            <a:pPr algn="just"/>
            <a:r>
              <a:rPr lang="fr-FR" b="1" dirty="0" smtClean="0"/>
              <a:t>A. Stéphane Mallarmé</a:t>
            </a:r>
            <a:endParaRPr lang="pl-PL" dirty="0" smtClean="0"/>
          </a:p>
          <a:p>
            <a:pPr algn="just"/>
            <a:r>
              <a:rPr lang="fr-FR" dirty="0" smtClean="0"/>
              <a:t>http://www.poetes.com/mallarme/</a:t>
            </a:r>
            <a:endParaRPr lang="pl-PL" dirty="0" smtClean="0"/>
          </a:p>
          <a:p>
            <a:pPr algn="just"/>
            <a:r>
              <a:rPr lang="fr-FR" dirty="0" smtClean="0"/>
              <a:t>http://damienbe.chez.com/biomal.htm</a:t>
            </a:r>
            <a:endParaRPr lang="pl-PL" dirty="0" smtClean="0"/>
          </a:p>
          <a:p>
            <a:pPr algn="just"/>
            <a:r>
              <a:rPr lang="fr-FR" dirty="0" smtClean="0"/>
              <a:t>http://fr.wikipedia.org/wiki/Stéphane_Mallarmé</a:t>
            </a:r>
            <a:endParaRPr lang="pl-PL" dirty="0" smtClean="0"/>
          </a:p>
          <a:p>
            <a:pPr algn="just"/>
            <a:endParaRPr lang="pl-PL" dirty="0" smtClean="0"/>
          </a:p>
          <a:p>
            <a:pPr algn="just"/>
            <a:r>
              <a:rPr lang="fr-FR" b="1" dirty="0" smtClean="0"/>
              <a:t>B. Symbolisme</a:t>
            </a:r>
            <a:endParaRPr lang="pl-PL" dirty="0" smtClean="0"/>
          </a:p>
          <a:p>
            <a:pPr algn="just"/>
            <a:r>
              <a:rPr lang="fr-FR" dirty="0" smtClean="0"/>
              <a:t>http://www.musee-mallarme.fr/la-poesie-mallarmeenne</a:t>
            </a:r>
            <a:endParaRPr lang="pl-PL" dirty="0" smtClean="0"/>
          </a:p>
          <a:p>
            <a:pPr algn="just"/>
            <a:r>
              <a:rPr lang="fr-FR" dirty="0" smtClean="0"/>
              <a:t>http://www.site-magister.com/symbolis.htm</a:t>
            </a:r>
            <a:endParaRPr lang="pl-PL" dirty="0" smtClean="0"/>
          </a:p>
          <a:p>
            <a:pPr algn="just"/>
            <a:r>
              <a:rPr lang="fr-FR" dirty="0" smtClean="0"/>
              <a:t>http://fr.wikipedia.org/wiki/Symbolisme_(art)</a:t>
            </a:r>
            <a:endParaRPr lang="pl-PL" dirty="0" smtClean="0"/>
          </a:p>
          <a:p>
            <a:pPr algn="just"/>
            <a:endParaRPr lang="pl-PL" dirty="0" smtClean="0"/>
          </a:p>
          <a:p>
            <a:pPr algn="just"/>
            <a:r>
              <a:rPr lang="fr-FR" b="1" dirty="0" smtClean="0"/>
              <a:t>IV. Audio</a:t>
            </a:r>
            <a:endParaRPr lang="pl-PL" dirty="0" smtClean="0"/>
          </a:p>
          <a:p>
            <a:pPr algn="just"/>
            <a:r>
              <a:rPr lang="fr-FR" dirty="0" smtClean="0"/>
              <a:t>Debussy Claude, </a:t>
            </a:r>
            <a:r>
              <a:rPr lang="fr-FR" i="1" dirty="0" smtClean="0"/>
              <a:t>Suite bergamasque</a:t>
            </a:r>
            <a:r>
              <a:rPr lang="fr-FR" dirty="0" smtClean="0"/>
              <a:t>, III. « Clair de lune », orchestration de Leopold Stokowski, https://www.youtube.com/watch?v=0aWeQL3LD9g</a:t>
            </a:r>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41136256-B4CA-48B0-B39B-32845E5DBAD0}" type="slidenum">
              <a:rPr lang="pl-PL" smtClean="0"/>
              <a:pPr/>
              <a:t>21</a:t>
            </a:fld>
            <a:endParaRPr lang="pl-PL"/>
          </a:p>
        </p:txBody>
      </p:sp>
      <p:pic>
        <p:nvPicPr>
          <p:cNvPr id="6" name="Obraz 5" descr="_21-1807.jpg"/>
          <p:cNvPicPr>
            <a:picLocks noChangeAspect="1"/>
          </p:cNvPicPr>
          <p:nvPr/>
        </p:nvPicPr>
        <p:blipFill>
          <a:blip r:embed="rId2" cstate="print"/>
          <a:stretch>
            <a:fillRect/>
          </a:stretch>
        </p:blipFill>
        <p:spPr>
          <a:xfrm>
            <a:off x="0" y="0"/>
            <a:ext cx="9144000" cy="6858000"/>
          </a:xfrm>
          <a:prstGeom prst="rect">
            <a:avLst/>
          </a:prstGeom>
        </p:spPr>
      </p:pic>
      <p:sp>
        <p:nvSpPr>
          <p:cNvPr id="7" name="pole tekstowe 6"/>
          <p:cNvSpPr txBox="1"/>
          <p:nvPr/>
        </p:nvSpPr>
        <p:spPr>
          <a:xfrm>
            <a:off x="2987824" y="2348880"/>
            <a:ext cx="3456384" cy="1200329"/>
          </a:xfrm>
          <a:prstGeom prst="rect">
            <a:avLst/>
          </a:prstGeom>
          <a:noFill/>
        </p:spPr>
        <p:txBody>
          <a:bodyPr wrap="square" rtlCol="0">
            <a:spAutoFit/>
          </a:bodyPr>
          <a:lstStyle/>
          <a:p>
            <a:r>
              <a:rPr lang="pl-PL" sz="7200" dirty="0" smtClean="0">
                <a:solidFill>
                  <a:schemeClr val="tx1">
                    <a:lumMod val="85000"/>
                    <a:lumOff val="15000"/>
                  </a:schemeClr>
                </a:solidFill>
                <a:latin typeface="Times New Roman" pitchFamily="18" charset="0"/>
                <a:cs typeface="Times New Roman" pitchFamily="18" charset="0"/>
              </a:rPr>
              <a:t>La fin</a:t>
            </a:r>
            <a:endParaRPr lang="pl-PL" sz="7200" dirty="0">
              <a:solidFill>
                <a:schemeClr val="tx1">
                  <a:lumMod val="85000"/>
                  <a:lumOff val="15000"/>
                </a:schemeClr>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pl-PL" dirty="0" smtClean="0">
                <a:effectLst>
                  <a:outerShdw blurRad="38100" dist="38100" dir="2700000" algn="tl">
                    <a:srgbClr val="000000">
                      <a:alpha val="43137"/>
                    </a:srgbClr>
                  </a:outerShdw>
                </a:effectLst>
              </a:rPr>
              <a:t>Vie</a:t>
            </a:r>
            <a:endParaRPr lang="pl-PL" dirty="0">
              <a:effectLst>
                <a:outerShdw blurRad="38100" dist="38100" dir="2700000" algn="tl">
                  <a:srgbClr val="000000">
                    <a:alpha val="43137"/>
                  </a:srgbClr>
                </a:outerShdw>
              </a:effectLst>
            </a:endParaRPr>
          </a:p>
        </p:txBody>
      </p:sp>
      <p:sp>
        <p:nvSpPr>
          <p:cNvPr id="4" name="pole tekstowe 3"/>
          <p:cNvSpPr txBox="1"/>
          <p:nvPr/>
        </p:nvSpPr>
        <p:spPr>
          <a:xfrm>
            <a:off x="428596" y="2143116"/>
            <a:ext cx="5758179" cy="3416320"/>
          </a:xfrm>
          <a:prstGeom prst="rect">
            <a:avLst/>
          </a:prstGeom>
          <a:noFill/>
        </p:spPr>
        <p:txBody>
          <a:bodyPr wrap="none" rtlCol="0">
            <a:spAutoFit/>
          </a:bodyPr>
          <a:lstStyle/>
          <a:p>
            <a:pPr algn="just">
              <a:buFont typeface="Wingdings" pitchFamily="2" charset="2"/>
              <a:buChar char="v"/>
            </a:pPr>
            <a:r>
              <a:rPr lang="pl-PL" sz="2400" dirty="0"/>
              <a:t> </a:t>
            </a:r>
            <a:r>
              <a:rPr lang="pl-PL" sz="2400" dirty="0" smtClean="0"/>
              <a:t>1842 – la naissance à Paris (le 18 mars) </a:t>
            </a:r>
          </a:p>
          <a:p>
            <a:pPr algn="just">
              <a:buFont typeface="Wingdings" pitchFamily="2" charset="2"/>
              <a:buChar char="v"/>
            </a:pPr>
            <a:endParaRPr lang="pl-PL" sz="2400" dirty="0"/>
          </a:p>
          <a:p>
            <a:pPr algn="just">
              <a:buFont typeface="Wingdings" pitchFamily="2" charset="2"/>
              <a:buChar char="v"/>
            </a:pPr>
            <a:r>
              <a:rPr lang="pl-PL" sz="2400" dirty="0"/>
              <a:t> </a:t>
            </a:r>
            <a:r>
              <a:rPr lang="pl-PL" sz="2400" dirty="0" smtClean="0"/>
              <a:t>1867 – le professorat en France</a:t>
            </a:r>
          </a:p>
          <a:p>
            <a:pPr algn="just">
              <a:buFont typeface="Wingdings" pitchFamily="2" charset="2"/>
              <a:buChar char="v"/>
            </a:pPr>
            <a:endParaRPr lang="pl-PL" sz="2400" dirty="0"/>
          </a:p>
          <a:p>
            <a:pPr algn="just">
              <a:buFont typeface="Wingdings" pitchFamily="2" charset="2"/>
              <a:buChar char="v"/>
            </a:pPr>
            <a:r>
              <a:rPr lang="pl-PL" sz="2400" dirty="0" smtClean="0"/>
              <a:t> 1871 – </a:t>
            </a:r>
            <a:r>
              <a:rPr lang="pl-PL" sz="2400" dirty="0" err="1" smtClean="0"/>
              <a:t>l’installation</a:t>
            </a:r>
            <a:r>
              <a:rPr lang="pl-PL" sz="2400" dirty="0" smtClean="0"/>
              <a:t> à Paris</a:t>
            </a:r>
          </a:p>
          <a:p>
            <a:pPr algn="just">
              <a:buFont typeface="Wingdings" pitchFamily="2" charset="2"/>
              <a:buChar char="v"/>
            </a:pPr>
            <a:endParaRPr lang="pl-PL" sz="2400" dirty="0"/>
          </a:p>
          <a:p>
            <a:pPr algn="just">
              <a:buFont typeface="Wingdings" pitchFamily="2" charset="2"/>
              <a:buChar char="v"/>
            </a:pPr>
            <a:r>
              <a:rPr lang="pl-PL" sz="2400" dirty="0" smtClean="0"/>
              <a:t> 1893 – la retraite et cycle de conférences</a:t>
            </a:r>
          </a:p>
          <a:p>
            <a:pPr algn="just">
              <a:buFont typeface="Wingdings" pitchFamily="2" charset="2"/>
              <a:buChar char="v"/>
            </a:pPr>
            <a:endParaRPr lang="pl-PL" sz="2400" dirty="0"/>
          </a:p>
          <a:p>
            <a:pPr algn="just">
              <a:buFont typeface="Wingdings" pitchFamily="2" charset="2"/>
              <a:buChar char="v"/>
            </a:pPr>
            <a:r>
              <a:rPr lang="pl-PL" sz="2400" dirty="0" smtClean="0"/>
              <a:t> 1898 – la mort (le 9 septembre) </a:t>
            </a:r>
            <a:endParaRPr lang="pl-PL" sz="2400" dirty="0"/>
          </a:p>
        </p:txBody>
      </p:sp>
      <p:pic>
        <p:nvPicPr>
          <p:cNvPr id="23554" name="Picture 2" descr="http://www.ciudadseva.com/textos/poesia/fran/mallarme/stephane_mallarme_gb.jpg"/>
          <p:cNvPicPr>
            <a:picLocks noChangeAspect="1" noChangeArrowheads="1"/>
          </p:cNvPicPr>
          <p:nvPr/>
        </p:nvPicPr>
        <p:blipFill>
          <a:blip r:embed="rId2" cstate="print"/>
          <a:srcRect/>
          <a:stretch>
            <a:fillRect/>
          </a:stretch>
        </p:blipFill>
        <p:spPr bwMode="auto">
          <a:xfrm>
            <a:off x="6252586" y="2428868"/>
            <a:ext cx="2319942" cy="2990906"/>
          </a:xfrm>
          <a:prstGeom prst="rect">
            <a:avLst/>
          </a:prstGeom>
          <a:noFill/>
          <a:effectLst>
            <a:outerShdw blurRad="50800" dist="38100" dir="18900000" algn="bl" rotWithShape="0">
              <a:prstClr val="black">
                <a:alpha val="40000"/>
              </a:prstClr>
            </a:outerShdw>
          </a:effectLst>
        </p:spPr>
      </p:pic>
      <p:sp>
        <p:nvSpPr>
          <p:cNvPr id="5" name="Symbol zastępczy numeru slajdu 4"/>
          <p:cNvSpPr>
            <a:spLocks noGrp="1"/>
          </p:cNvSpPr>
          <p:nvPr>
            <p:ph type="sldNum" sz="quarter" idx="12"/>
          </p:nvPr>
        </p:nvSpPr>
        <p:spPr/>
        <p:txBody>
          <a:bodyPr/>
          <a:lstStyle/>
          <a:p>
            <a:fld id="{41136256-B4CA-48B0-B39B-32845E5DBAD0}" type="slidenum">
              <a:rPr lang="pl-PL" smtClean="0"/>
              <a:pPr/>
              <a:t>3</a:t>
            </a:fld>
            <a:endParaRPr lang="pl-P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41136256-B4CA-48B0-B39B-32845E5DBAD0}" type="slidenum">
              <a:rPr lang="pl-PL" smtClean="0"/>
              <a:pPr/>
              <a:t>4</a:t>
            </a:fld>
            <a:endParaRPr lang="pl-PL"/>
          </a:p>
        </p:txBody>
      </p:sp>
      <p:sp>
        <p:nvSpPr>
          <p:cNvPr id="4" name="pole tekstowe 3"/>
          <p:cNvSpPr txBox="1"/>
          <p:nvPr/>
        </p:nvSpPr>
        <p:spPr>
          <a:xfrm>
            <a:off x="1685120" y="571480"/>
            <a:ext cx="5773760" cy="584775"/>
          </a:xfrm>
          <a:prstGeom prst="rect">
            <a:avLst/>
          </a:prstGeom>
          <a:noFill/>
        </p:spPr>
        <p:txBody>
          <a:bodyPr wrap="none" rtlCol="0" anchor="ctr">
            <a:spAutoFit/>
          </a:bodyPr>
          <a:lstStyle/>
          <a:p>
            <a:pPr algn="ctr"/>
            <a:r>
              <a:rPr lang="pl-PL" sz="3200" i="1" dirty="0" smtClean="0">
                <a:effectLst>
                  <a:outerShdw blurRad="38100" dist="38100" dir="2700000" algn="tl">
                    <a:srgbClr val="000000">
                      <a:alpha val="43137"/>
                    </a:srgbClr>
                  </a:outerShdw>
                </a:effectLst>
              </a:rPr>
              <a:t>In memoriam</a:t>
            </a:r>
            <a:r>
              <a:rPr lang="pl-PL" sz="3200" dirty="0" smtClean="0">
                <a:effectLst>
                  <a:outerShdw blurRad="38100" dist="38100" dir="2700000" algn="tl">
                    <a:srgbClr val="000000">
                      <a:alpha val="43137"/>
                    </a:srgbClr>
                  </a:outerShdw>
                </a:effectLst>
              </a:rPr>
              <a:t> – plaque à Londres </a:t>
            </a:r>
            <a:endParaRPr lang="pl-PL" sz="3200" dirty="0">
              <a:effectLst>
                <a:outerShdw blurRad="38100" dist="38100" dir="2700000" algn="tl">
                  <a:srgbClr val="000000">
                    <a:alpha val="43137"/>
                  </a:srgbClr>
                </a:outerShdw>
              </a:effectLst>
            </a:endParaRPr>
          </a:p>
        </p:txBody>
      </p:sp>
      <p:cxnSp>
        <p:nvCxnSpPr>
          <p:cNvPr id="5" name="Łącznik prosty 4"/>
          <p:cNvCxnSpPr/>
          <p:nvPr/>
        </p:nvCxnSpPr>
        <p:spPr>
          <a:xfrm>
            <a:off x="214282" y="1285860"/>
            <a:ext cx="8643998" cy="1588"/>
          </a:xfrm>
          <a:prstGeom prst="line">
            <a:avLst/>
          </a:prstGeom>
          <a:ln w="22225" cap="rnd">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27650" name="Picture 2" descr="Photo of plaque"/>
          <p:cNvPicPr>
            <a:picLocks noChangeAspect="1" noChangeArrowheads="1"/>
          </p:cNvPicPr>
          <p:nvPr/>
        </p:nvPicPr>
        <p:blipFill>
          <a:blip r:embed="rId2" cstate="print"/>
          <a:srcRect/>
          <a:stretch>
            <a:fillRect/>
          </a:stretch>
        </p:blipFill>
        <p:spPr bwMode="auto">
          <a:xfrm>
            <a:off x="428596" y="1851022"/>
            <a:ext cx="2952728" cy="3935432"/>
          </a:xfrm>
          <a:prstGeom prst="rect">
            <a:avLst/>
          </a:prstGeom>
          <a:noFill/>
          <a:effectLst>
            <a:outerShdw blurRad="50800" dist="38100" dir="18900000" algn="bl" rotWithShape="0">
              <a:prstClr val="black">
                <a:alpha val="40000"/>
              </a:prstClr>
            </a:outerShdw>
          </a:effectLst>
        </p:spPr>
      </p:pic>
      <p:pic>
        <p:nvPicPr>
          <p:cNvPr id="27652" name="Picture 4" descr="File:STÉPHANE MALLARMÉ - 6 Brompton Square Knightsbridge London SW3 2AA Royal Borough of Kensington and Chelsea.jpg"/>
          <p:cNvPicPr>
            <a:picLocks noChangeAspect="1" noChangeArrowheads="1"/>
          </p:cNvPicPr>
          <p:nvPr/>
        </p:nvPicPr>
        <p:blipFill>
          <a:blip r:embed="rId3" cstate="print"/>
          <a:srcRect/>
          <a:stretch>
            <a:fillRect/>
          </a:stretch>
        </p:blipFill>
        <p:spPr bwMode="auto">
          <a:xfrm>
            <a:off x="5643570" y="1857364"/>
            <a:ext cx="3029042" cy="4038723"/>
          </a:xfrm>
          <a:prstGeom prst="rect">
            <a:avLst/>
          </a:prstGeom>
          <a:noFill/>
          <a:effectLst>
            <a:outerShdw blurRad="50800" dist="38100" dir="13500000" algn="br" rotWithShape="0">
              <a:prstClr val="black">
                <a:alpha val="40000"/>
              </a:prstClr>
            </a:outerShdw>
          </a:effectLst>
        </p:spPr>
      </p:pic>
      <p:sp>
        <p:nvSpPr>
          <p:cNvPr id="8" name="pole tekstowe 7"/>
          <p:cNvSpPr txBox="1"/>
          <p:nvPr/>
        </p:nvSpPr>
        <p:spPr>
          <a:xfrm>
            <a:off x="3500430" y="3857628"/>
            <a:ext cx="2000264" cy="954107"/>
          </a:xfrm>
          <a:prstGeom prst="rect">
            <a:avLst/>
          </a:prstGeom>
          <a:noFill/>
        </p:spPr>
        <p:txBody>
          <a:bodyPr wrap="square" rtlCol="0">
            <a:spAutoFit/>
          </a:bodyPr>
          <a:lstStyle/>
          <a:p>
            <a:pPr algn="just"/>
            <a:r>
              <a:rPr lang="en-US" sz="1400" i="1" dirty="0" smtClean="0"/>
              <a:t>6 </a:t>
            </a:r>
            <a:r>
              <a:rPr lang="en-US" sz="1400" i="1" dirty="0" err="1" smtClean="0"/>
              <a:t>Brompton</a:t>
            </a:r>
            <a:r>
              <a:rPr lang="en-US" sz="1400" i="1" dirty="0" smtClean="0"/>
              <a:t> Square, Kensington and Chelsea, SW3, London, United Kingdom </a:t>
            </a:r>
            <a:endParaRPr lang="pl-PL"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41136256-B4CA-48B0-B39B-32845E5DBAD0}" type="slidenum">
              <a:rPr lang="pl-PL" smtClean="0"/>
              <a:pPr/>
              <a:t>5</a:t>
            </a:fld>
            <a:endParaRPr lang="pl-PL"/>
          </a:p>
        </p:txBody>
      </p:sp>
      <p:sp>
        <p:nvSpPr>
          <p:cNvPr id="4" name="pole tekstowe 3"/>
          <p:cNvSpPr txBox="1"/>
          <p:nvPr/>
        </p:nvSpPr>
        <p:spPr>
          <a:xfrm>
            <a:off x="1644949" y="571480"/>
            <a:ext cx="5854103" cy="584775"/>
          </a:xfrm>
          <a:prstGeom prst="rect">
            <a:avLst/>
          </a:prstGeom>
          <a:noFill/>
        </p:spPr>
        <p:txBody>
          <a:bodyPr wrap="none" rtlCol="0" anchor="ctr">
            <a:spAutoFit/>
          </a:bodyPr>
          <a:lstStyle/>
          <a:p>
            <a:pPr algn="ctr"/>
            <a:r>
              <a:rPr lang="pl-PL" sz="3200" i="1" dirty="0" smtClean="0">
                <a:effectLst>
                  <a:outerShdw blurRad="38100" dist="38100" dir="2700000" algn="tl">
                    <a:srgbClr val="000000">
                      <a:alpha val="43137"/>
                    </a:srgbClr>
                  </a:outerShdw>
                </a:effectLst>
              </a:rPr>
              <a:t>In memoriam </a:t>
            </a:r>
            <a:r>
              <a:rPr lang="pl-PL" sz="3200" dirty="0" smtClean="0">
                <a:effectLst>
                  <a:outerShdw blurRad="38100" dist="38100" dir="2700000" algn="tl">
                    <a:srgbClr val="000000">
                      <a:alpha val="43137"/>
                    </a:srgbClr>
                  </a:outerShdw>
                </a:effectLst>
              </a:rPr>
              <a:t>– </a:t>
            </a:r>
            <a:r>
              <a:rPr lang="pl-PL" sz="3200" dirty="0" err="1" smtClean="0">
                <a:effectLst>
                  <a:outerShdw blurRad="38100" dist="38100" dir="2700000" algn="tl">
                    <a:srgbClr val="000000">
                      <a:alpha val="43137"/>
                    </a:srgbClr>
                  </a:outerShdw>
                </a:effectLst>
              </a:rPr>
              <a:t>plaques</a:t>
            </a:r>
            <a:r>
              <a:rPr lang="pl-PL" sz="3200" dirty="0" smtClean="0">
                <a:effectLst>
                  <a:outerShdw blurRad="38100" dist="38100" dir="2700000" algn="tl">
                    <a:srgbClr val="000000">
                      <a:alpha val="43137"/>
                    </a:srgbClr>
                  </a:outerShdw>
                </a:effectLst>
              </a:rPr>
              <a:t> en France</a:t>
            </a:r>
            <a:endParaRPr lang="pl-PL" sz="3200" dirty="0">
              <a:effectLst>
                <a:outerShdw blurRad="38100" dist="38100" dir="2700000" algn="tl">
                  <a:srgbClr val="000000">
                    <a:alpha val="43137"/>
                  </a:srgbClr>
                </a:outerShdw>
              </a:effectLst>
            </a:endParaRPr>
          </a:p>
        </p:txBody>
      </p:sp>
      <p:cxnSp>
        <p:nvCxnSpPr>
          <p:cNvPr id="5" name="Łącznik prosty 4"/>
          <p:cNvCxnSpPr/>
          <p:nvPr/>
        </p:nvCxnSpPr>
        <p:spPr>
          <a:xfrm>
            <a:off x="214282" y="1285860"/>
            <a:ext cx="8643998" cy="1588"/>
          </a:xfrm>
          <a:prstGeom prst="line">
            <a:avLst/>
          </a:prstGeom>
          <a:ln w="22225" cap="rnd">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26626" name="Picture 2" descr="File:Plaque Stéphane Mallarmé.JPG"/>
          <p:cNvPicPr>
            <a:picLocks noChangeAspect="1" noChangeArrowheads="1"/>
          </p:cNvPicPr>
          <p:nvPr/>
        </p:nvPicPr>
        <p:blipFill>
          <a:blip r:embed="rId2" cstate="print"/>
          <a:srcRect/>
          <a:stretch>
            <a:fillRect/>
          </a:stretch>
        </p:blipFill>
        <p:spPr bwMode="auto">
          <a:xfrm>
            <a:off x="471522" y="2071678"/>
            <a:ext cx="3743288" cy="2807466"/>
          </a:xfrm>
          <a:prstGeom prst="rect">
            <a:avLst/>
          </a:prstGeom>
          <a:noFill/>
          <a:effectLst>
            <a:outerShdw blurRad="50800" dist="38100" dir="18900000" algn="bl" rotWithShape="0">
              <a:prstClr val="black">
                <a:alpha val="40000"/>
              </a:prstClr>
            </a:outerShdw>
          </a:effectLst>
        </p:spPr>
      </p:pic>
      <p:pic>
        <p:nvPicPr>
          <p:cNvPr id="26628" name="Picture 4" descr="File:Plaque Mallarmé.jpg"/>
          <p:cNvPicPr>
            <a:picLocks noChangeAspect="1" noChangeArrowheads="1"/>
          </p:cNvPicPr>
          <p:nvPr/>
        </p:nvPicPr>
        <p:blipFill>
          <a:blip r:embed="rId3" cstate="print"/>
          <a:srcRect/>
          <a:stretch>
            <a:fillRect/>
          </a:stretch>
        </p:blipFill>
        <p:spPr bwMode="auto">
          <a:xfrm>
            <a:off x="4833950" y="2000240"/>
            <a:ext cx="3810016" cy="2857512"/>
          </a:xfrm>
          <a:prstGeom prst="rect">
            <a:avLst/>
          </a:prstGeom>
          <a:noFill/>
          <a:effectLst>
            <a:outerShdw blurRad="50800" dist="38100" dir="13500000" algn="br" rotWithShape="0">
              <a:prstClr val="black">
                <a:alpha val="40000"/>
              </a:prstClr>
            </a:outerShdw>
          </a:effectLst>
        </p:spPr>
      </p:pic>
      <p:sp>
        <p:nvSpPr>
          <p:cNvPr id="7" name="pole tekstowe 6"/>
          <p:cNvSpPr txBox="1"/>
          <p:nvPr/>
        </p:nvSpPr>
        <p:spPr>
          <a:xfrm>
            <a:off x="714348" y="4929198"/>
            <a:ext cx="3286148" cy="523220"/>
          </a:xfrm>
          <a:prstGeom prst="rect">
            <a:avLst/>
          </a:prstGeom>
          <a:noFill/>
        </p:spPr>
        <p:txBody>
          <a:bodyPr wrap="square" rtlCol="0">
            <a:spAutoFit/>
          </a:bodyPr>
          <a:lstStyle/>
          <a:p>
            <a:pPr algn="ctr"/>
            <a:r>
              <a:rPr lang="fr-FR" sz="1400" dirty="0" smtClean="0"/>
              <a:t>Plaque sur la Maison ou le poète Stéphane Mallarmé vécut de 1867 à 1871 à Avignon</a:t>
            </a:r>
            <a:endParaRPr lang="pl-PL" sz="1400" dirty="0"/>
          </a:p>
        </p:txBody>
      </p:sp>
      <p:sp>
        <p:nvSpPr>
          <p:cNvPr id="8" name="pole tekstowe 7"/>
          <p:cNvSpPr txBox="1"/>
          <p:nvPr/>
        </p:nvSpPr>
        <p:spPr>
          <a:xfrm>
            <a:off x="5143504" y="4929198"/>
            <a:ext cx="3286148" cy="523220"/>
          </a:xfrm>
          <a:prstGeom prst="rect">
            <a:avLst/>
          </a:prstGeom>
          <a:noFill/>
        </p:spPr>
        <p:txBody>
          <a:bodyPr wrap="square" rtlCol="0">
            <a:spAutoFit/>
          </a:bodyPr>
          <a:lstStyle/>
          <a:p>
            <a:pPr algn="ctr"/>
            <a:r>
              <a:rPr lang="fr-FR" sz="1400" dirty="0" smtClean="0"/>
              <a:t>Immeuble où a habité Stéphane Mallarmé, 89, rue de Rome, Paris</a:t>
            </a:r>
            <a:endParaRPr lang="pl-PL"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pl-PL" dirty="0" smtClean="0">
                <a:effectLst>
                  <a:outerShdw blurRad="38100" dist="38100" dir="2700000" algn="tl">
                    <a:srgbClr val="000000">
                      <a:alpha val="43137"/>
                    </a:srgbClr>
                  </a:outerShdw>
                </a:effectLst>
              </a:rPr>
              <a:t>Carrière littéraire</a:t>
            </a:r>
            <a:endParaRPr lang="pl-PL" dirty="0">
              <a:effectLst>
                <a:outerShdw blurRad="38100" dist="38100" dir="2700000" algn="tl">
                  <a:srgbClr val="000000">
                    <a:alpha val="43137"/>
                  </a:srgbClr>
                </a:outerShdw>
              </a:effectLst>
            </a:endParaRPr>
          </a:p>
        </p:txBody>
      </p:sp>
      <p:sp>
        <p:nvSpPr>
          <p:cNvPr id="3" name="pole tekstowe 2"/>
          <p:cNvSpPr txBox="1"/>
          <p:nvPr/>
        </p:nvSpPr>
        <p:spPr>
          <a:xfrm>
            <a:off x="428596" y="2143116"/>
            <a:ext cx="7937173" cy="2677656"/>
          </a:xfrm>
          <a:prstGeom prst="rect">
            <a:avLst/>
          </a:prstGeom>
          <a:noFill/>
        </p:spPr>
        <p:txBody>
          <a:bodyPr wrap="none" rtlCol="0">
            <a:spAutoFit/>
          </a:bodyPr>
          <a:lstStyle/>
          <a:p>
            <a:pPr algn="just">
              <a:buFont typeface="Wingdings" pitchFamily="2" charset="2"/>
              <a:buChar char="v"/>
            </a:pPr>
            <a:r>
              <a:rPr lang="pl-PL" sz="2400" dirty="0"/>
              <a:t> </a:t>
            </a:r>
            <a:r>
              <a:rPr lang="pl-PL" sz="2400" dirty="0" smtClean="0"/>
              <a:t>1866 – la publication de premiers </a:t>
            </a:r>
            <a:r>
              <a:rPr lang="pl-PL" sz="2400" dirty="0" smtClean="0"/>
              <a:t>poèmes</a:t>
            </a:r>
            <a:endParaRPr lang="pl-PL" sz="2400" dirty="0" smtClean="0"/>
          </a:p>
          <a:p>
            <a:pPr algn="just">
              <a:buFont typeface="Wingdings" pitchFamily="2" charset="2"/>
              <a:buChar char="v"/>
            </a:pPr>
            <a:endParaRPr lang="pl-PL" sz="2400" dirty="0"/>
          </a:p>
          <a:p>
            <a:pPr algn="just">
              <a:buFont typeface="Wingdings" pitchFamily="2" charset="2"/>
              <a:buChar char="v"/>
            </a:pPr>
            <a:r>
              <a:rPr lang="pl-PL" sz="2400" dirty="0"/>
              <a:t> </a:t>
            </a:r>
            <a:r>
              <a:rPr lang="pl-PL" sz="2400" dirty="0" smtClean="0"/>
              <a:t>1871 – </a:t>
            </a:r>
            <a:r>
              <a:rPr lang="pl-PL" sz="2400" i="1" dirty="0" smtClean="0"/>
              <a:t>Hérodiade</a:t>
            </a:r>
            <a:r>
              <a:rPr lang="pl-PL" sz="2400" dirty="0" smtClean="0"/>
              <a:t> (</a:t>
            </a:r>
            <a:r>
              <a:rPr lang="pl-PL" sz="2400" dirty="0" err="1" smtClean="0"/>
              <a:t>l’un</a:t>
            </a:r>
            <a:r>
              <a:rPr lang="pl-PL" sz="2400" dirty="0" smtClean="0"/>
              <a:t> des sommets de la </a:t>
            </a:r>
            <a:r>
              <a:rPr lang="pl-PL" sz="2400" dirty="0" smtClean="0"/>
              <a:t>poésie </a:t>
            </a:r>
            <a:r>
              <a:rPr lang="pl-PL" sz="2400" dirty="0" smtClean="0"/>
              <a:t>française)</a:t>
            </a:r>
            <a:endParaRPr lang="pl-PL" sz="2400" i="1" dirty="0" smtClean="0"/>
          </a:p>
          <a:p>
            <a:pPr algn="just">
              <a:buFont typeface="Wingdings" pitchFamily="2" charset="2"/>
              <a:buChar char="v"/>
            </a:pPr>
            <a:endParaRPr lang="pl-PL" sz="2400" dirty="0"/>
          </a:p>
          <a:p>
            <a:pPr algn="just">
              <a:buFont typeface="Wingdings" pitchFamily="2" charset="2"/>
              <a:buChar char="v"/>
            </a:pPr>
            <a:r>
              <a:rPr lang="pl-PL" sz="2400" dirty="0" smtClean="0"/>
              <a:t> 1880 – Les </a:t>
            </a:r>
            <a:r>
              <a:rPr lang="pl-PL" sz="2400" i="1" dirty="0" smtClean="0"/>
              <a:t>Mardis</a:t>
            </a:r>
            <a:r>
              <a:rPr lang="pl-PL" sz="2400" dirty="0" smtClean="0"/>
              <a:t> mallarméens commencent…</a:t>
            </a:r>
          </a:p>
          <a:p>
            <a:pPr algn="just">
              <a:buFont typeface="Wingdings" pitchFamily="2" charset="2"/>
              <a:buChar char="v"/>
            </a:pPr>
            <a:endParaRPr lang="pl-PL" sz="2400" dirty="0"/>
          </a:p>
          <a:p>
            <a:pPr algn="just">
              <a:buFont typeface="Wingdings" pitchFamily="2" charset="2"/>
              <a:buChar char="v"/>
            </a:pPr>
            <a:r>
              <a:rPr lang="pl-PL" sz="2400" dirty="0" smtClean="0"/>
              <a:t> 1896 – Stéphane Mallarmé, Prince de poètes</a:t>
            </a:r>
          </a:p>
        </p:txBody>
      </p:sp>
      <p:pic>
        <p:nvPicPr>
          <p:cNvPr id="22530" name="Picture 2" descr="http://heindorffhus.motivsamler.dk/arthistory/manet-france1998-StephaneMallarme-huge.jpg"/>
          <p:cNvPicPr>
            <a:picLocks noChangeAspect="1" noChangeArrowheads="1"/>
          </p:cNvPicPr>
          <p:nvPr/>
        </p:nvPicPr>
        <p:blipFill>
          <a:blip r:embed="rId2" cstate="print"/>
          <a:srcRect/>
          <a:stretch>
            <a:fillRect/>
          </a:stretch>
        </p:blipFill>
        <p:spPr bwMode="auto">
          <a:xfrm>
            <a:off x="3538959" y="5200987"/>
            <a:ext cx="2066082" cy="1351882"/>
          </a:xfrm>
          <a:prstGeom prst="rect">
            <a:avLst/>
          </a:prstGeom>
          <a:noFill/>
          <a:effectLst>
            <a:outerShdw blurRad="50800" dist="38100" dir="16200000" rotWithShape="0">
              <a:prstClr val="black">
                <a:alpha val="40000"/>
              </a:prstClr>
            </a:outerShdw>
          </a:effectLst>
        </p:spPr>
      </p:pic>
      <p:sp>
        <p:nvSpPr>
          <p:cNvPr id="5" name="Symbol zastępczy numeru slajdu 4"/>
          <p:cNvSpPr>
            <a:spLocks noGrp="1"/>
          </p:cNvSpPr>
          <p:nvPr>
            <p:ph type="sldNum" sz="quarter" idx="12"/>
          </p:nvPr>
        </p:nvSpPr>
        <p:spPr/>
        <p:txBody>
          <a:bodyPr/>
          <a:lstStyle/>
          <a:p>
            <a:fld id="{41136256-B4CA-48B0-B39B-32845E5DBAD0}" type="slidenum">
              <a:rPr lang="pl-PL" smtClean="0"/>
              <a:pPr/>
              <a:t>6</a:t>
            </a:fld>
            <a:endParaRPr lang="pl-P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12"/>
          </p:nvPr>
        </p:nvSpPr>
        <p:spPr/>
        <p:txBody>
          <a:bodyPr/>
          <a:lstStyle/>
          <a:p>
            <a:fld id="{41136256-B4CA-48B0-B39B-32845E5DBAD0}" type="slidenum">
              <a:rPr lang="pl-PL" smtClean="0"/>
              <a:pPr/>
              <a:t>7</a:t>
            </a:fld>
            <a:endParaRPr lang="pl-PL" dirty="0"/>
          </a:p>
        </p:txBody>
      </p:sp>
      <p:sp>
        <p:nvSpPr>
          <p:cNvPr id="4" name="pole tekstowe 3"/>
          <p:cNvSpPr txBox="1"/>
          <p:nvPr/>
        </p:nvSpPr>
        <p:spPr>
          <a:xfrm>
            <a:off x="3553933" y="571480"/>
            <a:ext cx="2036135" cy="584775"/>
          </a:xfrm>
          <a:prstGeom prst="rect">
            <a:avLst/>
          </a:prstGeom>
          <a:noFill/>
        </p:spPr>
        <p:txBody>
          <a:bodyPr wrap="none" rtlCol="0" anchor="ctr">
            <a:spAutoFit/>
          </a:bodyPr>
          <a:lstStyle/>
          <a:p>
            <a:pPr algn="ctr"/>
            <a:r>
              <a:rPr lang="pl-PL" sz="3200" dirty="0" smtClean="0">
                <a:effectLst>
                  <a:outerShdw blurRad="38100" dist="38100" dir="2700000" algn="tl">
                    <a:srgbClr val="000000">
                      <a:alpha val="43137"/>
                    </a:srgbClr>
                  </a:outerShdw>
                </a:effectLst>
              </a:rPr>
              <a:t>Manuscrits</a:t>
            </a:r>
            <a:endParaRPr lang="pl-PL" sz="3200" dirty="0">
              <a:effectLst>
                <a:outerShdw blurRad="38100" dist="38100" dir="2700000" algn="tl">
                  <a:srgbClr val="000000">
                    <a:alpha val="43137"/>
                  </a:srgbClr>
                </a:outerShdw>
              </a:effectLst>
            </a:endParaRPr>
          </a:p>
        </p:txBody>
      </p:sp>
      <p:cxnSp>
        <p:nvCxnSpPr>
          <p:cNvPr id="5" name="Łącznik prosty 4"/>
          <p:cNvCxnSpPr/>
          <p:nvPr/>
        </p:nvCxnSpPr>
        <p:spPr>
          <a:xfrm>
            <a:off x="214282" y="1285860"/>
            <a:ext cx="8643998" cy="1588"/>
          </a:xfrm>
          <a:prstGeom prst="line">
            <a:avLst/>
          </a:prstGeom>
          <a:ln w="22225" cap="rnd">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29699" name="Picture 3"/>
          <p:cNvPicPr>
            <a:picLocks noChangeAspect="1" noChangeArrowheads="1"/>
          </p:cNvPicPr>
          <p:nvPr/>
        </p:nvPicPr>
        <p:blipFill>
          <a:blip r:embed="rId2" cstate="print"/>
          <a:srcRect/>
          <a:stretch>
            <a:fillRect/>
          </a:stretch>
        </p:blipFill>
        <p:spPr bwMode="auto">
          <a:xfrm>
            <a:off x="800628" y="1857364"/>
            <a:ext cx="3271306" cy="3714776"/>
          </a:xfrm>
          <a:prstGeom prst="rect">
            <a:avLst/>
          </a:prstGeom>
          <a:noFill/>
          <a:ln w="9525">
            <a:noFill/>
            <a:miter lim="800000"/>
            <a:headEnd/>
            <a:tailEnd/>
          </a:ln>
          <a:effectLst>
            <a:outerShdw blurRad="50800" dist="38100" dir="18900000" algn="bl" rotWithShape="0">
              <a:prstClr val="black">
                <a:alpha val="40000"/>
              </a:prstClr>
            </a:outerShdw>
          </a:effectLst>
        </p:spPr>
      </p:pic>
      <p:pic>
        <p:nvPicPr>
          <p:cNvPr id="29700" name="Picture 4"/>
          <p:cNvPicPr>
            <a:picLocks noChangeAspect="1" noChangeArrowheads="1"/>
          </p:cNvPicPr>
          <p:nvPr/>
        </p:nvPicPr>
        <p:blipFill>
          <a:blip r:embed="rId3" cstate="print"/>
          <a:srcRect/>
          <a:stretch>
            <a:fillRect/>
          </a:stretch>
        </p:blipFill>
        <p:spPr bwMode="auto">
          <a:xfrm>
            <a:off x="4929226" y="1857364"/>
            <a:ext cx="3286112" cy="3736432"/>
          </a:xfrm>
          <a:prstGeom prst="rect">
            <a:avLst/>
          </a:prstGeom>
          <a:noFill/>
          <a:ln w="9525">
            <a:noFill/>
            <a:miter lim="800000"/>
            <a:headEnd/>
            <a:tailEnd/>
          </a:ln>
          <a:effectLst>
            <a:outerShdw blurRad="50800" dist="38100" dir="13500000" algn="br" rotWithShape="0">
              <a:prstClr val="black">
                <a:alpha val="40000"/>
              </a:prstClr>
            </a:outerShdw>
          </a:effectLst>
        </p:spPr>
      </p:pic>
      <p:sp>
        <p:nvSpPr>
          <p:cNvPr id="9" name="pole tekstowe 8"/>
          <p:cNvSpPr txBox="1"/>
          <p:nvPr/>
        </p:nvSpPr>
        <p:spPr>
          <a:xfrm>
            <a:off x="1000100" y="5763300"/>
            <a:ext cx="7000924" cy="523220"/>
          </a:xfrm>
          <a:prstGeom prst="rect">
            <a:avLst/>
          </a:prstGeom>
          <a:noFill/>
        </p:spPr>
        <p:txBody>
          <a:bodyPr wrap="square" rtlCol="0">
            <a:spAutoFit/>
          </a:bodyPr>
          <a:lstStyle/>
          <a:p>
            <a:pPr algn="ctr"/>
            <a:r>
              <a:rPr lang="pl-PL" sz="1400" b="1" dirty="0" smtClean="0"/>
              <a:t>Source :</a:t>
            </a:r>
            <a:r>
              <a:rPr lang="pl-PL" sz="1400" dirty="0" smtClean="0"/>
              <a:t> Stéphane Mallarmé, </a:t>
            </a:r>
            <a:r>
              <a:rPr lang="fr-FR" sz="1400" dirty="0" smtClean="0"/>
              <a:t>Les poésies : photolithographiées du manuscrit définitif</a:t>
            </a:r>
            <a:r>
              <a:rPr lang="pl-PL" sz="1400" dirty="0" smtClean="0"/>
              <a:t>,</a:t>
            </a:r>
          </a:p>
          <a:p>
            <a:pPr algn="ctr"/>
            <a:r>
              <a:rPr lang="fr-FR" sz="1400" dirty="0" smtClean="0"/>
              <a:t>Paris : la Revue indépendante, 1887</a:t>
            </a:r>
            <a:r>
              <a:rPr lang="pl-PL" sz="1400" dirty="0" smtClean="0"/>
              <a:t>, </a:t>
            </a:r>
            <a:r>
              <a:rPr lang="fr-FR" sz="1400" dirty="0" smtClean="0"/>
              <a:t>Bibliothèque nationale de France, Rés. g-Ye-12</a:t>
            </a:r>
            <a:endParaRPr lang="pl-PL"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pl-PL" dirty="0" smtClean="0">
                <a:effectLst>
                  <a:outerShdw blurRad="38100" dist="38100" dir="2700000" algn="tl">
                    <a:srgbClr val="000000">
                      <a:alpha val="43137"/>
                    </a:srgbClr>
                  </a:outerShdw>
                </a:effectLst>
              </a:rPr>
              <a:t>Vision</a:t>
            </a:r>
            <a:endParaRPr lang="pl-PL" dirty="0">
              <a:effectLst>
                <a:outerShdw blurRad="38100" dist="38100" dir="2700000" algn="tl">
                  <a:srgbClr val="000000">
                    <a:alpha val="43137"/>
                  </a:srgbClr>
                </a:outerShdw>
              </a:effectLst>
            </a:endParaRPr>
          </a:p>
        </p:txBody>
      </p:sp>
      <p:sp>
        <p:nvSpPr>
          <p:cNvPr id="3" name="pole tekstowe 2"/>
          <p:cNvSpPr txBox="1"/>
          <p:nvPr/>
        </p:nvSpPr>
        <p:spPr>
          <a:xfrm>
            <a:off x="428597" y="2143116"/>
            <a:ext cx="8215370" cy="2308324"/>
          </a:xfrm>
          <a:prstGeom prst="rect">
            <a:avLst/>
          </a:prstGeom>
          <a:noFill/>
        </p:spPr>
        <p:txBody>
          <a:bodyPr wrap="square" rtlCol="0">
            <a:spAutoFit/>
          </a:bodyPr>
          <a:lstStyle/>
          <a:p>
            <a:pPr algn="just">
              <a:buFont typeface="Wingdings" pitchFamily="2" charset="2"/>
              <a:buChar char="v"/>
            </a:pPr>
            <a:r>
              <a:rPr lang="pl-PL" sz="2400" dirty="0"/>
              <a:t> </a:t>
            </a:r>
            <a:r>
              <a:rPr lang="fr-FR" sz="2400" dirty="0" smtClean="0"/>
              <a:t>la poésie est une religion et le poète, son prêtre</a:t>
            </a:r>
            <a:endParaRPr lang="pl-PL" sz="2400" dirty="0" smtClean="0"/>
          </a:p>
          <a:p>
            <a:pPr algn="just">
              <a:buFont typeface="Wingdings" pitchFamily="2" charset="2"/>
              <a:buChar char="v"/>
            </a:pPr>
            <a:endParaRPr lang="pl-PL" sz="2400" dirty="0"/>
          </a:p>
          <a:p>
            <a:pPr algn="just">
              <a:buFont typeface="Wingdings" pitchFamily="2" charset="2"/>
              <a:buChar char="v"/>
            </a:pPr>
            <a:r>
              <a:rPr lang="pl-PL" sz="2400" dirty="0"/>
              <a:t> </a:t>
            </a:r>
            <a:r>
              <a:rPr lang="fr-FR" sz="2400" dirty="0" smtClean="0"/>
              <a:t>les mots </a:t>
            </a:r>
            <a:r>
              <a:rPr lang="fr-FR" sz="2400" dirty="0" smtClean="0"/>
              <a:t>on</a:t>
            </a:r>
            <a:r>
              <a:rPr lang="pl-PL" sz="2400" dirty="0" smtClean="0"/>
              <a:t>t</a:t>
            </a:r>
            <a:r>
              <a:rPr lang="fr-FR" sz="2400" dirty="0" smtClean="0"/>
              <a:t> </a:t>
            </a:r>
            <a:r>
              <a:rPr lang="fr-FR" sz="2400" dirty="0" smtClean="0"/>
              <a:t>été salis</a:t>
            </a:r>
            <a:r>
              <a:rPr lang="pl-PL" sz="2400" dirty="0" smtClean="0"/>
              <a:t> </a:t>
            </a:r>
            <a:r>
              <a:rPr lang="fr-FR" sz="2400" dirty="0" smtClean="0"/>
              <a:t>par les usages quotidiens</a:t>
            </a:r>
            <a:r>
              <a:rPr lang="pl-PL" sz="2400" dirty="0" smtClean="0"/>
              <a:t>, seul poète peut </a:t>
            </a:r>
            <a:r>
              <a:rPr lang="fr-FR" sz="2400" dirty="0" smtClean="0"/>
              <a:t>leur redonner la pureté de leur origine</a:t>
            </a:r>
            <a:r>
              <a:rPr lang="pl-PL" sz="2400" dirty="0" smtClean="0"/>
              <a:t>, </a:t>
            </a:r>
            <a:r>
              <a:rPr lang="fr-FR" sz="2400" dirty="0" smtClean="0"/>
              <a:t>en créant un art à portée mystique, religieuse</a:t>
            </a:r>
            <a:endParaRPr lang="pl-PL" sz="2400" dirty="0" smtClean="0"/>
          </a:p>
          <a:p>
            <a:pPr algn="just"/>
            <a:endParaRPr lang="pl-PL" sz="2400" dirty="0"/>
          </a:p>
        </p:txBody>
      </p:sp>
      <p:pic>
        <p:nvPicPr>
          <p:cNvPr id="21505" name="Picture 1"/>
          <p:cNvPicPr>
            <a:picLocks noChangeAspect="1" noChangeArrowheads="1"/>
          </p:cNvPicPr>
          <p:nvPr/>
        </p:nvPicPr>
        <p:blipFill>
          <a:blip r:embed="rId2" cstate="print"/>
          <a:srcRect/>
          <a:stretch>
            <a:fillRect/>
          </a:stretch>
        </p:blipFill>
        <p:spPr bwMode="auto">
          <a:xfrm>
            <a:off x="2571750" y="4572008"/>
            <a:ext cx="4000500" cy="1781175"/>
          </a:xfrm>
          <a:prstGeom prst="rect">
            <a:avLst/>
          </a:prstGeom>
          <a:noFill/>
          <a:ln w="9525">
            <a:noFill/>
            <a:miter lim="800000"/>
            <a:headEnd/>
            <a:tailEnd/>
          </a:ln>
          <a:effectLst>
            <a:outerShdw blurRad="50800" dist="38100" dir="16200000" rotWithShape="0">
              <a:prstClr val="black">
                <a:alpha val="40000"/>
              </a:prstClr>
            </a:outerShdw>
          </a:effectLst>
        </p:spPr>
      </p:pic>
      <p:sp>
        <p:nvSpPr>
          <p:cNvPr id="5" name="Symbol zastępczy numeru slajdu 4"/>
          <p:cNvSpPr>
            <a:spLocks noGrp="1"/>
          </p:cNvSpPr>
          <p:nvPr>
            <p:ph type="sldNum" sz="quarter" idx="12"/>
          </p:nvPr>
        </p:nvSpPr>
        <p:spPr/>
        <p:txBody>
          <a:bodyPr/>
          <a:lstStyle/>
          <a:p>
            <a:fld id="{41136256-B4CA-48B0-B39B-32845E5DBAD0}" type="slidenum">
              <a:rPr lang="pl-PL" smtClean="0"/>
              <a:pPr/>
              <a:t>8</a:t>
            </a:fld>
            <a:endParaRPr lang="pl-P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19462" name="Picture 6" descr="http://i.ytimg.com/vi/N8kjnz8Atos/maxresdefault.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pole tekstowe 5"/>
          <p:cNvSpPr txBox="1"/>
          <p:nvPr/>
        </p:nvSpPr>
        <p:spPr>
          <a:xfrm>
            <a:off x="357158" y="1428736"/>
            <a:ext cx="5648662" cy="5016758"/>
          </a:xfrm>
          <a:prstGeom prst="rect">
            <a:avLst/>
          </a:prstGeom>
          <a:noFill/>
        </p:spPr>
        <p:txBody>
          <a:bodyPr wrap="none" rtlCol="0">
            <a:spAutoFit/>
          </a:bodyPr>
          <a:lstStyle/>
          <a:p>
            <a:r>
              <a:rPr lang="fr-FR"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La lune s'attristait. Des séraphins en pleurs</a:t>
            </a:r>
            <a: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fr-FR"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Rêvant, l'archet aux doigts, dans le calme des fleurs</a:t>
            </a:r>
            <a: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fr-FR"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Vaporeuses, tiraient de mourantes violes</a:t>
            </a:r>
            <a: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fr-FR"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De blancs sanglots glissant sur l'azur des corolles.</a:t>
            </a:r>
            <a: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fr-FR"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C'était le jour béni de ton premier baiser.</a:t>
            </a:r>
            <a: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fr-FR"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Ma songerie aimant à me martyriser</a:t>
            </a:r>
            <a: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fr-FR"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S'enivrait savamment du parfum de tristesse</a:t>
            </a:r>
            <a: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fr-FR"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Que même sans regret et sans déboire laisse</a:t>
            </a:r>
            <a: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fr-FR"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La cueillaison d'un Rêve au coeur qui l'a cueilli.</a:t>
            </a:r>
            <a: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fr-FR"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J'errais donc, l'oeil rivé sur le pavé vieilli</a:t>
            </a:r>
            <a: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fr-FR"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Quand avec du soleil aux cheveux, dans la rue</a:t>
            </a:r>
            <a: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fr-FR"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Et dans le soir, tu m'es en riant apparue</a:t>
            </a:r>
            <a: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fr-FR"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Et j'ai cru voir la fée au chapeau de clarté</a:t>
            </a:r>
            <a: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fr-FR"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Qui jadis sur mes beaux sommeils d'enfant gâté</a:t>
            </a:r>
            <a: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fr-FR"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Passait, laissant toujours de ses mains mal fermées</a:t>
            </a:r>
            <a: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r>
            <a:br>
              <a:rPr lang="fr-FR"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fr-FR"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Neiger de blancs bouquets d'étoiles parfumées.</a:t>
            </a:r>
            <a:endParaRPr lang="pl-PL"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7" name="pole tekstowe 6"/>
          <p:cNvSpPr txBox="1"/>
          <p:nvPr/>
        </p:nvSpPr>
        <p:spPr>
          <a:xfrm>
            <a:off x="1214414" y="571480"/>
            <a:ext cx="3472297" cy="830997"/>
          </a:xfrm>
          <a:prstGeom prst="rect">
            <a:avLst/>
          </a:prstGeom>
          <a:noFill/>
        </p:spPr>
        <p:txBody>
          <a:bodyPr wrap="none" rtlCol="0">
            <a:spAutoFit/>
          </a:bodyPr>
          <a:lstStyle/>
          <a:p>
            <a:r>
              <a:rPr lang="pl-PL"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APPARITION</a:t>
            </a:r>
            <a:endParaRPr lang="pl-PL"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8" name="Leopold Stokowski - Clair de lune (Suite Bergamasque).mp3">
            <a:hlinkClick r:id="" action="ppaction://media"/>
          </p:cNvPr>
          <p:cNvPicPr>
            <a:picLocks noRot="1" noChangeAspect="1"/>
          </p:cNvPicPr>
          <p:nvPr>
            <a:audioFile r:link="rId1"/>
          </p:nvPr>
        </p:nvPicPr>
        <p:blipFill>
          <a:blip r:embed="rId4" cstate="print"/>
          <a:stretch>
            <a:fillRect/>
          </a:stretch>
        </p:blipFill>
        <p:spPr>
          <a:xfrm>
            <a:off x="8839200" y="6553200"/>
            <a:ext cx="304800" cy="304800"/>
          </a:xfrm>
          <a:prstGeom prst="rect">
            <a:avLst/>
          </a:prstGeom>
        </p:spPr>
      </p:pic>
      <p:sp>
        <p:nvSpPr>
          <p:cNvPr id="9" name="Symbol zastępczy numeru slajdu 8"/>
          <p:cNvSpPr>
            <a:spLocks noGrp="1"/>
          </p:cNvSpPr>
          <p:nvPr>
            <p:ph type="sldNum" sz="quarter" idx="12"/>
          </p:nvPr>
        </p:nvSpPr>
        <p:spPr/>
        <p:txBody>
          <a:bodyPr/>
          <a:lstStyle/>
          <a:p>
            <a:fld id="{41136256-B4CA-48B0-B39B-32845E5DBAD0}" type="slidenum">
              <a:rPr lang="pl-PL" smtClean="0"/>
              <a:pPr/>
              <a:t>9</a:t>
            </a:fld>
            <a:endParaRPr lang="pl-PL"/>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46005"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1039</Words>
  <Application>Microsoft Office PowerPoint</Application>
  <PresentationFormat>Pokaz na ekranie (4:3)</PresentationFormat>
  <Paragraphs>253</Paragraphs>
  <Slides>21</Slides>
  <Notes>0</Notes>
  <HiddenSlides>0</HiddenSlides>
  <MMClips>1</MMClips>
  <ScaleCrop>false</ScaleCrop>
  <HeadingPairs>
    <vt:vector size="4" baseType="variant">
      <vt:variant>
        <vt:lpstr>Motyw</vt:lpstr>
      </vt:variant>
      <vt:variant>
        <vt:i4>1</vt:i4>
      </vt:variant>
      <vt:variant>
        <vt:lpstr>Tytuły slajdów</vt:lpstr>
      </vt:variant>
      <vt:variant>
        <vt:i4>21</vt:i4>
      </vt:variant>
    </vt:vector>
  </HeadingPairs>
  <TitlesOfParts>
    <vt:vector size="22" baseType="lpstr">
      <vt:lpstr>Motyw pakietu Office</vt:lpstr>
      <vt:lpstr>Slajd 1</vt:lpstr>
      <vt:lpstr>    Biographie</vt:lpstr>
      <vt:lpstr>Vie</vt:lpstr>
      <vt:lpstr>Slajd 4</vt:lpstr>
      <vt:lpstr>Slajd 5</vt:lpstr>
      <vt:lpstr>Carrière littéraire</vt:lpstr>
      <vt:lpstr>Slajd 7</vt:lpstr>
      <vt:lpstr>Vision</vt:lpstr>
      <vt:lpstr>Slajd 9</vt:lpstr>
      <vt:lpstr>    Symbolisme</vt:lpstr>
      <vt:lpstr>Slajd 11</vt:lpstr>
      <vt:lpstr>Slajd 12</vt:lpstr>
      <vt:lpstr>Slajd 13</vt:lpstr>
      <vt:lpstr>Slajd 14</vt:lpstr>
      <vt:lpstr>Slajd 15</vt:lpstr>
      <vt:lpstr>Slajd 16</vt:lpstr>
      <vt:lpstr>Slajd 17</vt:lpstr>
      <vt:lpstr>Slajd 18</vt:lpstr>
      <vt:lpstr>Slajd 19</vt:lpstr>
      <vt:lpstr>Slajd 20</vt:lpstr>
      <vt:lpstr>Slajd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Stéphane Mallarmé</dc:title>
  <dc:creator>Nobody</dc:creator>
  <cp:lastModifiedBy>Dom</cp:lastModifiedBy>
  <cp:revision>69</cp:revision>
  <dcterms:created xsi:type="dcterms:W3CDTF">2015-03-06T08:43:54Z</dcterms:created>
  <dcterms:modified xsi:type="dcterms:W3CDTF">2015-06-13T14:58:32Z</dcterms:modified>
</cp:coreProperties>
</file>