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50.jpeg" ContentType="image/jpeg"/>
  <Override PartName="/ppt/media/image48.jpeg" ContentType="image/jpeg"/>
  <Override PartName="/ppt/media/image47.jpeg" ContentType="image/jpeg"/>
  <Override PartName="/ppt/media/image21.jpeg" ContentType="image/jpeg"/>
  <Override PartName="/ppt/media/image20.jpeg" ContentType="image/jpeg"/>
  <Override PartName="/ppt/media/image3.png" ContentType="image/png"/>
  <Override PartName="/ppt/media/image17.jpeg" ContentType="image/jpeg"/>
  <Override PartName="/ppt/media/image15.jpeg" ContentType="image/jpeg"/>
  <Override PartName="/ppt/media/image45.jpeg" ContentType="image/jpeg"/>
  <Override PartName="/ppt/media/image12.png" ContentType="image/png"/>
  <Override PartName="/ppt/media/image41.jpeg" ContentType="image/jpeg"/>
  <Override PartName="/ppt/media/image28.jpeg" ContentType="image/jpeg"/>
  <Override PartName="/ppt/media/image53.jpeg" ContentType="image/jpeg"/>
  <Override PartName="/ppt/media/image10.jpeg" ContentType="image/jpeg"/>
  <Override PartName="/ppt/media/image35.jpeg" ContentType="image/jpeg"/>
  <Override PartName="/ppt/media/image11.png" ContentType="image/png"/>
  <Override PartName="/ppt/media/image13.jpeg" ContentType="image/jpeg"/>
  <Override PartName="/ppt/media/image43.jpeg" ContentType="image/jpeg"/>
  <Override PartName="/ppt/media/image33.jpeg" ContentType="image/jpeg"/>
  <Override PartName="/ppt/media/image1.jpeg" ContentType="image/jpeg"/>
  <Override PartName="/ppt/media/image16.jpeg" ContentType="image/jpeg"/>
  <Override PartName="/ppt/media/image46.jpeg" ContentType="image/jpeg"/>
  <Override PartName="/ppt/media/image22.jpeg" ContentType="image/jpeg"/>
  <Override PartName="/ppt/media/image6.png" ContentType="image/png"/>
  <Override PartName="/ppt/media/image44.jpeg" ContentType="image/jpeg"/>
  <Override PartName="/ppt/media/image5.png" ContentType="image/png"/>
  <Override PartName="/ppt/media/image52.png" ContentType="image/png"/>
  <Override PartName="/ppt/media/image49.jpeg" ContentType="image/jpeg"/>
  <Override PartName="/ppt/media/image2.png" ContentType="image/png"/>
  <Override PartName="/ppt/media/image7.jpeg" ContentType="image/jpeg"/>
  <Override PartName="/ppt/media/image23.jpeg" ContentType="image/jpeg"/>
  <Override PartName="/ppt/media/image8.png" ContentType="image/png"/>
  <Override PartName="/ppt/media/image9.png" ContentType="image/png"/>
  <Override PartName="/ppt/media/image18.png" ContentType="image/png"/>
  <Override PartName="/ppt/media/image34.jpeg" ContentType="image/jpeg"/>
  <Override PartName="/ppt/media/image14.png" ContentType="image/png"/>
  <Override PartName="/ppt/media/image24.jpeg" ContentType="image/jpeg"/>
  <Override PartName="/ppt/media/image25.jpeg" ContentType="image/jpeg"/>
  <Override PartName="/ppt/media/image26.jpeg" ContentType="image/jpeg"/>
  <Override PartName="/ppt/media/image40.jpeg" ContentType="image/jpeg"/>
  <Override PartName="/ppt/media/image27.jpeg" ContentType="image/jpeg"/>
  <Override PartName="/ppt/media/image29.jpeg" ContentType="image/jpeg"/>
  <Override PartName="/ppt/media/image30.png" ContentType="image/png"/>
  <Override PartName="/ppt/media/image31.jpeg" ContentType="image/jpeg"/>
  <Override PartName="/ppt/media/image19.jpeg" ContentType="image/jpeg"/>
  <Override PartName="/ppt/media/image32.jpeg" ContentType="image/jpeg"/>
  <Override PartName="/ppt/media/image4.jpeg" ContentType="image/jpeg"/>
  <Override PartName="/ppt/media/image36.jpeg" ContentType="image/jpeg"/>
  <Override PartName="/ppt/media/image37.jpeg" ContentType="image/jpeg"/>
  <Override PartName="/ppt/media/image42.jpeg" ContentType="image/jpeg"/>
  <Override PartName="/ppt/media/image51.jpeg" ContentType="image/jpeg"/>
  <Override PartName="/ppt/media/image38.jpeg" ContentType="image/jpeg"/>
  <Override PartName="/ppt/media/image39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77E387B-D401-4A60-AC45-148C91AED6ED}" type="slidenum"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7190074-EF62-43BB-BAB7-6ACEC750828C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14BA3CD-3BB1-4D65-A1DC-DDD683FE73F1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E1E205C-B005-4D02-ADF8-739BCB59A795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19-5-19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94A00D9-4533-48B0-902D-3CD6CFC8F39D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konspektuKliknij, aby edytować style wzorca tekstu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19-5-19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670D39-94C3-448F-9BDD-31B661AF2DC7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19-5-19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523BF24-949F-450C-8778-489B0B079988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konspektuKliknij, aby edytować style wzorca tekstu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konspektuKliknij, aby edytować style wzorca tekstu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konspektuKliknij, aby edytować style wzorca tekstu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konspektuKliknij, aby edytować style wzorca tekstu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19-5-19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9D4CF64-9D8A-4541-BFB1-09A9932B9B7E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 8" descr=""/>
          <p:cNvPicPr/>
          <p:nvPr/>
        </p:nvPicPr>
        <p:blipFill>
          <a:blip r:embed="rId1"/>
          <a:stretch/>
        </p:blipFill>
        <p:spPr>
          <a:xfrm>
            <a:off x="4788000" y="2853000"/>
            <a:ext cx="3489840" cy="286092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827640" y="476640"/>
            <a:ext cx="8064360" cy="271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</a:t>
            </a: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Université de Rzeszów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Cathédrale Notre-Dame de Paris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899640" y="3573000"/>
            <a:ext cx="2736000" cy="246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Maïa Czepurko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
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Faculté</a:t>
            </a: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des Lettres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
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Philologie anglaise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
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Études de 2</a:t>
            </a:r>
            <a:r>
              <a:rPr b="0" lang="pl-PL" sz="2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e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cycle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4140000" y="5733360"/>
            <a:ext cx="4615920" cy="60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</a:t>
            </a:r>
            <a:r>
              <a:rPr b="0" i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Notre-Dame de Paris, 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Edwin Deakin, 1893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Obraz 5" descr=""/>
          <p:cNvPicPr/>
          <p:nvPr/>
        </p:nvPicPr>
        <p:blipFill>
          <a:blip r:embed="rId2"/>
          <a:stretch/>
        </p:blipFill>
        <p:spPr>
          <a:xfrm>
            <a:off x="971640" y="620640"/>
            <a:ext cx="1360440" cy="129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Gargouilles 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et chimères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827640" y="332640"/>
            <a:ext cx="2646000" cy="3528000"/>
          </a:xfrm>
          <a:prstGeom prst="rect">
            <a:avLst/>
          </a:prstGeom>
          <a:ln>
            <a:noFill/>
          </a:ln>
        </p:spPr>
      </p:pic>
      <p:pic>
        <p:nvPicPr>
          <p:cNvPr id="206" name="Picture 3" descr=""/>
          <p:cNvPicPr/>
          <p:nvPr/>
        </p:nvPicPr>
        <p:blipFill>
          <a:blip r:embed="rId2"/>
          <a:stretch/>
        </p:blipFill>
        <p:spPr>
          <a:xfrm>
            <a:off x="6012000" y="2133000"/>
            <a:ext cx="2808000" cy="3658320"/>
          </a:xfrm>
          <a:prstGeom prst="rect">
            <a:avLst/>
          </a:prstGeom>
          <a:ln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3500280" y="2061000"/>
            <a:ext cx="5391720" cy="829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Galerie des Chimères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Trois belles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gargouilles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 l’angle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sud-ouest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 la cathédrale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997080" y="1917000"/>
            <a:ext cx="482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             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4068000" y="3357000"/>
            <a:ext cx="4890240" cy="31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                         </a:t>
            </a:r>
            <a:r>
              <a:rPr b="1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Stryge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0" y="45000"/>
            <a:ext cx="24804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Obraz 9" descr=""/>
          <p:cNvPicPr/>
          <p:nvPr/>
        </p:nvPicPr>
        <p:blipFill>
          <a:blip r:embed="rId3"/>
          <a:srcRect l="0" t="0" r="13918" b="0"/>
          <a:stretch/>
        </p:blipFill>
        <p:spPr>
          <a:xfrm>
            <a:off x="827640" y="4077000"/>
            <a:ext cx="2664000" cy="23288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Victor Hugo </a:t>
            </a:r>
            <a:r>
              <a:rPr b="1" i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Notre-Dame de Paris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3" name="Symbol zastępczy zawartości 3" descr=""/>
          <p:cNvPicPr/>
          <p:nvPr/>
        </p:nvPicPr>
        <p:blipFill>
          <a:blip r:embed="rId1"/>
          <a:stretch/>
        </p:blipFill>
        <p:spPr>
          <a:xfrm>
            <a:off x="755640" y="1412640"/>
            <a:ext cx="1007640" cy="3744000"/>
          </a:xfrm>
          <a:prstGeom prst="rect">
            <a:avLst/>
          </a:prstGeom>
          <a:ln w="9360">
            <a:noFill/>
          </a:ln>
        </p:spPr>
      </p:pic>
      <p:pic>
        <p:nvPicPr>
          <p:cNvPr id="214" name="Obraz 4" descr=""/>
          <p:cNvPicPr/>
          <p:nvPr/>
        </p:nvPicPr>
        <p:blipFill>
          <a:blip r:embed="rId2"/>
          <a:stretch/>
        </p:blipFill>
        <p:spPr>
          <a:xfrm>
            <a:off x="1835640" y="1412640"/>
            <a:ext cx="2520000" cy="3744000"/>
          </a:xfrm>
          <a:prstGeom prst="rect">
            <a:avLst/>
          </a:prstGeom>
          <a:ln w="9360"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2309040" y="1772640"/>
            <a:ext cx="6834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0" y="4878000"/>
            <a:ext cx="8532000" cy="1736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6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Calibri"/>
              </a:rPr>
              <a:t>        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HUGO, Victor.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 </a:t>
            </a: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Notre-Dame de Paris.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Quatrième édition. Paris: Charles Gosselin,                        Quasimodo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1831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               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dans les escaliers de la tour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             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800" spc="-1" strike="noStrike">
                <a:solidFill>
                  <a:srgbClr val="393029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Picture 2" descr=""/>
          <p:cNvPicPr/>
          <p:nvPr/>
        </p:nvPicPr>
        <p:blipFill>
          <a:blip r:embed="rId3"/>
          <a:stretch/>
        </p:blipFill>
        <p:spPr>
          <a:xfrm>
            <a:off x="5508000" y="1556640"/>
            <a:ext cx="2575080" cy="39859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1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Cloches </a:t>
            </a:r>
            <a:r>
              <a:rPr b="1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de Notre-Dame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9" name="Symbol zastępczy zawartości 3" descr=""/>
          <p:cNvPicPr/>
          <p:nvPr/>
        </p:nvPicPr>
        <p:blipFill>
          <a:blip r:embed="rId1"/>
          <a:stretch/>
        </p:blipFill>
        <p:spPr>
          <a:xfrm>
            <a:off x="4068000" y="692640"/>
            <a:ext cx="4529880" cy="3384000"/>
          </a:xfrm>
          <a:prstGeom prst="rect">
            <a:avLst/>
          </a:prstGeom>
          <a:ln w="9360">
            <a:noFill/>
          </a:ln>
        </p:spPr>
      </p:pic>
      <p:pic>
        <p:nvPicPr>
          <p:cNvPr id="220" name="Obraz 4" descr=""/>
          <p:cNvPicPr/>
          <p:nvPr/>
        </p:nvPicPr>
        <p:blipFill>
          <a:blip r:embed="rId2"/>
          <a:stretch/>
        </p:blipFill>
        <p:spPr>
          <a:xfrm>
            <a:off x="755640" y="1845000"/>
            <a:ext cx="3024000" cy="3816000"/>
          </a:xfrm>
          <a:prstGeom prst="rect">
            <a:avLst/>
          </a:prstGeom>
          <a:ln w="9360"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3924000" y="3933000"/>
            <a:ext cx="489636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Les nouvelles cloches exposées dans la nef,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nouveau bourdon </a:t>
            </a: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Marie;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Gabriel, Anne-Geneviève, Denis, Marcel,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Étienne, Benoît-Joseph, Maurice, Jean-Marie</a:t>
            </a: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 flipV="1" rot="10800000">
            <a:off x="3924000" y="6372000"/>
            <a:ext cx="338400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grand bourdon Emmanuel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i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i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Sacre de Napoléon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 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tableau de Jacques Louis David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4" name="Symbol zastępczy zawartości 5" descr=""/>
          <p:cNvPicPr/>
          <p:nvPr/>
        </p:nvPicPr>
        <p:blipFill>
          <a:blip r:embed="rId1"/>
          <a:stretch/>
        </p:blipFill>
        <p:spPr>
          <a:xfrm>
            <a:off x="1475640" y="1845000"/>
            <a:ext cx="6048360" cy="4176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0"/>
            <a:ext cx="8229240" cy="1340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sor de la cath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drale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57200" y="1268640"/>
            <a:ext cx="8229240" cy="496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Les reliques de la Passion du Christ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 Sainte Couronne d’épines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un morceau de la Croix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un Clou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coq de la flèche, sculpture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 bronze, contenant des reliques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 Saint Denis et de Sainte Genevieve.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</a:t>
            </a: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 tunique de Saint Louis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7" name="Obraz 3" descr=""/>
          <p:cNvPicPr/>
          <p:nvPr/>
        </p:nvPicPr>
        <p:blipFill>
          <a:blip r:embed="rId1"/>
          <a:stretch/>
        </p:blipFill>
        <p:spPr>
          <a:xfrm>
            <a:off x="6372360" y="2205000"/>
            <a:ext cx="2232000" cy="1944000"/>
          </a:xfrm>
          <a:prstGeom prst="rect">
            <a:avLst/>
          </a:prstGeom>
          <a:ln w="9360">
            <a:noFill/>
          </a:ln>
        </p:spPr>
      </p:pic>
      <p:pic>
        <p:nvPicPr>
          <p:cNvPr id="228" name="Picture 2" descr=""/>
          <p:cNvPicPr/>
          <p:nvPr/>
        </p:nvPicPr>
        <p:blipFill>
          <a:blip r:embed="rId2"/>
          <a:stretch/>
        </p:blipFill>
        <p:spPr>
          <a:xfrm>
            <a:off x="4788000" y="2205000"/>
            <a:ext cx="1339200" cy="1944000"/>
          </a:xfrm>
          <a:prstGeom prst="rect">
            <a:avLst/>
          </a:prstGeom>
          <a:ln>
            <a:noFill/>
          </a:ln>
        </p:spPr>
      </p:pic>
      <p:pic>
        <p:nvPicPr>
          <p:cNvPr id="229" name="Picture 3" descr=""/>
          <p:cNvPicPr/>
          <p:nvPr/>
        </p:nvPicPr>
        <p:blipFill>
          <a:blip r:embed="rId3"/>
          <a:stretch/>
        </p:blipFill>
        <p:spPr>
          <a:xfrm>
            <a:off x="6372360" y="1268640"/>
            <a:ext cx="2232000" cy="741960"/>
          </a:xfrm>
          <a:prstGeom prst="rect">
            <a:avLst/>
          </a:prstGeom>
          <a:ln>
            <a:noFill/>
          </a:ln>
        </p:spPr>
      </p:pic>
      <p:pic>
        <p:nvPicPr>
          <p:cNvPr id="230" name="Picture 4" descr=""/>
          <p:cNvPicPr/>
          <p:nvPr/>
        </p:nvPicPr>
        <p:blipFill>
          <a:blip r:embed="rId4"/>
          <a:stretch/>
        </p:blipFill>
        <p:spPr>
          <a:xfrm>
            <a:off x="5436000" y="4365000"/>
            <a:ext cx="1479240" cy="22302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611640" y="0"/>
            <a:ext cx="590868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Curiosités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Obraz 2" descr=""/>
          <p:cNvPicPr/>
          <p:nvPr/>
        </p:nvPicPr>
        <p:blipFill>
          <a:blip r:embed="rId1"/>
          <a:stretch/>
        </p:blipFill>
        <p:spPr>
          <a:xfrm>
            <a:off x="6156000" y="980640"/>
            <a:ext cx="2736000" cy="1944000"/>
          </a:xfrm>
          <a:prstGeom prst="rect">
            <a:avLst/>
          </a:prstGeom>
          <a:ln w="9360">
            <a:noFill/>
          </a:ln>
        </p:spPr>
      </p:pic>
      <p:pic>
        <p:nvPicPr>
          <p:cNvPr id="233" name="Obraz 3" descr=""/>
          <p:cNvPicPr/>
          <p:nvPr/>
        </p:nvPicPr>
        <p:blipFill>
          <a:blip r:embed="rId2"/>
          <a:stretch/>
        </p:blipFill>
        <p:spPr>
          <a:xfrm>
            <a:off x="683640" y="1412640"/>
            <a:ext cx="2160000" cy="1800000"/>
          </a:xfrm>
          <a:prstGeom prst="rect">
            <a:avLst/>
          </a:prstGeom>
          <a:ln w="9360"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2843640" y="1340640"/>
            <a:ext cx="49683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point zéro de Paris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539640" y="1124640"/>
            <a:ext cx="6678000" cy="258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parvis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Notre-Dame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- place Jean-Paul-II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611640" y="3429000"/>
            <a:ext cx="8532000" cy="30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« Petite forêt » Le toit de la cathédrale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 été construit de 1300 chênes.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Les abeilles vivent sur le toit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 la cathédrale depuis 2013. 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                        </a:t>
            </a: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(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Obraz 7" descr=""/>
          <p:cNvPicPr/>
          <p:nvPr/>
        </p:nvPicPr>
        <p:blipFill>
          <a:blip r:embed="rId3"/>
          <a:stretch/>
        </p:blipFill>
        <p:spPr>
          <a:xfrm>
            <a:off x="683640" y="4149000"/>
            <a:ext cx="2592000" cy="2088000"/>
          </a:xfrm>
          <a:prstGeom prst="rect">
            <a:avLst/>
          </a:prstGeom>
          <a:ln w="9360">
            <a:noFill/>
          </a:ln>
        </p:spPr>
      </p:pic>
      <p:pic>
        <p:nvPicPr>
          <p:cNvPr id="238" name="Obraz 8" descr=""/>
          <p:cNvPicPr/>
          <p:nvPr/>
        </p:nvPicPr>
        <p:blipFill>
          <a:blip r:embed="rId4"/>
          <a:stretch/>
        </p:blipFill>
        <p:spPr>
          <a:xfrm>
            <a:off x="6300360" y="4437000"/>
            <a:ext cx="2295720" cy="1728000"/>
          </a:xfrm>
          <a:prstGeom prst="rect">
            <a:avLst/>
          </a:prstGeom>
          <a:ln w="9360">
            <a:noFill/>
          </a:ln>
        </p:spPr>
      </p:pic>
      <p:sp>
        <p:nvSpPr>
          <p:cNvPr id="239" name="CustomShape 5"/>
          <p:cNvSpPr/>
          <p:nvPr/>
        </p:nvSpPr>
        <p:spPr>
          <a:xfrm>
            <a:off x="3096360" y="5445360"/>
            <a:ext cx="4643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Ferme de toit cathédrale.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(Photo: Tomasz Kowalski,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2017)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611640" y="526680"/>
            <a:ext cx="8532000" cy="701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Épilogue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0" y="111960"/>
            <a:ext cx="9143640" cy="3139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  </a:t>
            </a:r>
            <a:r>
              <a:rPr b="1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Notre-Dame de Paris en feu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</a:t>
            </a:r>
            <a:r>
              <a:rPr b="1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1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</a:t>
            </a:r>
            <a:r>
              <a:rPr b="1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le </a:t>
            </a: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15 avril 2019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611640" y="2205000"/>
            <a:ext cx="6120360" cy="53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toit de la cathédrale a brûlé.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 flèche a brûlé.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 structure et les Tours ont survécu.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grand orgue et une partie du vitrail ont survécu.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Les pompiers ont sauvé les reliques.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Président de la République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Emmanuel Macron :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« Cette cathédrale Notre-Dame,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nous la rebâtirons. Tous ensemble.«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(16 avril 2019 à 00h33)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611640" y="2277000"/>
            <a:ext cx="48794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4" name="Obraz 5" descr=""/>
          <p:cNvPicPr/>
          <p:nvPr/>
        </p:nvPicPr>
        <p:blipFill>
          <a:blip r:embed="rId1"/>
          <a:stretch/>
        </p:blipFill>
        <p:spPr>
          <a:xfrm>
            <a:off x="6732360" y="3645000"/>
            <a:ext cx="2016000" cy="2808000"/>
          </a:xfrm>
          <a:prstGeom prst="rect">
            <a:avLst/>
          </a:prstGeom>
          <a:ln w="9360">
            <a:noFill/>
          </a:ln>
        </p:spPr>
      </p:pic>
      <p:pic>
        <p:nvPicPr>
          <p:cNvPr id="245" name="Obraz 6" descr=""/>
          <p:cNvPicPr/>
          <p:nvPr/>
        </p:nvPicPr>
        <p:blipFill>
          <a:blip r:embed="rId2"/>
          <a:stretch/>
        </p:blipFill>
        <p:spPr>
          <a:xfrm>
            <a:off x="5292000" y="548640"/>
            <a:ext cx="3477600" cy="2520000"/>
          </a:xfrm>
          <a:prstGeom prst="rect">
            <a:avLst/>
          </a:prstGeom>
          <a:ln w="9360">
            <a:noFill/>
          </a:ln>
        </p:spPr>
      </p:pic>
      <p:pic>
        <p:nvPicPr>
          <p:cNvPr id="246" name="Obraz 7" descr=""/>
          <p:cNvPicPr/>
          <p:nvPr/>
        </p:nvPicPr>
        <p:blipFill>
          <a:blip r:embed="rId3"/>
          <a:stretch/>
        </p:blipFill>
        <p:spPr>
          <a:xfrm>
            <a:off x="4788000" y="4077000"/>
            <a:ext cx="1786680" cy="2376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Vocabulaire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57200" y="1412640"/>
            <a:ext cx="403992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abeille (f) - pszczoła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arc-boutant (m) – łuk przyporowy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brûler - spłonąć </a:t>
            </a: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chapelle (f) – kaplica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chêne (m) - dąb</a:t>
            </a: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cloche (f) – dzwon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clou (m) – gwóźdź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église (f) – kościół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épine (f) - cierń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évêque (m) - biskup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façade (f) – fasada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ferme de toit (f) – więźba dachowa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feu (m) - ogień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flèche (f) – iglica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forêt (f) - las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gargouille (f) – rzygacz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4356000" y="1412640"/>
            <a:ext cx="3960000" cy="504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île (f) – wyspa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nef (f) – nawa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orgues (f) – organy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parvis (m) – dziedziniec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przed kościołem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personnage principal (m)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– </a:t>
            </a: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główny bohater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pierre (f) – kamień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pompier (m) – strażak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portail (m) – portal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rosace (f) – rozeta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sauver - ocalić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sonneur (m) – dzwonnik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survivre - ocaleć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tableau (m) - obraz</a:t>
            </a: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tour (f) – wieża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trésor (m) – skarbiec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50" name="Obraz 4" descr=""/>
          <p:cNvPicPr/>
          <p:nvPr/>
        </p:nvPicPr>
        <p:blipFill>
          <a:blip r:embed="rId1"/>
        </p:blipFill>
        <p:spPr>
          <a:xfrm>
            <a:off x="6732360" y="188640"/>
            <a:ext cx="2123280" cy="24753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Bibliographie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457200" y="1628640"/>
            <a:ext cx="8229240" cy="482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Przewodniki Pascala Paryż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red. Clotilde Lefebvre,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pol. red. Magdalena Niemirowska-Kaczyńska, Joanna Socha,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Oddział Wydawnictwo Pascal, Bielsko-Biała 2000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Encyklopedia PWN Literatura i sztuka Starożytność i średniowiecze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red. Maciej Krzywda-Pogorzelski, Wydawnictwo Naukowe PWN, Warszawa 2003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http://www.notredamedeparis.fr/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https://fr.wikipedia.org/wiki/Cath%C3%A9drale_Notre-Dame_de_Paris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https://podroze.onet.pl/ciekawe/katedra-notre-dame-w-paryzu-historia-ciekawostki-zwiedzanie/3k5qy0j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https://pl.aleteia.org/2017/06/25/dzwony-katedry-notre-dame-jakie-historie-kryja-ich-imiona/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-396720" y="-4193640"/>
            <a:ext cx="10368720" cy="14886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0" rIns="900000" tIns="630000" bIns="539640" anchor="ctr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Quiz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1. En 2013, Notre-Dame de Paris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 célébré le ...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a) 850</a:t>
            </a:r>
            <a:r>
              <a:rPr b="0" lang="pl-PL" sz="1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ème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anniversaire.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b) 950</a:t>
            </a:r>
            <a:r>
              <a:rPr b="0" lang="pl-PL" sz="1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ème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anniversaire.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c) 1000</a:t>
            </a:r>
            <a:r>
              <a:rPr b="0" lang="pl-PL" sz="1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ème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anniversaire.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2. Cathédrale Notre-Dame de Paris est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cathédrale de style...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a) roman.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b) neogotyk.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c) gothique.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3. L’homme qui a initié la construction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de la cathédrale est...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a) Le pape Léon III.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b) Le pape Alexandre III.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c) L'évêque Maurice de Sully.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4. Les tours de Notre-Dame culminent à ...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a) 21 mètres de hauteur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b) 33 mètres de hauteur.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c) 70 mètres de hauteur.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5. ... servent à évacuer l'eau de pluie.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a) Les garguilles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b) Les chimeres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c) Les arc-boutant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6. En ..., Victor Hugo publie son premier  roman historique.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a) 1802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b) 1831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c) 1901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7. Le roman de  Victor Hugo publié en 1831 c’est ... ?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a) "Notre-Dame de Paris".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b) "Notre-Dame".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c) "Le Sonneur de Notre-Dame".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8. La cloche qui est restée après la révolution   s’appelle ...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a) le bourdon Marie.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b) le bourdon Emmanuel.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c) Maurice.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11640" y="274680"/>
            <a:ext cx="8074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Plan de la présentation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611640" y="1340640"/>
            <a:ext cx="8074800" cy="504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1. Localisation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2. Histoire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3. Architecture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4. Littérature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5. Art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6. Tr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sor de la cath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drale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7. Curiosités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8.</a:t>
            </a: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Épilogue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9. Vocabulaire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10. Bibliographie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11. Quiz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            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pl-PL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pl-PL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pl-PL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pl-PL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pl-PL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</a:t>
            </a: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Façade et parvis de N-D de Paris,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              </a:t>
            </a: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V. Antier, 1699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1" name="Obraz 3" descr=""/>
          <p:cNvPicPr/>
          <p:nvPr/>
        </p:nvPicPr>
        <p:blipFill>
          <a:blip r:embed="rId1"/>
          <a:stretch/>
        </p:blipFill>
        <p:spPr>
          <a:xfrm>
            <a:off x="4500000" y="1484640"/>
            <a:ext cx="3237480" cy="4104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79640" y="1299240"/>
            <a:ext cx="8784720" cy="265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	</a:t>
            </a: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	</a:t>
            </a: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         </a:t>
            </a:r>
            <a:r>
              <a:rPr b="1" lang="pl-PL" sz="9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ld English Text MT"/>
                <a:ea typeface="Calibri"/>
              </a:rPr>
              <a:t>Fin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Picture 3" descr=""/>
          <p:cNvPicPr/>
          <p:nvPr/>
        </p:nvPicPr>
        <p:blipFill>
          <a:blip r:embed="rId1"/>
        </p:blipFill>
        <p:spPr>
          <a:xfrm>
            <a:off x="4716000" y="2565000"/>
            <a:ext cx="1800000" cy="143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425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Cathédrale Notre-Dame sur l'île de la Cité </a:t>
            </a:r>
            <a:r>
              <a:rPr b="1" lang="pl-PL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0" lang="pl-P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L'île de la Cité est située </a:t>
            </a:r>
            <a:r>
              <a:rPr b="0" lang="pl-P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0" lang="pl-P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au centre de Paris sur la Seine.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3" name="Symbol zastępczy zawartości 3" descr=""/>
          <p:cNvPicPr/>
          <p:nvPr/>
        </p:nvPicPr>
        <p:blipFill>
          <a:blip r:embed="rId1"/>
          <a:stretch/>
        </p:blipFill>
        <p:spPr>
          <a:xfrm>
            <a:off x="1187640" y="1917000"/>
            <a:ext cx="2736000" cy="3672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174" name="CustomShape 2"/>
          <p:cNvSpPr/>
          <p:nvPr/>
        </p:nvSpPr>
        <p:spPr>
          <a:xfrm>
            <a:off x="539640" y="3105720"/>
            <a:ext cx="7920360" cy="328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    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Île de la Cité sur le plan                                      Île de la Cit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et la Seine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          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Plan de Truschet et Hoyau (1550) 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	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(Photo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: Alain Perceval)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Obraz 5" descr=""/>
          <p:cNvPicPr/>
          <p:nvPr/>
        </p:nvPicPr>
        <p:blipFill>
          <a:blip r:embed="rId2"/>
          <a:srcRect l="2554" t="1955" r="2554" b="3926"/>
          <a:stretch/>
        </p:blipFill>
        <p:spPr>
          <a:xfrm>
            <a:off x="5220000" y="1917000"/>
            <a:ext cx="2736000" cy="3672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Construction de la cathédrale </a:t>
            </a: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Construction d'une grande église en 1163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7" name="Symbol zastępczy zawartości 3" descr=""/>
          <p:cNvPicPr/>
          <p:nvPr/>
        </p:nvPicPr>
        <p:blipFill>
          <a:blip r:embed="rId1"/>
          <a:stretch/>
        </p:blipFill>
        <p:spPr>
          <a:xfrm>
            <a:off x="611640" y="2349000"/>
            <a:ext cx="2448000" cy="2952000"/>
          </a:xfrm>
          <a:prstGeom prst="rect">
            <a:avLst/>
          </a:prstGeom>
          <a:ln w="9360">
            <a:noFill/>
          </a:ln>
        </p:spPr>
      </p:pic>
      <p:pic>
        <p:nvPicPr>
          <p:cNvPr id="178" name="Obraz 4" descr=""/>
          <p:cNvPicPr/>
          <p:nvPr/>
        </p:nvPicPr>
        <p:blipFill>
          <a:blip r:embed="rId2"/>
          <a:stretch/>
        </p:blipFill>
        <p:spPr>
          <a:xfrm>
            <a:off x="3564000" y="2349000"/>
            <a:ext cx="2016000" cy="2952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179" name="Obraz 5" descr=""/>
          <p:cNvPicPr/>
          <p:nvPr/>
        </p:nvPicPr>
        <p:blipFill>
          <a:blip r:embed="rId3"/>
          <a:stretch/>
        </p:blipFill>
        <p:spPr>
          <a:xfrm>
            <a:off x="6156000" y="2349000"/>
            <a:ext cx="2283840" cy="29710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180" name="CustomShape 2"/>
          <p:cNvSpPr/>
          <p:nvPr/>
        </p:nvSpPr>
        <p:spPr>
          <a:xfrm>
            <a:off x="539640" y="3244320"/>
            <a:ext cx="860400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roi Louis VII              Le pape Alexandre III    L’évêque Maurice de Sully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Cathédrale Notre-Dame </a:t>
            </a: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XVIIIᵉ et XIXᵉ siècle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2" name="Obraz 6" descr=""/>
          <p:cNvPicPr/>
          <p:nvPr/>
        </p:nvPicPr>
        <p:blipFill>
          <a:blip r:embed="rId1"/>
        </p:blipFill>
        <p:spPr>
          <a:xfrm>
            <a:off x="539640" y="692640"/>
            <a:ext cx="3312000" cy="4392000"/>
          </a:xfrm>
          <a:prstGeom prst="rect">
            <a:avLst/>
          </a:prstGeom>
          <a:ln w="9360"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467640" y="2967480"/>
            <a:ext cx="806436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Notre-Dame de Paris en 1840,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avant la restauration de Viollet-Le-Duc,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Eugène Emmanuel Viollet-le-Duc</a:t>
            </a:r>
            <a:r>
              <a:rPr b="1" lang="pl-PL" sz="18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daguerr</a:t>
            </a:r>
            <a:r>
              <a:rPr b="0" lang="pl-PL" sz="18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</a:t>
            </a:r>
            <a:r>
              <a:rPr b="0" lang="pl-PL" sz="18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Calibri"/>
              </a:rPr>
              <a:t>otype de Vincent Chevalier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2" descr=""/>
          <p:cNvPicPr/>
          <p:nvPr/>
        </p:nvPicPr>
        <p:blipFill>
          <a:blip r:embed="rId2"/>
        </p:blipFill>
        <p:spPr>
          <a:xfrm>
            <a:off x="5220000" y="1989000"/>
            <a:ext cx="2736000" cy="342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Extérieur de la cathédrale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6" name="Symbol zastępczy zawartości 3" descr=""/>
          <p:cNvPicPr/>
          <p:nvPr/>
        </p:nvPicPr>
        <p:blipFill>
          <a:blip r:embed="rId1"/>
          <a:stretch/>
        </p:blipFill>
        <p:spPr>
          <a:xfrm>
            <a:off x="683640" y="1196640"/>
            <a:ext cx="2680560" cy="3528000"/>
          </a:xfrm>
          <a:prstGeom prst="rect">
            <a:avLst/>
          </a:prstGeom>
          <a:ln w="9360">
            <a:noFill/>
          </a:ln>
        </p:spPr>
      </p:pic>
      <p:pic>
        <p:nvPicPr>
          <p:cNvPr id="187" name="Obraz 4" descr=""/>
          <p:cNvPicPr/>
          <p:nvPr/>
        </p:nvPicPr>
        <p:blipFill>
          <a:blip r:embed="rId2"/>
          <a:stretch/>
        </p:blipFill>
        <p:spPr>
          <a:xfrm>
            <a:off x="3492000" y="2493000"/>
            <a:ext cx="2287080" cy="3431880"/>
          </a:xfrm>
          <a:prstGeom prst="rect">
            <a:avLst/>
          </a:prstGeom>
          <a:ln w="9360">
            <a:noFill/>
          </a:ln>
        </p:spPr>
      </p:pic>
      <p:pic>
        <p:nvPicPr>
          <p:cNvPr id="188" name="Obraz 5" descr=""/>
          <p:cNvPicPr/>
          <p:nvPr/>
        </p:nvPicPr>
        <p:blipFill>
          <a:blip r:embed="rId3"/>
          <a:stretch/>
        </p:blipFill>
        <p:spPr>
          <a:xfrm>
            <a:off x="6084000" y="2493000"/>
            <a:ext cx="2304000" cy="3456000"/>
          </a:xfrm>
          <a:prstGeom prst="rect">
            <a:avLst/>
          </a:prstGeom>
          <a:ln w="9360"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611640" y="1268640"/>
            <a:ext cx="7920360" cy="58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 façade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Les toits de la cathédrale et de la flèche               Les arcs-boutants         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4"/>
          <a:stretch/>
        </p:blipFill>
        <p:spPr>
          <a:xfrm>
            <a:off x="4140000" y="1196640"/>
            <a:ext cx="1656000" cy="1223640"/>
          </a:xfrm>
          <a:prstGeom prst="rect">
            <a:avLst/>
          </a:prstGeom>
          <a:ln>
            <a:noFill/>
          </a:ln>
        </p:spPr>
      </p:pic>
      <p:sp>
        <p:nvSpPr>
          <p:cNvPr id="191" name="CustomShape 3"/>
          <p:cNvSpPr/>
          <p:nvPr/>
        </p:nvSpPr>
        <p:spPr>
          <a:xfrm>
            <a:off x="4460760" y="90720"/>
            <a:ext cx="222120" cy="27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just"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3492000" y="1196640"/>
            <a:ext cx="5651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Saint Thomas représenté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sous les traits d'Eugène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Viollet-le-Duc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   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Intérieur 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       de Notre-Dame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4" name="Symbol zastępczy zawartości 3" descr=""/>
          <p:cNvPicPr/>
          <p:nvPr/>
        </p:nvPicPr>
        <p:blipFill>
          <a:blip r:embed="rId1"/>
          <a:stretch/>
        </p:blipFill>
        <p:spPr>
          <a:xfrm>
            <a:off x="611640" y="620640"/>
            <a:ext cx="3888000" cy="2592000"/>
          </a:xfrm>
          <a:prstGeom prst="rect">
            <a:avLst/>
          </a:prstGeom>
          <a:ln w="9360">
            <a:noFill/>
          </a:ln>
        </p:spPr>
      </p:pic>
      <p:pic>
        <p:nvPicPr>
          <p:cNvPr id="195" name="Obraz 4" descr=""/>
          <p:cNvPicPr/>
          <p:nvPr/>
        </p:nvPicPr>
        <p:blipFill>
          <a:blip r:embed="rId2"/>
          <a:stretch/>
        </p:blipFill>
        <p:spPr>
          <a:xfrm>
            <a:off x="4788000" y="1772640"/>
            <a:ext cx="3960000" cy="3312000"/>
          </a:xfrm>
          <a:prstGeom prst="rect">
            <a:avLst/>
          </a:prstGeom>
          <a:ln w="9360">
            <a:noFill/>
          </a:ln>
        </p:spPr>
      </p:pic>
      <p:pic>
        <p:nvPicPr>
          <p:cNvPr id="196" name="Obraz 5" descr=""/>
          <p:cNvPicPr/>
          <p:nvPr/>
        </p:nvPicPr>
        <p:blipFill>
          <a:blip r:embed="rId3"/>
          <a:stretch/>
        </p:blipFill>
        <p:spPr>
          <a:xfrm>
            <a:off x="611640" y="3789000"/>
            <a:ext cx="3528000" cy="2664000"/>
          </a:xfrm>
          <a:prstGeom prst="rect">
            <a:avLst/>
          </a:prstGeom>
          <a:ln w="9360"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467640" y="3244320"/>
            <a:ext cx="83527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      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 nef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2433600" y="3244320"/>
            <a:ext cx="645840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Rosace nord - Scènes de l'Ancien Testament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   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Rosace ouest - Christ et les saints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Grand orgue - 8 000 pipes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Plan et dimensions 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 la cathédrale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467640" y="1628640"/>
            <a:ext cx="8229240" cy="449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</a:t>
            </a:r>
            <a:r>
              <a:rPr b="0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Plan de la cathédrale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</a:t>
            </a:r>
            <a:r>
              <a:rPr b="0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</a:t>
            </a:r>
            <a:r>
              <a:rPr b="0"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par Viollet-le-Duc, 1856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Longueur totale: 128 mètres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Longueur de la nef: 60 mètres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Largeur du transep: 48 mètres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Hauteur de la flèche: 96 mètres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Hauteur des tours: 70 mètres - 387 marches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1" name="Obraz 7" descr=""/>
          <p:cNvPicPr/>
          <p:nvPr/>
        </p:nvPicPr>
        <p:blipFill>
          <a:blip r:embed="rId1"/>
          <a:srcRect l="0" t="11763" r="0" b="9539"/>
        </p:blipFill>
        <p:spPr>
          <a:xfrm>
            <a:off x="3708000" y="1845000"/>
            <a:ext cx="4464000" cy="2376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0"/>
            <a:ext cx="8229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6000" spc="-1" strike="noStrike">
                <a:solidFill>
                  <a:srgbClr val="f60000"/>
                </a:solidFill>
                <a:uFill>
                  <a:solidFill>
                    <a:srgbClr val="ffffff"/>
                  </a:solidFill>
                </a:uFill>
                <a:latin typeface="Old English Text MT"/>
              </a:rPr>
              <a:t>Plan de la cathédrale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3" name="Symbol zastępczy zawartości 3" descr=""/>
          <p:cNvPicPr/>
          <p:nvPr/>
        </p:nvPicPr>
        <p:blipFill>
          <a:blip r:embed="rId1"/>
          <a:stretch/>
        </p:blipFill>
        <p:spPr>
          <a:xfrm>
            <a:off x="323640" y="1196640"/>
            <a:ext cx="8496720" cy="5472360"/>
          </a:xfrm>
          <a:prstGeom prst="rect">
            <a:avLst/>
          </a:prstGeom>
          <a:ln w="936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Application>LibreOffice/5.1.6.2$Linux_X86_64 LibreOffice_project/10m0$Build-2</Application>
  <Words>735</Words>
  <Paragraphs>350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2019-03-21T12:45:12Z</dcterms:created>
  <dc:creator>Maya</dc:creator>
  <dc:description/>
  <dc:language>pl-PL</dc:language>
  <cp:lastModifiedBy>Dom</cp:lastModifiedBy>
  <dcterms:modified xsi:type="dcterms:W3CDTF">2019-05-16T13:02:17Z</dcterms:modified>
  <cp:revision>229</cp:revision>
  <dc:subject/>
  <dc:title>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