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9"/>
  </p:notesMasterIdLst>
  <p:sldIdLst>
    <p:sldId id="256" r:id="rId2"/>
    <p:sldId id="257" r:id="rId3"/>
    <p:sldId id="277" r:id="rId4"/>
    <p:sldId id="271" r:id="rId5"/>
    <p:sldId id="278" r:id="rId6"/>
    <p:sldId id="272" r:id="rId7"/>
    <p:sldId id="273" r:id="rId8"/>
    <p:sldId id="259" r:id="rId9"/>
    <p:sldId id="274" r:id="rId10"/>
    <p:sldId id="275" r:id="rId11"/>
    <p:sldId id="260" r:id="rId12"/>
    <p:sldId id="261" r:id="rId13"/>
    <p:sldId id="268" r:id="rId14"/>
    <p:sldId id="276" r:id="rId15"/>
    <p:sldId id="269" r:id="rId16"/>
    <p:sldId id="270" r:id="rId17"/>
    <p:sldId id="279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141AD-2CDC-40F2-B4C6-1ECB81A9E51F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C119E-49DE-46E1-BCB9-07F831F9472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C119E-49DE-46E1-BCB9-07F831F94725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806FA9-E269-4436-B9D2-660E704ECEA6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951C7D3-EF9B-4649-B1CA-D1A1F09E9E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BYLO%20SOBIE%20ZYCIE%20part%201%20goska%20dziwi%20sie%20ze%20w%20ludziach%20plynie%20krew.wmv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Co&#347;%20tam%20by&#322;o%20-%20wojna.wmv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Asterix%20dla%20Goszki.wmv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INSPC%20GDGT.wm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ownloads\SPC%20GALS.wmv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85918" y="428604"/>
            <a:ext cx="2357454" cy="714380"/>
          </a:xfrm>
        </p:spPr>
        <p:txBody>
          <a:bodyPr>
            <a:normAutofit fontScale="90000"/>
          </a:bodyPr>
          <a:lstStyle/>
          <a:p>
            <a:r>
              <a:rPr lang="fr-FR" altLang="pl-PL" sz="2000" dirty="0" smtClean="0">
                <a:latin typeface="Arial" pitchFamily="34" charset="0"/>
                <a:cs typeface="Arial" pitchFamily="34" charset="0"/>
              </a:rPr>
              <a:t>Philologie anglaise</a:t>
            </a:r>
            <a:br>
              <a:rPr lang="fr-FR" altLang="pl-PL" sz="2000" dirty="0" smtClean="0">
                <a:latin typeface="Arial" pitchFamily="34" charset="0"/>
                <a:cs typeface="Arial" pitchFamily="34" charset="0"/>
              </a:rPr>
            </a:br>
            <a:r>
              <a:rPr lang="fr-FR" altLang="pl-PL" sz="2000" dirty="0" smtClean="0">
                <a:latin typeface="Arial" pitchFamily="34" charset="0"/>
                <a:cs typeface="Arial" pitchFamily="34" charset="0"/>
              </a:rPr>
              <a:t>Études de </a:t>
            </a:r>
            <a:r>
              <a:rPr lang="pl-PL" altLang="pl-PL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l-PL" altLang="pl-PL" sz="2000" baseline="50000" dirty="0" smtClean="0">
                <a:latin typeface="Arial" pitchFamily="34" charset="0"/>
                <a:cs typeface="Arial" pitchFamily="34" charset="0"/>
              </a:rPr>
              <a:t>er</a:t>
            </a:r>
            <a:r>
              <a:rPr lang="fr-FR" altLang="pl-PL" sz="2000" dirty="0" smtClean="0">
                <a:latin typeface="Arial" pitchFamily="34" charset="0"/>
                <a:cs typeface="Arial" pitchFamily="34" charset="0"/>
              </a:rPr>
              <a:t> cycle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357950" y="5929330"/>
            <a:ext cx="2143124" cy="425942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Małgorzata Celek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357166"/>
            <a:ext cx="1798476" cy="179847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071670" y="2214554"/>
            <a:ext cx="5429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/>
              <a:t>Les dessins animés en </a:t>
            </a:r>
            <a:r>
              <a:rPr lang="pl-PL" sz="6600" dirty="0" smtClean="0"/>
              <a:t>F</a:t>
            </a:r>
            <a:r>
              <a:rPr lang="fr-FR" sz="6600" dirty="0" smtClean="0"/>
              <a:t>rance</a:t>
            </a:r>
            <a:endParaRPr lang="fr-FR" sz="66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0" name="Picture 2" descr="http://www.asterix.com/galerie/smailix/images/i7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14818"/>
            <a:ext cx="119062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43734" cy="703282"/>
          </a:xfrm>
        </p:spPr>
        <p:txBody>
          <a:bodyPr>
            <a:noAutofit/>
          </a:bodyPr>
          <a:lstStyle/>
          <a:p>
            <a:r>
              <a:rPr lang="pl-PL" sz="5400" b="1" dirty="0" err="1" smtClean="0">
                <a:latin typeface="Arial" pitchFamily="34" charset="0"/>
                <a:cs typeface="Arial" pitchFamily="34" charset="0"/>
              </a:rPr>
              <a:t>Princesse</a:t>
            </a:r>
            <a:r>
              <a:rPr lang="pl-PL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5400" b="1" dirty="0" err="1" smtClean="0">
                <a:latin typeface="Arial" pitchFamily="34" charset="0"/>
                <a:cs typeface="Arial" pitchFamily="34" charset="0"/>
              </a:rPr>
              <a:t>Sissi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14348" y="2428868"/>
            <a:ext cx="2643206" cy="371477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Les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personnages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l'histoire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sont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basés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sur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des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personnages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historique</a:t>
            </a: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comme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l'Impératrice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d'Autriche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Élisabeth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</a:t>
            </a: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surnommée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„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Sissi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".</a:t>
            </a:r>
            <a:endParaRPr lang="pl-PL" sz="20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 descr="http://kreskoowki.blog.onet.pl/wp-content/blogs.dir/462425/files/blog_sk_5165810_8032197_tr_princess_sissi_log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736"/>
            <a:ext cx="4767258" cy="2526311"/>
          </a:xfrm>
          <a:prstGeom prst="rect">
            <a:avLst/>
          </a:prstGeom>
          <a:noFill/>
        </p:spPr>
      </p:pic>
      <p:pic>
        <p:nvPicPr>
          <p:cNvPr id="3076" name="Picture 4" descr="http://s.sidereel.com/episodes/596937/featured_2x/220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572008"/>
            <a:ext cx="3366515" cy="207170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857224" y="928670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ara nawiasów klamrowych 7"/>
          <p:cNvSpPr/>
          <p:nvPr/>
        </p:nvSpPr>
        <p:spPr>
          <a:xfrm>
            <a:off x="571472" y="2214554"/>
            <a:ext cx="2928958" cy="278608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0"/>
            <a:ext cx="6115064" cy="917596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Il était une fois... la Vie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628" y="1428736"/>
            <a:ext cx="3543296" cy="1830506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latin typeface="Andalus" pitchFamily="18" charset="-78"/>
                <a:cs typeface="Andalus" pitchFamily="18" charset="-78"/>
              </a:rPr>
              <a:t>Cette série est destinée aux enfants et aux adultes curieux du fonctionnement de leur corps.</a:t>
            </a:r>
            <a:endParaRPr lang="pl-PL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4578" name="Picture 2" descr="http://sciencepost.fr/wp-content/uploads/2016/02/il-etait-une-fois-la-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571900" cy="2378646"/>
          </a:xfrm>
          <a:prstGeom prst="rect">
            <a:avLst/>
          </a:prstGeom>
          <a:noFill/>
        </p:spPr>
      </p:pic>
      <p:cxnSp>
        <p:nvCxnSpPr>
          <p:cNvPr id="5" name="Łącznik prosty 4"/>
          <p:cNvCxnSpPr/>
          <p:nvPr/>
        </p:nvCxnSpPr>
        <p:spPr>
          <a:xfrm>
            <a:off x="857224" y="928670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5857884" y="5072074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E</a:t>
            </a:r>
            <a:r>
              <a:rPr lang="fr-FR" sz="2000" dirty="0" smtClean="0"/>
              <a:t>xemples</a:t>
            </a: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000" dirty="0" smtClean="0">
                <a:latin typeface="Andalus" pitchFamily="18" charset="-78"/>
                <a:cs typeface="Andalus" pitchFamily="18" charset="-78"/>
              </a:rPr>
              <a:t>Les Petites Plaquettes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000" dirty="0" smtClean="0">
                <a:latin typeface="Andalus" pitchFamily="18" charset="-78"/>
                <a:cs typeface="Andalus" pitchFamily="18" charset="-78"/>
              </a:rPr>
              <a:t>Le Cœur</a:t>
            </a:r>
          </a:p>
          <a:p>
            <a:pPr>
              <a:buFont typeface="Wingdings" pitchFamily="2" charset="2"/>
              <a:buChar char="§"/>
            </a:pP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000" dirty="0" smtClean="0">
                <a:latin typeface="Andalus" pitchFamily="18" charset="-78"/>
                <a:cs typeface="Andalus" pitchFamily="18" charset="-78"/>
              </a:rPr>
              <a:t>La Respiration</a:t>
            </a:r>
            <a:endParaRPr lang="pl-PL" sz="20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Para nawiasów klamrowych 6"/>
          <p:cNvSpPr/>
          <p:nvPr/>
        </p:nvSpPr>
        <p:spPr>
          <a:xfrm>
            <a:off x="4857752" y="1357298"/>
            <a:ext cx="3786214" cy="2000264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ara nawiasów klamrowych 8"/>
          <p:cNvSpPr/>
          <p:nvPr/>
        </p:nvSpPr>
        <p:spPr>
          <a:xfrm>
            <a:off x="5715008" y="5072074"/>
            <a:ext cx="2714644" cy="135732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2" descr="http://www.bylosobiezycie.dla-dzieci.info.pl/postacie/postacie/Krwin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500438"/>
            <a:ext cx="1129124" cy="1596442"/>
          </a:xfrm>
          <a:prstGeom prst="rect">
            <a:avLst/>
          </a:prstGeom>
          <a:noFill/>
        </p:spPr>
      </p:pic>
      <p:pic>
        <p:nvPicPr>
          <p:cNvPr id="11" name="BYLO SOBIE ZYCIE part 1 goska dziwi sie ze w ludziach plynie kr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3714752"/>
            <a:ext cx="5310182" cy="298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0"/>
            <a:ext cx="6329378" cy="84615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" pitchFamily="34" charset="0"/>
                <a:cs typeface="Arial" pitchFamily="34" charset="0"/>
              </a:rPr>
              <a:t>Il était une fois… l'Homme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4643470" cy="1214446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0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La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 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série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télévisée</a:t>
            </a: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2000" dirty="0" smtClean="0">
                <a:latin typeface="Andalus" pitchFamily="18" charset="-78"/>
                <a:cs typeface="Andalus" pitchFamily="18" charset="-78"/>
              </a:rPr>
              <a:t>raconte l'histoire de l'humanité, des origines de la vie</a:t>
            </a: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.</a:t>
            </a:r>
            <a:r>
              <a:rPr lang="fr-FR" sz="20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pl-PL" sz="20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3554" name="Picture 2" descr="http://www.mange-disque.tv/disque-bg-1049-dessin-anime-il-etait-une-fois-l-homme-il-etait-une-fois-l-homme-vol-2-la-civilis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3344522" cy="3357586"/>
          </a:xfrm>
          <a:prstGeom prst="rect">
            <a:avLst/>
          </a:prstGeom>
          <a:noFill/>
        </p:spPr>
      </p:pic>
      <p:cxnSp>
        <p:nvCxnSpPr>
          <p:cNvPr id="5" name="Łącznik prosty 4"/>
          <p:cNvCxnSpPr/>
          <p:nvPr/>
        </p:nvCxnSpPr>
        <p:spPr>
          <a:xfrm>
            <a:off x="857224" y="928670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ara nawiasów klamrowych 5"/>
          <p:cNvSpPr/>
          <p:nvPr/>
        </p:nvSpPr>
        <p:spPr>
          <a:xfrm>
            <a:off x="357158" y="1357298"/>
            <a:ext cx="4500594" cy="771524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4071934" y="5000636"/>
            <a:ext cx="3134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</a:t>
            </a:r>
            <a:r>
              <a:rPr lang="fr-FR" dirty="0" smtClean="0"/>
              <a:t>xemples</a:t>
            </a:r>
            <a:r>
              <a:rPr lang="pl-PL" dirty="0" smtClean="0"/>
              <a:t>:</a:t>
            </a:r>
            <a:endParaRPr lang="pl-PL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L'Amérique</a:t>
            </a:r>
            <a:endParaRPr lang="pl-PL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Andalus" pitchFamily="18" charset="-78"/>
                <a:cs typeface="Andalus" pitchFamily="18" charset="-78"/>
              </a:rPr>
              <a:t> La 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Révolution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française</a:t>
            </a:r>
            <a:endParaRPr lang="pl-PL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Wingdings" pitchFamily="2" charset="2"/>
              <a:buChar char="§"/>
            </a:pP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Pierre le Grand et son époque</a:t>
            </a:r>
          </a:p>
        </p:txBody>
      </p:sp>
      <p:sp>
        <p:nvSpPr>
          <p:cNvPr id="8" name="Para nawiasów klamrowych 7"/>
          <p:cNvSpPr/>
          <p:nvPr/>
        </p:nvSpPr>
        <p:spPr>
          <a:xfrm>
            <a:off x="3929058" y="5000636"/>
            <a:ext cx="3429024" cy="121444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Coś tam było - wojn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29058" y="2214554"/>
            <a:ext cx="4643470" cy="2611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29510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800" b="1" dirty="0" smtClean="0">
                <a:latin typeface="Andalus" pitchFamily="18" charset="-78"/>
                <a:cs typeface="Andalus" pitchFamily="18" charset="-78"/>
              </a:rPr>
              <a:t>1. Quel dessin animé à été dessiné par un homme polonais ?</a:t>
            </a:r>
            <a:endParaRPr lang="pl-PL" sz="1800" b="1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a.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Totally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Spies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b.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Princesse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Sissi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c. Les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Aventures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Colargol</a:t>
            </a: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fr-FR" sz="1800" b="1" dirty="0" smtClean="0">
                <a:latin typeface="Andalus" pitchFamily="18" charset="-78"/>
                <a:cs typeface="Andalus" pitchFamily="18" charset="-78"/>
              </a:rPr>
              <a:t>2. Quel dessin animé parle d'un détective qui est un cyborg ?</a:t>
            </a:r>
            <a:endParaRPr lang="pl-PL" sz="1800" b="1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a.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Inspecteur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Gadget     b.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Papyrus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c.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Princesse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Sissi</a:t>
            </a: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fr-FR" sz="1800" b="1" dirty="0" smtClean="0">
                <a:latin typeface="Andalus" pitchFamily="18" charset="-78"/>
                <a:cs typeface="Andalus" pitchFamily="18" charset="-78"/>
              </a:rPr>
              <a:t>3. Obélix a un chien nommé:</a:t>
            </a:r>
            <a:endParaRPr lang="pl-PL" sz="1800" b="1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a. </a:t>
            </a:r>
            <a:r>
              <a:rPr lang="fr-FR" sz="1800" dirty="0" smtClean="0">
                <a:latin typeface="Andalus" pitchFamily="18" charset="-78"/>
                <a:cs typeface="Andalus" pitchFamily="18" charset="-78"/>
              </a:rPr>
              <a:t>Astérix 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b.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Idéfix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 c.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Panoramix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42900" indent="-342900">
              <a:buNone/>
            </a:pP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fr-FR" sz="1800" b="1" dirty="0" smtClean="0">
                <a:latin typeface="Andalus" pitchFamily="18" charset="-78"/>
                <a:cs typeface="Andalus" pitchFamily="18" charset="-78"/>
              </a:rPr>
              <a:t>4. Quel dessin animé nous apprend le corps humain ?</a:t>
            </a:r>
            <a:endParaRPr lang="pl-PL" sz="1800" b="1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a. </a:t>
            </a:r>
            <a:r>
              <a:rPr lang="fr-FR" sz="1800" dirty="0" smtClean="0">
                <a:latin typeface="Andalus" pitchFamily="18" charset="-78"/>
                <a:cs typeface="Andalus" pitchFamily="18" charset="-78"/>
              </a:rPr>
              <a:t>Il était une fois... la Vie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b. </a:t>
            </a:r>
            <a:r>
              <a:rPr lang="fr-FR" sz="1800" dirty="0" smtClean="0">
                <a:latin typeface="Andalus" pitchFamily="18" charset="-78"/>
                <a:cs typeface="Andalus" pitchFamily="18" charset="-78"/>
              </a:rPr>
              <a:t>Il était une fois… l'Homme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c.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Papyrus</a:t>
            </a: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fr-FR" sz="1800" b="1" dirty="0" smtClean="0">
                <a:latin typeface="Andalus" pitchFamily="18" charset="-78"/>
                <a:cs typeface="Andalus" pitchFamily="18" charset="-78"/>
              </a:rPr>
              <a:t>5. Quel est le nom de cette fille ?</a:t>
            </a:r>
            <a:r>
              <a:rPr lang="pl-PL" sz="1800" b="1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42900" indent="-342900">
              <a:buNone/>
            </a:pP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a.  Nadia     b.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Madeline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c. Sophie</a:t>
            </a:r>
            <a:endParaRPr lang="pl-PL" sz="1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2530" name="Picture 2" descr="http://www.asterix.com/jeux-et-concours/quiz/imgs/a24p4c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0"/>
            <a:ext cx="2381250" cy="1895476"/>
          </a:xfrm>
          <a:prstGeom prst="rect">
            <a:avLst/>
          </a:prstGeom>
          <a:noFill/>
        </p:spPr>
      </p:pic>
      <p:pic>
        <p:nvPicPr>
          <p:cNvPr id="22532" name="Picture 4" descr="https://downssiteassets.s3.amazonaws.com/content/articles/1-Dollarphotoclub_54825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42852"/>
            <a:ext cx="2145822" cy="1428760"/>
          </a:xfrm>
          <a:prstGeom prst="rect">
            <a:avLst/>
          </a:prstGeom>
          <a:noFill/>
        </p:spPr>
      </p:pic>
      <p:cxnSp>
        <p:nvCxnSpPr>
          <p:cNvPr id="5" name="Łącznik prosty 4"/>
          <p:cNvCxnSpPr/>
          <p:nvPr/>
        </p:nvCxnSpPr>
        <p:spPr>
          <a:xfrm>
            <a:off x="857224" y="1357298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6" descr="http://www.teletoonretro.com/fr/retro/images/medium/shows/characters/inspector-gadget-penn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429264"/>
            <a:ext cx="1279006" cy="1279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hemat blokowy: proces alternatywny 11"/>
          <p:cNvSpPr/>
          <p:nvPr/>
        </p:nvSpPr>
        <p:spPr>
          <a:xfrm>
            <a:off x="3000364" y="6143644"/>
            <a:ext cx="928694" cy="28575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chemat blokowy: proces alternatywny 12"/>
          <p:cNvSpPr/>
          <p:nvPr/>
        </p:nvSpPr>
        <p:spPr>
          <a:xfrm>
            <a:off x="500034" y="5072074"/>
            <a:ext cx="2428892" cy="28575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chemat blokowy: proces alternatywny 10"/>
          <p:cNvSpPr/>
          <p:nvPr/>
        </p:nvSpPr>
        <p:spPr>
          <a:xfrm>
            <a:off x="1714480" y="4071942"/>
            <a:ext cx="857256" cy="28575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chemat blokowy: proces alternatywny 9"/>
          <p:cNvSpPr/>
          <p:nvPr/>
        </p:nvSpPr>
        <p:spPr>
          <a:xfrm>
            <a:off x="500034" y="3071810"/>
            <a:ext cx="2000264" cy="28575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chemat blokowy: proces alternatywny 8"/>
          <p:cNvSpPr/>
          <p:nvPr/>
        </p:nvSpPr>
        <p:spPr>
          <a:xfrm>
            <a:off x="3929058" y="1928802"/>
            <a:ext cx="2857520" cy="35719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29510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800" b="1" dirty="0" smtClean="0">
                <a:latin typeface="Andalus" pitchFamily="18" charset="-78"/>
                <a:cs typeface="Andalus" pitchFamily="18" charset="-78"/>
              </a:rPr>
              <a:t>1. Quel dessin animé à été dessiné par un homme polonais ?</a:t>
            </a:r>
            <a:endParaRPr lang="pl-PL" sz="1800" b="1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a.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Totally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Spies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b.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Princesse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Sissi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c. Les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Aventures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Colargol</a:t>
            </a: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fr-FR" sz="1800" b="1" dirty="0" smtClean="0">
                <a:latin typeface="Andalus" pitchFamily="18" charset="-78"/>
                <a:cs typeface="Andalus" pitchFamily="18" charset="-78"/>
              </a:rPr>
              <a:t>2. Quel dessin animé parle d'un détective qui est un cyborg ?</a:t>
            </a:r>
            <a:endParaRPr lang="pl-PL" sz="1800" b="1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a.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Inspecteur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Gadget     b.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Papyrus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c.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Princesse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Sissi</a:t>
            </a: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fr-FR" sz="1800" b="1" dirty="0" smtClean="0">
                <a:latin typeface="Andalus" pitchFamily="18" charset="-78"/>
                <a:cs typeface="Andalus" pitchFamily="18" charset="-78"/>
              </a:rPr>
              <a:t>3. Obélix a un chien nommé:</a:t>
            </a:r>
            <a:endParaRPr lang="pl-PL" sz="1800" b="1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a. </a:t>
            </a:r>
            <a:r>
              <a:rPr lang="fr-FR" sz="1800" dirty="0" smtClean="0">
                <a:latin typeface="Andalus" pitchFamily="18" charset="-78"/>
                <a:cs typeface="Andalus" pitchFamily="18" charset="-78"/>
              </a:rPr>
              <a:t>Astérix 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b.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Idéfix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 c.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Panoramix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42900" indent="-342900">
              <a:buNone/>
            </a:pP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fr-FR" sz="1800" b="1" dirty="0" smtClean="0">
                <a:latin typeface="Andalus" pitchFamily="18" charset="-78"/>
                <a:cs typeface="Andalus" pitchFamily="18" charset="-78"/>
              </a:rPr>
              <a:t>4. Quel dessin animé nous apprend le corps humain ?</a:t>
            </a:r>
            <a:endParaRPr lang="pl-PL" sz="1800" b="1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a. </a:t>
            </a:r>
            <a:r>
              <a:rPr lang="fr-FR" sz="1800" dirty="0" smtClean="0">
                <a:latin typeface="Andalus" pitchFamily="18" charset="-78"/>
                <a:cs typeface="Andalus" pitchFamily="18" charset="-78"/>
              </a:rPr>
              <a:t>Il était une fois... la Vie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b. </a:t>
            </a:r>
            <a:r>
              <a:rPr lang="fr-FR" sz="1800" dirty="0" smtClean="0">
                <a:latin typeface="Andalus" pitchFamily="18" charset="-78"/>
                <a:cs typeface="Andalus" pitchFamily="18" charset="-78"/>
              </a:rPr>
              <a:t>Il était une fois… l'Homme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c.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Papyrus</a:t>
            </a: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>
              <a:buNone/>
            </a:pPr>
            <a:r>
              <a:rPr lang="fr-FR" sz="1800" b="1" dirty="0" smtClean="0">
                <a:latin typeface="Andalus" pitchFamily="18" charset="-78"/>
                <a:cs typeface="Andalus" pitchFamily="18" charset="-78"/>
              </a:rPr>
              <a:t>5. Quel est le nom de cette fille ?</a:t>
            </a:r>
            <a:r>
              <a:rPr lang="pl-PL" sz="1800" b="1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42900" indent="-342900">
              <a:buNone/>
            </a:pP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a.  Nadia     b.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Madeline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 c. Sophie</a:t>
            </a:r>
            <a:endParaRPr lang="pl-PL" sz="1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6" descr="http://www.teletoonretro.com/fr/retro/images/medium/shows/characters/inspector-gadget-penn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429264"/>
            <a:ext cx="1279006" cy="1279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asterix.com/jeux-et-concours/quiz/imgs/a24p4c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381250" cy="1895476"/>
          </a:xfrm>
          <a:prstGeom prst="rect">
            <a:avLst/>
          </a:prstGeom>
          <a:noFill/>
        </p:spPr>
      </p:pic>
      <p:cxnSp>
        <p:nvCxnSpPr>
          <p:cNvPr id="4" name="Łącznik prosty 3"/>
          <p:cNvCxnSpPr/>
          <p:nvPr/>
        </p:nvCxnSpPr>
        <p:spPr>
          <a:xfrm>
            <a:off x="857224" y="1357298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ytuł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6643734" cy="703282"/>
          </a:xfrm>
        </p:spPr>
        <p:txBody>
          <a:bodyPr>
            <a:noAutofit/>
          </a:bodyPr>
          <a:lstStyle/>
          <a:p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Réponses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pour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latin typeface="Arial" pitchFamily="34" charset="0"/>
                <a:cs typeface="Arial" pitchFamily="34" charset="0"/>
              </a:rPr>
              <a:t>le</a:t>
            </a:r>
            <a:r>
              <a:rPr lang="pl-PL" sz="4000" b="1" dirty="0" smtClean="0">
                <a:latin typeface="Arial" pitchFamily="34" charset="0"/>
                <a:cs typeface="Arial" pitchFamily="34" charset="0"/>
              </a:rPr>
              <a:t> quiz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1604" y="0"/>
            <a:ext cx="6329378" cy="857256"/>
          </a:xfrm>
        </p:spPr>
        <p:txBody>
          <a:bodyPr>
            <a:normAutofit/>
          </a:bodyPr>
          <a:lstStyle/>
          <a:p>
            <a:r>
              <a:rPr lang="pl-PL" sz="3600" b="1" dirty="0" err="1">
                <a:latin typeface="Arial" pitchFamily="34" charset="0"/>
                <a:cs typeface="Arial" pitchFamily="34" charset="0"/>
              </a:rPr>
              <a:t>Vocabulaire</a:t>
            </a:r>
            <a:r>
              <a:rPr lang="pl-PL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3600" b="1" dirty="0" err="1">
                <a:latin typeface="Arial" pitchFamily="34" charset="0"/>
                <a:cs typeface="Arial" pitchFamily="34" charset="0"/>
              </a:rPr>
              <a:t>thématique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643042" y="1357298"/>
            <a:ext cx="5972188" cy="4873752"/>
          </a:xfrm>
        </p:spPr>
        <p:txBody>
          <a:bodyPr>
            <a:normAutofit/>
          </a:bodyPr>
          <a:lstStyle/>
          <a:p>
            <a:r>
              <a:rPr lang="pl-PL" sz="1600" b="1" dirty="0" err="1" smtClean="0">
                <a:latin typeface="Andalus" pitchFamily="18" charset="-78"/>
                <a:cs typeface="Andalus" pitchFamily="18" charset="-78"/>
              </a:rPr>
              <a:t>le</a:t>
            </a:r>
            <a:r>
              <a:rPr lang="pl-PL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1600" b="1" dirty="0" smtClean="0">
                <a:latin typeface="Andalus" pitchFamily="18" charset="-78"/>
                <a:cs typeface="Andalus" pitchFamily="18" charset="-78"/>
              </a:rPr>
              <a:t>dessin animé</a:t>
            </a:r>
            <a:r>
              <a:rPr lang="pl-PL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– kreskówka</a:t>
            </a:r>
          </a:p>
          <a:p>
            <a:r>
              <a:rPr lang="pl-PL" sz="1600" b="1" dirty="0" smtClean="0">
                <a:latin typeface="Andalus" pitchFamily="18" charset="-78"/>
                <a:cs typeface="Andalus" pitchFamily="18" charset="-78"/>
              </a:rPr>
              <a:t>la </a:t>
            </a:r>
            <a:r>
              <a:rPr lang="pl-PL" sz="1600" b="1" dirty="0" err="1" smtClean="0">
                <a:latin typeface="Andalus" pitchFamily="18" charset="-78"/>
                <a:cs typeface="Andalus" pitchFamily="18" charset="-78"/>
              </a:rPr>
              <a:t>vie</a:t>
            </a:r>
            <a:r>
              <a:rPr lang="pl-PL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– życie</a:t>
            </a:r>
          </a:p>
          <a:p>
            <a:r>
              <a:rPr lang="pl-PL" sz="1600" b="1" dirty="0" err="1" smtClean="0">
                <a:latin typeface="Andalus" pitchFamily="18" charset="-78"/>
                <a:cs typeface="Andalus" pitchFamily="18" charset="-78"/>
              </a:rPr>
              <a:t>l’homme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– człowiek</a:t>
            </a:r>
          </a:p>
          <a:p>
            <a:r>
              <a:rPr lang="pl-PL" sz="1600" b="1" dirty="0" err="1" smtClean="0">
                <a:latin typeface="Andalus" pitchFamily="18" charset="-78"/>
                <a:cs typeface="Andalus" pitchFamily="18" charset="-78"/>
              </a:rPr>
              <a:t>se</a:t>
            </a:r>
            <a:r>
              <a:rPr lang="pl-PL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600" b="1" dirty="0" err="1" smtClean="0">
                <a:latin typeface="Andalus" pitchFamily="18" charset="-78"/>
                <a:cs typeface="Andalus" pitchFamily="18" charset="-78"/>
              </a:rPr>
              <a:t>battre</a:t>
            </a:r>
            <a:r>
              <a:rPr lang="pl-PL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600" b="1" dirty="0" err="1" smtClean="0">
                <a:latin typeface="Andalus" pitchFamily="18" charset="-78"/>
                <a:cs typeface="Andalus" pitchFamily="18" charset="-78"/>
              </a:rPr>
              <a:t>avec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– bić się z </a:t>
            </a:r>
          </a:p>
          <a:p>
            <a:r>
              <a:rPr lang="pl-PL" sz="1600" b="1" dirty="0" err="1" smtClean="0">
                <a:latin typeface="Andalus" pitchFamily="18" charset="-78"/>
                <a:cs typeface="Andalus" pitchFamily="18" charset="-78"/>
              </a:rPr>
              <a:t>raconter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– opowiedzieć</a:t>
            </a:r>
          </a:p>
          <a:p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combattre</a:t>
            </a:r>
            <a:r>
              <a:rPr lang="en-US" sz="1600" b="1" dirty="0" smtClean="0">
                <a:latin typeface="Andalus" pitchFamily="18" charset="-78"/>
                <a:cs typeface="Andalus" pitchFamily="18" charset="-78"/>
              </a:rPr>
              <a:t> les crimes</a:t>
            </a:r>
            <a:r>
              <a:rPr lang="pl-PL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– walczyć z przestępczością</a:t>
            </a:r>
          </a:p>
          <a:p>
            <a:r>
              <a:rPr lang="pl-PL" sz="1600" b="1" dirty="0" smtClean="0">
                <a:latin typeface="Andalus" pitchFamily="18" charset="-78"/>
                <a:cs typeface="Andalus" pitchFamily="18" charset="-78"/>
              </a:rPr>
              <a:t>les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légendes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– legendy</a:t>
            </a:r>
          </a:p>
          <a:p>
            <a:r>
              <a:rPr lang="pl-PL" sz="1600" b="1" dirty="0" smtClean="0">
                <a:latin typeface="Andalus" pitchFamily="18" charset="-78"/>
                <a:cs typeface="Andalus" pitchFamily="18" charset="-78"/>
              </a:rPr>
              <a:t>les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mythes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– mity</a:t>
            </a:r>
          </a:p>
          <a:p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l'ancienne</a:t>
            </a:r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b="1" dirty="0" err="1" smtClean="0">
                <a:latin typeface="Andalus" pitchFamily="18" charset="-78"/>
                <a:cs typeface="Andalus" pitchFamily="18" charset="-78"/>
              </a:rPr>
              <a:t>Éypte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– starożytny Egipt</a:t>
            </a:r>
          </a:p>
          <a:p>
            <a:r>
              <a:rPr lang="fr-FR" sz="1600" b="1" dirty="0" smtClean="0">
                <a:latin typeface="Andalus" pitchFamily="18" charset="-78"/>
                <a:cs typeface="Andalus" pitchFamily="18" charset="-78"/>
              </a:rPr>
              <a:t>l'impératrice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– cesarzowa</a:t>
            </a:r>
          </a:p>
          <a:p>
            <a:r>
              <a:rPr lang="fr-FR" sz="1600" b="1" dirty="0" smtClean="0">
                <a:latin typeface="Andalus" pitchFamily="18" charset="-78"/>
                <a:cs typeface="Andalus" pitchFamily="18" charset="-78"/>
              </a:rPr>
              <a:t>destinée</a:t>
            </a:r>
            <a:r>
              <a:rPr lang="fr-FR" sz="1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1600" b="1" dirty="0" smtClean="0">
                <a:latin typeface="Andalus" pitchFamily="18" charset="-78"/>
                <a:cs typeface="Andalus" pitchFamily="18" charset="-78"/>
              </a:rPr>
              <a:t>aux</a:t>
            </a:r>
            <a:r>
              <a:rPr lang="fr-FR" sz="1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1600" b="1" dirty="0" smtClean="0">
                <a:latin typeface="Andalus" pitchFamily="18" charset="-78"/>
                <a:cs typeface="Andalus" pitchFamily="18" charset="-78"/>
              </a:rPr>
              <a:t>enfants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– dla dzieci</a:t>
            </a:r>
          </a:p>
          <a:p>
            <a:r>
              <a:rPr lang="fr-FR" sz="1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1600" b="1" dirty="0" smtClean="0">
                <a:latin typeface="Andalus" pitchFamily="18" charset="-78"/>
                <a:cs typeface="Andalus" pitchFamily="18" charset="-78"/>
              </a:rPr>
              <a:t>l'histoire</a:t>
            </a:r>
            <a:r>
              <a:rPr lang="fr-FR" sz="1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1600" b="1" dirty="0" smtClean="0">
                <a:latin typeface="Andalus" pitchFamily="18" charset="-78"/>
                <a:cs typeface="Andalus" pitchFamily="18" charset="-78"/>
              </a:rPr>
              <a:t>de</a:t>
            </a:r>
            <a:r>
              <a:rPr lang="fr-FR" sz="1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fr-FR" sz="1600" b="1" dirty="0" smtClean="0">
                <a:latin typeface="Andalus" pitchFamily="18" charset="-78"/>
                <a:cs typeface="Andalus" pitchFamily="18" charset="-78"/>
              </a:rPr>
              <a:t>l'humanité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 – historia ludzkości</a:t>
            </a:r>
          </a:p>
          <a:p>
            <a:r>
              <a:rPr lang="fr-FR" sz="1600" b="1" dirty="0" smtClean="0">
                <a:latin typeface="Andalus" pitchFamily="18" charset="-78"/>
                <a:cs typeface="Andalus" pitchFamily="18" charset="-78"/>
              </a:rPr>
              <a:t>le corps humain</a:t>
            </a:r>
            <a:r>
              <a:rPr lang="pl-PL" sz="1600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600" dirty="0" smtClean="0">
                <a:latin typeface="Andalus" pitchFamily="18" charset="-78"/>
                <a:cs typeface="Andalus" pitchFamily="18" charset="-78"/>
              </a:rPr>
              <a:t>– ludzkie ciało</a:t>
            </a:r>
            <a:endParaRPr lang="pl-PL" sz="1600" dirty="0">
              <a:latin typeface="Andalus" pitchFamily="18" charset="-78"/>
              <a:cs typeface="Andalus" pitchFamily="18" charset="-78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857224" y="928670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0"/>
            <a:ext cx="5329246" cy="846158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bibliographie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http://www.linternaute.com/dictionnaire/fr/definition/dessin-anime/</a:t>
            </a:r>
          </a:p>
          <a:p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http://www.planete-jeunesse.com/fiche-207-les-aventures-de-colargol.html</a:t>
            </a:r>
          </a:p>
          <a:p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https://en.wikipedia.org/wiki/Empress_Elisabeth_of_Austria</a:t>
            </a:r>
          </a:p>
          <a:p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https://pl.wikipedia.org/wiki/By%C5%82o_sobie_%C5%BCycie</a:t>
            </a:r>
          </a:p>
          <a:p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https://pl.wikipedia.org/wiki/By%C5%82_sobie_cz%C5%82owiek</a:t>
            </a:r>
          </a:p>
          <a:p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https://en.wikipedia.org/wiki/Asterix</a:t>
            </a:r>
          </a:p>
          <a:p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http://www.totallyspies.com/</a:t>
            </a:r>
          </a:p>
          <a:p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https://fr.wikipedia.org/wiki/Princesse_Sissi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714348" y="928670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8992" y="0"/>
            <a:ext cx="3071834" cy="1000132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La fin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http://img2.wikia.nocookie.net/__cb20140311001122/inspectorgadget/images/b/be/Inspector_Gadget_Thinkin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13" y="1600200"/>
            <a:ext cx="2951173" cy="487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Łącznik prosty 4"/>
          <p:cNvCxnSpPr/>
          <p:nvPr/>
        </p:nvCxnSpPr>
        <p:spPr>
          <a:xfrm>
            <a:off x="928662" y="1000108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Plan de la presentation</a:t>
            </a:r>
            <a:endParaRPr lang="fr-F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214414" y="857232"/>
            <a:ext cx="5643602" cy="6000768"/>
          </a:xfrm>
        </p:spPr>
        <p:txBody>
          <a:bodyPr>
            <a:noAutofit/>
          </a:bodyPr>
          <a:lstStyle/>
          <a:p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Introduction</a:t>
            </a:r>
            <a:endParaRPr lang="pl-PL" sz="2800" b="1" dirty="0" smtClean="0">
              <a:solidFill>
                <a:schemeClr val="bg2">
                  <a:lumMod val="1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Astérix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 et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Obélix</a:t>
            </a:r>
            <a:endParaRPr lang="pl-PL" sz="2800" b="1" dirty="0" smtClean="0">
              <a:solidFill>
                <a:schemeClr val="bg2">
                  <a:lumMod val="1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Inspecteur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 Gadget</a:t>
            </a:r>
          </a:p>
          <a:p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Totally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Spies</a:t>
            </a:r>
            <a:endParaRPr lang="pl-PL" sz="2800" b="1" dirty="0" smtClean="0">
              <a:solidFill>
                <a:schemeClr val="bg2">
                  <a:lumMod val="1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Les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Aventures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 de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Colargol</a:t>
            </a:r>
            <a:endParaRPr lang="pl-PL" sz="2800" b="1" dirty="0" smtClean="0">
              <a:solidFill>
                <a:schemeClr val="bg2">
                  <a:lumMod val="1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pl-PL" sz="2800" b="1" dirty="0" err="1" smtClean="0">
                <a:latin typeface="Cordia New" pitchFamily="34" charset="-34"/>
                <a:cs typeface="Cordia New" pitchFamily="34" charset="-34"/>
              </a:rPr>
              <a:t>Papyrus</a:t>
            </a:r>
            <a:r>
              <a:rPr lang="pl-PL" sz="2800" b="1" dirty="0" smtClean="0">
                <a:latin typeface="Cordia New" pitchFamily="34" charset="-34"/>
                <a:cs typeface="Cordia New" pitchFamily="34" charset="-34"/>
              </a:rPr>
              <a:t> </a:t>
            </a:r>
          </a:p>
          <a:p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Princesse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Sissi</a:t>
            </a:r>
            <a:endParaRPr lang="pl-PL" sz="2800" b="1" dirty="0" smtClean="0">
              <a:solidFill>
                <a:schemeClr val="bg2">
                  <a:lumMod val="1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fr-FR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Il était une fois... la Vie</a:t>
            </a:r>
            <a:endParaRPr lang="pl-PL" sz="2800" b="1" dirty="0" smtClean="0">
              <a:solidFill>
                <a:schemeClr val="bg2">
                  <a:lumMod val="1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fr-FR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Il était une fois… l'Homme</a:t>
            </a:r>
            <a:endParaRPr lang="pl-PL" sz="2800" b="1" dirty="0" smtClean="0">
              <a:solidFill>
                <a:schemeClr val="bg2">
                  <a:lumMod val="1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Vocabulaire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thématique</a:t>
            </a:r>
            <a:endParaRPr lang="pl-PL" sz="2800" b="1" dirty="0" smtClean="0">
              <a:solidFill>
                <a:schemeClr val="bg2">
                  <a:lumMod val="1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Quiz</a:t>
            </a:r>
          </a:p>
          <a:p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La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latin typeface="Cordia New" pitchFamily="34" charset="-34"/>
                <a:cs typeface="Cordia New" pitchFamily="34" charset="-34"/>
              </a:rPr>
              <a:t>bibliographie</a:t>
            </a:r>
            <a:endParaRPr lang="pl-PL" sz="2800" b="1" dirty="0" smtClean="0">
              <a:solidFill>
                <a:schemeClr val="bg2">
                  <a:lumMod val="10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endParaRPr lang="pl-PL" sz="2800" b="1" dirty="0" smtClean="0">
              <a:solidFill>
                <a:schemeClr val="bg2">
                  <a:lumMod val="10000"/>
                </a:schemeClr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928662" y="714356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3042" y="0"/>
            <a:ext cx="5072098" cy="1000108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err="1" smtClean="0">
                <a:latin typeface="Arial" pitchFamily="34" charset="0"/>
                <a:cs typeface="Arial" pitchFamily="34" charset="0"/>
              </a:rPr>
              <a:t>Introduction</a:t>
            </a:r>
            <a:endParaRPr lang="pl-PL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42910" y="1357298"/>
            <a:ext cx="4429156" cy="1571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	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Un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dessin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animé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est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un spectacle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cinématographique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ou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télévisuelle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animé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surtout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pour les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enfants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 descr="http://www.totalyoo.fr/wp-content/themes/totalyoo/images/iphone/spi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143248"/>
            <a:ext cx="2762570" cy="3357586"/>
          </a:xfrm>
          <a:prstGeom prst="rect">
            <a:avLst/>
          </a:prstGeom>
          <a:noFill/>
        </p:spPr>
      </p:pic>
      <p:pic>
        <p:nvPicPr>
          <p:cNvPr id="1026" name="Picture 2" descr="http://www.landesbergen.nl/wp-content/uploads/2014/11/asteri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142984"/>
            <a:ext cx="2857500" cy="2857500"/>
          </a:xfrm>
          <a:prstGeom prst="rect">
            <a:avLst/>
          </a:prstGeom>
          <a:noFill/>
        </p:spPr>
      </p:pic>
      <p:cxnSp>
        <p:nvCxnSpPr>
          <p:cNvPr id="10" name="Łącznik prosty 9"/>
          <p:cNvCxnSpPr/>
          <p:nvPr/>
        </p:nvCxnSpPr>
        <p:spPr>
          <a:xfrm>
            <a:off x="928662" y="928670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ara nawiasów klamrowych 6"/>
          <p:cNvSpPr/>
          <p:nvPr/>
        </p:nvSpPr>
        <p:spPr>
          <a:xfrm>
            <a:off x="642910" y="1214422"/>
            <a:ext cx="4500594" cy="1571636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0"/>
            <a:ext cx="6215106" cy="917596"/>
          </a:xfrm>
        </p:spPr>
        <p:txBody>
          <a:bodyPr>
            <a:noAutofit/>
          </a:bodyPr>
          <a:lstStyle/>
          <a:p>
            <a:r>
              <a:rPr lang="pl-PL" sz="5400" b="1" dirty="0" err="1" smtClean="0">
                <a:latin typeface="Arial" pitchFamily="34" charset="0"/>
                <a:cs typeface="Arial" pitchFamily="34" charset="0"/>
              </a:rPr>
              <a:t>Astérix</a:t>
            </a:r>
            <a:r>
              <a:rPr lang="pl-PL" sz="5400" b="1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pl-PL" sz="5400" b="1" dirty="0" err="1" smtClean="0">
                <a:latin typeface="Arial" pitchFamily="34" charset="0"/>
                <a:cs typeface="Arial" pitchFamily="34" charset="0"/>
              </a:rPr>
              <a:t>Obélix</a:t>
            </a:r>
            <a:endParaRPr lang="pl-PL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pixelcreation.fr/fileadmin/img/sas_image/galerie/illustration/Festival%20BD%20Angouleme%202013%20bis/04%20Uderzo%20Asterix%20Obel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7"/>
            <a:ext cx="4008770" cy="2779414"/>
          </a:xfrm>
          <a:prstGeom prst="rect">
            <a:avLst/>
          </a:prstGeom>
          <a:noFill/>
        </p:spPr>
      </p:pic>
      <p:cxnSp>
        <p:nvCxnSpPr>
          <p:cNvPr id="7" name="Łącznik prosty 6"/>
          <p:cNvCxnSpPr/>
          <p:nvPr/>
        </p:nvCxnSpPr>
        <p:spPr>
          <a:xfrm>
            <a:off x="857224" y="928670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857224" y="185736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C'est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histoire </a:t>
            </a:r>
            <a:r>
              <a:rPr lang="en-US" dirty="0" err="1" smtClean="0"/>
              <a:t>sur</a:t>
            </a:r>
            <a:r>
              <a:rPr lang="en-US" dirty="0" smtClean="0"/>
              <a:t> "le </a:t>
            </a:r>
            <a:r>
              <a:rPr lang="pl-PL" dirty="0" err="1" smtClean="0"/>
              <a:t>G</a:t>
            </a:r>
            <a:r>
              <a:rPr lang="en-US" dirty="0" err="1" smtClean="0"/>
              <a:t>aulois</a:t>
            </a:r>
            <a:r>
              <a:rPr lang="en-US" dirty="0" smtClean="0"/>
              <a:t>" </a:t>
            </a:r>
            <a:r>
              <a:rPr lang="en-US" dirty="0" err="1" smtClean="0"/>
              <a:t>Astérix</a:t>
            </a:r>
            <a:r>
              <a:rPr lang="en-US" dirty="0" smtClean="0"/>
              <a:t> et </a:t>
            </a:r>
            <a:r>
              <a:rPr lang="en-US" dirty="0" err="1" smtClean="0"/>
              <a:t>Obélix</a:t>
            </a:r>
            <a:r>
              <a:rPr lang="pl-PL" dirty="0" smtClean="0"/>
              <a:t>,</a:t>
            </a:r>
            <a:r>
              <a:rPr lang="en-US" dirty="0" smtClean="0"/>
              <a:t> son </a:t>
            </a:r>
            <a:r>
              <a:rPr lang="en-US" dirty="0" err="1" smtClean="0"/>
              <a:t>ami</a:t>
            </a:r>
            <a:r>
              <a:rPr lang="en-US" dirty="0" smtClean="0"/>
              <a:t> qui se </a:t>
            </a:r>
            <a:r>
              <a:rPr lang="en-US" dirty="0" err="1" smtClean="0"/>
              <a:t>battent</a:t>
            </a:r>
            <a:r>
              <a:rPr lang="en-US" dirty="0" smtClean="0"/>
              <a:t> avec le</a:t>
            </a:r>
            <a:r>
              <a:rPr lang="pl-PL" dirty="0" smtClean="0"/>
              <a:t>s</a:t>
            </a:r>
            <a:r>
              <a:rPr lang="en-US" dirty="0" smtClean="0"/>
              <a:t> Romains.</a:t>
            </a:r>
            <a:endParaRPr lang="pl-PL" dirty="0"/>
          </a:p>
        </p:txBody>
      </p:sp>
      <p:sp>
        <p:nvSpPr>
          <p:cNvPr id="9" name="Para nawiasów klamrowych 8"/>
          <p:cNvSpPr/>
          <p:nvPr/>
        </p:nvSpPr>
        <p:spPr>
          <a:xfrm>
            <a:off x="857224" y="1785926"/>
            <a:ext cx="3214710" cy="114300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Asterix dla Goszk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3571876"/>
            <a:ext cx="5564184" cy="3129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chemat blokowy: proces alternatywny 16"/>
          <p:cNvSpPr/>
          <p:nvPr/>
        </p:nvSpPr>
        <p:spPr>
          <a:xfrm>
            <a:off x="357158" y="5286388"/>
            <a:ext cx="6143668" cy="135732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674" name="Picture 2" descr="http://medias.myfrenchfilmfestival.com/medias/140/68/83084/format_page/asterix-and-obelix-god-save-britan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5263544" cy="3500462"/>
          </a:xfrm>
          <a:prstGeom prst="rect">
            <a:avLst/>
          </a:prstGeom>
          <a:noFill/>
        </p:spPr>
      </p:pic>
      <p:pic>
        <p:nvPicPr>
          <p:cNvPr id="28676" name="Picture 4" descr="http://www.asterix.com/asterix-de-a-a-z/films-live/images/aet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85860"/>
            <a:ext cx="2714625" cy="3810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428596" y="5357826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ndalus" pitchFamily="18" charset="-78"/>
                <a:cs typeface="Andalus" pitchFamily="18" charset="-78"/>
              </a:rPr>
              <a:t>Astérix et Obélix: Au service de Sa Majesté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43108" y="5357826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Andalus" pitchFamily="18" charset="-78"/>
                <a:cs typeface="Andalus" pitchFamily="18" charset="-78"/>
              </a:rPr>
              <a:t>Astérix</a:t>
            </a:r>
            <a:r>
              <a:rPr lang="pl-PL" dirty="0">
                <a:latin typeface="Andalus" pitchFamily="18" charset="-78"/>
                <a:cs typeface="Andalus" pitchFamily="18" charset="-78"/>
              </a:rPr>
              <a:t> &amp; </a:t>
            </a:r>
            <a:r>
              <a:rPr lang="pl-PL" dirty="0" err="1">
                <a:latin typeface="Andalus" pitchFamily="18" charset="-78"/>
                <a:cs typeface="Andalus" pitchFamily="18" charset="-78"/>
              </a:rPr>
              <a:t>Obélix</a:t>
            </a:r>
            <a:r>
              <a:rPr lang="pl-PL" dirty="0">
                <a:latin typeface="Andalus" pitchFamily="18" charset="-78"/>
                <a:cs typeface="Andalus" pitchFamily="18" charset="-78"/>
              </a:rPr>
              <a:t>: </a:t>
            </a:r>
            <a:r>
              <a:rPr lang="pl-PL" dirty="0" err="1">
                <a:latin typeface="Andalus" pitchFamily="18" charset="-78"/>
                <a:cs typeface="Andalus" pitchFamily="18" charset="-78"/>
              </a:rPr>
              <a:t>Mission</a:t>
            </a:r>
            <a:r>
              <a:rPr lang="pl-PL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>
                <a:latin typeface="Andalus" pitchFamily="18" charset="-78"/>
                <a:cs typeface="Andalus" pitchFamily="18" charset="-78"/>
              </a:rPr>
              <a:t>Cléopâtre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786182" y="5357826"/>
            <a:ext cx="121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latin typeface="Andalus" pitchFamily="18" charset="-78"/>
                <a:cs typeface="Andalus" pitchFamily="18" charset="-78"/>
              </a:rPr>
              <a:t>Astérix</a:t>
            </a:r>
            <a:r>
              <a:rPr lang="pl-PL" dirty="0">
                <a:latin typeface="Andalus" pitchFamily="18" charset="-78"/>
                <a:cs typeface="Andalus" pitchFamily="18" charset="-78"/>
              </a:rPr>
              <a:t> &amp; </a:t>
            </a:r>
            <a:r>
              <a:rPr lang="pl-PL" dirty="0" err="1">
                <a:latin typeface="Andalus" pitchFamily="18" charset="-78"/>
                <a:cs typeface="Andalus" pitchFamily="18" charset="-78"/>
              </a:rPr>
              <a:t>Obélix</a:t>
            </a:r>
            <a:r>
              <a:rPr lang="pl-PL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>
                <a:latin typeface="Andalus" pitchFamily="18" charset="-78"/>
                <a:cs typeface="Andalus" pitchFamily="18" charset="-78"/>
              </a:rPr>
              <a:t>contre</a:t>
            </a:r>
            <a:r>
              <a:rPr lang="pl-PL" dirty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>
                <a:latin typeface="Andalus" pitchFamily="18" charset="-78"/>
                <a:cs typeface="Andalus" pitchFamily="18" charset="-78"/>
              </a:rPr>
              <a:t>César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143504" y="5357826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latin typeface="Andalus" pitchFamily="18" charset="-78"/>
                <a:cs typeface="Andalus" pitchFamily="18" charset="-78"/>
              </a:rPr>
              <a:t>Astérix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aux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jeux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olympiques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1142976" y="0"/>
            <a:ext cx="6215106" cy="91759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Astérix et Obélix</a:t>
            </a:r>
            <a:endParaRPr kumimoji="0" lang="pl-PL" sz="54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20" name="Łącznik prosty 19"/>
          <p:cNvCxnSpPr/>
          <p:nvPr/>
        </p:nvCxnSpPr>
        <p:spPr>
          <a:xfrm>
            <a:off x="857224" y="928670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0"/>
            <a:ext cx="6786610" cy="846158"/>
          </a:xfrm>
        </p:spPr>
        <p:txBody>
          <a:bodyPr>
            <a:noAutofit/>
          </a:bodyPr>
          <a:lstStyle/>
          <a:p>
            <a:r>
              <a:rPr lang="pl-PL" sz="5400" b="1" dirty="0" err="1" smtClean="0">
                <a:latin typeface="Arial" pitchFamily="34" charset="0"/>
                <a:cs typeface="Arial" pitchFamily="34" charset="0"/>
              </a:rPr>
              <a:t>Inspecteur</a:t>
            </a:r>
            <a:r>
              <a:rPr lang="pl-PL" sz="5400" b="1" dirty="0" smtClean="0">
                <a:latin typeface="Arial" pitchFamily="34" charset="0"/>
                <a:cs typeface="Arial" pitchFamily="34" charset="0"/>
              </a:rPr>
              <a:t> Gadget</a:t>
            </a:r>
            <a:endParaRPr lang="pl-PL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214414" y="4429132"/>
            <a:ext cx="6643734" cy="714380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Aparajita" pitchFamily="34" charset="0"/>
                <a:cs typeface="Aparajita" pitchFamily="34" charset="0"/>
              </a:rPr>
              <a:t>L'inspecteur Gadget est un cyber-policier doté de nombreux gadgets</a:t>
            </a:r>
            <a:r>
              <a:rPr lang="pl-PL" sz="1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fr-FR" sz="1800" dirty="0" smtClean="0">
                <a:latin typeface="Aparajita" pitchFamily="34" charset="0"/>
                <a:cs typeface="Aparajita" pitchFamily="34" charset="0"/>
              </a:rPr>
              <a:t>directement intégrés à son corps</a:t>
            </a:r>
          </a:p>
        </p:txBody>
      </p:sp>
      <p:pic>
        <p:nvPicPr>
          <p:cNvPr id="6" name="Picture 2" descr="http://www.teletoonretro.com/en/retro/images/medium/shows/characters/inspector-gadget-gadg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68039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eletoonretro.com/en/retro/images/medium/shows/characters/inspector-gadget-bra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5429264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teletoonretro.com/fr/retro/images/medium/shows/characters/inspector-gadget-penn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429264"/>
            <a:ext cx="1279006" cy="1279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imagespourtoi.com/lesimages/inspecteur-gadget/image-inspecteur-gadget-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28670"/>
            <a:ext cx="2447875" cy="3500462"/>
          </a:xfrm>
          <a:prstGeom prst="rect">
            <a:avLst/>
          </a:prstGeom>
          <a:noFill/>
        </p:spPr>
      </p:pic>
      <p:sp>
        <p:nvSpPr>
          <p:cNvPr id="14" name="pole tekstowe 13"/>
          <p:cNvSpPr txBox="1"/>
          <p:nvPr/>
        </p:nvSpPr>
        <p:spPr>
          <a:xfrm>
            <a:off x="928662" y="5072074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>
                <a:latin typeface="Arabic Typesetting" pitchFamily="66" charset="-78"/>
                <a:cs typeface="Arabic Typesetting" pitchFamily="66" charset="-78"/>
              </a:rPr>
              <a:t>Inspecteur</a:t>
            </a:r>
            <a:r>
              <a:rPr lang="pl-PL" sz="2800" dirty="0" smtClean="0">
                <a:latin typeface="Arabic Typesetting" pitchFamily="66" charset="-78"/>
                <a:cs typeface="Arabic Typesetting" pitchFamily="66" charset="-78"/>
              </a:rPr>
              <a:t> Gadget             Sophie                         </a:t>
            </a:r>
            <a:r>
              <a:rPr lang="pl-PL" sz="2800" dirty="0" err="1" smtClean="0">
                <a:latin typeface="Arabic Typesetting" pitchFamily="66" charset="-78"/>
                <a:cs typeface="Arabic Typesetting" pitchFamily="66" charset="-78"/>
              </a:rPr>
              <a:t>Finot</a:t>
            </a:r>
            <a:endParaRPr lang="pl-PL" sz="2800" dirty="0" smtClean="0">
              <a:latin typeface="Arabic Typesetting" pitchFamily="66" charset="-78"/>
              <a:cs typeface="Arabic Typesetting" pitchFamily="66" charset="-78"/>
            </a:endParaRPr>
          </a:p>
          <a:p>
            <a:endParaRPr lang="pl-PL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857224" y="928670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ara nawiasów klamrowych 9"/>
          <p:cNvSpPr/>
          <p:nvPr/>
        </p:nvSpPr>
        <p:spPr>
          <a:xfrm>
            <a:off x="1142976" y="4429132"/>
            <a:ext cx="6572296" cy="64294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INSPC GDG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714612" y="1071546"/>
            <a:ext cx="5810248" cy="3268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143536" cy="774720"/>
          </a:xfrm>
        </p:spPr>
        <p:txBody>
          <a:bodyPr>
            <a:noAutofit/>
          </a:bodyPr>
          <a:lstStyle/>
          <a:p>
            <a:r>
              <a:rPr lang="pl-PL" sz="5400" b="1" dirty="0" err="1" smtClean="0">
                <a:latin typeface="Arial" pitchFamily="34" charset="0"/>
                <a:cs typeface="Arial" pitchFamily="34" charset="0"/>
              </a:rPr>
              <a:t>Totally</a:t>
            </a:r>
            <a:r>
              <a:rPr lang="pl-PL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5400" b="1" dirty="0" err="1" smtClean="0">
                <a:latin typeface="Arial" pitchFamily="34" charset="0"/>
                <a:cs typeface="Arial" pitchFamily="34" charset="0"/>
              </a:rPr>
              <a:t>Spies</a:t>
            </a:r>
            <a:r>
              <a:rPr lang="pl-PL" sz="5400" b="1" dirty="0" smtClean="0">
                <a:latin typeface="Arial" pitchFamily="34" charset="0"/>
                <a:cs typeface="Arial" pitchFamily="34" charset="0"/>
              </a:rPr>
              <a:t>!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3143272" cy="2857520"/>
          </a:xfrm>
        </p:spPr>
        <p:txBody>
          <a:bodyPr>
            <a:noAutofit/>
          </a:bodyPr>
          <a:lstStyle/>
          <a:p>
            <a:r>
              <a:rPr lang="pl-PL" sz="2000" u="sng" dirty="0" err="1" smtClean="0">
                <a:latin typeface="Andalus" pitchFamily="18" charset="-78"/>
                <a:cs typeface="Andalus" pitchFamily="18" charset="-78"/>
              </a:rPr>
              <a:t>Titre</a:t>
            </a:r>
            <a:r>
              <a:rPr lang="pl-PL" sz="2000" u="sng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2000" u="sng" dirty="0" err="1" smtClean="0">
                <a:latin typeface="Andalus" pitchFamily="18" charset="-78"/>
                <a:cs typeface="Andalus" pitchFamily="18" charset="-78"/>
              </a:rPr>
              <a:t>original</a:t>
            </a: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: </a:t>
            </a:r>
            <a:r>
              <a:rPr lang="pl-PL" sz="2000" dirty="0" err="1" smtClean="0">
                <a:latin typeface="Andalus" pitchFamily="18" charset="-78"/>
                <a:cs typeface="Andalus" pitchFamily="18" charset="-78"/>
              </a:rPr>
              <a:t>Totally</a:t>
            </a: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2000" dirty="0" err="1" smtClean="0">
                <a:latin typeface="Andalus" pitchFamily="18" charset="-78"/>
                <a:cs typeface="Andalus" pitchFamily="18" charset="-78"/>
              </a:rPr>
              <a:t>Spies</a:t>
            </a: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!</a:t>
            </a:r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Totally Spies!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raconte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les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aventures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trois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amies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: Sam, Clover et Alex qui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doivent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combattre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les crimes</a:t>
            </a:r>
            <a:endParaRPr lang="pl-PL" sz="20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124" name="Picture 4" descr="http://ib1.huluim.com/show_key_art/19113?size=1600x600&amp;region=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214818"/>
            <a:ext cx="6500858" cy="2437822"/>
          </a:xfrm>
          <a:prstGeom prst="rect">
            <a:avLst/>
          </a:prstGeom>
          <a:noFill/>
        </p:spPr>
      </p:pic>
      <p:cxnSp>
        <p:nvCxnSpPr>
          <p:cNvPr id="5" name="Łącznik prosty 4"/>
          <p:cNvCxnSpPr/>
          <p:nvPr/>
        </p:nvCxnSpPr>
        <p:spPr>
          <a:xfrm>
            <a:off x="857224" y="1000108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ara nawiasów klamrowych 5"/>
          <p:cNvSpPr/>
          <p:nvPr/>
        </p:nvSpPr>
        <p:spPr>
          <a:xfrm>
            <a:off x="357158" y="1214422"/>
            <a:ext cx="3286148" cy="214314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PC GAL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14744" y="1142984"/>
            <a:ext cx="4913304" cy="276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0"/>
            <a:ext cx="6400816" cy="917596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Aventures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l-PL" sz="3600" b="1" dirty="0" err="1" smtClean="0">
                <a:latin typeface="Arial" pitchFamily="34" charset="0"/>
                <a:cs typeface="Arial" pitchFamily="34" charset="0"/>
              </a:rPr>
              <a:t>Colargol</a:t>
            </a:r>
            <a:endParaRPr lang="pl-PL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28662" y="1714488"/>
            <a:ext cx="3328982" cy="347189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Les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Aventures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de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Colargol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 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est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une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 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série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télévisée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 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d'animation</a:t>
            </a:r>
            <a:r>
              <a:rPr lang="pl-PL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fr-FR" dirty="0" smtClean="0">
                <a:latin typeface="Aparajita" pitchFamily="34" charset="0"/>
                <a:cs typeface="Aparajita" pitchFamily="34" charset="0"/>
              </a:rPr>
              <a:t>franco-polonaise</a:t>
            </a:r>
            <a:r>
              <a:rPr lang="pl-PL" dirty="0" smtClean="0">
                <a:latin typeface="Aparajita" pitchFamily="34" charset="0"/>
                <a:cs typeface="Aparajita" pitchFamily="34" charset="0"/>
              </a:rPr>
              <a:t>. </a:t>
            </a:r>
          </a:p>
          <a:p>
            <a:r>
              <a:rPr lang="fr-FR" dirty="0" smtClean="0">
                <a:latin typeface="Aparajita" pitchFamily="34" charset="0"/>
                <a:cs typeface="Aparajita" pitchFamily="34" charset="0"/>
              </a:rPr>
              <a:t>Titre original : Les Aventures de Colargol</a:t>
            </a:r>
          </a:p>
          <a:p>
            <a:r>
              <a:rPr lang="fr-FR" dirty="0" smtClean="0">
                <a:solidFill>
                  <a:srgbClr val="C00000"/>
                </a:solidFill>
                <a:latin typeface="Aparajita" pitchFamily="34" charset="0"/>
                <a:cs typeface="Aparajita" pitchFamily="34" charset="0"/>
              </a:rPr>
              <a:t>Réalisateur : Tadeusz Wilkosz</a:t>
            </a:r>
          </a:p>
          <a:p>
            <a:r>
              <a:rPr lang="fr-FR" dirty="0" smtClean="0">
                <a:latin typeface="Aparajita" pitchFamily="34" charset="0"/>
                <a:cs typeface="Aparajita" pitchFamily="34" charset="0"/>
              </a:rPr>
              <a:t>Scénarist</a:t>
            </a:r>
            <a:r>
              <a:rPr lang="pl-PL" dirty="0" smtClean="0">
                <a:latin typeface="Aparajita" pitchFamily="34" charset="0"/>
                <a:cs typeface="Aparajita" pitchFamily="34" charset="0"/>
              </a:rPr>
              <a:t>e</a:t>
            </a:r>
            <a:r>
              <a:rPr lang="fr-FR" dirty="0" smtClean="0">
                <a:latin typeface="Aparajita" pitchFamily="34" charset="0"/>
                <a:cs typeface="Aparajita" pitchFamily="34" charset="0"/>
              </a:rPr>
              <a:t> : Albert Barillé</a:t>
            </a:r>
          </a:p>
        </p:txBody>
      </p:sp>
      <p:pic>
        <p:nvPicPr>
          <p:cNvPr id="25602" name="Picture 2" descr="https://s-media-cache-ak0.pinimg.com/236x/ef/22/0e/ef220e9168da2c470846708823ec57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142984"/>
            <a:ext cx="2247900" cy="2247901"/>
          </a:xfrm>
          <a:prstGeom prst="rect">
            <a:avLst/>
          </a:prstGeom>
          <a:noFill/>
        </p:spPr>
      </p:pic>
      <p:pic>
        <p:nvPicPr>
          <p:cNvPr id="25604" name="Picture 4" descr="https://s-media-cache-ak0.pinimg.com/236x/eb/04/14/eb04146ad6ac2150c99570d48b4a69f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6190"/>
            <a:ext cx="2247900" cy="2305050"/>
          </a:xfrm>
          <a:prstGeom prst="rect">
            <a:avLst/>
          </a:prstGeom>
          <a:noFill/>
        </p:spPr>
      </p:pic>
      <p:cxnSp>
        <p:nvCxnSpPr>
          <p:cNvPr id="7" name="Łącznik prosty 6"/>
          <p:cNvCxnSpPr/>
          <p:nvPr/>
        </p:nvCxnSpPr>
        <p:spPr>
          <a:xfrm>
            <a:off x="857224" y="928670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ara nawiasów klamrowych 7"/>
          <p:cNvSpPr/>
          <p:nvPr/>
        </p:nvSpPr>
        <p:spPr>
          <a:xfrm>
            <a:off x="571472" y="1571612"/>
            <a:ext cx="4071966" cy="350046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8926" y="0"/>
            <a:ext cx="3571900" cy="774720"/>
          </a:xfrm>
        </p:spPr>
        <p:txBody>
          <a:bodyPr>
            <a:noAutofit/>
          </a:bodyPr>
          <a:lstStyle/>
          <a:p>
            <a:r>
              <a:rPr lang="pl-PL" sz="5400" b="1" dirty="0" err="1" smtClean="0">
                <a:latin typeface="Arial" pitchFamily="34" charset="0"/>
                <a:cs typeface="Arial" pitchFamily="34" charset="0"/>
              </a:rPr>
              <a:t>Papyrus</a:t>
            </a:r>
            <a:r>
              <a:rPr lang="pl-PL" sz="5400" dirty="0" smtClean="0">
                <a:latin typeface="Arial" pitchFamily="34" charset="0"/>
                <a:cs typeface="Arial" pitchFamily="34" charset="0"/>
              </a:rPr>
              <a:t> </a:t>
            </a:r>
            <a:endParaRPr lang="pl-PL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572132" y="1214422"/>
            <a:ext cx="2495544" cy="2543180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1800" u="sng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1800" dirty="0" err="1" smtClean="0">
                <a:latin typeface="Andalus" pitchFamily="18" charset="-78"/>
                <a:cs typeface="Andalus" pitchFamily="18" charset="-78"/>
              </a:rPr>
              <a:t>C'est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un </a:t>
            </a:r>
            <a:r>
              <a:rPr lang="en-US" sz="1800" dirty="0" err="1" smtClean="0">
                <a:latin typeface="Andalus" pitchFamily="18" charset="-78"/>
                <a:cs typeface="Andalus" pitchFamily="18" charset="-78"/>
              </a:rPr>
              <a:t>dessin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dirty="0" err="1" smtClean="0">
                <a:latin typeface="Andalus" pitchFamily="18" charset="-78"/>
                <a:cs typeface="Andalus" pitchFamily="18" charset="-78"/>
              </a:rPr>
              <a:t>animé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dirty="0" err="1" smtClean="0">
                <a:latin typeface="Andalus" pitchFamily="18" charset="-78"/>
                <a:cs typeface="Andalus" pitchFamily="18" charset="-78"/>
              </a:rPr>
              <a:t>parlant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1800" dirty="0" err="1" smtClean="0">
                <a:latin typeface="Andalus" pitchFamily="18" charset="-78"/>
                <a:cs typeface="Andalus" pitchFamily="18" charset="-78"/>
              </a:rPr>
              <a:t>légendes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et de </a:t>
            </a:r>
            <a:r>
              <a:rPr lang="en-US" sz="1800" dirty="0" err="1" smtClean="0">
                <a:latin typeface="Andalus" pitchFamily="18" charset="-78"/>
                <a:cs typeface="Andalus" pitchFamily="18" charset="-78"/>
              </a:rPr>
              <a:t>mythes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de </a:t>
            </a:r>
            <a:r>
              <a:rPr lang="en-US" sz="1800" dirty="0" err="1" smtClean="0">
                <a:latin typeface="Andalus" pitchFamily="18" charset="-78"/>
                <a:cs typeface="Andalus" pitchFamily="18" charset="-78"/>
              </a:rPr>
              <a:t>l'Ancienne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dirty="0" err="1" smtClean="0">
                <a:latin typeface="Andalus" pitchFamily="18" charset="-78"/>
                <a:cs typeface="Andalus" pitchFamily="18" charset="-78"/>
              </a:rPr>
              <a:t>Egypte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pl-PL" sz="1800" u="sng" dirty="0" smtClean="0">
              <a:latin typeface="Andalus" pitchFamily="18" charset="-78"/>
              <a:cs typeface="Andalus" pitchFamily="18" charset="-78"/>
            </a:endParaRPr>
          </a:p>
          <a:p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Personnages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principaux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: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Papyrus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et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Théti</a:t>
            </a:r>
            <a:endParaRPr lang="pl-PL" sz="1800" dirty="0" smtClean="0">
              <a:latin typeface="Andalus" pitchFamily="18" charset="-78"/>
              <a:cs typeface="Andalus" pitchFamily="18" charset="-78"/>
            </a:endParaRPr>
          </a:p>
          <a:p>
            <a:endParaRPr lang="pl-PL" sz="1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://filing.pl/wp-content/uploads/2015/02/filing_images_826809337c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572000" cy="3429001"/>
          </a:xfrm>
          <a:prstGeom prst="rect">
            <a:avLst/>
          </a:prstGeom>
          <a:noFill/>
        </p:spPr>
      </p:pic>
      <p:sp>
        <p:nvSpPr>
          <p:cNvPr id="5" name="Strzałka w górę 4"/>
          <p:cNvSpPr/>
          <p:nvPr/>
        </p:nvSpPr>
        <p:spPr>
          <a:xfrm>
            <a:off x="1571604" y="4572008"/>
            <a:ext cx="428628" cy="1285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000364" y="592933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latin typeface="Aparajita" pitchFamily="34" charset="0"/>
                <a:cs typeface="Aparajita" pitchFamily="34" charset="0"/>
              </a:rPr>
              <a:t>Théti</a:t>
            </a:r>
            <a:endParaRPr lang="pl-PL" sz="24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14414" y="592933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>
                <a:latin typeface="Aparajita" pitchFamily="34" charset="0"/>
                <a:cs typeface="Aparajita" pitchFamily="34" charset="0"/>
              </a:rPr>
              <a:t>Papyrus</a:t>
            </a:r>
            <a:endParaRPr lang="pl-PL" sz="24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Strzałka w górę 7"/>
          <p:cNvSpPr/>
          <p:nvPr/>
        </p:nvSpPr>
        <p:spPr>
          <a:xfrm>
            <a:off x="3143240" y="4572008"/>
            <a:ext cx="428628" cy="1285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218" name="Picture 2" descr="https://i.ytimg.com/vi/hwaVfnYzBnw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14818"/>
            <a:ext cx="3071802" cy="2300084"/>
          </a:xfrm>
          <a:prstGeom prst="rect">
            <a:avLst/>
          </a:prstGeom>
          <a:noFill/>
        </p:spPr>
      </p:pic>
      <p:cxnSp>
        <p:nvCxnSpPr>
          <p:cNvPr id="10" name="Łącznik prosty 9"/>
          <p:cNvCxnSpPr/>
          <p:nvPr/>
        </p:nvCxnSpPr>
        <p:spPr>
          <a:xfrm>
            <a:off x="928662" y="785794"/>
            <a:ext cx="6572296" cy="1588"/>
          </a:xfrm>
          <a:prstGeom prst="lin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ara nawiasów klamrowych 10"/>
          <p:cNvSpPr/>
          <p:nvPr/>
        </p:nvSpPr>
        <p:spPr>
          <a:xfrm>
            <a:off x="5429256" y="1428736"/>
            <a:ext cx="2786082" cy="242889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744</TotalTime>
  <Words>555</Words>
  <Application>Microsoft Office PowerPoint</Application>
  <PresentationFormat>Pokaz na ekranie (4:3)</PresentationFormat>
  <Paragraphs>111</Paragraphs>
  <Slides>17</Slides>
  <Notes>1</Notes>
  <HiddenSlides>0</HiddenSlides>
  <MMClips>5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Wykusz</vt:lpstr>
      <vt:lpstr>Philologie anglaise Études de 1er cycle</vt:lpstr>
      <vt:lpstr>Plan de la presentation</vt:lpstr>
      <vt:lpstr>Introduction</vt:lpstr>
      <vt:lpstr>Astérix et Obélix</vt:lpstr>
      <vt:lpstr>Slajd 5</vt:lpstr>
      <vt:lpstr>Inspecteur Gadget</vt:lpstr>
      <vt:lpstr>Totally Spies!</vt:lpstr>
      <vt:lpstr>Les Aventures de Colargol</vt:lpstr>
      <vt:lpstr>Papyrus </vt:lpstr>
      <vt:lpstr>Princesse Sissi</vt:lpstr>
      <vt:lpstr>Il était une fois... la Vie</vt:lpstr>
      <vt:lpstr>Il était une fois… l'Homme</vt:lpstr>
      <vt:lpstr>Slajd 13</vt:lpstr>
      <vt:lpstr>Réponses pour le quiz</vt:lpstr>
      <vt:lpstr>Vocabulaire thématique</vt:lpstr>
      <vt:lpstr>La bibliographie</vt:lpstr>
      <vt:lpstr>La fin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Philologie anglaise Études de 1er cycle</dc:title>
  <dc:creator>admin</dc:creator>
  <cp:lastModifiedBy>Dom</cp:lastModifiedBy>
  <cp:revision>128</cp:revision>
  <dcterms:created xsi:type="dcterms:W3CDTF">2016-05-21T14:34:53Z</dcterms:created>
  <dcterms:modified xsi:type="dcterms:W3CDTF">2018-06-17T17:41:11Z</dcterms:modified>
</cp:coreProperties>
</file>