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84" r:id="rId3"/>
    <p:sldId id="256" r:id="rId4"/>
    <p:sldId id="259" r:id="rId5"/>
    <p:sldId id="271" r:id="rId6"/>
    <p:sldId id="270" r:id="rId7"/>
    <p:sldId id="273" r:id="rId8"/>
    <p:sldId id="272" r:id="rId9"/>
    <p:sldId id="260" r:id="rId10"/>
    <p:sldId id="261" r:id="rId11"/>
    <p:sldId id="274" r:id="rId12"/>
    <p:sldId id="277" r:id="rId13"/>
    <p:sldId id="262" r:id="rId14"/>
    <p:sldId id="263" r:id="rId15"/>
    <p:sldId id="267" r:id="rId16"/>
    <p:sldId id="264" r:id="rId17"/>
    <p:sldId id="265" r:id="rId18"/>
    <p:sldId id="268" r:id="rId19"/>
    <p:sldId id="269" r:id="rId20"/>
    <p:sldId id="276" r:id="rId21"/>
    <p:sldId id="280" r:id="rId22"/>
    <p:sldId id="279" r:id="rId23"/>
    <p:sldId id="257" r:id="rId24"/>
    <p:sldId id="278" r:id="rId25"/>
    <p:sldId id="282" r:id="rId26"/>
    <p:sldId id="285" r:id="rId27"/>
    <p:sldId id="286" r:id="rId28"/>
    <p:sldId id="287" r:id="rId29"/>
    <p:sldId id="283" r:id="rId3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2018-06-17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2018-06-17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2018-06-17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2018-06-17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2018-06-17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2018-06-17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2018-06-17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2018-06-17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2018-06-17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2018-06-17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2018-06-17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pPr/>
              <a:t>2018-06-17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microsoft.com/office/2007/relationships/hdphoto" Target="../media/hdphoto6.wdp"/><Relationship Id="rId7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microsoft.com/office/2007/relationships/hdphoto" Target="../media/hdphoto7.wdp"/><Relationship Id="rId4" Type="http://schemas.openxmlformats.org/officeDocument/2006/relationships/image" Target="../media/image39.png"/><Relationship Id="rId9" Type="http://schemas.microsoft.com/office/2007/relationships/hdphoto" Target="../media/hdphoto8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njourdefrance.com/exercices/contenu/les-anglicismes-cest-glamour-ou-un-vrai-must-have.html" TargetMode="External"/><Relationship Id="rId2" Type="http://schemas.openxmlformats.org/officeDocument/2006/relationships/hyperlink" Target="http://www.alloprof.qc.ca/BV/Pages/f1575.aspx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lefigaro.fr/langue-francaise/expressions-francaises/2017/08/14/37003-20170814ARTFIG00003-vingt-anglicismes-a-bannir-de-toute-urgence.php" TargetMode="External"/><Relationship Id="rId4" Type="http://schemas.openxmlformats.org/officeDocument/2006/relationships/hyperlink" Target="https://www.lexpress.fr/culture/ne-tirez-plus-messieurs-les-franglais_1566005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2492896"/>
            <a:ext cx="7262192" cy="1800200"/>
          </a:xfrm>
        </p:spPr>
        <p:txBody>
          <a:bodyPr/>
          <a:lstStyle/>
          <a:p>
            <a:pPr marL="0" indent="0" algn="ctr">
              <a:buNone/>
            </a:pPr>
            <a:r>
              <a:rPr lang="pl-PL" sz="54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pl-PL" sz="5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54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anglicismes</a:t>
            </a:r>
            <a:r>
              <a:rPr lang="pl-PL" sz="5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54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pl-PL" sz="5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l-PL" sz="5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5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pl-PL" sz="54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langue</a:t>
            </a:r>
            <a:r>
              <a:rPr lang="pl-PL" sz="5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54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française</a:t>
            </a:r>
            <a:r>
              <a:rPr lang="pl-PL" sz="5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54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23528" y="476672"/>
            <a:ext cx="8280920" cy="5976664"/>
          </a:xfrm>
        </p:spPr>
        <p:txBody>
          <a:bodyPr>
            <a:normAutofit fontScale="77500" lnSpcReduction="20000"/>
          </a:bodyPr>
          <a:lstStyle/>
          <a:p>
            <a:pPr>
              <a:buClrTx/>
              <a:buFontTx/>
              <a:buNone/>
            </a:pPr>
            <a:r>
              <a:rPr lang="fr-FR" altLang="pl-PL" sz="4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Philologie </a:t>
            </a:r>
            <a:r>
              <a:rPr lang="fr-FR" altLang="pl-PL" sz="4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anglaise</a:t>
            </a:r>
          </a:p>
          <a:p>
            <a:pPr>
              <a:buClrTx/>
              <a:buFontTx/>
              <a:buNone/>
            </a:pPr>
            <a:r>
              <a:rPr lang="fr-FR" altLang="pl-PL" sz="4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Études de 2</a:t>
            </a:r>
            <a:r>
              <a:rPr lang="pl-PL" altLang="pl-PL" sz="4200" b="1" baseline="50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altLang="pl-PL" sz="4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cycle</a:t>
            </a:r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r">
              <a:buNone/>
            </a:pPr>
            <a:r>
              <a:rPr lang="pl-PL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Anna Maroń</a:t>
            </a:r>
            <a:endParaRPr lang="pl-PL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48680"/>
            <a:ext cx="17986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31" b="9948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15" t="7846" r="7997" b="9211"/>
          <a:stretch/>
        </p:blipFill>
        <p:spPr bwMode="auto">
          <a:xfrm>
            <a:off x="2627784" y="4437112"/>
            <a:ext cx="2997518" cy="220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8943086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696744" cy="1143000"/>
          </a:xfrm>
        </p:spPr>
        <p:txBody>
          <a:bodyPr>
            <a:normAutofit/>
          </a:bodyPr>
          <a:lstStyle/>
          <a:p>
            <a:pPr marL="0" indent="0" algn="l">
              <a:spcAft>
                <a:spcPts val="0"/>
              </a:spcAft>
              <a:buNone/>
            </a:pPr>
            <a:r>
              <a:rPr lang="it-IT" b="1" dirty="0" smtClean="0">
                <a:latin typeface="Times New Roman"/>
                <a:ea typeface="Times New Roman"/>
                <a:cs typeface="Times New Roman"/>
              </a:rPr>
              <a:t>L</a:t>
            </a:r>
            <a:r>
              <a:rPr lang="pl-PL" b="1" dirty="0" smtClean="0">
                <a:latin typeface="Times New Roman"/>
                <a:ea typeface="Times New Roman"/>
                <a:cs typeface="Times New Roman"/>
              </a:rPr>
              <a:t>’</a:t>
            </a:r>
            <a:r>
              <a:rPr lang="it-IT" b="1" dirty="0" smtClean="0">
                <a:latin typeface="Times New Roman"/>
                <a:ea typeface="Times New Roman"/>
                <a:cs typeface="Times New Roman"/>
              </a:rPr>
              <a:t>anglicisme sémantique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07504" y="1087413"/>
            <a:ext cx="8856984" cy="5040560"/>
          </a:xfrm>
        </p:spPr>
        <p:txBody>
          <a:bodyPr>
            <a:noAutofit/>
          </a:bodyPr>
          <a:lstStyle/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L'anglicisme sémantique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attribution d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 proprement anglais à un mot qui existe déjà dans la langue française.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mots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aussi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appelés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faux-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découlent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très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souvent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erreur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traduction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EXEMPLE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emploie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tort le mot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définitivement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definitely)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 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certainement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assurément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lieu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l-PL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finalement</a:t>
            </a:r>
            <a:r>
              <a:rPr lang="pl-PL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décidément</a:t>
            </a:r>
            <a:r>
              <a:rPr lang="pl-PL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(definitywnie, ostatecznie)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emploie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tort le mot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pratiquer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practice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de </a:t>
            </a:r>
            <a:r>
              <a:rPr lang="pl-PL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exercer</a:t>
            </a:r>
            <a:r>
              <a:rPr lang="pl-PL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lieu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l-PL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s’entraîner</a:t>
            </a:r>
            <a:r>
              <a:rPr lang="pl-PL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faire</a:t>
            </a:r>
            <a:r>
              <a:rPr lang="pl-PL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pl-PL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sport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(praktykować, ćwiczyć)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L'anglicisme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sémantique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raison du fait que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certains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mots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anglais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ressemblent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très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près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leur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graphie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leur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prononciation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à des mots de la langue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française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255702"/>
            <a:ext cx="2759742" cy="150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8360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47387" y="167016"/>
            <a:ext cx="6512511" cy="1075753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faux-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amis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anglais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8408" y="1106774"/>
            <a:ext cx="1143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187652" y="2013186"/>
            <a:ext cx="19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l-PL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cave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grotte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1884" y="1135349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/>
          <p:nvPr/>
        </p:nvSpPr>
        <p:spPr>
          <a:xfrm>
            <a:off x="5099156" y="2019044"/>
            <a:ext cx="2122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cave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cellar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0187" y="2875283"/>
            <a:ext cx="1143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6"/>
          <p:cNvSpPr/>
          <p:nvPr/>
        </p:nvSpPr>
        <p:spPr>
          <a:xfrm>
            <a:off x="5200996" y="3819987"/>
            <a:ext cx="1524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pain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douleur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8006" y="2836982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7"/>
          <p:cNvSpPr/>
          <p:nvPr/>
        </p:nvSpPr>
        <p:spPr>
          <a:xfrm>
            <a:off x="7221862" y="3834870"/>
            <a:ext cx="1328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pain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bread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925" y="2806243"/>
            <a:ext cx="1143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https://www.anglaisfacile.com/cgi2/myexam/images2/2994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4431" y="2830055"/>
            <a:ext cx="1143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ostokąt 8"/>
          <p:cNvSpPr/>
          <p:nvPr/>
        </p:nvSpPr>
        <p:spPr>
          <a:xfrm>
            <a:off x="213610" y="3819987"/>
            <a:ext cx="2351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grave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tombe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626593" y="3819987"/>
            <a:ext cx="214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grave: </a:t>
            </a:r>
            <a:r>
              <a:rPr lang="pl-PL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serious</a:t>
            </a: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5" name="Picture 11" descr="https://www.anglaisfacile.com/cgi2/myexam/images/20929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2540" y="4686139"/>
            <a:ext cx="7334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ostokąt 10"/>
          <p:cNvSpPr/>
          <p:nvPr/>
        </p:nvSpPr>
        <p:spPr>
          <a:xfrm>
            <a:off x="611560" y="5876830"/>
            <a:ext cx="33458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conductor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chef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d'orchestre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7" name="Picture 13" descr="https://www.anglaisfacile.com/cgi2/myexam/images2/2723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05201"/>
            <a:ext cx="12668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rostokąt 11"/>
          <p:cNvSpPr/>
          <p:nvPr/>
        </p:nvSpPr>
        <p:spPr>
          <a:xfrm>
            <a:off x="5247173" y="5835267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conducteur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 driver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0237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96944" cy="864096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magasin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sport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3568" y="1124744"/>
            <a:ext cx="7704856" cy="4986888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38608"/>
            <a:ext cx="5328592" cy="429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71" y="3454630"/>
            <a:ext cx="2298700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273302"/>
            <a:ext cx="2468563" cy="332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aśnienie prostokątne zaokrąglone 3"/>
          <p:cNvSpPr/>
          <p:nvPr/>
        </p:nvSpPr>
        <p:spPr>
          <a:xfrm>
            <a:off x="179512" y="105272"/>
            <a:ext cx="1872208" cy="1233336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Bonjour</a:t>
            </a:r>
            <a:r>
              <a:rPr lang="pl-PL" dirty="0" smtClean="0"/>
              <a:t>. </a:t>
            </a:r>
            <a:r>
              <a:rPr lang="pl-PL" dirty="0" err="1" smtClean="0"/>
              <a:t>Comment</a:t>
            </a:r>
            <a:r>
              <a:rPr lang="pl-PL" dirty="0" smtClean="0"/>
              <a:t> je </a:t>
            </a:r>
            <a:r>
              <a:rPr lang="pl-PL" dirty="0" err="1" smtClean="0"/>
              <a:t>peux</a:t>
            </a:r>
            <a:r>
              <a:rPr lang="pl-PL" dirty="0" smtClean="0"/>
              <a:t> vous </a:t>
            </a:r>
            <a:r>
              <a:rPr lang="pl-PL" dirty="0" err="1" smtClean="0"/>
              <a:t>aider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5" name="Objaśnienie prostokątne zaokrąglone 4"/>
          <p:cNvSpPr/>
          <p:nvPr/>
        </p:nvSpPr>
        <p:spPr>
          <a:xfrm>
            <a:off x="7258425" y="721940"/>
            <a:ext cx="1706488" cy="1229316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Bonjour</a:t>
            </a:r>
            <a:r>
              <a:rPr lang="pl-PL" dirty="0" smtClean="0"/>
              <a:t>. Je </a:t>
            </a:r>
            <a:r>
              <a:rPr lang="pl-PL" dirty="0" err="1" smtClean="0"/>
              <a:t>cherche</a:t>
            </a:r>
            <a:r>
              <a:rPr lang="pl-PL" dirty="0" smtClean="0"/>
              <a:t> des BASKETS.</a:t>
            </a:r>
            <a:endParaRPr lang="pl-PL" dirty="0"/>
          </a:p>
        </p:txBody>
      </p:sp>
      <p:sp>
        <p:nvSpPr>
          <p:cNvPr id="6" name="Objaśnienie prostokątne zaokrąglone 5"/>
          <p:cNvSpPr/>
          <p:nvPr/>
        </p:nvSpPr>
        <p:spPr>
          <a:xfrm>
            <a:off x="179512" y="1602904"/>
            <a:ext cx="1728192" cy="1224136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Quoi</a:t>
            </a:r>
            <a:r>
              <a:rPr lang="pl-PL" dirty="0" smtClean="0"/>
              <a:t>?</a:t>
            </a:r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endParaRPr lang="pl-PL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166" y="1469343"/>
            <a:ext cx="16033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jaśnienie prostokątne zaokrąglone 6"/>
          <p:cNvSpPr/>
          <p:nvPr/>
        </p:nvSpPr>
        <p:spPr>
          <a:xfrm>
            <a:off x="7186417" y="2214972"/>
            <a:ext cx="1850504" cy="972688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Oui</a:t>
            </a:r>
            <a:r>
              <a:rPr lang="pl-PL" dirty="0" smtClean="0"/>
              <a:t>, </a:t>
            </a:r>
            <a:r>
              <a:rPr lang="pl-PL" dirty="0" err="1" smtClean="0"/>
              <a:t>les</a:t>
            </a:r>
            <a:r>
              <a:rPr lang="pl-PL" dirty="0" smtClean="0"/>
              <a:t> </a:t>
            </a:r>
            <a:r>
              <a:rPr lang="pl-PL" dirty="0" err="1" smtClean="0"/>
              <a:t>baskets</a:t>
            </a:r>
            <a:r>
              <a:rPr lang="pl-PL" dirty="0" smtClean="0"/>
              <a:t>. </a:t>
            </a:r>
          </a:p>
          <a:p>
            <a:pPr algn="ctr"/>
            <a:r>
              <a:rPr lang="pl-PL" dirty="0" err="1" smtClean="0"/>
              <a:t>Les</a:t>
            </a:r>
            <a:r>
              <a:rPr lang="pl-PL" dirty="0" smtClean="0"/>
              <a:t> </a:t>
            </a:r>
            <a:r>
              <a:rPr lang="pl-PL" dirty="0" err="1" smtClean="0"/>
              <a:t>sneakers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09794"/>
            <a:ext cx="1905964" cy="73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0199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160583" cy="1143000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b="1" dirty="0" smtClean="0">
                <a:latin typeface="Times New Roman"/>
                <a:ea typeface="Times New Roman"/>
                <a:cs typeface="Times New Roman"/>
              </a:rPr>
              <a:t>L</a:t>
            </a:r>
            <a:r>
              <a:rPr lang="pl-PL" b="1" dirty="0" smtClean="0">
                <a:latin typeface="Times New Roman"/>
                <a:ea typeface="Times New Roman"/>
                <a:cs typeface="Times New Roman"/>
              </a:rPr>
              <a:t>’</a:t>
            </a:r>
            <a:r>
              <a:rPr lang="en-US" b="1" dirty="0" err="1" smtClean="0">
                <a:latin typeface="Times New Roman"/>
                <a:ea typeface="Times New Roman"/>
                <a:cs typeface="Times New Roman"/>
              </a:rPr>
              <a:t>anglicisme</a:t>
            </a:r>
            <a:r>
              <a:rPr lang="en-US" b="1" dirty="0" smtClean="0">
                <a:latin typeface="Times New Roman"/>
                <a:ea typeface="Times New Roman"/>
                <a:cs typeface="Times New Roman"/>
              </a:rPr>
              <a:t> lexical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95201" y="1124744"/>
            <a:ext cx="8229600" cy="453650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anglicisme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lexical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emprunt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direct à la langue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anglaise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Feedback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remplacé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rétroaction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Remake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remplacé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nouvelle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adaptation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Best-seller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remplacé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succès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librairie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Coach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remplacé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entraîneur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Pacemaker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remplacé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stimulateur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cardiaque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Gloss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remplacé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brillant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lèvres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Brainstorming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remplacé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remue-méninges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remplacé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défi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941168"/>
            <a:ext cx="1920553" cy="177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7796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6863" cy="1008112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pl-PL" b="1" dirty="0" err="1" smtClean="0">
                <a:latin typeface="Times New Roman"/>
                <a:ea typeface="Times New Roman"/>
                <a:cs typeface="Times New Roman"/>
              </a:rPr>
              <a:t>L’anglicisme</a:t>
            </a:r>
            <a:r>
              <a:rPr lang="pl-PL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pl-PL" b="1" dirty="0" err="1" smtClean="0">
                <a:latin typeface="Times New Roman"/>
                <a:ea typeface="Times New Roman"/>
                <a:cs typeface="Times New Roman"/>
              </a:rPr>
              <a:t>syntaxique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79512" y="986607"/>
            <a:ext cx="8784976" cy="3810545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anglicisme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syntaxique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traduction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mot à mot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d'une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expression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d'une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structure de phrase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proprement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anglaise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anglicisme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syntaxique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découle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souvent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emploi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incorrect des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prépositions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etc.).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emploie à tort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vivre 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campagne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 lieu de l'emploi correct 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vivre 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la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campagne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emploie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tort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l'étage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 lieu de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l'emploi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correct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l'étage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emploie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tort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l'avion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 lieu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l'emploi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correct 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l'avion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4625" y="4568029"/>
            <a:ext cx="2789303" cy="219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68029"/>
            <a:ext cx="2952328" cy="221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84845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128792" cy="792088"/>
          </a:xfrm>
        </p:spPr>
        <p:txBody>
          <a:bodyPr>
            <a:normAutofit fontScale="900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pl-PL" b="1" dirty="0" err="1" smtClean="0">
                <a:latin typeface="Times New Roman"/>
                <a:ea typeface="Times New Roman"/>
                <a:cs typeface="Times New Roman"/>
              </a:rPr>
              <a:t>L’anglicisme</a:t>
            </a:r>
            <a:r>
              <a:rPr lang="pl-PL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pl-PL" b="1" dirty="0" err="1" smtClean="0">
                <a:latin typeface="Times New Roman"/>
                <a:ea typeface="Times New Roman"/>
                <a:cs typeface="Times New Roman"/>
              </a:rPr>
              <a:t>syntaxique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79512" y="1052736"/>
            <a:ext cx="8784976" cy="5616624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anglicisme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syntaxique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calque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syntaxique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traduction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littérale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expression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l-PL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aire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sûr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make sure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français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utiliser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certain,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s’assurer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faire 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 </a:t>
            </a:r>
            <a:r>
              <a:rPr lang="en-US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calque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l’anglais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sense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français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c’est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verbe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avoir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l’on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utiliser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cette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situation 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du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du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c’est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logique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pl-P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Dites-vous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vous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êtes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confortable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fait,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français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objet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confortable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un lit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confortable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des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souliers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confortables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Vous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vous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pouvez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l’aise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situation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donnée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pl-P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Est-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qu’on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sauver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l’argent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Non, on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sauver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quelqu’un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l’argent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C’est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calque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l-PL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save</a:t>
            </a:r>
            <a:r>
              <a:rPr lang="pl-PL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money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pl-PL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françai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l’argent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c’est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mot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économiser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épargner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l’on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utiliser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pourrait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dire que «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J’économise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l’argent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côté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toutes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deux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semaines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Pourquoi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-on pas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sauver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l’argent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Parce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sauver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signifie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entre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autres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préserver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d’un danger, de la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mort».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41446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48823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6512511" cy="936104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pl-PL" b="1" dirty="0" err="1" smtClean="0">
                <a:latin typeface="Times New Roman"/>
                <a:ea typeface="Times New Roman"/>
                <a:cs typeface="Times New Roman"/>
              </a:rPr>
              <a:t>L’anglicisme</a:t>
            </a:r>
            <a:r>
              <a:rPr lang="pl-PL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pl-PL" b="1" dirty="0" err="1" smtClean="0">
                <a:latin typeface="Times New Roman"/>
                <a:ea typeface="Times New Roman"/>
                <a:cs typeface="Times New Roman"/>
              </a:rPr>
              <a:t>phonétique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06922" y="2204864"/>
            <a:ext cx="8964965" cy="4373047"/>
          </a:xfrm>
        </p:spPr>
        <p:txBody>
          <a:bodyPr>
            <a:normAutofit lnSpcReduction="10000"/>
          </a:bodyPr>
          <a:lstStyle/>
          <a:p>
            <a:r>
              <a:rPr lang="pl-PL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anglicisme</a:t>
            </a:r>
            <a:r>
              <a:rPr lang="pl-PL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phonétique</a:t>
            </a: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commis</a:t>
            </a: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lorsque</a:t>
            </a: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pl-PL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locuteur</a:t>
            </a: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prononce</a:t>
            </a: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mot </a:t>
            </a:r>
            <a:r>
              <a:rPr lang="pl-PL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français</a:t>
            </a: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pl-PL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l'anglaise</a:t>
            </a: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it-IT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Zoo 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prononce « </a:t>
            </a:r>
            <a:r>
              <a:rPr lang="it-IT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 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en français et non « zou » comme en anglais</a:t>
            </a:r>
            <a:r>
              <a:rPr lang="it-I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it-IT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Pyjama 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prononce « </a:t>
            </a:r>
            <a:r>
              <a:rPr lang="it-IT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pijama 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en français et non « pidjama » comme en anglais</a:t>
            </a:r>
            <a:r>
              <a:rPr lang="it-I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Shampoing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prononce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français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 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champouin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et non « 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champou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»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anglais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l-PL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abréviation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téléviseur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de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télévision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prononce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français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 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télé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et non « 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tévé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»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anglais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89604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684"/>
          <a:stretch/>
        </p:blipFill>
        <p:spPr bwMode="auto">
          <a:xfrm>
            <a:off x="206922" y="188640"/>
            <a:ext cx="213283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87195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334200" cy="1143000"/>
          </a:xfrm>
        </p:spPr>
        <p:txBody>
          <a:bodyPr>
            <a:normAutofit fontScale="90000"/>
          </a:bodyPr>
          <a:lstStyle/>
          <a:p>
            <a:pPr marL="0" indent="0" algn="l">
              <a:spcAft>
                <a:spcPts val="0"/>
              </a:spcAft>
              <a:buNone/>
            </a:pPr>
            <a:r>
              <a:rPr lang="en-US" b="1" dirty="0" smtClean="0">
                <a:latin typeface="Times New Roman"/>
                <a:ea typeface="Times New Roman"/>
                <a:cs typeface="Times New Roman"/>
              </a:rPr>
              <a:t>L</a:t>
            </a:r>
            <a:r>
              <a:rPr lang="pl-PL" b="1" dirty="0" smtClean="0">
                <a:latin typeface="Times New Roman"/>
                <a:ea typeface="Times New Roman"/>
                <a:cs typeface="Times New Roman"/>
              </a:rPr>
              <a:t>’</a:t>
            </a:r>
            <a:r>
              <a:rPr lang="en-US" b="1" dirty="0" err="1" smtClean="0">
                <a:latin typeface="Times New Roman"/>
                <a:ea typeface="Times New Roman"/>
                <a:cs typeface="Times New Roman"/>
              </a:rPr>
              <a:t>anglicisme</a:t>
            </a:r>
            <a:r>
              <a:rPr lang="en-US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ea typeface="Times New Roman"/>
                <a:cs typeface="Times New Roman"/>
              </a:rPr>
              <a:t>orthographique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23528" y="1124744"/>
            <a:ext cx="8136904" cy="4824536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Certains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mots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existant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langue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anglaise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influencent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façon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incorrecte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graphie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mots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français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est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donc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conseillé de consulter un ouvrage de référence afin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éviter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 genre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erreur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.​​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français, le mot 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appartement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prend deux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il ne faut pas confondre cette graphie avec la graphie du mot anglais </a:t>
            </a: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apartment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français, le mot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adresse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prend qu'un seul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il ne faut pas confondre cette graphie avec la graphie du mot anglais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55207"/>
            <a:ext cx="3600400" cy="236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55207"/>
            <a:ext cx="3081230" cy="254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15541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512511" cy="864096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b="1" dirty="0" smtClean="0">
                <a:latin typeface="Times New Roman"/>
                <a:ea typeface="Times New Roman"/>
                <a:cs typeface="Times New Roman"/>
              </a:rPr>
              <a:t>L</a:t>
            </a:r>
            <a:r>
              <a:rPr lang="pl-PL" b="1" dirty="0" smtClean="0">
                <a:latin typeface="Times New Roman"/>
                <a:ea typeface="Times New Roman"/>
                <a:cs typeface="Times New Roman"/>
              </a:rPr>
              <a:t>’</a:t>
            </a:r>
            <a:r>
              <a:rPr lang="en-US" b="1" dirty="0" err="1" smtClean="0">
                <a:latin typeface="Times New Roman"/>
                <a:ea typeface="Times New Roman"/>
                <a:cs typeface="Times New Roman"/>
              </a:rPr>
              <a:t>anglicisme</a:t>
            </a:r>
            <a:r>
              <a:rPr lang="en-US" b="1" dirty="0" smtClean="0">
                <a:latin typeface="Times New Roman"/>
                <a:ea typeface="Times New Roman"/>
                <a:cs typeface="Times New Roman"/>
              </a:rPr>
              <a:t> lexical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899592" y="1412776"/>
            <a:ext cx="7992888" cy="4752528"/>
          </a:xfrm>
        </p:spPr>
        <p:txBody>
          <a:bodyPr>
            <a:noAutofit/>
          </a:bodyPr>
          <a:lstStyle/>
          <a:p>
            <a:pPr lvl="0" algn="ctr"/>
            <a:r>
              <a:rPr lang="pl-PL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Média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le </a:t>
            </a:r>
            <a:r>
              <a:rPr lang="en-US" sz="2800" b="1" dirty="0" smtClean="0">
                <a:latin typeface="Times New Roman"/>
                <a:ea typeface="Times New Roman"/>
              </a:rPr>
              <a:t>show-biz</a:t>
            </a:r>
            <a:endParaRPr lang="pl-PL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>
              <a:buNone/>
            </a:pPr>
            <a:endParaRPr lang="pl-PL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prime-time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l-PL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heure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grande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écoute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one-man-show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spectacle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solo</a:t>
            </a:r>
            <a:endParaRPr lang="pl-PL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star                      </a:t>
            </a:r>
            <a:r>
              <a:rPr lang="pl-PL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vedette</a:t>
            </a:r>
            <a:endParaRPr lang="pl-PL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best-of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anthologie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thriller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 d'angoisse. 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remake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pl-PL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nouvelle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adaptation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l-PL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pl-PL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>
              <a:buNone/>
            </a:pP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7986"/>
            <a:ext cx="1944216" cy="239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55623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Autres</a:t>
            </a:r>
            <a:r>
              <a:rPr lang="pl-PL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anglicismes</a:t>
            </a:r>
            <a:r>
              <a:rPr lang="pl-PL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pl-PL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remplacer</a:t>
            </a:r>
            <a:r>
              <a:rPr lang="pl-PL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pl-PL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899592" y="1700808"/>
            <a:ext cx="7992888" cy="3168352"/>
          </a:xfrm>
        </p:spPr>
        <p:txBody>
          <a:bodyPr>
            <a:normAutofit/>
          </a:bodyPr>
          <a:lstStyle/>
          <a:p>
            <a:pPr lvl="0"/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brainstorming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remue-méninges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after-shave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après-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rasage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check-list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pense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-bête. 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loser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perdant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airbag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coussin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gonflable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sécurité</a:t>
            </a:r>
            <a:endParaRPr lang="pl-PL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18" b="13307"/>
          <a:stretch/>
        </p:blipFill>
        <p:spPr bwMode="auto">
          <a:xfrm>
            <a:off x="2555776" y="4797152"/>
            <a:ext cx="3659013" cy="154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3042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1628800"/>
            <a:ext cx="6912768" cy="4824536"/>
          </a:xfrm>
        </p:spPr>
        <p:txBody>
          <a:bodyPr/>
          <a:lstStyle/>
          <a:p>
            <a:pPr marL="0" indent="0" algn="l">
              <a:buNone/>
            </a:pP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Définition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d’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anglicisme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Régulations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législatives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ypes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anglicismes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Anglicismes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sémantiques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aux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faux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amis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Anglicismes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lexicales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Anglicismes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syntaxiques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Anglicismes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phonéthiques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Anglicismes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orthographiques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Anglicismes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éviter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à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remplacer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Anglicismes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partout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Emprunts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français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l’anglais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Dictionnaire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Quiz</a:t>
            </a:r>
            <a:b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Bibliographie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87624" y="260648"/>
            <a:ext cx="6624736" cy="792088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 de la </a:t>
            </a:r>
            <a:r>
              <a:rPr lang="pl-PL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présentation</a:t>
            </a:r>
            <a:endParaRPr lang="pl-PL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0973069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41310" y="188640"/>
            <a:ext cx="5321887" cy="890883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Vêtements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67544" y="1196752"/>
            <a:ext cx="8208912" cy="5184576"/>
          </a:xfrm>
        </p:spPr>
        <p:txBody>
          <a:bodyPr/>
          <a:lstStyle/>
          <a:p>
            <a:pPr marL="45720" indent="0" algn="ctr">
              <a:buNone/>
            </a:pP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On </a:t>
            </a:r>
            <a:r>
              <a:rPr lang="pl-PL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 </a:t>
            </a:r>
            <a:r>
              <a:rPr lang="pl-PL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éviter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l-P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jean</a:t>
            </a:r>
            <a:endParaRPr lang="pl-P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T-shirt</a:t>
            </a:r>
          </a:p>
          <a:p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pl-P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shorts</a:t>
            </a:r>
            <a:endParaRPr lang="pl-P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boots</a:t>
            </a:r>
            <a:endParaRPr lang="pl-P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pull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l-P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22667" r="7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09" r="21788"/>
          <a:stretch/>
        </p:blipFill>
        <p:spPr bwMode="auto">
          <a:xfrm>
            <a:off x="1979712" y="908720"/>
            <a:ext cx="1163781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0667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69" t="9281" r="5012" b="15237"/>
          <a:stretch/>
        </p:blipFill>
        <p:spPr bwMode="auto">
          <a:xfrm>
            <a:off x="6012160" y="2332132"/>
            <a:ext cx="1884218" cy="161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116"/>
          <a:stretch/>
        </p:blipFill>
        <p:spPr bwMode="auto">
          <a:xfrm>
            <a:off x="2987824" y="4143600"/>
            <a:ext cx="1714500" cy="167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8237" y="4657222"/>
            <a:ext cx="2600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57608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3690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anglicismes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partout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51520" y="1412776"/>
            <a:ext cx="8568952" cy="4824536"/>
          </a:xfrm>
        </p:spPr>
        <p:txBody>
          <a:bodyPr/>
          <a:lstStyle/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pl-PL" sz="2400" b="1" dirty="0" smtClean="0">
                <a:latin typeface="Times New Roman"/>
                <a:ea typeface="Times New Roman"/>
                <a:cs typeface="Times New Roman"/>
              </a:rPr>
              <a:t>Sports </a:t>
            </a:r>
            <a:r>
              <a:rPr lang="pl-PL" sz="2400" b="1" dirty="0">
                <a:latin typeface="Times New Roman"/>
                <a:ea typeface="Times New Roman"/>
                <a:cs typeface="Times New Roman"/>
              </a:rPr>
              <a:t>et </a:t>
            </a:r>
            <a:r>
              <a:rPr lang="pl-PL" sz="2400" b="1" dirty="0" err="1" smtClean="0">
                <a:latin typeface="Times New Roman"/>
                <a:ea typeface="Times New Roman"/>
                <a:cs typeface="Times New Roman"/>
              </a:rPr>
              <a:t>loisirs</a:t>
            </a:r>
            <a:r>
              <a:rPr lang="pl-PL" sz="2400" b="1" dirty="0" smtClean="0">
                <a:latin typeface="Times New Roman"/>
                <a:ea typeface="Times New Roman"/>
                <a:cs typeface="Times New Roman"/>
              </a:rPr>
              <a:t>: </a:t>
            </a:r>
            <a:r>
              <a:rPr lang="pl-PL" sz="2400" dirty="0" err="1" smtClean="0">
                <a:latin typeface="Times New Roman"/>
                <a:ea typeface="Times New Roman"/>
                <a:cs typeface="Times New Roman"/>
              </a:rPr>
              <a:t>match</a:t>
            </a:r>
            <a:r>
              <a:rPr lang="pl-PL" sz="2400" dirty="0" smtClean="0">
                <a:latin typeface="Times New Roman"/>
                <a:ea typeface="Times New Roman"/>
                <a:cs typeface="Times New Roman"/>
              </a:rPr>
              <a:t>, football, jogging, fan, fair </a:t>
            </a:r>
            <a:r>
              <a:rPr lang="pl-PL" sz="2400" dirty="0" err="1" smtClean="0">
                <a:latin typeface="Times New Roman"/>
                <a:ea typeface="Times New Roman"/>
                <a:cs typeface="Times New Roman"/>
              </a:rPr>
              <a:t>play</a:t>
            </a:r>
            <a:r>
              <a:rPr lang="pl-PL" sz="2400" dirty="0" smtClean="0">
                <a:latin typeface="Times New Roman"/>
                <a:ea typeface="Times New Roman"/>
                <a:cs typeface="Times New Roman"/>
              </a:rPr>
              <a:t> 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it-IT" sz="2400" b="1" dirty="0" smtClean="0">
                <a:latin typeface="Times New Roman"/>
                <a:ea typeface="Times New Roman"/>
              </a:rPr>
              <a:t>Monde </a:t>
            </a:r>
            <a:r>
              <a:rPr lang="it-IT" sz="2400" b="1" dirty="0">
                <a:latin typeface="Times New Roman"/>
                <a:ea typeface="Times New Roman"/>
              </a:rPr>
              <a:t>du </a:t>
            </a:r>
            <a:r>
              <a:rPr lang="it-IT" sz="2400" b="1" dirty="0" smtClean="0">
                <a:latin typeface="Times New Roman"/>
                <a:ea typeface="Times New Roman"/>
              </a:rPr>
              <a:t>travail</a:t>
            </a:r>
            <a:r>
              <a:rPr lang="pl-PL" sz="2400" b="1" dirty="0" smtClean="0">
                <a:latin typeface="Times New Roman"/>
                <a:ea typeface="Times New Roman"/>
              </a:rPr>
              <a:t>: </a:t>
            </a:r>
            <a:r>
              <a:rPr lang="pl-PL" sz="2400" dirty="0" err="1" smtClean="0">
                <a:latin typeface="Times New Roman"/>
                <a:ea typeface="Times New Roman"/>
              </a:rPr>
              <a:t>job</a:t>
            </a:r>
            <a:r>
              <a:rPr lang="pl-PL" sz="2400" dirty="0" smtClean="0">
                <a:latin typeface="Times New Roman"/>
                <a:ea typeface="Times New Roman"/>
              </a:rPr>
              <a:t>, </a:t>
            </a:r>
            <a:r>
              <a:rPr lang="pl-PL" sz="2400" dirty="0" err="1" smtClean="0">
                <a:latin typeface="Times New Roman"/>
                <a:ea typeface="Times New Roman"/>
              </a:rPr>
              <a:t>freelane</a:t>
            </a:r>
            <a:r>
              <a:rPr lang="pl-PL" sz="2400" dirty="0" smtClean="0">
                <a:latin typeface="Times New Roman"/>
                <a:ea typeface="Times New Roman"/>
              </a:rPr>
              <a:t>, deadline, boss, </a:t>
            </a:r>
            <a:r>
              <a:rPr lang="pl-PL" sz="2400" dirty="0" err="1" smtClean="0">
                <a:latin typeface="Times New Roman"/>
                <a:ea typeface="Times New Roman"/>
              </a:rPr>
              <a:t>after</a:t>
            </a:r>
            <a:r>
              <a:rPr lang="pl-PL" sz="2400" dirty="0" smtClean="0">
                <a:latin typeface="Times New Roman"/>
                <a:ea typeface="Times New Roman"/>
              </a:rPr>
              <a:t> </a:t>
            </a:r>
            <a:r>
              <a:rPr lang="pl-PL" sz="2400" dirty="0" err="1" smtClean="0">
                <a:latin typeface="Times New Roman"/>
                <a:ea typeface="Times New Roman"/>
              </a:rPr>
              <a:t>work</a:t>
            </a:r>
            <a:endParaRPr lang="pl-PL" sz="24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pl-PL" sz="2400" b="1" dirty="0" smtClean="0">
                <a:latin typeface="Times New Roman"/>
                <a:ea typeface="Times New Roman"/>
                <a:cs typeface="Times New Roman"/>
              </a:rPr>
              <a:t>Internet </a:t>
            </a:r>
            <a:r>
              <a:rPr lang="pl-PL" sz="2400" b="1" dirty="0">
                <a:latin typeface="Times New Roman"/>
                <a:ea typeface="Times New Roman"/>
                <a:cs typeface="Times New Roman"/>
              </a:rPr>
              <a:t>et </a:t>
            </a:r>
            <a:r>
              <a:rPr lang="pl-PL" sz="2400" b="1" dirty="0" err="1" smtClean="0">
                <a:latin typeface="Times New Roman"/>
                <a:ea typeface="Times New Roman"/>
                <a:cs typeface="Times New Roman"/>
              </a:rPr>
              <a:t>informatique</a:t>
            </a:r>
            <a:r>
              <a:rPr lang="pl-PL" sz="2400" b="1" dirty="0" smtClean="0">
                <a:latin typeface="Times New Roman"/>
                <a:ea typeface="Times New Roman"/>
                <a:cs typeface="Times New Roman"/>
              </a:rPr>
              <a:t>: </a:t>
            </a:r>
            <a:r>
              <a:rPr lang="pl-PL" sz="2400" dirty="0" smtClean="0">
                <a:latin typeface="Times New Roman"/>
                <a:ea typeface="Times New Roman"/>
                <a:cs typeface="Times New Roman"/>
              </a:rPr>
              <a:t>web, laptop, </a:t>
            </a:r>
            <a:r>
              <a:rPr lang="pl-PL" sz="2400" dirty="0" err="1" smtClean="0">
                <a:latin typeface="Times New Roman"/>
                <a:ea typeface="Times New Roman"/>
                <a:cs typeface="Times New Roman"/>
              </a:rPr>
              <a:t>site</a:t>
            </a:r>
            <a:r>
              <a:rPr lang="pl-PL" sz="2400" dirty="0" smtClean="0">
                <a:latin typeface="Times New Roman"/>
                <a:ea typeface="Times New Roman"/>
                <a:cs typeface="Times New Roman"/>
              </a:rPr>
              <a:t> Internet, nerd,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pl-PL" sz="2400" b="1" dirty="0" smtClean="0">
                <a:latin typeface="Times New Roman"/>
                <a:ea typeface="Times New Roman"/>
                <a:cs typeface="Times New Roman"/>
              </a:rPr>
              <a:t>Technologie: </a:t>
            </a:r>
            <a:r>
              <a:rPr lang="pl-PL" sz="2400" dirty="0" err="1" smtClean="0">
                <a:latin typeface="Times New Roman"/>
                <a:ea typeface="Times New Roman"/>
                <a:cs typeface="Times New Roman"/>
              </a:rPr>
              <a:t>air</a:t>
            </a:r>
            <a:r>
              <a:rPr lang="pl-PL" sz="24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pl-PL" sz="2400" dirty="0" err="1" smtClean="0">
                <a:latin typeface="Times New Roman"/>
                <a:ea typeface="Times New Roman"/>
                <a:cs typeface="Times New Roman"/>
              </a:rPr>
              <a:t>bag</a:t>
            </a:r>
            <a:r>
              <a:rPr lang="pl-PL" sz="2400" dirty="0" smtClean="0">
                <a:latin typeface="Times New Roman"/>
                <a:ea typeface="Times New Roman"/>
                <a:cs typeface="Times New Roman"/>
              </a:rPr>
              <a:t>, </a:t>
            </a:r>
            <a:r>
              <a:rPr lang="pl-PL" sz="2400" dirty="0" err="1" smtClean="0">
                <a:latin typeface="Times New Roman"/>
                <a:ea typeface="Times New Roman"/>
                <a:cs typeface="Times New Roman"/>
              </a:rPr>
              <a:t>cutter</a:t>
            </a:r>
            <a:r>
              <a:rPr lang="pl-PL" sz="2400" dirty="0" smtClean="0">
                <a:latin typeface="Times New Roman"/>
                <a:ea typeface="Times New Roman"/>
                <a:cs typeface="Times New Roman"/>
              </a:rPr>
              <a:t>, high-</a:t>
            </a:r>
            <a:r>
              <a:rPr lang="pl-PL" sz="2400" dirty="0" err="1" smtClean="0">
                <a:latin typeface="Times New Roman"/>
                <a:ea typeface="Times New Roman"/>
                <a:cs typeface="Times New Roman"/>
              </a:rPr>
              <a:t>tech</a:t>
            </a:r>
            <a:endParaRPr lang="pl-PL" sz="2400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pl-PL" sz="2400" b="1" dirty="0" err="1" smtClean="0">
                <a:latin typeface="Times New Roman"/>
                <a:ea typeface="Times New Roman"/>
                <a:cs typeface="Times New Roman"/>
              </a:rPr>
              <a:t>Vie</a:t>
            </a:r>
            <a:r>
              <a:rPr lang="pl-PL" sz="24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pl-PL" sz="2400" b="1" dirty="0" err="1" smtClean="0">
                <a:latin typeface="Times New Roman"/>
                <a:ea typeface="Times New Roman"/>
                <a:cs typeface="Times New Roman"/>
              </a:rPr>
              <a:t>quotidienne</a:t>
            </a:r>
            <a:r>
              <a:rPr lang="pl-PL" sz="2400" b="1" dirty="0" smtClean="0"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cool,  top (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génial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), parking, fun, drive-in, </a:t>
            </a:r>
            <a:r>
              <a:rPr lang="en-US" sz="2400" dirty="0" smtClean="0">
                <a:latin typeface="Times New Roman"/>
                <a:ea typeface="Times New Roman"/>
                <a:cs typeface="Times New Roman"/>
              </a:rPr>
              <a:t>fake</a:t>
            </a:r>
            <a:r>
              <a:rPr lang="pl-PL" sz="2400" dirty="0" smtClean="0">
                <a:latin typeface="Times New Roman"/>
                <a:ea typeface="Times New Roman"/>
                <a:cs typeface="Times New Roman"/>
              </a:rPr>
              <a:t>, timing</a:t>
            </a:r>
            <a:endParaRPr lang="pl-PL" sz="2400" dirty="0"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pl-PL" sz="2800" dirty="0"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pl-PL" sz="2400" dirty="0"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pl-PL" sz="2000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pl-PL" sz="2400" dirty="0"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pl-PL" sz="2400" b="1" dirty="0" smtClean="0">
              <a:latin typeface="Times New Roman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pl-PL" sz="2000" dirty="0">
              <a:latin typeface="Times New Roman"/>
              <a:ea typeface="Calibri"/>
              <a:cs typeface="Times New Roman"/>
            </a:endParaRPr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33056"/>
            <a:ext cx="244827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89037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4070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sz="4400" dirty="0" err="1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Autres</a:t>
            </a:r>
            <a:r>
              <a:rPr lang="pl-PL" sz="4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400" dirty="0" err="1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anglicismes</a:t>
            </a:r>
            <a:r>
              <a:rPr lang="pl-PL" sz="4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pl-PL" sz="4400" dirty="0" err="1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remplacer</a:t>
            </a:r>
            <a:r>
              <a:rPr lang="pl-PL" sz="4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58216"/>
            <a:ext cx="4063814" cy="312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0614"/>
            <a:ext cx="3672408" cy="312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936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Voici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quelques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exemples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mots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expressions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françaises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utilisés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anglais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/>
              <a:t/>
            </a:r>
            <a:br>
              <a:rPr lang="pl-PL" sz="2800" dirty="0"/>
            </a:b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79512" y="1124744"/>
            <a:ext cx="6120680" cy="5733256"/>
          </a:xfrm>
        </p:spPr>
        <p:txBody>
          <a:bodyPr numCol="2">
            <a:normAutofit/>
          </a:bodyPr>
          <a:lstStyle/>
          <a:p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-de-sac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pl-PL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pot-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pourri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pl-PL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contraire, </a:t>
            </a:r>
            <a:endParaRPr lang="pl-PL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baguette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pl-PL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ballet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pl-PL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appétit, </a:t>
            </a:r>
            <a:endParaRPr lang="pl-PL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c’est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vie, </a:t>
            </a:r>
            <a:endParaRPr lang="pl-PL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chandelier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pl-PL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limousine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pl-PL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lingerie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pl-PL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crème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brûlée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pl-PL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omelette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pl-PL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chauffeur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pl-PL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raison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d’être, </a:t>
            </a:r>
            <a:endParaRPr lang="pl-PL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tête-à-tête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pl-PL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carte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blanche, </a:t>
            </a:r>
            <a:endParaRPr lang="pl-PL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cliché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pl-PL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naïve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pl-PL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voilà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pl-PL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souvenir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pl-PL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petite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pl-PL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route, </a:t>
            </a:r>
            <a:endParaRPr lang="pl-PL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joie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vivre, </a:t>
            </a:r>
            <a:endParaRPr lang="pl-PL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petite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pl-PL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cuisine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3204429" cy="427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43767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7686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539552" y="1484784"/>
            <a:ext cx="7480920" cy="4842872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1667" y="3573016"/>
            <a:ext cx="6240011" cy="305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jaśnienie prostokątne zaokrąglone 3"/>
          <p:cNvSpPr/>
          <p:nvPr/>
        </p:nvSpPr>
        <p:spPr>
          <a:xfrm>
            <a:off x="3059832" y="1238399"/>
            <a:ext cx="2088232" cy="86484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Vous </a:t>
            </a:r>
            <a:r>
              <a:rPr lang="pl-PL" dirty="0" err="1" smtClean="0"/>
              <a:t>desirez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5" name="Objaśnienie prostokątne zaokrąglone 4"/>
          <p:cNvSpPr/>
          <p:nvPr/>
        </p:nvSpPr>
        <p:spPr>
          <a:xfrm>
            <a:off x="6234309" y="2151148"/>
            <a:ext cx="2473120" cy="1296144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Je </a:t>
            </a:r>
            <a:r>
              <a:rPr lang="pl-PL" dirty="0" err="1" smtClean="0"/>
              <a:t>voudrais</a:t>
            </a:r>
            <a:r>
              <a:rPr lang="pl-PL" dirty="0" smtClean="0"/>
              <a:t> </a:t>
            </a:r>
          </a:p>
          <a:p>
            <a:pPr algn="ctr"/>
            <a:r>
              <a:rPr lang="pl-PL" dirty="0" err="1" smtClean="0"/>
              <a:t>du</a:t>
            </a:r>
            <a:r>
              <a:rPr lang="pl-PL" dirty="0" smtClean="0"/>
              <a:t> </a:t>
            </a:r>
            <a:r>
              <a:rPr lang="pl-PL" b="1" dirty="0" err="1" smtClean="0"/>
              <a:t>thé</a:t>
            </a:r>
            <a:r>
              <a:rPr lang="pl-PL" b="1" dirty="0" smtClean="0"/>
              <a:t> </a:t>
            </a:r>
            <a:r>
              <a:rPr lang="pl-PL" b="1" dirty="0" err="1" smtClean="0"/>
              <a:t>glassé</a:t>
            </a:r>
            <a:r>
              <a:rPr lang="pl-PL" dirty="0" smtClean="0"/>
              <a:t>,</a:t>
            </a:r>
          </a:p>
          <a:p>
            <a:pPr algn="ctr"/>
            <a:r>
              <a:rPr lang="pl-PL" dirty="0" smtClean="0"/>
              <a:t> </a:t>
            </a:r>
            <a:r>
              <a:rPr lang="pl-PL" dirty="0" err="1" smtClean="0"/>
              <a:t>s’il</a:t>
            </a:r>
            <a:r>
              <a:rPr lang="pl-PL" dirty="0" smtClean="0"/>
              <a:t> vous </a:t>
            </a:r>
            <a:r>
              <a:rPr lang="pl-PL" dirty="0" err="1" smtClean="0"/>
              <a:t>plais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6" name="Objaśnienie prostokątne zaokrąglone 5"/>
          <p:cNvSpPr/>
          <p:nvPr/>
        </p:nvSpPr>
        <p:spPr>
          <a:xfrm>
            <a:off x="1763688" y="2258580"/>
            <a:ext cx="2160240" cy="1188712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Mais</a:t>
            </a:r>
            <a:r>
              <a:rPr lang="pl-PL" dirty="0" smtClean="0"/>
              <a:t> </a:t>
            </a:r>
            <a:r>
              <a:rPr lang="pl-PL" dirty="0" err="1" smtClean="0"/>
              <a:t>nous</a:t>
            </a:r>
            <a:r>
              <a:rPr lang="pl-PL" dirty="0" smtClean="0"/>
              <a:t> </a:t>
            </a:r>
            <a:r>
              <a:rPr lang="pl-PL" dirty="0" err="1" smtClean="0"/>
              <a:t>avons</a:t>
            </a:r>
            <a:r>
              <a:rPr lang="pl-PL" dirty="0" smtClean="0"/>
              <a:t> </a:t>
            </a:r>
            <a:r>
              <a:rPr lang="pl-PL" dirty="0" err="1" smtClean="0"/>
              <a:t>seulement</a:t>
            </a:r>
            <a:r>
              <a:rPr lang="pl-PL" dirty="0" smtClean="0"/>
              <a:t> </a:t>
            </a:r>
          </a:p>
          <a:p>
            <a:pPr algn="ctr"/>
            <a:r>
              <a:rPr lang="pl-PL" dirty="0" err="1" smtClean="0"/>
              <a:t>du</a:t>
            </a:r>
            <a:r>
              <a:rPr lang="pl-PL" dirty="0" smtClean="0"/>
              <a:t> </a:t>
            </a:r>
            <a:r>
              <a:rPr lang="pl-PL" b="1" dirty="0" err="1" smtClean="0"/>
              <a:t>ice</a:t>
            </a:r>
            <a:r>
              <a:rPr lang="pl-PL" b="1" dirty="0" smtClean="0"/>
              <a:t> </a:t>
            </a:r>
            <a:r>
              <a:rPr lang="pl-PL" b="1" dirty="0" err="1" smtClean="0"/>
              <a:t>tea</a:t>
            </a:r>
            <a:r>
              <a:rPr lang="pl-PL" dirty="0" smtClean="0"/>
              <a:t>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876773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06489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pl-PL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anglicismes</a:t>
            </a:r>
            <a:r>
              <a:rPr lang="pl-PL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pl-PL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partout</a:t>
            </a:r>
            <a:endParaRPr lang="pl-PL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4947" y="1556792"/>
            <a:ext cx="5049341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82925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6552728" cy="806954"/>
          </a:xfrm>
        </p:spPr>
        <p:txBody>
          <a:bodyPr/>
          <a:lstStyle/>
          <a:p>
            <a:pPr marL="0" indent="0" algn="ctr">
              <a:buNone/>
            </a:pPr>
            <a:r>
              <a:rPr lang="pl-PL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Dictionnaire</a:t>
            </a:r>
            <a:r>
              <a:rPr lang="pl-PL" sz="2800" dirty="0" smtClean="0"/>
              <a:t> </a:t>
            </a:r>
            <a:endParaRPr lang="pl-PL" sz="2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71600" y="1412776"/>
            <a:ext cx="7338646" cy="4680520"/>
          </a:xfrm>
        </p:spPr>
        <p:txBody>
          <a:bodyPr/>
          <a:lstStyle/>
          <a:p>
            <a:pPr algn="l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locution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wyrażenie</a:t>
            </a:r>
          </a:p>
          <a:p>
            <a:pPr algn="l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wyrażenie</a:t>
            </a:r>
          </a:p>
          <a:p>
            <a:pPr algn="l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loi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prawo</a:t>
            </a:r>
            <a:r>
              <a:rPr lang="pl-P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przepis 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primauté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pierwszeństwo, prymat</a:t>
            </a:r>
          </a:p>
          <a:p>
            <a:pPr algn="l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emprunter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zapożyczyć  </a:t>
            </a:r>
          </a:p>
          <a:p>
            <a:pPr algn="l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remplacer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zamienić</a:t>
            </a:r>
          </a:p>
          <a:p>
            <a:pPr algn="l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éviter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unikać</a:t>
            </a:r>
          </a:p>
          <a:p>
            <a:pPr algn="l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ressembler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być podobnym, przypominać</a:t>
            </a:r>
          </a:p>
          <a:p>
            <a:pPr algn="l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influencer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wpływać </a:t>
            </a:r>
          </a:p>
          <a:p>
            <a:pPr algn="l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promouvoir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promować </a:t>
            </a:r>
          </a:p>
          <a:p>
            <a:pPr algn="l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traduction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littérale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dosłowne tłumaczenie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7780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136904" cy="648072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Quiz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31032" y="1268760"/>
            <a:ext cx="8712968" cy="4968552"/>
          </a:xfrm>
        </p:spPr>
        <p:txBody>
          <a:bodyPr>
            <a:normAutofit/>
          </a:bodyPr>
          <a:lstStyle/>
          <a:p>
            <a:pPr algn="l"/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pl-PL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Combien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l-PL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d’anglicismes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a?</a:t>
            </a:r>
          </a:p>
          <a:p>
            <a:pPr algn="l"/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A.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eux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B.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l-PL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inq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C. </a:t>
            </a:r>
            <a:r>
              <a:rPr lang="pl-PL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sept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l"/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Est-ce </a:t>
            </a:r>
            <a:r>
              <a:rPr lang="pl-PL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pl-PL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Français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acceptent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tous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pl-PL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anglicismes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leur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langue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/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pl-PL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Oui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B. Non 		C. On </a:t>
            </a:r>
            <a:r>
              <a:rPr lang="pl-PL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sait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pas  </a:t>
            </a:r>
          </a:p>
          <a:p>
            <a:pPr algn="l"/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Au </a:t>
            </a:r>
            <a:r>
              <a:rPr lang="pl-PL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lieu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l-PL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weekend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doit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l-PL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l-PL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acancelle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amedime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C. fin de la </a:t>
            </a:r>
            <a:r>
              <a:rPr lang="pl-PL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semaine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pl-PL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Qu’est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-ce </a:t>
            </a:r>
            <a:r>
              <a:rPr lang="pl-PL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veut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fr-FR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coussin gonflable de </a:t>
            </a:r>
            <a:r>
              <a:rPr lang="fr-FR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sécurité</a:t>
            </a:r>
            <a:endParaRPr lang="pl-PL" sz="2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pl-PL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drive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-in 	B. </a:t>
            </a:r>
            <a:r>
              <a:rPr lang="pl-PL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sister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-in-law 	C. </a:t>
            </a:r>
            <a:r>
              <a:rPr lang="pl-PL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bag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lieu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l-PL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l-PL" sz="2200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pl-PL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e-mail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doit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pl-PL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courrier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B. </a:t>
            </a:r>
            <a:r>
              <a:rPr lang="pl-PL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courriel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C. </a:t>
            </a:r>
            <a:r>
              <a:rPr lang="pl-PL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courir</a:t>
            </a: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pl-PL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Donnez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pl-PL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pour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nommer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vêtements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l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364188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60840" cy="792088"/>
          </a:xfrm>
        </p:spPr>
        <p:txBody>
          <a:bodyPr/>
          <a:lstStyle/>
          <a:p>
            <a:pPr marL="0" indent="0" algn="l">
              <a:buNone/>
            </a:pP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Qu’est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-ce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veut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quand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mannequin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dit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59832" y="1196752"/>
            <a:ext cx="5328592" cy="5040560"/>
          </a:xfrm>
        </p:spPr>
        <p:txBody>
          <a:bodyPr/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pPr marL="457200" indent="-457200" algn="l">
              <a:buAutoNum type="alphaUcPeriod"/>
            </a:pP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J’ai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beaucoup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livres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l">
              <a:buAutoNum type="alphaUcPeriod"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suis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très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occupée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l">
              <a:buAutoNum type="alphaUcPeriod"/>
            </a:pP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J’aime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lire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l">
              <a:buAutoNum type="alphaUcPeriod"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travaille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bibliothéque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795" r="4902"/>
          <a:stretch/>
        </p:blipFill>
        <p:spPr bwMode="auto">
          <a:xfrm>
            <a:off x="755576" y="1700808"/>
            <a:ext cx="2189019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jaśnienie owalne 3"/>
          <p:cNvSpPr/>
          <p:nvPr/>
        </p:nvSpPr>
        <p:spPr>
          <a:xfrm>
            <a:off x="3059832" y="1340768"/>
            <a:ext cx="4248472" cy="1440160"/>
          </a:xfrm>
          <a:prstGeom prst="wedgeEllipseCallou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Je </a:t>
            </a:r>
            <a:r>
              <a:rPr lang="pl-PL" sz="2800" b="1" dirty="0" err="1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suis</a:t>
            </a:r>
            <a:r>
              <a:rPr lang="pl-PL" sz="28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pl-PL" sz="2800" b="1" dirty="0" err="1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overbooké</a:t>
            </a:r>
            <a:endParaRPr lang="pl-PL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3161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3040" y="1340768"/>
            <a:ext cx="8533456" cy="5112568"/>
          </a:xfrm>
        </p:spPr>
        <p:txBody>
          <a:bodyPr/>
          <a:lstStyle/>
          <a:p>
            <a:pPr marL="0" indent="0" algn="l">
              <a:buNone/>
            </a:pPr>
            <a:r>
              <a:rPr lang="pl-PL" sz="20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pl-PL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anglicismes</a:t>
            </a:r>
            <a:r>
              <a:rPr lang="pl-PL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Bibliotheque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visuelle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[online]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http://www.alloprof.qc.ca/BV/Pages/f1575.aspx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anglicismes, c'est GLAMOUR ou un vrai MUST-HAVE ?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Bonjour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France </a:t>
            </a:r>
            <a:r>
              <a:rPr lang="pl-PL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[online]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www.bonjourdefrance.com/exercices/contenu/les-anglicismes-cest-glamour-ou-un-vrai-must-have.html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langues se sont toujours nourries d'emprunts. Mais la vogue actuelle des anglicismes atteint un niveau exceptionnel. Et inquiétant</a:t>
            </a:r>
            <a:r>
              <a:rPr lang="fr-F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L’EXPRESS</a:t>
            </a:r>
            <a:r>
              <a:rPr lang="pl-PL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[online]</a:t>
            </a:r>
            <a:r>
              <a:rPr lang="pl-PL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pl-PL" sz="2000" b="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www.lexpress.fr/culture/ne-tirez-plus-messieurs-les-franglais_1566005.html</a:t>
            </a:r>
            <a:r>
              <a:rPr lang="pl-PL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Vingt anglicismes à bannir de toute </a:t>
            </a:r>
            <a:r>
              <a:rPr lang="fr-FR" sz="2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urgence</a:t>
            </a:r>
            <a:r>
              <a:rPr lang="pl-PL" sz="2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FIGARO </a:t>
            </a:r>
            <a:r>
              <a:rPr lang="pl-PL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[online] </a:t>
            </a:r>
            <a:r>
              <a:rPr lang="pl-PL" sz="2000" b="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pl-PL" sz="2000" b="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www.lefigaro.fr/langue-francaise/expressions-francaises/2017/08/14/37003-20170814ARTFIG00003-vingt-anglicismes-a-bannir-de-toute-urgence.php</a:t>
            </a:r>
            <a:r>
              <a:rPr lang="pl-PL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31640" y="404664"/>
            <a:ext cx="5970494" cy="835460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Bibliographie</a:t>
            </a:r>
            <a:endParaRPr lang="pl-PL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1935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Znalezione obrazy dla zapytania jej królewskiej mośc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8810" l="669" r="996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64" r="8428"/>
          <a:stretch/>
        </p:blipFill>
        <p:spPr bwMode="auto">
          <a:xfrm>
            <a:off x="6151714" y="3971687"/>
            <a:ext cx="3007629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35402" y="3740549"/>
            <a:ext cx="6400800" cy="1080120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Les</a:t>
            </a:r>
            <a:r>
              <a:rPr lang="pl-PL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pl-PL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anglicismes</a:t>
            </a:r>
            <a:r>
              <a:rPr lang="pl-PL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endParaRPr lang="pl-PL" sz="4400" b="1" dirty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49602" y="2179503"/>
            <a:ext cx="7772400" cy="1512168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pl-PL" sz="5400" b="1" dirty="0" err="1" smtClean="0">
                <a:latin typeface="Bookman Old Style" panose="02050604050505020204" pitchFamily="18" charset="0"/>
              </a:rPr>
              <a:t>Ici</a:t>
            </a:r>
            <a:r>
              <a:rPr lang="pl-PL" sz="5400" b="1" dirty="0" smtClean="0">
                <a:latin typeface="Bookman Old Style" panose="02050604050505020204" pitchFamily="18" charset="0"/>
              </a:rPr>
              <a:t> on </a:t>
            </a:r>
            <a:r>
              <a:rPr lang="pl-PL" sz="5400" b="1" dirty="0" err="1" smtClean="0">
                <a:latin typeface="Bookman Old Style" panose="02050604050505020204" pitchFamily="18" charset="0"/>
              </a:rPr>
              <a:t>parle</a:t>
            </a:r>
            <a:r>
              <a:rPr lang="pl-PL" sz="5400" b="1" dirty="0" smtClean="0">
                <a:latin typeface="Bookman Old Style" panose="02050604050505020204" pitchFamily="18" charset="0"/>
              </a:rPr>
              <a:t> </a:t>
            </a:r>
            <a:r>
              <a:rPr lang="pl-PL" sz="5400" b="1" dirty="0" err="1" smtClean="0">
                <a:latin typeface="Bookman Old Style" panose="02050604050505020204" pitchFamily="18" charset="0"/>
              </a:rPr>
              <a:t>franglais</a:t>
            </a:r>
            <a:endParaRPr lang="pl-PL" sz="5400" b="1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38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2024039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43" t="10095" r="3637"/>
          <a:stretch/>
        </p:blipFill>
        <p:spPr bwMode="auto">
          <a:xfrm>
            <a:off x="2737729" y="260648"/>
            <a:ext cx="3796146" cy="16758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76820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Znalezione obrazy dla zapytania symbols de la franc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31" t="7306" r="12235" b="9725"/>
          <a:stretch/>
        </p:blipFill>
        <p:spPr bwMode="auto">
          <a:xfrm>
            <a:off x="5873499" y="3429000"/>
            <a:ext cx="3144982" cy="32835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sz="4400" b="1" kern="1800" dirty="0">
                <a:latin typeface="Times New Roman"/>
                <a:ea typeface="Times New Roman"/>
                <a:cs typeface="Times New Roman"/>
              </a:rPr>
              <a:t>Franglais et </a:t>
            </a:r>
            <a:r>
              <a:rPr lang="pl-PL" sz="4400" b="1" kern="1800" dirty="0" err="1" smtClean="0">
                <a:latin typeface="Times New Roman"/>
                <a:ea typeface="Times New Roman"/>
                <a:cs typeface="Times New Roman"/>
              </a:rPr>
              <a:t>les</a:t>
            </a:r>
            <a:r>
              <a:rPr lang="pl-PL" sz="4400" b="1" kern="1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400" b="1" kern="1800" dirty="0" err="1" smtClean="0">
                <a:latin typeface="Times New Roman"/>
                <a:ea typeface="Times New Roman"/>
                <a:cs typeface="Times New Roman"/>
              </a:rPr>
              <a:t>anglicismes</a:t>
            </a:r>
            <a:r>
              <a:rPr lang="en-US" sz="4400" b="1" kern="1800" dirty="0">
                <a:latin typeface="Times New Roman"/>
                <a:ea typeface="Times New Roman"/>
                <a:cs typeface="Times New Roman"/>
              </a:rPr>
              <a:t>: </a:t>
            </a:r>
            <a:r>
              <a:rPr lang="pl-PL" sz="4400" b="1" kern="18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pl-PL" sz="4400" b="1" kern="1800" dirty="0" smtClean="0">
                <a:latin typeface="Times New Roman"/>
                <a:ea typeface="Times New Roman"/>
                <a:cs typeface="Times New Roman"/>
              </a:rPr>
            </a:br>
            <a:r>
              <a:rPr lang="en-US" sz="3600" b="1" kern="1800" dirty="0" err="1" smtClean="0">
                <a:latin typeface="Times New Roman"/>
                <a:ea typeface="Times New Roman"/>
                <a:cs typeface="Times New Roman"/>
              </a:rPr>
              <a:t>quand</a:t>
            </a:r>
            <a:r>
              <a:rPr lang="en-US" sz="3600" b="1" kern="1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kern="1800" dirty="0">
                <a:latin typeface="Times New Roman"/>
                <a:ea typeface="Times New Roman"/>
                <a:cs typeface="Times New Roman"/>
              </a:rPr>
              <a:t>le </a:t>
            </a:r>
            <a:r>
              <a:rPr lang="pl-PL" sz="3600" kern="1800" dirty="0" err="1" smtClean="0">
                <a:latin typeface="Times New Roman"/>
                <a:ea typeface="Times New Roman"/>
                <a:cs typeface="Times New Roman"/>
              </a:rPr>
              <a:t>F</a:t>
            </a:r>
            <a:r>
              <a:rPr lang="en-US" sz="3600" b="1" kern="1800" dirty="0" err="1" smtClean="0">
                <a:latin typeface="Times New Roman"/>
                <a:ea typeface="Times New Roman"/>
                <a:cs typeface="Times New Roman"/>
              </a:rPr>
              <a:t>rançais</a:t>
            </a:r>
            <a:r>
              <a:rPr lang="en-US" sz="3600" b="1" kern="1800" dirty="0" smtClean="0">
                <a:latin typeface="Times New Roman"/>
                <a:ea typeface="Times New Roman"/>
                <a:cs typeface="Times New Roman"/>
              </a:rPr>
              <a:t> se </a:t>
            </a:r>
            <a:r>
              <a:rPr lang="en-US" sz="3600" b="1" kern="1800" dirty="0">
                <a:latin typeface="Times New Roman"/>
                <a:ea typeface="Times New Roman"/>
                <a:cs typeface="Times New Roman"/>
              </a:rPr>
              <a:t>met à </a:t>
            </a:r>
            <a:r>
              <a:rPr lang="en-US" sz="3600" b="1" kern="1800" dirty="0" err="1">
                <a:latin typeface="Times New Roman"/>
                <a:ea typeface="Times New Roman"/>
                <a:cs typeface="Times New Roman"/>
              </a:rPr>
              <a:t>parler</a:t>
            </a:r>
            <a:r>
              <a:rPr lang="en-US" sz="3600" b="1" kern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kern="1800" dirty="0" err="1" smtClean="0">
                <a:latin typeface="Times New Roman"/>
                <a:ea typeface="Times New Roman"/>
                <a:cs typeface="Times New Roman"/>
              </a:rPr>
              <a:t>anglais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79512" y="2204864"/>
            <a:ext cx="8833614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it-IT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anglicisme</a:t>
            </a:r>
            <a:r>
              <a:rPr lang="it-IT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mot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locution)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emprunté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lexique de la langue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anglaise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 est critiqué dans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francophonie </a:t>
            </a:r>
            <a:endParaRPr lang="pl-PL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lorsqu'il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employé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détriment </a:t>
            </a:r>
            <a:endParaRPr lang="pl-PL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langue française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45224"/>
            <a:ext cx="19383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72366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44016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anglicismes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c'est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GLAMOUR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vrai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MUST-HAVE ? </a:t>
            </a:r>
            <a:endParaRPr lang="pl-P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79512" y="2348879"/>
            <a:ext cx="8784976" cy="4043189"/>
          </a:xfrm>
        </p:spPr>
        <p:txBody>
          <a:bodyPr>
            <a:normAutofit fontScale="92500"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Certains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empruntés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l'anglais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acceptés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français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badminton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bifteck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boxe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Cependant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autres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considérés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incorrects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équivalents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français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les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réalités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qu'ils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désignent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l-PL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anglicismes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critiqués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doivent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remplacés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des mots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expressions de la langue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française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l-PL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dictionnaires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usuels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anglicismes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critiqués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accompagnés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mention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anglic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Dictionnaire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anglicismes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1980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9730"/>
            <a:ext cx="2081337" cy="109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8641"/>
            <a:ext cx="2088232" cy="109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12989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15744" y="1556792"/>
            <a:ext cx="6512511" cy="8640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loi «AllGood</a:t>
            </a:r>
            <a:r>
              <a:rPr lang="it-IT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pl-P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726" y="2348880"/>
            <a:ext cx="6840760" cy="4248472"/>
          </a:xfrm>
        </p:spPr>
        <p:txBody>
          <a:bodyPr>
            <a:normAutofit/>
          </a:bodyPr>
          <a:lstStyle/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Jacques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Toubon, ministre français de la Culture de mars 1993 à mai 1995, a fait voter une loi (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héritière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loi Bas-Lauriol) visant notamment à «assurer la primauté de l’usage de termes francophones traditionnels face aux anglicismes».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ailleurs, l’ancien ministre avait proposé, pour promouvoir la francophonie, une liste complète de termes français à utiliser à la place des mots anglais («vacancelle» pour «week-end», par exemple), ce qui lui avait valu bien des 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moqueries.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Jack Lang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8640"/>
            <a:ext cx="244827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380218"/>
            <a:ext cx="2457369" cy="328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474433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928992" cy="18722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Exemple d'échec </a:t>
            </a:r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francophonie </a:t>
            </a:r>
            <a:r>
              <a:rPr lang="pl-PL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débarasser le français des </a:t>
            </a:r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anglicismes</a:t>
            </a:r>
            <a:endParaRPr lang="pl-PL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51520" y="2060848"/>
            <a:ext cx="8064896" cy="3672408"/>
          </a:xfrm>
        </p:spPr>
        <p:txBody>
          <a:bodyPr/>
          <a:lstStyle/>
          <a:p>
            <a:r>
              <a:rPr lang="pl-PL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week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-end – </a:t>
            </a:r>
            <a:r>
              <a:rPr lang="pl-PL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samedime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samedi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pl-PL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dimanche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" indent="0">
              <a:buNone/>
            </a:pPr>
            <a:endParaRPr lang="pl-PL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reesbee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d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iscoplane</a:t>
            </a:r>
            <a:endParaRPr lang="pl-PL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pl-PL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apping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itonnage</a:t>
            </a:r>
            <a:endParaRPr lang="pl-PL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59153"/>
            <a:ext cx="4092475" cy="369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94639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560840" cy="1143000"/>
          </a:xfrm>
        </p:spPr>
        <p:txBody>
          <a:bodyPr/>
          <a:lstStyle/>
          <a:p>
            <a:pPr marL="0" indent="0">
              <a:buNone/>
            </a:pPr>
            <a:r>
              <a:rPr lang="pl-PL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Anglicismes</a:t>
            </a:r>
            <a:r>
              <a:rPr lang="pl-PL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pl-PL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éviter</a:t>
            </a:r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dirty="0"/>
              <a:t> 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79512" y="1988840"/>
            <a:ext cx="8784976" cy="4536504"/>
          </a:xfrm>
        </p:spPr>
        <p:txBody>
          <a:bodyPr>
            <a:normAutofit fontScale="92500" lnSpcReduction="10000"/>
          </a:bodyPr>
          <a:lstStyle/>
          <a:p>
            <a:r>
              <a:rPr lang="pl-PL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pl-PL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demande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d’emploi</a:t>
            </a:r>
            <a:endParaRPr lang="pl-PL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bumper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pl-PL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pare-choc</a:t>
            </a:r>
            <a:endParaRPr lang="pl-PL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l-PL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hecker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pl-PL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vérifier</a:t>
            </a:r>
            <a:endParaRPr lang="pl-PL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l-PL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oconut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pl-PL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noix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l-PL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coco</a:t>
            </a:r>
            <a:endParaRPr lang="pl-PL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l-PL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flyer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pl-PL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prospectus</a:t>
            </a:r>
            <a:endParaRPr lang="pl-PL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l-PL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intage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pl-PL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rétro</a:t>
            </a:r>
            <a:endParaRPr lang="pl-PL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réunion a été 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cancellée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réunion a été 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annulée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C'est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joke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pl-PL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C'est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blague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J'ai reçu un 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Jean.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J'ai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reçu un 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courriel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Jean.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518" y="188640"/>
            <a:ext cx="346325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75219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143103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différents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types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anglicismes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07504" y="1772816"/>
            <a:ext cx="6768752" cy="37627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l-PL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L</a:t>
            </a:r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anglicisme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sémantique</a:t>
            </a: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anglicisme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lexical</a:t>
            </a: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anglicisme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syntaxique</a:t>
            </a: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anglicisme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phonétique</a:t>
            </a: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anglicisme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orthographique</a:t>
            </a: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4509" y="1383303"/>
            <a:ext cx="3315599" cy="466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06490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807</TotalTime>
  <Words>1066</Words>
  <Application>Microsoft Office PowerPoint</Application>
  <PresentationFormat>Pokaz na ekranie (4:3)</PresentationFormat>
  <Paragraphs>228</Paragraphs>
  <Slides>29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Aerodynamiczny</vt:lpstr>
      <vt:lpstr>Les anglicismes dans  la langue française </vt:lpstr>
      <vt:lpstr>Définition d’ anglicisme Régulations législatives Types d’anglicismes  Anglicismes sémantiques   Attention aux faux amis  Anglicismes lexicales  Anglicismes syntaxiques  Anglicismes phonéthiques  Anglicismes orthographiques Anglicismes à éviter et à remplacer Anglicismes sont partout  Emprunts français dans l’anglais Dictionnaire Quiz Bibliographie</vt:lpstr>
      <vt:lpstr>Ici on parle franglais</vt:lpstr>
      <vt:lpstr>Franglais et les anglicismes:  quand le Français se met à parler anglais</vt:lpstr>
      <vt:lpstr>Les anglicismes  c'est GLAMOUR ou un vrai MUST-HAVE ? </vt:lpstr>
      <vt:lpstr>La loi «AllGood»</vt:lpstr>
      <vt:lpstr>Exemple d'échec de la francophonie  à débarasser le français des anglicismes</vt:lpstr>
      <vt:lpstr>Anglicismes à éviter  </vt:lpstr>
      <vt:lpstr>Il existe différents types d’anglicismes  </vt:lpstr>
      <vt:lpstr>L’anglicisme sémantique</vt:lpstr>
      <vt:lpstr>Les faux-amis anglais</vt:lpstr>
      <vt:lpstr>Au magasin de sport</vt:lpstr>
      <vt:lpstr>L’anglicisme lexical</vt:lpstr>
      <vt:lpstr>L’anglicisme syntaxique</vt:lpstr>
      <vt:lpstr>L’anglicisme syntaxique</vt:lpstr>
      <vt:lpstr>L’anglicisme phonétique</vt:lpstr>
      <vt:lpstr>L’anglicisme orthographique</vt:lpstr>
      <vt:lpstr>L’anglicisme lexical</vt:lpstr>
      <vt:lpstr>Autres anglicismes à remplacer  </vt:lpstr>
      <vt:lpstr>Vêtements</vt:lpstr>
      <vt:lpstr>Les anglicismes sont partout</vt:lpstr>
      <vt:lpstr>Autres anglicismes à remplacer </vt:lpstr>
      <vt:lpstr>Voici quelques exemples de mots ou expressions françaises utilisés en anglais   </vt:lpstr>
      <vt:lpstr>Attention !</vt:lpstr>
      <vt:lpstr>Les anglicismes sont partout</vt:lpstr>
      <vt:lpstr>Dictionnaire </vt:lpstr>
      <vt:lpstr>Quiz</vt:lpstr>
      <vt:lpstr>Qu’est-ce que veut dire quand un mannequin dit: </vt:lpstr>
      <vt:lpstr>Les anglicismes // Bibliotheque visuelle [online] http://www.alloprof.qc.ca/BV/Pages/f1575.aspx   Les anglicismes, c'est GLAMOUR ou un vrai MUST-HAVE ? // Bonjour de France [online] http://www.bonjourdefrance.com/exercices/contenu/les-anglicismes-cest-glamour-ou-un-vrai-must-have.html  Les langues se sont toujours nourries d'emprunts. Mais la vogue actuelle des anglicismes atteint un niveau exceptionnel. Et inquiétant. // L’EXPRESS [online] https://www.lexpress.fr/culture/ne-tirez-plus-messieurs-les-franglais_1566005.html  Vingt anglicismes à bannir de toute urgence // LE FIGARO [online] http://www.lefigaro.fr/langue-francaise/expressions-francaises/2017/08/14/37003-20170814ARTFIG00003-vingt-anglicismes-a-bannir-de-toute-urgence.php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dfs</dc:title>
  <dc:creator>misiu</dc:creator>
  <cp:lastModifiedBy>Dom</cp:lastModifiedBy>
  <cp:revision>68</cp:revision>
  <dcterms:created xsi:type="dcterms:W3CDTF">2018-04-23T11:15:02Z</dcterms:created>
  <dcterms:modified xsi:type="dcterms:W3CDTF">2018-06-17T17:40:49Z</dcterms:modified>
</cp:coreProperties>
</file>