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57" r:id="rId3"/>
    <p:sldId id="271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7" r:id="rId20"/>
    <p:sldId id="276" r:id="rId21"/>
    <p:sldId id="272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24" autoAdjust="0"/>
  </p:normalViewPr>
  <p:slideViewPr>
    <p:cSldViewPr>
      <p:cViewPr>
        <p:scale>
          <a:sx n="82" d="100"/>
          <a:sy n="82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22D3C-41E9-41C9-93C1-CDAA679679BA}" type="datetimeFigureOut">
              <a:rPr lang="pl-PL" smtClean="0"/>
              <a:pPr/>
              <a:t>2016-12-26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BF1E3-E70C-4038-8B35-7189E1F707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4023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latin typeface="AR CARTER" pitchFamily="2" charset="0"/>
              </a:rPr>
              <a:t>(la </a:t>
            </a:r>
            <a:r>
              <a:rPr lang="pl-PL" sz="1200" dirty="0" err="1" smtClean="0">
                <a:latin typeface="AR CARTER" pitchFamily="2" charset="0"/>
              </a:rPr>
              <a:t>notion</a:t>
            </a:r>
            <a:r>
              <a:rPr lang="pl-PL" sz="1200" dirty="0" smtClean="0">
                <a:latin typeface="AR CARTER" pitchFamily="2" charset="0"/>
              </a:rPr>
              <a:t>-pojęcie; jeśli słowo jest za trudne, proszę usunąć i zostawić „l</a:t>
            </a:r>
            <a:r>
              <a:rPr lang="fr-FR" sz="1200" dirty="0" smtClean="0">
                <a:latin typeface="AR CARTER" pitchFamily="2" charset="0"/>
              </a:rPr>
              <a:t>a poésie pour </a:t>
            </a:r>
            <a:r>
              <a:rPr lang="pl-PL" sz="1200" dirty="0" err="1" smtClean="0">
                <a:latin typeface="AR CARTER" pitchFamily="2" charset="0"/>
              </a:rPr>
              <a:t>les</a:t>
            </a:r>
            <a:r>
              <a:rPr lang="pl-PL" sz="1200" dirty="0" smtClean="0">
                <a:latin typeface="AR CARTER" pitchFamily="2" charset="0"/>
              </a:rPr>
              <a:t> </a:t>
            </a:r>
            <a:r>
              <a:rPr lang="fr-FR" sz="1200" dirty="0" smtClean="0">
                <a:latin typeface="AR CARTER" pitchFamily="2" charset="0"/>
              </a:rPr>
              <a:t>enfants</a:t>
            </a:r>
            <a:r>
              <a:rPr lang="pl-PL" sz="1200" dirty="0" smtClean="0">
                <a:latin typeface="AR CARTER" pitchFamily="2" charset="0"/>
              </a:rPr>
              <a:t>”</a:t>
            </a:r>
            <a:r>
              <a:rPr lang="fr-FR" sz="1200" dirty="0" smtClean="0">
                <a:latin typeface="AR CARTER" pitchFamily="2" charset="0"/>
              </a:rPr>
              <a:t> </a:t>
            </a:r>
            <a:endParaRPr lang="pl-PL" sz="1200" dirty="0" smtClean="0">
              <a:latin typeface="AR CARTER" pitchFamily="2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BF1E3-E70C-4038-8B35-7189E1F7075C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1070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chemeClr val="accent2">
                    <a:lumMod val="75000"/>
                  </a:schemeClr>
                </a:solidFill>
                <a:latin typeface="AR CARTER" pitchFamily="2" charset="0"/>
              </a:rPr>
              <a:t>alias </a:t>
            </a:r>
            <a:r>
              <a:rPr lang="pl-PL" sz="1200" dirty="0" err="1" smtClean="0">
                <a:solidFill>
                  <a:schemeClr val="accent2">
                    <a:lumMod val="75000"/>
                  </a:schemeClr>
                </a:solidFill>
                <a:latin typeface="AR CARTER" pitchFamily="2" charset="0"/>
              </a:rPr>
              <a:t>littéraire</a:t>
            </a:r>
            <a:r>
              <a:rPr lang="pl-PL" sz="1200" baseline="0" dirty="0" smtClean="0">
                <a:solidFill>
                  <a:schemeClr val="accent2">
                    <a:lumMod val="75000"/>
                  </a:schemeClr>
                </a:solidFill>
                <a:latin typeface="AR CARTER" pitchFamily="2" charset="0"/>
              </a:rPr>
              <a:t> – nie wiem, co Pani miała na myśli, jeśli pseudonim literacki, to zmieniłam wg tłumaczenia</a:t>
            </a:r>
            <a:endParaRPr lang="pl-PL" sz="1200" dirty="0" smtClean="0">
              <a:solidFill>
                <a:schemeClr val="accent2">
                  <a:lumMod val="75000"/>
                </a:schemeClr>
              </a:solidFill>
              <a:latin typeface="AR CARTER" pitchFamily="2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BF1E3-E70C-4038-8B35-7189E1F7075C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0066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dirty="0">
              <a:solidFill>
                <a:schemeClr val="accent1"/>
              </a:solidFill>
              <a:latin typeface="AR CARTER" pitchFamily="2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BF1E3-E70C-4038-8B35-7189E1F7075C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110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AC0578-77FC-42CD-9DB8-20518F593079}" type="datetimeFigureOut">
              <a:rPr lang="pl-PL" smtClean="0"/>
              <a:pPr/>
              <a:t>2016-12-26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89D715-817E-4E22-8718-08ED15BD36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0578-77FC-42CD-9DB8-20518F593079}" type="datetimeFigureOut">
              <a:rPr lang="pl-PL" smtClean="0"/>
              <a:pPr/>
              <a:t>2016-12-26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D715-817E-4E22-8718-08ED15BD36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0578-77FC-42CD-9DB8-20518F593079}" type="datetimeFigureOut">
              <a:rPr lang="pl-PL" smtClean="0"/>
              <a:pPr/>
              <a:t>2016-12-26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D715-817E-4E22-8718-08ED15BD36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AC0578-77FC-42CD-9DB8-20518F593079}" type="datetimeFigureOut">
              <a:rPr lang="pl-PL" smtClean="0"/>
              <a:pPr/>
              <a:t>2016-12-26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89D715-817E-4E22-8718-08ED15BD3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7AC0578-77FC-42CD-9DB8-20518F593079}" type="datetimeFigureOut">
              <a:rPr lang="pl-PL" smtClean="0"/>
              <a:pPr/>
              <a:t>2016-12-26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89D715-817E-4E22-8718-08ED15BD36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0578-77FC-42CD-9DB8-20518F593079}" type="datetimeFigureOut">
              <a:rPr lang="pl-PL" smtClean="0"/>
              <a:pPr/>
              <a:t>2016-12-26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D715-817E-4E22-8718-08ED15BD3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0578-77FC-42CD-9DB8-20518F593079}" type="datetimeFigureOut">
              <a:rPr lang="pl-PL" smtClean="0"/>
              <a:pPr/>
              <a:t>2016-12-26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D715-817E-4E22-8718-08ED15BD3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AC0578-77FC-42CD-9DB8-20518F593079}" type="datetimeFigureOut">
              <a:rPr lang="pl-PL" smtClean="0"/>
              <a:pPr/>
              <a:t>2016-12-26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89D715-817E-4E22-8718-08ED15BD3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0578-77FC-42CD-9DB8-20518F593079}" type="datetimeFigureOut">
              <a:rPr lang="pl-PL" smtClean="0"/>
              <a:pPr/>
              <a:t>2016-12-26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D715-817E-4E22-8718-08ED15BD36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AC0578-77FC-42CD-9DB8-20518F593079}" type="datetimeFigureOut">
              <a:rPr lang="pl-PL" smtClean="0"/>
              <a:pPr/>
              <a:t>2016-12-26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89D715-817E-4E22-8718-08ED15BD3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AC0578-77FC-42CD-9DB8-20518F593079}" type="datetimeFigureOut">
              <a:rPr lang="pl-PL" smtClean="0"/>
              <a:pPr/>
              <a:t>2016-12-26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89D715-817E-4E22-8718-08ED15BD36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AC0578-77FC-42CD-9DB8-20518F593079}" type="datetimeFigureOut">
              <a:rPr lang="pl-PL" smtClean="0"/>
              <a:pPr/>
              <a:t>2016-12-26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89D715-817E-4E22-8718-08ED15BD36D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764705"/>
            <a:ext cx="8964488" cy="165618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 smtClean="0">
                <a:latin typeface="Bradley Hand ITC" panose="03070402050302030203" pitchFamily="66" charset="0"/>
              </a:rPr>
              <a:t>le monde magique de la poésie </a:t>
            </a:r>
            <a:r>
              <a:rPr lang="pl-PL" sz="5400" dirty="0" err="1" smtClean="0">
                <a:latin typeface="Bradley Hand ITC" panose="03070402050302030203" pitchFamily="66" charset="0"/>
              </a:rPr>
              <a:t>pour</a:t>
            </a:r>
            <a:r>
              <a:rPr lang="pl-PL" sz="5400" dirty="0" smtClean="0">
                <a:latin typeface="Bradley Hand ITC" panose="03070402050302030203" pitchFamily="66" charset="0"/>
              </a:rPr>
              <a:t> </a:t>
            </a:r>
            <a:r>
              <a:rPr lang="pl-PL" sz="5400" dirty="0" err="1" smtClean="0">
                <a:latin typeface="Bradley Hand ITC" panose="03070402050302030203" pitchFamily="66" charset="0"/>
              </a:rPr>
              <a:t>les</a:t>
            </a:r>
            <a:r>
              <a:rPr lang="pl-PL" sz="5400" dirty="0" smtClean="0">
                <a:latin typeface="Bradley Hand ITC" panose="03070402050302030203" pitchFamily="66" charset="0"/>
              </a:rPr>
              <a:t> </a:t>
            </a:r>
            <a:r>
              <a:rPr lang="fr-FR" sz="5400" dirty="0" smtClean="0">
                <a:latin typeface="Bradley Hand ITC" panose="03070402050302030203" pitchFamily="66" charset="0"/>
              </a:rPr>
              <a:t>enfants</a:t>
            </a:r>
            <a:r>
              <a:rPr lang="pl-PL" sz="5400" dirty="0" smtClean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  <a:cs typeface="Times New Roman" pitchFamily="18" charset="0"/>
              </a:rPr>
              <a:t> </a:t>
            </a:r>
            <a:endParaRPr lang="pl-PL" sz="5400" dirty="0">
              <a:solidFill>
                <a:schemeClr val="accent2">
                  <a:lumMod val="50000"/>
                </a:schemeClr>
              </a:solidFill>
              <a:latin typeface="Bradley Hand ITC" panose="03070402050302030203" pitchFamily="66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670122" y="5949279"/>
            <a:ext cx="3420380" cy="792089"/>
          </a:xfrm>
        </p:spPr>
        <p:txBody>
          <a:bodyPr>
            <a:normAutofit/>
          </a:bodyPr>
          <a:lstStyle/>
          <a:p>
            <a:r>
              <a:rPr lang="pl-PL" dirty="0" smtClean="0"/>
              <a:t>Małgorzata Kazanowska</a:t>
            </a:r>
            <a:endParaRPr lang="pl-PL" dirty="0"/>
          </a:p>
        </p:txBody>
      </p:sp>
      <p:pic>
        <p:nvPicPr>
          <p:cNvPr id="5" name="Obraz 4" descr="http://www.przedszkolnachatka.pl/userfile/image/obraz-03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0888"/>
            <a:ext cx="53285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Maria Konopnicka</a:t>
            </a:r>
            <a:endParaRPr lang="pl-PL" sz="6000" b="1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Symbol zastępczy zawartości 3" descr="http://mm.pwn.pl/ency/jpg/583/1y/d88i273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41764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Bradley Hand ITC" panose="03070402050302030203" pitchFamily="66" charset="0"/>
              </a:rPr>
              <a:t>poéte</a:t>
            </a:r>
            <a:r>
              <a:rPr lang="pl-PL" sz="3600" dirty="0" err="1" smtClean="0">
                <a:latin typeface="Bradley Hand ITC" panose="03070402050302030203" pitchFamily="66" charset="0"/>
              </a:rPr>
              <a:t>sse</a:t>
            </a:r>
            <a:r>
              <a:rPr lang="fr-FR" sz="3600" dirty="0" smtClean="0">
                <a:latin typeface="Bradley Hand ITC" panose="03070402050302030203" pitchFamily="66" charset="0"/>
              </a:rPr>
              <a:t> polonais</a:t>
            </a:r>
            <a:r>
              <a:rPr lang="pl-PL" sz="3600" dirty="0" smtClean="0">
                <a:latin typeface="Bradley Hand ITC" panose="03070402050302030203" pitchFamily="66" charset="0"/>
              </a:rPr>
              <a:t>e</a:t>
            </a:r>
            <a:r>
              <a:rPr lang="fr-FR" sz="3600" dirty="0" smtClean="0">
                <a:latin typeface="Bradley Hand ITC" panose="03070402050302030203" pitchFamily="66" charset="0"/>
              </a:rPr>
              <a:t>, romancièr</a:t>
            </a:r>
            <a:r>
              <a:rPr lang="pl-PL" sz="3600" dirty="0" smtClean="0">
                <a:latin typeface="Bradley Hand ITC" panose="03070402050302030203" pitchFamily="66" charset="0"/>
              </a:rPr>
              <a:t>e</a:t>
            </a:r>
            <a:r>
              <a:rPr lang="fr-FR" sz="3600" dirty="0" smtClean="0">
                <a:latin typeface="Bradley Hand ITC" panose="03070402050302030203" pitchFamily="66" charset="0"/>
              </a:rPr>
              <a:t>, critique, journaliste,</a:t>
            </a:r>
            <a:endParaRPr lang="pl-PL" sz="3600" dirty="0" smtClean="0">
              <a:latin typeface="Bradley Hand ITC" panose="03070402050302030203" pitchFamily="66" charset="0"/>
            </a:endParaRPr>
          </a:p>
          <a:p>
            <a:r>
              <a:rPr lang="fr-FR" sz="3600" dirty="0" smtClean="0">
                <a:latin typeface="Bradley Hand ITC" panose="03070402050302030203" pitchFamily="66" charset="0"/>
              </a:rPr>
              <a:t>né</a:t>
            </a:r>
            <a:r>
              <a:rPr lang="pl-PL" sz="3600" dirty="0" smtClean="0">
                <a:latin typeface="Bradley Hand ITC" panose="03070402050302030203" pitchFamily="66" charset="0"/>
              </a:rPr>
              <a:t>e le</a:t>
            </a:r>
            <a:r>
              <a:rPr lang="fr-FR" sz="3600" dirty="0" smtClean="0">
                <a:latin typeface="Bradley Hand ITC" panose="03070402050302030203" pitchFamily="66" charset="0"/>
              </a:rPr>
              <a:t> 23 mai 1842 à Suwalki, mort</a:t>
            </a:r>
            <a:r>
              <a:rPr lang="pl-PL" sz="3600" dirty="0" smtClean="0">
                <a:latin typeface="Bradley Hand ITC" panose="03070402050302030203" pitchFamily="66" charset="0"/>
              </a:rPr>
              <a:t>e le</a:t>
            </a:r>
            <a:r>
              <a:rPr lang="fr-FR" sz="3600" dirty="0" smtClean="0">
                <a:latin typeface="Bradley Hand ITC" panose="03070402050302030203" pitchFamily="66" charset="0"/>
              </a:rPr>
              <a:t> 8 octobre 1910 à Lviv, </a:t>
            </a:r>
            <a:endParaRPr lang="pl-PL" sz="3600" dirty="0" smtClean="0">
              <a:latin typeface="Bradley Hand ITC" panose="03070402050302030203" pitchFamily="66" charset="0"/>
            </a:endParaRPr>
          </a:p>
          <a:p>
            <a:r>
              <a:rPr lang="pl-PL" sz="3600" dirty="0" err="1">
                <a:latin typeface="Bradley Hand ITC" panose="03070402050302030203" pitchFamily="66" charset="0"/>
              </a:rPr>
              <a:t>p</a:t>
            </a:r>
            <a:r>
              <a:rPr lang="pl-PL" sz="3600" dirty="0" err="1" smtClean="0">
                <a:latin typeface="Bradley Hand ITC" panose="03070402050302030203" pitchFamily="66" charset="0"/>
              </a:rPr>
              <a:t>articipante</a:t>
            </a:r>
            <a:r>
              <a:rPr lang="pl-PL" sz="3600" dirty="0" smtClean="0">
                <a:latin typeface="Bradley Hand ITC" panose="03070402050302030203" pitchFamily="66" charset="0"/>
              </a:rPr>
              <a:t> des </a:t>
            </a:r>
            <a:r>
              <a:rPr lang="fr-FR" sz="3600" dirty="0" smtClean="0">
                <a:latin typeface="Bradley Hand ITC" panose="03070402050302030203" pitchFamily="66" charset="0"/>
              </a:rPr>
              <a:t>opérations</a:t>
            </a:r>
            <a:endParaRPr lang="pl-PL" sz="3600" dirty="0" smtClean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fr-FR" sz="3600" dirty="0" smtClean="0">
                <a:latin typeface="Bradley Hand ITC" panose="03070402050302030203" pitchFamily="66" charset="0"/>
              </a:rPr>
              <a:t>clandestines</a:t>
            </a:r>
            <a:r>
              <a:rPr lang="pl-PL" sz="3600" dirty="0" smtClean="0">
                <a:latin typeface="Bradley Hand ITC" panose="03070402050302030203" pitchFamily="66" charset="0"/>
              </a:rPr>
              <a:t> et des </a:t>
            </a:r>
            <a:r>
              <a:rPr lang="fr-FR" sz="3600" dirty="0" smtClean="0">
                <a:latin typeface="Bradley Hand ITC" panose="03070402050302030203" pitchFamily="66" charset="0"/>
              </a:rPr>
              <a:t>actions sociales</a:t>
            </a:r>
            <a:r>
              <a:rPr lang="pl-PL" sz="3600" dirty="0" smtClean="0">
                <a:latin typeface="Bradley Hand ITC" panose="03070402050302030203" pitchFamily="66" charset="0"/>
              </a:rPr>
              <a:t>.</a:t>
            </a:r>
            <a:endParaRPr lang="pl-PL" sz="3600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1085096">
            <a:off x="952314" y="476082"/>
            <a:ext cx="7467600" cy="1018315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           </a:t>
            </a:r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  <a:latin typeface="AR CARTER" pitchFamily="2" charset="0"/>
              </a:rPr>
              <a:t>                    </a:t>
            </a:r>
            <a:endParaRPr lang="pl-PL" sz="4900" dirty="0"/>
          </a:p>
        </p:txBody>
      </p:sp>
      <p:pic>
        <p:nvPicPr>
          <p:cNvPr id="5" name="Symbol zastępczy zawartości 4" descr="http://bawisklep.pl/images/1172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81642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4000" i="1" dirty="0">
                <a:latin typeface="Bradley Hand ITC" panose="03070402050302030203" pitchFamily="66" charset="0"/>
              </a:rPr>
              <a:t>Stefek Burczymucha, </a:t>
            </a:r>
            <a:endParaRPr lang="pl-PL" sz="4000" i="1" dirty="0" smtClean="0">
              <a:latin typeface="Bradley Hand ITC" panose="03070402050302030203" pitchFamily="66" charset="0"/>
            </a:endParaRPr>
          </a:p>
          <a:p>
            <a:r>
              <a:rPr lang="fr-FR" sz="4000" i="1" dirty="0" smtClean="0">
                <a:latin typeface="Bradley Hand ITC" panose="03070402050302030203" pitchFamily="66" charset="0"/>
              </a:rPr>
              <a:t>Ce </a:t>
            </a:r>
            <a:r>
              <a:rPr lang="fr-FR" sz="4000" i="1" dirty="0">
                <a:latin typeface="Bradley Hand ITC" panose="03070402050302030203" pitchFamily="66" charset="0"/>
              </a:rPr>
              <a:t>que le soleil a vu (Co słonko widziało), </a:t>
            </a:r>
            <a:endParaRPr lang="pl-PL" sz="4000" i="1" dirty="0" smtClean="0">
              <a:latin typeface="Bradley Hand ITC" panose="03070402050302030203" pitchFamily="66" charset="0"/>
            </a:endParaRPr>
          </a:p>
          <a:p>
            <a:r>
              <a:rPr lang="fr-FR" sz="4000" i="1" dirty="0" smtClean="0">
                <a:latin typeface="Bradley Hand ITC" panose="03070402050302030203" pitchFamily="66" charset="0"/>
              </a:rPr>
              <a:t>En automne (</a:t>
            </a:r>
            <a:r>
              <a:rPr lang="fr-FR" sz="4000" i="1" dirty="0">
                <a:latin typeface="Bradley Hand ITC" panose="03070402050302030203" pitchFamily="66" charset="0"/>
              </a:rPr>
              <a:t>Jesienią), </a:t>
            </a:r>
            <a:endParaRPr lang="pl-PL" sz="4000" i="1" dirty="0" smtClean="0">
              <a:latin typeface="Bradley Hand ITC" panose="03070402050302030203" pitchFamily="66" charset="0"/>
            </a:endParaRPr>
          </a:p>
          <a:p>
            <a:r>
              <a:rPr lang="fr-FR" sz="4000" i="1" dirty="0" smtClean="0">
                <a:latin typeface="Bradley Hand ITC" panose="03070402050302030203" pitchFamily="66" charset="0"/>
              </a:rPr>
              <a:t>On</a:t>
            </a:r>
            <a:r>
              <a:rPr lang="pl-PL" sz="4000" i="1" dirty="0" smtClean="0">
                <a:latin typeface="Bradley Hand ITC" panose="03070402050302030203" pitchFamily="66" charset="0"/>
              </a:rPr>
              <a:t> </a:t>
            </a:r>
            <a:r>
              <a:rPr lang="pl-PL" sz="4000" i="1" dirty="0" err="1" smtClean="0">
                <a:latin typeface="Bradley Hand ITC" panose="03070402050302030203" pitchFamily="66" charset="0"/>
              </a:rPr>
              <a:t>ira</a:t>
            </a:r>
            <a:r>
              <a:rPr lang="pl-PL" sz="4000" i="1" dirty="0" smtClean="0">
                <a:latin typeface="Bradley Hand ITC" panose="03070402050302030203" pitchFamily="66" charset="0"/>
              </a:rPr>
              <a:t> </a:t>
            </a:r>
            <a:r>
              <a:rPr lang="fr-FR" sz="4000" i="1" dirty="0" smtClean="0">
                <a:latin typeface="Bradley Hand ITC" panose="03070402050302030203" pitchFamily="66" charset="0"/>
              </a:rPr>
              <a:t>au </a:t>
            </a:r>
            <a:r>
              <a:rPr lang="fr-FR" sz="4000" i="1" dirty="0">
                <a:latin typeface="Bradley Hand ITC" panose="03070402050302030203" pitchFamily="66" charset="0"/>
              </a:rPr>
              <a:t>pays merveilleux (Pójdziemy w cudny kraj), </a:t>
            </a:r>
            <a:endParaRPr lang="pl-PL" sz="4000" i="1" dirty="0" smtClean="0">
              <a:latin typeface="Bradley Hand ITC" panose="03070402050302030203" pitchFamily="66" charset="0"/>
            </a:endParaRPr>
          </a:p>
          <a:p>
            <a:r>
              <a:rPr lang="fr-FR" sz="4000" i="1" dirty="0" smtClean="0">
                <a:latin typeface="Bradley Hand ITC" panose="03070402050302030203" pitchFamily="66" charset="0"/>
              </a:rPr>
              <a:t>Le </a:t>
            </a:r>
            <a:r>
              <a:rPr lang="fr-FR" sz="4000" i="1" dirty="0">
                <a:latin typeface="Bradley Hand ITC" panose="03070402050302030203" pitchFamily="66" charset="0"/>
              </a:rPr>
              <a:t>coucou </a:t>
            </a:r>
            <a:r>
              <a:rPr lang="fr-FR" sz="4000" i="1" dirty="0" smtClean="0">
                <a:latin typeface="Bradley Hand ITC" panose="03070402050302030203" pitchFamily="66" charset="0"/>
              </a:rPr>
              <a:t>(Kukułeczka</a:t>
            </a:r>
            <a:r>
              <a:rPr lang="fr-FR" sz="4000" i="1" dirty="0">
                <a:latin typeface="Bradley Hand ITC" panose="03070402050302030203" pitchFamily="66" charset="0"/>
              </a:rPr>
              <a:t>). </a:t>
            </a:r>
            <a:endParaRPr lang="pl-PL" sz="4000" dirty="0">
              <a:latin typeface="Bradley Hand ITC" panose="03070402050302030203" pitchFamily="66" charset="0"/>
            </a:endParaRPr>
          </a:p>
          <a:p>
            <a:endParaRPr lang="pl-PL" dirty="0">
              <a:latin typeface="Bradley Hand ITC" panose="03070402050302030203" pitchFamily="66" charset="0"/>
            </a:endParaRPr>
          </a:p>
        </p:txBody>
      </p:sp>
      <p:sp>
        <p:nvSpPr>
          <p:cNvPr id="8" name="Prostokąt 7"/>
          <p:cNvSpPr/>
          <p:nvPr/>
        </p:nvSpPr>
        <p:spPr>
          <a:xfrm rot="21101982">
            <a:off x="1979712" y="332656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 err="1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Poèmes</a:t>
            </a:r>
            <a:r>
              <a:rPr lang="pl-PL" sz="48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:</a:t>
            </a:r>
            <a:endParaRPr lang="pl-PL" sz="4800" b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4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STANISŁAW  JACHOWICZ</a:t>
            </a:r>
            <a:endParaRPr lang="pl-PL" sz="4400" b="1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Symbol zastępczy zawartości 3" descr="http://wf1.xcdn.pl/files/16/04/06/935025_kYMY_0bd125a44479b5b6cefc34499d16_34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9329" y="1600200"/>
            <a:ext cx="3663341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latin typeface="Bradley Hand ITC" panose="03070402050302030203" pitchFamily="66" charset="0"/>
              </a:rPr>
              <a:t>Né</a:t>
            </a:r>
            <a:r>
              <a:rPr lang="pl-PL" sz="3600" dirty="0" smtClean="0">
                <a:latin typeface="Bradley Hand ITC" panose="03070402050302030203" pitchFamily="66" charset="0"/>
              </a:rPr>
              <a:t> le</a:t>
            </a:r>
            <a:r>
              <a:rPr lang="fr-FR" sz="3600" dirty="0" smtClean="0">
                <a:latin typeface="Bradley Hand ITC" panose="03070402050302030203" pitchFamily="66" charset="0"/>
              </a:rPr>
              <a:t> 17 avril 1796 à Tarnobrzeg, mort</a:t>
            </a:r>
            <a:r>
              <a:rPr lang="pl-PL" sz="3600" dirty="0" smtClean="0">
                <a:latin typeface="Bradley Hand ITC" panose="03070402050302030203" pitchFamily="66" charset="0"/>
              </a:rPr>
              <a:t> le</a:t>
            </a:r>
            <a:r>
              <a:rPr lang="fr-FR" sz="3600" dirty="0" smtClean="0">
                <a:latin typeface="Bradley Hand ITC" panose="03070402050302030203" pitchFamily="66" charset="0"/>
              </a:rPr>
              <a:t> 24 décembre 1857 à Varsovie, </a:t>
            </a:r>
            <a:endParaRPr lang="pl-PL" sz="3600" dirty="0" smtClean="0">
              <a:latin typeface="Bradley Hand ITC" panose="03070402050302030203" pitchFamily="66" charset="0"/>
            </a:endParaRPr>
          </a:p>
          <a:p>
            <a:r>
              <a:rPr lang="fr-FR" sz="3600" dirty="0" smtClean="0">
                <a:latin typeface="Bradley Hand ITC" panose="03070402050302030203" pitchFamily="66" charset="0"/>
              </a:rPr>
              <a:t>poète, éducateur, </a:t>
            </a:r>
            <a:endParaRPr lang="pl-PL" sz="3600" dirty="0" smtClean="0">
              <a:latin typeface="Bradley Hand ITC" panose="03070402050302030203" pitchFamily="66" charset="0"/>
            </a:endParaRPr>
          </a:p>
          <a:p>
            <a:r>
              <a:rPr lang="fr-FR" sz="3600" dirty="0" smtClean="0">
                <a:latin typeface="Bradley Hand ITC" panose="03070402050302030203" pitchFamily="66" charset="0"/>
              </a:rPr>
              <a:t>l’un </a:t>
            </a:r>
            <a:r>
              <a:rPr lang="fr-FR" sz="3600" dirty="0">
                <a:latin typeface="Bradley Hand ITC" panose="03070402050302030203" pitchFamily="66" charset="0"/>
              </a:rPr>
              <a:t>des plus </a:t>
            </a:r>
            <a:r>
              <a:rPr lang="fr-FR" sz="3600" dirty="0" smtClean="0">
                <a:latin typeface="Bradley Hand ITC" panose="03070402050302030203" pitchFamily="66" charset="0"/>
              </a:rPr>
              <a:t>important</a:t>
            </a:r>
            <a:r>
              <a:rPr lang="pl-PL" sz="3600" dirty="0" smtClean="0">
                <a:latin typeface="Bradley Hand ITC" panose="03070402050302030203" pitchFamily="66" charset="0"/>
              </a:rPr>
              <a:t>s</a:t>
            </a:r>
            <a:r>
              <a:rPr lang="fr-FR" sz="3600" dirty="0" smtClean="0">
                <a:latin typeface="Bradley Hand ITC" panose="03070402050302030203" pitchFamily="66" charset="0"/>
              </a:rPr>
              <a:t> poète</a:t>
            </a:r>
            <a:r>
              <a:rPr lang="pl-PL" sz="3600" dirty="0" smtClean="0">
                <a:latin typeface="Bradley Hand ITC" panose="03070402050302030203" pitchFamily="66" charset="0"/>
              </a:rPr>
              <a:t>s</a:t>
            </a:r>
            <a:r>
              <a:rPr lang="fr-FR" sz="3600" dirty="0" smtClean="0">
                <a:latin typeface="Bradley Hand ITC" panose="03070402050302030203" pitchFamily="66" charset="0"/>
              </a:rPr>
              <a:t> polonais</a:t>
            </a:r>
            <a:r>
              <a:rPr lang="pl-PL" sz="3600" dirty="0" smtClean="0">
                <a:latin typeface="Bradley Hand ITC" panose="03070402050302030203" pitchFamily="66" charset="0"/>
              </a:rPr>
              <a:t>.</a:t>
            </a:r>
            <a:endParaRPr lang="pl-PL" sz="3600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1207955">
            <a:off x="457200" y="260648"/>
            <a:ext cx="7467600" cy="115699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err="1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Poèmes</a:t>
            </a:r>
            <a:r>
              <a:rPr lang="pl-PL" sz="54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: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Symbol zastępczy zawartości 4" descr="Znalezione obrazy dla zapytania tomiki poezji jachowicz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0324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fr-FR" sz="2800" i="1" dirty="0">
                <a:latin typeface="Bradley Hand ITC" panose="03070402050302030203" pitchFamily="66" charset="0"/>
              </a:rPr>
              <a:t>Le chaton malade (Chory kotek), </a:t>
            </a:r>
            <a:endParaRPr lang="pl-PL" sz="2800" i="1" dirty="0" smtClean="0">
              <a:latin typeface="Bradley Hand ITC" panose="03070402050302030203" pitchFamily="66" charset="0"/>
            </a:endParaRPr>
          </a:p>
          <a:p>
            <a:r>
              <a:rPr lang="fr-FR" sz="2800" i="1" dirty="0" smtClean="0">
                <a:latin typeface="Bradley Hand ITC" panose="03070402050302030203" pitchFamily="66" charset="0"/>
              </a:rPr>
              <a:t>Le </a:t>
            </a:r>
            <a:r>
              <a:rPr lang="fr-FR" sz="2800" i="1" dirty="0">
                <a:latin typeface="Bradley Hand ITC" panose="03070402050302030203" pitchFamily="66" charset="0"/>
              </a:rPr>
              <a:t>coucou (Kukułka), </a:t>
            </a:r>
            <a:endParaRPr lang="pl-PL" sz="2800" i="1" dirty="0" smtClean="0">
              <a:latin typeface="Bradley Hand ITC" panose="03070402050302030203" pitchFamily="66" charset="0"/>
            </a:endParaRPr>
          </a:p>
          <a:p>
            <a:r>
              <a:rPr lang="fr-FR" sz="2800" i="1" dirty="0" smtClean="0">
                <a:latin typeface="Bradley Hand ITC" panose="03070402050302030203" pitchFamily="66" charset="0"/>
              </a:rPr>
              <a:t>Basia</a:t>
            </a:r>
            <a:r>
              <a:rPr lang="fr-FR" sz="2800" i="1" dirty="0">
                <a:latin typeface="Bradley Hand ITC" panose="03070402050302030203" pitchFamily="66" charset="0"/>
              </a:rPr>
              <a:t>, </a:t>
            </a:r>
            <a:endParaRPr lang="pl-PL" sz="2800" i="1" dirty="0" smtClean="0">
              <a:latin typeface="Bradley Hand ITC" panose="03070402050302030203" pitchFamily="66" charset="0"/>
            </a:endParaRPr>
          </a:p>
          <a:p>
            <a:r>
              <a:rPr lang="fr-FR" sz="2800" i="1" dirty="0" smtClean="0">
                <a:latin typeface="Bradley Hand ITC" panose="03070402050302030203" pitchFamily="66" charset="0"/>
              </a:rPr>
              <a:t>La </a:t>
            </a:r>
            <a:r>
              <a:rPr lang="fr-FR" sz="2800" i="1" dirty="0">
                <a:latin typeface="Bradley Hand ITC" panose="03070402050302030203" pitchFamily="66" charset="0"/>
              </a:rPr>
              <a:t>petite abeille </a:t>
            </a:r>
            <a:r>
              <a:rPr lang="fr-FR" sz="2800" i="1" dirty="0" smtClean="0">
                <a:latin typeface="Bradley Hand ITC" panose="03070402050302030203" pitchFamily="66" charset="0"/>
              </a:rPr>
              <a:t>(</a:t>
            </a:r>
            <a:r>
              <a:rPr lang="fr-FR" sz="2800" i="1" dirty="0">
                <a:latin typeface="Bradley Hand ITC" panose="03070402050302030203" pitchFamily="66" charset="0"/>
              </a:rPr>
              <a:t>Pszczółka</a:t>
            </a:r>
            <a:r>
              <a:rPr lang="fr-FR" sz="2800" i="1" dirty="0" smtClean="0">
                <a:latin typeface="Bradley Hand ITC" panose="03070402050302030203" pitchFamily="66" charset="0"/>
              </a:rPr>
              <a:t>)</a:t>
            </a:r>
            <a:r>
              <a:rPr lang="pl-PL" sz="2800" i="1" dirty="0" smtClean="0">
                <a:latin typeface="Bradley Hand ITC" panose="03070402050302030203" pitchFamily="66" charset="0"/>
              </a:rPr>
              <a:t>,</a:t>
            </a:r>
            <a:r>
              <a:rPr lang="fr-FR" sz="2800" i="1" dirty="0" smtClean="0">
                <a:latin typeface="Bradley Hand ITC" panose="03070402050302030203" pitchFamily="66" charset="0"/>
              </a:rPr>
              <a:t> </a:t>
            </a:r>
            <a:endParaRPr lang="pl-PL" sz="2800" i="1" dirty="0" smtClean="0">
              <a:latin typeface="Bradley Hand ITC" panose="03070402050302030203" pitchFamily="66" charset="0"/>
            </a:endParaRPr>
          </a:p>
          <a:p>
            <a:r>
              <a:rPr lang="fr-FR" sz="2800" i="1" dirty="0" smtClean="0">
                <a:latin typeface="Bradley Hand ITC" panose="03070402050302030203" pitchFamily="66" charset="0"/>
              </a:rPr>
              <a:t>Les </a:t>
            </a:r>
            <a:r>
              <a:rPr lang="fr-FR" sz="2800" i="1" dirty="0">
                <a:latin typeface="Bradley Hand ITC" panose="03070402050302030203" pitchFamily="66" charset="0"/>
              </a:rPr>
              <a:t>farces de Kazio (Figielki Kazia). 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Wanda Chotomska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Symbol zastępczy zawartości 4" descr="https://spnr6dzierzoniow.edupage.org/photos/icons/img040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1772816"/>
            <a:ext cx="5151859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r-FR" sz="3600" dirty="0" smtClean="0">
                <a:latin typeface="Bradley Hand ITC" panose="03070402050302030203" pitchFamily="66" charset="0"/>
              </a:rPr>
              <a:t>écrivain, auteur de poèmes et des histoires pour les enfants et les jeunes,</a:t>
            </a:r>
            <a:endParaRPr lang="pl-PL" sz="3600" dirty="0" smtClean="0">
              <a:latin typeface="Bradley Hand ITC" panose="03070402050302030203" pitchFamily="66" charset="0"/>
            </a:endParaRPr>
          </a:p>
          <a:p>
            <a:r>
              <a:rPr lang="fr-FR" sz="3600" dirty="0" smtClean="0">
                <a:latin typeface="Bradley Hand ITC" panose="03070402050302030203" pitchFamily="66" charset="0"/>
              </a:rPr>
              <a:t> né</a:t>
            </a:r>
            <a:r>
              <a:rPr lang="pl-PL" sz="3600" dirty="0" smtClean="0">
                <a:latin typeface="Bradley Hand ITC" panose="03070402050302030203" pitchFamily="66" charset="0"/>
              </a:rPr>
              <a:t> le</a:t>
            </a:r>
            <a:r>
              <a:rPr lang="fr-FR" sz="3600" dirty="0" smtClean="0">
                <a:latin typeface="Bradley Hand ITC" panose="03070402050302030203" pitchFamily="66" charset="0"/>
              </a:rPr>
              <a:t> 26 octobre 1929 à Varsovie, </a:t>
            </a:r>
            <a:endParaRPr lang="pl-PL" sz="3600" dirty="0" smtClean="0">
              <a:latin typeface="Bradley Hand ITC" panose="03070402050302030203" pitchFamily="66" charset="0"/>
            </a:endParaRPr>
          </a:p>
          <a:p>
            <a:r>
              <a:rPr lang="fr-FR" sz="3600" dirty="0" smtClean="0">
                <a:latin typeface="Bradley Hand ITC" panose="03070402050302030203" pitchFamily="66" charset="0"/>
              </a:rPr>
              <a:t>auteur de plus de 200 livres pour les enfants et les jeunes, </a:t>
            </a:r>
            <a:endParaRPr lang="pl-PL" sz="3600" dirty="0" smtClean="0">
              <a:latin typeface="Bradley Hand ITC" panose="03070402050302030203" pitchFamily="66" charset="0"/>
            </a:endParaRPr>
          </a:p>
          <a:p>
            <a:r>
              <a:rPr lang="pl-PL" sz="3600" dirty="0" err="1" smtClean="0">
                <a:latin typeface="Bradley Hand ITC" panose="03070402050302030203" pitchFamily="66" charset="0"/>
              </a:rPr>
              <a:t>auteur</a:t>
            </a:r>
            <a:r>
              <a:rPr lang="pl-PL" sz="3600" dirty="0" smtClean="0">
                <a:latin typeface="Bradley Hand ITC" panose="03070402050302030203" pitchFamily="66" charset="0"/>
              </a:rPr>
              <a:t> </a:t>
            </a:r>
            <a:r>
              <a:rPr lang="fr-FR" sz="3600" dirty="0" smtClean="0">
                <a:latin typeface="Bradley Hand ITC" panose="03070402050302030203" pitchFamily="66" charset="0"/>
              </a:rPr>
              <a:t>des </a:t>
            </a:r>
            <a:r>
              <a:rPr lang="fr-FR" sz="3600" dirty="0">
                <a:latin typeface="Bradley Hand ITC" panose="03070402050302030203" pitchFamily="66" charset="0"/>
              </a:rPr>
              <a:t>scénarios théâtraux et </a:t>
            </a:r>
            <a:r>
              <a:rPr lang="fr-FR" sz="3600" dirty="0" smtClean="0">
                <a:latin typeface="Bradley Hand ITC" panose="03070402050302030203" pitchFamily="66" charset="0"/>
              </a:rPr>
              <a:t>filmiques.</a:t>
            </a:r>
            <a:endParaRPr lang="pl-PL" sz="3600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accent2">
                    <a:lumMod val="75000"/>
                  </a:schemeClr>
                </a:solidFill>
                <a:latin typeface="AR CARTER" pitchFamily="2" charset="0"/>
              </a:rPr>
              <a:t>      </a:t>
            </a:r>
            <a:r>
              <a:rPr lang="pl-PL" sz="5400" dirty="0" err="1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poèmes</a:t>
            </a:r>
            <a:r>
              <a:rPr lang="pl-PL" sz="5400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: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Symbol zastępczy zawartości 4" descr="http://sklep.gwfoksal.pl/product/image/7322/wiersze-i-wierszyki-dla-najmlodszych-wanda-chotomska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7912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fr-FR" sz="3200" i="1" dirty="0" smtClean="0">
                <a:latin typeface="Bradley Hand ITC" panose="03070402050302030203" pitchFamily="66" charset="0"/>
              </a:rPr>
              <a:t>Kokoszki </a:t>
            </a:r>
            <a:r>
              <a:rPr lang="fr-FR" sz="3200" i="1" dirty="0">
                <a:latin typeface="Bradley Hand ITC" panose="03070402050302030203" pitchFamily="66" charset="0"/>
              </a:rPr>
              <a:t>(Les poules), </a:t>
            </a:r>
            <a:endParaRPr lang="pl-PL" sz="3200" i="1" dirty="0" smtClean="0">
              <a:latin typeface="Bradley Hand ITC" panose="03070402050302030203" pitchFamily="66" charset="0"/>
            </a:endParaRPr>
          </a:p>
          <a:p>
            <a:r>
              <a:rPr lang="fr-FR" sz="3200" i="1" dirty="0" smtClean="0">
                <a:latin typeface="Bradley Hand ITC" panose="03070402050302030203" pitchFamily="66" charset="0"/>
              </a:rPr>
              <a:t>Le </a:t>
            </a:r>
            <a:r>
              <a:rPr lang="fr-FR" sz="3200" i="1" dirty="0">
                <a:latin typeface="Bradley Hand ITC" panose="03070402050302030203" pitchFamily="66" charset="0"/>
              </a:rPr>
              <a:t>thé (Herbatka), </a:t>
            </a:r>
            <a:endParaRPr lang="pl-PL" sz="3200" i="1" dirty="0" smtClean="0">
              <a:latin typeface="Bradley Hand ITC" panose="03070402050302030203" pitchFamily="66" charset="0"/>
            </a:endParaRPr>
          </a:p>
          <a:p>
            <a:r>
              <a:rPr lang="fr-FR" sz="3200" i="1" dirty="0" smtClean="0">
                <a:latin typeface="Bradley Hand ITC" panose="03070402050302030203" pitchFamily="66" charset="0"/>
              </a:rPr>
              <a:t>Qui </a:t>
            </a:r>
            <a:r>
              <a:rPr lang="fr-FR" sz="3200" i="1" dirty="0">
                <a:latin typeface="Bradley Hand ITC" panose="03070402050302030203" pitchFamily="66" charset="0"/>
              </a:rPr>
              <a:t>est </a:t>
            </a:r>
            <a:r>
              <a:rPr lang="fr-FR" sz="3200" i="1" dirty="0" smtClean="0">
                <a:latin typeface="Bradley Hand ITC" panose="03070402050302030203" pitchFamily="66" charset="0"/>
              </a:rPr>
              <a:t>là</a:t>
            </a:r>
            <a:r>
              <a:rPr lang="fr-FR" sz="3200" i="1" dirty="0">
                <a:latin typeface="Bradley Hand ITC" panose="03070402050302030203" pitchFamily="66" charset="0"/>
              </a:rPr>
              <a:t> ? (Kto tam?), </a:t>
            </a:r>
            <a:endParaRPr lang="pl-PL" sz="3200" i="1" dirty="0" smtClean="0">
              <a:latin typeface="Bradley Hand ITC" panose="03070402050302030203" pitchFamily="66" charset="0"/>
            </a:endParaRPr>
          </a:p>
          <a:p>
            <a:r>
              <a:rPr lang="fr-FR" sz="3200" i="1" dirty="0" smtClean="0">
                <a:latin typeface="Bradley Hand ITC" panose="03070402050302030203" pitchFamily="66" charset="0"/>
              </a:rPr>
              <a:t>Le poulet</a:t>
            </a:r>
            <a:r>
              <a:rPr lang="pl-PL" sz="3200" i="1" dirty="0" smtClean="0">
                <a:latin typeface="Bradley Hand ITC" panose="03070402050302030203" pitchFamily="66" charset="0"/>
              </a:rPr>
              <a:t> </a:t>
            </a:r>
            <a:r>
              <a:rPr lang="fr-FR" sz="3200" i="1" dirty="0" smtClean="0">
                <a:latin typeface="Bradley Hand ITC" panose="03070402050302030203" pitchFamily="66" charset="0"/>
              </a:rPr>
              <a:t>pâle  (</a:t>
            </a:r>
            <a:r>
              <a:rPr lang="fr-FR" sz="3200" i="1" dirty="0">
                <a:latin typeface="Bradley Hand ITC" panose="03070402050302030203" pitchFamily="66" charset="0"/>
              </a:rPr>
              <a:t>Kurcze blade), </a:t>
            </a:r>
            <a:endParaRPr lang="pl-PL" sz="3200" i="1" dirty="0" smtClean="0">
              <a:latin typeface="Bradley Hand ITC" panose="03070402050302030203" pitchFamily="66" charset="0"/>
            </a:endParaRPr>
          </a:p>
          <a:p>
            <a:r>
              <a:rPr lang="fr-FR" sz="3200" i="1" dirty="0" smtClean="0">
                <a:latin typeface="Bradley Hand ITC" panose="03070402050302030203" pitchFamily="66" charset="0"/>
              </a:rPr>
              <a:t>Les </a:t>
            </a:r>
            <a:r>
              <a:rPr lang="fr-FR" sz="3200" i="1" dirty="0">
                <a:latin typeface="Bradley Hand ITC" panose="03070402050302030203" pitchFamily="66" charset="0"/>
              </a:rPr>
              <a:t>lettres (Literki).</a:t>
            </a:r>
            <a:endParaRPr lang="pl-PL" sz="3200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774528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Les poèmes pour les enfants</a:t>
            </a:r>
            <a:r>
              <a:rPr lang="pl-PL" sz="4800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 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sont extraordinaires et le monde y présenté est inoubliable jusqu’à la fin de la vie. </a:t>
            </a:r>
            <a:endParaRPr lang="pl-PL" sz="4800" dirty="0">
              <a:solidFill>
                <a:schemeClr val="accent1">
                  <a:lumMod val="7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800" b="1" dirty="0" smtClean="0">
                <a:latin typeface="Bradley Hand ITC" panose="03070402050302030203" pitchFamily="66" charset="0"/>
              </a:rPr>
              <a:t>PLAN DE </a:t>
            </a:r>
            <a:r>
              <a:rPr lang="pl-PL" sz="6000" b="1" dirty="0" smtClean="0">
                <a:latin typeface="Bradley Hand ITC" panose="03070402050302030203" pitchFamily="66" charset="0"/>
              </a:rPr>
              <a:t>la </a:t>
            </a:r>
            <a:r>
              <a:rPr lang="pl-PL" sz="4800" b="1" dirty="0" smtClean="0">
                <a:latin typeface="Bradley Hand ITC" panose="03070402050302030203" pitchFamily="66" charset="0"/>
              </a:rPr>
              <a:t>PRÉSENTATION</a:t>
            </a:r>
            <a:endParaRPr lang="pl-PL" sz="4800" b="1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defRPr/>
            </a:pPr>
            <a:r>
              <a:rPr lang="pl-PL" sz="4300" dirty="0" smtClean="0">
                <a:latin typeface="Bradley Hand ITC" panose="03070402050302030203" pitchFamily="66" charset="0"/>
              </a:rPr>
              <a:t>La </a:t>
            </a:r>
            <a:r>
              <a:rPr lang="pl-PL" sz="4300" dirty="0" err="1" smtClean="0">
                <a:latin typeface="Bradley Hand ITC" panose="03070402050302030203" pitchFamily="66" charset="0"/>
              </a:rPr>
              <a:t>notion</a:t>
            </a:r>
            <a:r>
              <a:rPr lang="pl-PL" sz="4300" dirty="0" smtClean="0">
                <a:latin typeface="Bradley Hand ITC" panose="03070402050302030203" pitchFamily="66" charset="0"/>
              </a:rPr>
              <a:t> de l</a:t>
            </a:r>
            <a:r>
              <a:rPr lang="fr-FR" sz="4300" dirty="0" smtClean="0">
                <a:latin typeface="Bradley Hand ITC" panose="03070402050302030203" pitchFamily="66" charset="0"/>
              </a:rPr>
              <a:t>a poésie pour </a:t>
            </a:r>
            <a:r>
              <a:rPr lang="pl-PL" sz="4300" dirty="0" err="1" smtClean="0">
                <a:latin typeface="Bradley Hand ITC" panose="03070402050302030203" pitchFamily="66" charset="0"/>
              </a:rPr>
              <a:t>les</a:t>
            </a:r>
            <a:r>
              <a:rPr lang="pl-PL" sz="4300" dirty="0" smtClean="0">
                <a:latin typeface="Bradley Hand ITC" panose="03070402050302030203" pitchFamily="66" charset="0"/>
              </a:rPr>
              <a:t> </a:t>
            </a:r>
            <a:r>
              <a:rPr lang="fr-FR" sz="4300" dirty="0" smtClean="0">
                <a:latin typeface="Bradley Hand ITC" panose="03070402050302030203" pitchFamily="66" charset="0"/>
              </a:rPr>
              <a:t>enfants,</a:t>
            </a:r>
            <a:r>
              <a:rPr lang="pl-PL" sz="4300" dirty="0">
                <a:latin typeface="Bradley Hand ITC" panose="03070402050302030203" pitchFamily="66" charset="0"/>
              </a:rPr>
              <a:t> </a:t>
            </a:r>
            <a:endParaRPr lang="pl-PL" sz="4300" dirty="0" smtClean="0">
              <a:latin typeface="Bradley Hand ITC" panose="03070402050302030203" pitchFamily="66" charset="0"/>
            </a:endParaRPr>
          </a:p>
          <a:p>
            <a:pPr>
              <a:lnSpc>
                <a:spcPct val="200000"/>
              </a:lnSpc>
              <a:defRPr/>
            </a:pPr>
            <a:r>
              <a:rPr lang="fr-FR" sz="4300" dirty="0" smtClean="0">
                <a:latin typeface="Bradley Hand ITC" panose="03070402050302030203" pitchFamily="66" charset="0"/>
              </a:rPr>
              <a:t>Les </a:t>
            </a:r>
            <a:r>
              <a:rPr lang="pl-PL" sz="4300" dirty="0" err="1" smtClean="0">
                <a:latin typeface="Bradley Hand ITC" panose="03070402050302030203" pitchFamily="66" charset="0"/>
              </a:rPr>
              <a:t>auteurs</a:t>
            </a:r>
            <a:r>
              <a:rPr lang="fr-FR" sz="4300" dirty="0" smtClean="0">
                <a:latin typeface="Bradley Hand ITC" panose="03070402050302030203" pitchFamily="66" charset="0"/>
              </a:rPr>
              <a:t>, </a:t>
            </a:r>
            <a:endParaRPr lang="pl-PL" sz="4300" dirty="0" smtClean="0">
              <a:latin typeface="Bradley Hand ITC" panose="03070402050302030203" pitchFamily="66" charset="0"/>
            </a:endParaRPr>
          </a:p>
          <a:p>
            <a:pPr>
              <a:lnSpc>
                <a:spcPct val="200000"/>
              </a:lnSpc>
              <a:defRPr/>
            </a:pPr>
            <a:r>
              <a:rPr lang="fr-FR" sz="4300" dirty="0" smtClean="0">
                <a:latin typeface="Bradley Hand ITC" panose="03070402050302030203" pitchFamily="66" charset="0"/>
              </a:rPr>
              <a:t>les </a:t>
            </a:r>
            <a:r>
              <a:rPr lang="pl-PL" sz="4300" dirty="0" err="1" smtClean="0">
                <a:latin typeface="Bradley Hand ITC" panose="03070402050302030203" pitchFamily="66" charset="0"/>
              </a:rPr>
              <a:t>livres</a:t>
            </a:r>
            <a:r>
              <a:rPr lang="pl-PL" sz="4300" dirty="0" smtClean="0">
                <a:latin typeface="Bradley Hand ITC" panose="03070402050302030203" pitchFamily="66" charset="0"/>
              </a:rPr>
              <a:t> </a:t>
            </a:r>
            <a:r>
              <a:rPr lang="fr-FR" sz="4300" dirty="0" smtClean="0">
                <a:latin typeface="Bradley Hand ITC" panose="03070402050302030203" pitchFamily="66" charset="0"/>
              </a:rPr>
              <a:t>et</a:t>
            </a:r>
            <a:r>
              <a:rPr lang="pl-PL" sz="4300" dirty="0" smtClean="0">
                <a:latin typeface="Bradley Hand ITC" panose="03070402050302030203" pitchFamily="66" charset="0"/>
              </a:rPr>
              <a:t> </a:t>
            </a:r>
            <a:r>
              <a:rPr lang="pl-PL" sz="4300" dirty="0" err="1" smtClean="0">
                <a:latin typeface="Bradley Hand ITC" panose="03070402050302030203" pitchFamily="66" charset="0"/>
              </a:rPr>
              <a:t>les</a:t>
            </a:r>
            <a:r>
              <a:rPr lang="fr-FR" sz="4300" dirty="0" smtClean="0">
                <a:latin typeface="Bradley Hand ITC" panose="03070402050302030203" pitchFamily="66" charset="0"/>
              </a:rPr>
              <a:t> poèmes choisis,</a:t>
            </a:r>
            <a:endParaRPr lang="pl-PL" sz="4300" dirty="0" smtClean="0">
              <a:latin typeface="Bradley Hand ITC" panose="03070402050302030203" pitchFamily="66" charset="0"/>
            </a:endParaRPr>
          </a:p>
          <a:p>
            <a:pPr>
              <a:lnSpc>
                <a:spcPct val="200000"/>
              </a:lnSpc>
              <a:defRPr/>
            </a:pPr>
            <a:r>
              <a:rPr lang="pl-PL" sz="4300" dirty="0" smtClean="0">
                <a:latin typeface="Bradley Hand ITC" panose="03070402050302030203" pitchFamily="66" charset="0"/>
              </a:rPr>
              <a:t>La </a:t>
            </a:r>
            <a:r>
              <a:rPr lang="pl-PL" sz="4300" dirty="0" err="1" smtClean="0">
                <a:latin typeface="Bradley Hand ITC" panose="03070402050302030203" pitchFamily="66" charset="0"/>
              </a:rPr>
              <a:t>bibliographie</a:t>
            </a:r>
            <a:r>
              <a:rPr lang="pl-PL" sz="4300" dirty="0" smtClean="0">
                <a:latin typeface="Chiller" panose="04020404031007020602" pitchFamily="82" charset="0"/>
              </a:rPr>
              <a:t>.</a:t>
            </a:r>
          </a:p>
          <a:p>
            <a:pPr>
              <a:lnSpc>
                <a:spcPct val="200000"/>
              </a:lnSpc>
              <a:defRPr/>
            </a:pPr>
            <a:endParaRPr lang="pl-PL" sz="3200" dirty="0" smtClean="0">
              <a:latin typeface="Chiller" panose="04020404031007020602" pitchFamily="82" charset="0"/>
            </a:endParaRPr>
          </a:p>
          <a:p>
            <a:pPr fontAlgn="auto">
              <a:lnSpc>
                <a:spcPct val="200000"/>
              </a:lnSpc>
              <a:spcAft>
                <a:spcPts val="0"/>
              </a:spcAft>
              <a:defRPr/>
            </a:pPr>
            <a:endParaRPr lang="pl-PL" sz="3200" dirty="0" smtClean="0">
              <a:latin typeface="AR CARTER" pitchFamily="2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>
                <a:latin typeface="Bradley Hand ITC" pitchFamily="66" charset="0"/>
              </a:rPr>
              <a:t>VOCABULAIRE</a:t>
            </a:r>
            <a:endParaRPr lang="pl-PL" sz="5400" b="1" dirty="0">
              <a:latin typeface="Bradley Hand ITC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r-FR" sz="2100" dirty="0" smtClean="0">
                <a:latin typeface="Bradley Hand ITC" pitchFamily="66" charset="0"/>
              </a:rPr>
              <a:t>la </a:t>
            </a:r>
            <a:r>
              <a:rPr lang="fr-FR" sz="2100" dirty="0" smtClean="0">
                <a:latin typeface="Bradley Hand ITC" pitchFamily="66" charset="0"/>
              </a:rPr>
              <a:t>littérature </a:t>
            </a:r>
            <a:r>
              <a:rPr lang="fr-FR" sz="2100" dirty="0" smtClean="0">
                <a:latin typeface="Bradley Hand ITC" pitchFamily="66" charset="0"/>
              </a:rPr>
              <a:t>pour les enfants,</a:t>
            </a:r>
            <a:endParaRPr lang="pl-PL" sz="2100" dirty="0" smtClean="0">
              <a:latin typeface="Bradley Hand ITC" pitchFamily="66" charset="0"/>
            </a:endParaRPr>
          </a:p>
          <a:p>
            <a:r>
              <a:rPr lang="fr-FR" sz="2100" dirty="0" smtClean="0">
                <a:latin typeface="Bradley Hand ITC" pitchFamily="66" charset="0"/>
              </a:rPr>
              <a:t> la po</a:t>
            </a:r>
            <a:r>
              <a:rPr lang="fr-FR" sz="2000" dirty="0" smtClean="0">
                <a:latin typeface="Bradley Hand ITC" pitchFamily="66" charset="0"/>
              </a:rPr>
              <a:t>è</a:t>
            </a:r>
            <a:r>
              <a:rPr lang="fr-FR" sz="2100" dirty="0" smtClean="0">
                <a:latin typeface="Bradley Hand ITC" pitchFamily="66" charset="0"/>
              </a:rPr>
              <a:t>sie, </a:t>
            </a:r>
            <a:endParaRPr lang="pl-PL" sz="2100" dirty="0" smtClean="0">
              <a:latin typeface="Bradley Hand ITC" pitchFamily="66" charset="0"/>
            </a:endParaRPr>
          </a:p>
          <a:p>
            <a:r>
              <a:rPr lang="fr-FR" sz="2100" dirty="0" smtClean="0">
                <a:latin typeface="Bradley Hand ITC" pitchFamily="66" charset="0"/>
              </a:rPr>
              <a:t>le po</a:t>
            </a:r>
            <a:r>
              <a:rPr lang="fr-FR" sz="2000" dirty="0" smtClean="0">
                <a:latin typeface="Bradley Hand ITC" pitchFamily="66" charset="0"/>
              </a:rPr>
              <a:t>è</a:t>
            </a:r>
            <a:r>
              <a:rPr lang="fr-FR" sz="2100" dirty="0" smtClean="0">
                <a:latin typeface="Bradley Hand ITC" pitchFamily="66" charset="0"/>
              </a:rPr>
              <a:t>te,</a:t>
            </a:r>
            <a:endParaRPr lang="pl-PL" sz="2100" dirty="0" smtClean="0">
              <a:latin typeface="Bradley Hand ITC" pitchFamily="66" charset="0"/>
            </a:endParaRPr>
          </a:p>
          <a:p>
            <a:r>
              <a:rPr lang="fr-FR" sz="2100" dirty="0" smtClean="0">
                <a:latin typeface="Bradley Hand ITC" pitchFamily="66" charset="0"/>
              </a:rPr>
              <a:t> la femme</a:t>
            </a:r>
            <a:r>
              <a:rPr lang="pl-PL" sz="2100" dirty="0" smtClean="0">
                <a:latin typeface="Bradley Hand ITC" pitchFamily="66" charset="0"/>
              </a:rPr>
              <a:t> </a:t>
            </a:r>
            <a:r>
              <a:rPr lang="fr-FR" sz="2100" dirty="0" smtClean="0">
                <a:latin typeface="Bradley Hand ITC" pitchFamily="66" charset="0"/>
              </a:rPr>
              <a:t>po</a:t>
            </a:r>
            <a:r>
              <a:rPr lang="fr-FR" sz="2000" dirty="0" smtClean="0">
                <a:latin typeface="Bradley Hand ITC" pitchFamily="66" charset="0"/>
              </a:rPr>
              <a:t>è</a:t>
            </a:r>
            <a:r>
              <a:rPr lang="fr-FR" sz="2100" dirty="0" smtClean="0">
                <a:latin typeface="Bradley Hand ITC" pitchFamily="66" charset="0"/>
              </a:rPr>
              <a:t>te (la po</a:t>
            </a:r>
            <a:r>
              <a:rPr lang="fr-FR" sz="2000" dirty="0" smtClean="0">
                <a:latin typeface="Bradley Hand ITC" panose="03070402050302030203" pitchFamily="66" charset="0"/>
              </a:rPr>
              <a:t>é</a:t>
            </a:r>
            <a:r>
              <a:rPr lang="fr-FR" sz="2100" dirty="0" smtClean="0">
                <a:latin typeface="Bradley Hand ITC" pitchFamily="66" charset="0"/>
              </a:rPr>
              <a:t>tesse), </a:t>
            </a:r>
            <a:endParaRPr lang="pl-PL" sz="2100" dirty="0" smtClean="0">
              <a:latin typeface="Bradley Hand ITC" pitchFamily="66" charset="0"/>
            </a:endParaRPr>
          </a:p>
          <a:p>
            <a:r>
              <a:rPr lang="fr-FR" sz="2100" dirty="0" smtClean="0">
                <a:latin typeface="Bradley Hand ITC" pitchFamily="66" charset="0"/>
              </a:rPr>
              <a:t>le po</a:t>
            </a:r>
            <a:r>
              <a:rPr lang="fr-FR" sz="2000" dirty="0" smtClean="0">
                <a:latin typeface="Bradley Hand ITC" pitchFamily="66" charset="0"/>
              </a:rPr>
              <a:t>è</a:t>
            </a:r>
            <a:r>
              <a:rPr lang="fr-FR" sz="2100" dirty="0" smtClean="0">
                <a:latin typeface="Bradley Hand ITC" pitchFamily="66" charset="0"/>
              </a:rPr>
              <a:t>me,</a:t>
            </a:r>
            <a:endParaRPr lang="pl-PL" sz="2100" dirty="0" smtClean="0">
              <a:latin typeface="Bradley Hand ITC" pitchFamily="66" charset="0"/>
            </a:endParaRPr>
          </a:p>
          <a:p>
            <a:r>
              <a:rPr lang="fr-FR" sz="2100" dirty="0" smtClean="0">
                <a:latin typeface="Bradley Hand ITC" pitchFamily="66" charset="0"/>
              </a:rPr>
              <a:t> le conte, </a:t>
            </a:r>
            <a:endParaRPr lang="pl-PL" sz="2100" dirty="0" smtClean="0">
              <a:latin typeface="Bradley Hand ITC" pitchFamily="66" charset="0"/>
            </a:endParaRPr>
          </a:p>
          <a:p>
            <a:r>
              <a:rPr lang="fr-FR" sz="2100" dirty="0" smtClean="0">
                <a:latin typeface="Bradley Hand ITC" pitchFamily="66" charset="0"/>
              </a:rPr>
              <a:t>le héros, l'héroïne, </a:t>
            </a:r>
            <a:endParaRPr lang="pl-PL" sz="2100" dirty="0" smtClean="0">
              <a:latin typeface="Bradley Hand ITC" pitchFamily="66" charset="0"/>
            </a:endParaRPr>
          </a:p>
          <a:p>
            <a:r>
              <a:rPr lang="fr-FR" sz="2100" dirty="0" smtClean="0">
                <a:latin typeface="Bradley Hand ITC" pitchFamily="66" charset="0"/>
              </a:rPr>
              <a:t>le héros</a:t>
            </a:r>
            <a:r>
              <a:rPr lang="pl-PL" sz="2100" dirty="0" smtClean="0">
                <a:latin typeface="Bradley Hand ITC" pitchFamily="66" charset="0"/>
              </a:rPr>
              <a:t> </a:t>
            </a:r>
            <a:r>
              <a:rPr lang="fr-FR" sz="2100" dirty="0" smtClean="0">
                <a:latin typeface="Bradley Hand ITC" pitchFamily="66" charset="0"/>
              </a:rPr>
              <a:t>principal, </a:t>
            </a:r>
            <a:endParaRPr lang="pl-PL" sz="2100" dirty="0" smtClean="0">
              <a:latin typeface="Bradley Hand ITC" pitchFamily="66" charset="0"/>
            </a:endParaRPr>
          </a:p>
          <a:p>
            <a:r>
              <a:rPr lang="fr-FR" sz="2100" dirty="0" smtClean="0">
                <a:latin typeface="Bradley Hand ITC" pitchFamily="66" charset="0"/>
              </a:rPr>
              <a:t>le monde magique,</a:t>
            </a:r>
            <a:endParaRPr lang="pl-PL" sz="2100" dirty="0" smtClean="0">
              <a:latin typeface="Bradley Hand ITC" pitchFamily="66" charset="0"/>
            </a:endParaRPr>
          </a:p>
          <a:p>
            <a:r>
              <a:rPr lang="fr-FR" sz="2100" dirty="0" smtClean="0">
                <a:latin typeface="Bradley Hand ITC" pitchFamily="66" charset="0"/>
              </a:rPr>
              <a:t> le monde fabuleux, </a:t>
            </a:r>
            <a:endParaRPr lang="pl-PL" sz="2100" dirty="0" smtClean="0">
              <a:latin typeface="Bradley Hand ITC" pitchFamily="66" charset="0"/>
            </a:endParaRPr>
          </a:p>
          <a:p>
            <a:r>
              <a:rPr lang="fr-FR" sz="2100" dirty="0" smtClean="0">
                <a:latin typeface="Bradley Hand ITC" pitchFamily="66" charset="0"/>
              </a:rPr>
              <a:t>inoubliable</a:t>
            </a:r>
            <a:endParaRPr lang="fr-FR" sz="2100" dirty="0">
              <a:latin typeface="Bradley Hand ITC" pitchFamily="66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211960" y="1628800"/>
            <a:ext cx="3657600" cy="45720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pl-PL" sz="4000" dirty="0" smtClean="0">
                <a:latin typeface="Bradley Hand ITC" pitchFamily="66" charset="0"/>
              </a:rPr>
              <a:t>literatura dla dzieci</a:t>
            </a:r>
          </a:p>
          <a:p>
            <a:pPr>
              <a:lnSpc>
                <a:spcPct val="120000"/>
              </a:lnSpc>
            </a:pPr>
            <a:endParaRPr lang="pl-PL" sz="4000" dirty="0" smtClean="0">
              <a:latin typeface="Bradley Hand ITC" pitchFamily="66" charset="0"/>
            </a:endParaRPr>
          </a:p>
          <a:p>
            <a:pPr>
              <a:lnSpc>
                <a:spcPct val="120000"/>
              </a:lnSpc>
            </a:pPr>
            <a:r>
              <a:rPr lang="pl-PL" sz="4000" dirty="0" smtClean="0">
                <a:latin typeface="Bradley Hand ITC" pitchFamily="66" charset="0"/>
              </a:rPr>
              <a:t>Poezja</a:t>
            </a:r>
          </a:p>
          <a:p>
            <a:pPr>
              <a:lnSpc>
                <a:spcPct val="120000"/>
              </a:lnSpc>
            </a:pPr>
            <a:r>
              <a:rPr lang="pl-PL" sz="4000" dirty="0" smtClean="0">
                <a:latin typeface="Bradley Hand ITC" pitchFamily="66" charset="0"/>
              </a:rPr>
              <a:t>Poeta</a:t>
            </a:r>
          </a:p>
          <a:p>
            <a:pPr>
              <a:lnSpc>
                <a:spcPct val="120000"/>
              </a:lnSpc>
            </a:pPr>
            <a:r>
              <a:rPr lang="pl-PL" sz="4000" dirty="0" smtClean="0">
                <a:latin typeface="Bradley Hand ITC" pitchFamily="66" charset="0"/>
              </a:rPr>
              <a:t>Poetka</a:t>
            </a:r>
          </a:p>
          <a:p>
            <a:pPr>
              <a:lnSpc>
                <a:spcPct val="120000"/>
              </a:lnSpc>
            </a:pPr>
            <a:r>
              <a:rPr lang="pl-PL" sz="4000" dirty="0" smtClean="0">
                <a:latin typeface="Bradley Hand ITC" pitchFamily="66" charset="0"/>
              </a:rPr>
              <a:t>Wiersz</a:t>
            </a:r>
          </a:p>
          <a:p>
            <a:pPr>
              <a:lnSpc>
                <a:spcPct val="120000"/>
              </a:lnSpc>
            </a:pPr>
            <a:r>
              <a:rPr lang="pl-PL" sz="4000" dirty="0" smtClean="0">
                <a:latin typeface="Bradley Hand ITC" pitchFamily="66" charset="0"/>
              </a:rPr>
              <a:t>Opowiadanie</a:t>
            </a:r>
          </a:p>
          <a:p>
            <a:pPr>
              <a:lnSpc>
                <a:spcPct val="120000"/>
              </a:lnSpc>
            </a:pPr>
            <a:r>
              <a:rPr lang="pl-PL" sz="4000" dirty="0" smtClean="0">
                <a:latin typeface="Bradley Hand ITC" pitchFamily="66" charset="0"/>
              </a:rPr>
              <a:t>Bohater, bohaterka</a:t>
            </a:r>
          </a:p>
          <a:p>
            <a:pPr>
              <a:lnSpc>
                <a:spcPct val="120000"/>
              </a:lnSpc>
            </a:pPr>
            <a:r>
              <a:rPr lang="pl-PL" sz="4000" dirty="0" smtClean="0">
                <a:latin typeface="Bradley Hand ITC" pitchFamily="66" charset="0"/>
              </a:rPr>
              <a:t>Główny bohater</a:t>
            </a:r>
          </a:p>
          <a:p>
            <a:pPr>
              <a:lnSpc>
                <a:spcPct val="120000"/>
              </a:lnSpc>
            </a:pPr>
            <a:r>
              <a:rPr lang="pl-PL" sz="4000" dirty="0" smtClean="0">
                <a:latin typeface="Bradley Hand ITC" pitchFamily="66" charset="0"/>
              </a:rPr>
              <a:t>Magiczny świat</a:t>
            </a:r>
          </a:p>
          <a:p>
            <a:pPr>
              <a:lnSpc>
                <a:spcPct val="120000"/>
              </a:lnSpc>
            </a:pPr>
            <a:r>
              <a:rPr lang="pl-PL" sz="4000" dirty="0" smtClean="0">
                <a:latin typeface="Bradley Hand ITC" pitchFamily="66" charset="0"/>
              </a:rPr>
              <a:t>Bajeczny świat</a:t>
            </a:r>
          </a:p>
          <a:p>
            <a:pPr>
              <a:lnSpc>
                <a:spcPct val="120000"/>
              </a:lnSpc>
            </a:pPr>
            <a:r>
              <a:rPr lang="pl-PL" sz="4000" dirty="0" smtClean="0">
                <a:latin typeface="Bradley Hand ITC" pitchFamily="66" charset="0"/>
              </a:rPr>
              <a:t>niezapomniany</a:t>
            </a:r>
          </a:p>
          <a:p>
            <a:endParaRPr lang="pl-PL" sz="3600" dirty="0" smtClean="0">
              <a:latin typeface="Bradley Hand ITC" pitchFamily="66" charset="0"/>
            </a:endParaRPr>
          </a:p>
          <a:p>
            <a:endParaRPr lang="pl-PL" sz="3600" dirty="0" smtClean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BIBLIOGRAPHIE</a:t>
            </a:r>
            <a:endParaRPr lang="pl-PL" sz="48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dirty="0" smtClean="0">
                <a:latin typeface="Bradley Hand ITC" panose="03070402050302030203" pitchFamily="66" charset="0"/>
              </a:rPr>
              <a:t>Nowy słownik literatury dla dzieci i młodzieży, pod red. K. </a:t>
            </a:r>
            <a:r>
              <a:rPr lang="pl-PL" sz="3200" dirty="0" err="1" smtClean="0">
                <a:latin typeface="Bradley Hand ITC" panose="03070402050302030203" pitchFamily="66" charset="0"/>
              </a:rPr>
              <a:t>Kuliczkowskiej</a:t>
            </a:r>
            <a:r>
              <a:rPr lang="pl-PL" sz="3200" dirty="0" smtClean="0">
                <a:latin typeface="Bradley Hand ITC" panose="03070402050302030203" pitchFamily="66" charset="0"/>
              </a:rPr>
              <a:t> i B. Tylickiej, Warszawa 1984.</a:t>
            </a:r>
          </a:p>
          <a:p>
            <a:r>
              <a:rPr lang="pl-PL" sz="3200" dirty="0" err="1" smtClean="0">
                <a:latin typeface="Bradley Hand ITC" panose="03070402050302030203" pitchFamily="66" charset="0"/>
              </a:rPr>
              <a:t>Adamczykowa</a:t>
            </a:r>
            <a:r>
              <a:rPr lang="pl-PL" sz="3200" dirty="0" smtClean="0">
                <a:latin typeface="Bradley Hand ITC" panose="03070402050302030203" pitchFamily="66" charset="0"/>
              </a:rPr>
              <a:t> Z., Literatura dla dzieci. Funkcje. Kategorie. Gatunki, Warszawa 2001.</a:t>
            </a:r>
          </a:p>
          <a:p>
            <a:r>
              <a:rPr lang="pl-PL" sz="3200" dirty="0" smtClean="0">
                <a:latin typeface="Bradley Hand ITC" panose="03070402050302030203" pitchFamily="66" charset="0"/>
              </a:rPr>
              <a:t>Księga wierszy polskich, Warszawa 1997.</a:t>
            </a:r>
          </a:p>
          <a:p>
            <a:r>
              <a:rPr lang="pl-PL" sz="3200" smtClean="0">
                <a:latin typeface="Bradley Hand ITC" panose="03070402050302030203" pitchFamily="66" charset="0"/>
              </a:rPr>
              <a:t>Słownik polsko - </a:t>
            </a:r>
            <a:r>
              <a:rPr lang="pl-PL" sz="3200" dirty="0" smtClean="0">
                <a:latin typeface="Bradley Hand ITC" panose="03070402050302030203" pitchFamily="66" charset="0"/>
              </a:rPr>
              <a:t>francuski</a:t>
            </a:r>
            <a:r>
              <a:rPr lang="pl-PL" sz="3200" smtClean="0">
                <a:latin typeface="Bradley Hand ITC" panose="03070402050302030203" pitchFamily="66" charset="0"/>
              </a:rPr>
              <a:t>, Warszawa 2002.</a:t>
            </a:r>
            <a:endParaRPr lang="pl-PL" sz="3200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800" b="1" dirty="0" smtClean="0">
                <a:latin typeface="Bradley Hand ITC" panose="03070402050302030203" pitchFamily="66" charset="0"/>
              </a:rPr>
              <a:t>L</a:t>
            </a:r>
            <a:r>
              <a:rPr lang="pl-PL" sz="4800" b="1" dirty="0" smtClean="0">
                <a:latin typeface="Bradley Hand ITC" panose="03070402050302030203" pitchFamily="66" charset="0"/>
              </a:rPr>
              <a:t>a </a:t>
            </a:r>
            <a:r>
              <a:rPr lang="pl-PL" sz="4800" b="1" dirty="0" err="1" smtClean="0">
                <a:latin typeface="Bradley Hand ITC" panose="03070402050302030203" pitchFamily="66" charset="0"/>
              </a:rPr>
              <a:t>notion</a:t>
            </a:r>
            <a:r>
              <a:rPr lang="pl-PL" sz="4800" b="1" dirty="0" smtClean="0">
                <a:latin typeface="Bradley Hand ITC" panose="03070402050302030203" pitchFamily="66" charset="0"/>
              </a:rPr>
              <a:t> </a:t>
            </a:r>
            <a:r>
              <a:rPr lang="fr-FR" sz="4800" b="1" dirty="0" smtClean="0">
                <a:latin typeface="Bradley Hand ITC" panose="03070402050302030203" pitchFamily="66" charset="0"/>
              </a:rPr>
              <a:t>de la poésie pour les enfants</a:t>
            </a:r>
            <a:endParaRPr lang="pl-PL" sz="4800" b="1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AR CARTER" pitchFamily="2" charset="0"/>
              </a:rPr>
              <a:t> </a:t>
            </a:r>
            <a:r>
              <a:rPr lang="pl-PL" sz="3600" dirty="0" smtClean="0">
                <a:latin typeface="Bradley Hand ITC" panose="03070402050302030203" pitchFamily="66" charset="0"/>
              </a:rPr>
              <a:t>la f</a:t>
            </a:r>
            <a:r>
              <a:rPr lang="fr-FR" sz="3600" dirty="0" smtClean="0">
                <a:latin typeface="Bradley Hand ITC" panose="03070402050302030203" pitchFamily="66" charset="0"/>
              </a:rPr>
              <a:t>éérie, </a:t>
            </a:r>
            <a:endParaRPr lang="pl-PL" sz="3600" dirty="0" smtClean="0">
              <a:latin typeface="Bradley Hand ITC" panose="03070402050302030203" pitchFamily="66" charset="0"/>
            </a:endParaRPr>
          </a:p>
          <a:p>
            <a:r>
              <a:rPr lang="pl-PL" sz="3600" dirty="0" smtClean="0">
                <a:latin typeface="Bradley Hand ITC" panose="03070402050302030203" pitchFamily="66" charset="0"/>
              </a:rPr>
              <a:t> </a:t>
            </a:r>
            <a:r>
              <a:rPr lang="fr-FR" sz="3600" dirty="0" smtClean="0">
                <a:latin typeface="Bradley Hand ITC" panose="03070402050302030203" pitchFamily="66" charset="0"/>
              </a:rPr>
              <a:t>les animaux,</a:t>
            </a:r>
            <a:endParaRPr lang="pl-PL" sz="3600" dirty="0" smtClean="0">
              <a:latin typeface="Bradley Hand ITC" panose="03070402050302030203" pitchFamily="66" charset="0"/>
            </a:endParaRPr>
          </a:p>
          <a:p>
            <a:r>
              <a:rPr lang="fr-FR" sz="3600" dirty="0" smtClean="0">
                <a:latin typeface="Bradley Hand ITC" panose="03070402050302030203" pitchFamily="66" charset="0"/>
              </a:rPr>
              <a:t> les plantes,</a:t>
            </a:r>
            <a:endParaRPr lang="pl-PL" sz="3600" dirty="0" smtClean="0">
              <a:latin typeface="Bradley Hand ITC" panose="03070402050302030203" pitchFamily="66" charset="0"/>
            </a:endParaRPr>
          </a:p>
          <a:p>
            <a:r>
              <a:rPr lang="fr-FR" sz="3600" dirty="0" smtClean="0">
                <a:latin typeface="Bradley Hand ITC" panose="03070402050302030203" pitchFamily="66" charset="0"/>
              </a:rPr>
              <a:t> les objets,</a:t>
            </a:r>
            <a:endParaRPr lang="pl-PL" sz="3600" dirty="0" smtClean="0">
              <a:latin typeface="Bradley Hand ITC" panose="03070402050302030203" pitchFamily="66" charset="0"/>
            </a:endParaRPr>
          </a:p>
          <a:p>
            <a:r>
              <a:rPr lang="fr-FR" sz="3600" dirty="0" smtClean="0">
                <a:latin typeface="Bradley Hand ITC" panose="03070402050302030203" pitchFamily="66" charset="0"/>
              </a:rPr>
              <a:t> </a:t>
            </a:r>
            <a:r>
              <a:rPr lang="fr-FR" sz="3600" dirty="0">
                <a:latin typeface="Bradley Hand ITC" panose="03070402050302030203" pitchFamily="66" charset="0"/>
              </a:rPr>
              <a:t>les qualités et les défauts de l’homme</a:t>
            </a:r>
            <a:r>
              <a:rPr lang="pl-PL" sz="3600" dirty="0" smtClean="0">
                <a:latin typeface="AR CARTER" pitchFamily="2" charset="0"/>
              </a:rPr>
              <a:t>.</a:t>
            </a:r>
            <a:endParaRPr lang="pl-PL" sz="3600" dirty="0" smtClean="0">
              <a:solidFill>
                <a:schemeClr val="accent1">
                  <a:lumMod val="75000"/>
                </a:schemeClr>
              </a:solidFill>
              <a:latin typeface="AR CARTER" pitchFamily="2" charset="0"/>
            </a:endParaRPr>
          </a:p>
        </p:txBody>
      </p:sp>
      <p:pic>
        <p:nvPicPr>
          <p:cNvPr id="5" name="Symbol zastępczy zawartości 4" descr="Znalezione obrazy dla zapytania rzepka Tuwim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669554"/>
            <a:ext cx="1904628" cy="150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www.ha-ga.com/dla_dzieci/cuda_i_dziwy/cuda_grz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17032"/>
            <a:ext cx="2376264" cy="284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://4.bp.blogspot.com/-7AFCTwUWCeo/TqchLvkZFmI/AAAAAAAAD3w/muBDySGc9zc/s1600/chory_kotek+0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268760"/>
            <a:ext cx="19442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 smtClean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</a:rPr>
              <a:t>Julian Tuwim</a:t>
            </a:r>
            <a:endParaRPr lang="pl-PL" sz="6000" b="1" dirty="0">
              <a:solidFill>
                <a:schemeClr val="accent2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Symbol zastępczy zawartości 3" descr="http://1.fwcdn.pl/p/29/16/612916/178561.1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1800" y="1628800"/>
            <a:ext cx="33843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pPr algn="just"/>
            <a:r>
              <a:rPr lang="pl-PL" sz="3600" dirty="0" err="1" smtClean="0">
                <a:latin typeface="Bradley Hand ITC" panose="03070402050302030203" pitchFamily="66" charset="0"/>
              </a:rPr>
              <a:t>poète</a:t>
            </a:r>
            <a:r>
              <a:rPr lang="pl-PL" sz="3600" dirty="0" smtClean="0">
                <a:latin typeface="Bradley Hand ITC" panose="03070402050302030203" pitchFamily="66" charset="0"/>
              </a:rPr>
              <a:t> </a:t>
            </a:r>
            <a:r>
              <a:rPr lang="pl-PL" sz="3600" dirty="0" err="1" smtClean="0">
                <a:latin typeface="Bradley Hand ITC" panose="03070402050302030203" pitchFamily="66" charset="0"/>
              </a:rPr>
              <a:t>polonais</a:t>
            </a:r>
            <a:r>
              <a:rPr lang="pl-PL" sz="3600" dirty="0" smtClean="0">
                <a:latin typeface="Bradley Hand ITC" panose="03070402050302030203" pitchFamily="66" charset="0"/>
              </a:rPr>
              <a:t>, </a:t>
            </a:r>
            <a:r>
              <a:rPr lang="pl-PL" sz="3600" dirty="0" err="1" smtClean="0">
                <a:latin typeface="Bradley Hand ITC" panose="03070402050302030203" pitchFamily="66" charset="0"/>
              </a:rPr>
              <a:t>écrivain</a:t>
            </a:r>
            <a:r>
              <a:rPr lang="pl-PL" sz="3600" dirty="0" smtClean="0">
                <a:latin typeface="Bradley Hand ITC" panose="03070402050302030203" pitchFamily="66" charset="0"/>
              </a:rPr>
              <a:t>,</a:t>
            </a:r>
          </a:p>
          <a:p>
            <a:pPr algn="just"/>
            <a:r>
              <a:rPr lang="pl-PL" sz="3600" dirty="0" err="1" smtClean="0">
                <a:latin typeface="Bradley Hand ITC" panose="03070402050302030203" pitchFamily="66" charset="0"/>
              </a:rPr>
              <a:t>né</a:t>
            </a:r>
            <a:r>
              <a:rPr lang="pl-PL" sz="3600" dirty="0" smtClean="0">
                <a:latin typeface="Bradley Hand ITC" panose="03070402050302030203" pitchFamily="66" charset="0"/>
              </a:rPr>
              <a:t> le</a:t>
            </a:r>
            <a:r>
              <a:rPr lang="fr-FR" sz="3600" dirty="0" smtClean="0">
                <a:latin typeface="Bradley Hand ITC" panose="03070402050302030203" pitchFamily="66" charset="0"/>
              </a:rPr>
              <a:t> 13 septembre 1894 à Lodz, mort </a:t>
            </a:r>
            <a:r>
              <a:rPr lang="pl-PL" sz="3600" dirty="0" smtClean="0">
                <a:latin typeface="Bradley Hand ITC" panose="03070402050302030203" pitchFamily="66" charset="0"/>
              </a:rPr>
              <a:t>le </a:t>
            </a:r>
            <a:r>
              <a:rPr lang="fr-FR" sz="3600" dirty="0" smtClean="0">
                <a:latin typeface="Bradley Hand ITC" panose="03070402050302030203" pitchFamily="66" charset="0"/>
              </a:rPr>
              <a:t>27 décembre 1953 à Zakopane,</a:t>
            </a:r>
            <a:endParaRPr lang="pl-PL" sz="3600" dirty="0" smtClean="0">
              <a:latin typeface="Bradley Hand ITC" panose="03070402050302030203" pitchFamily="66" charset="0"/>
            </a:endParaRPr>
          </a:p>
          <a:p>
            <a:pPr algn="just"/>
            <a:r>
              <a:rPr lang="pl-PL" sz="3600" dirty="0" err="1" smtClean="0">
                <a:latin typeface="Bradley Hand ITC" panose="03070402050302030203" pitchFamily="66" charset="0"/>
              </a:rPr>
              <a:t>Cabaret</a:t>
            </a:r>
            <a:r>
              <a:rPr lang="pl-PL" sz="3600" dirty="0" smtClean="0">
                <a:latin typeface="Bradley Hand ITC" panose="03070402050302030203" pitchFamily="66" charset="0"/>
              </a:rPr>
              <a:t> </a:t>
            </a:r>
            <a:r>
              <a:rPr lang="fr-FR" sz="3600" dirty="0" smtClean="0">
                <a:latin typeface="Bradley Hand ITC" panose="03070402050302030203" pitchFamily="66" charset="0"/>
              </a:rPr>
              <a:t>"Pikador„</a:t>
            </a:r>
            <a:r>
              <a:rPr lang="pl-PL" sz="3600" dirty="0" smtClean="0">
                <a:latin typeface="Bradley Hand ITC" panose="03070402050302030203" pitchFamily="66" charset="0"/>
              </a:rPr>
              <a:t>,</a:t>
            </a:r>
            <a:r>
              <a:rPr lang="fr-FR" sz="3600" dirty="0" smtClean="0">
                <a:latin typeface="Bradley Hand ITC" panose="03070402050302030203" pitchFamily="66" charset="0"/>
              </a:rPr>
              <a:t> </a:t>
            </a:r>
            <a:endParaRPr lang="pl-PL" sz="3600" dirty="0" smtClean="0">
              <a:latin typeface="Bradley Hand ITC" panose="03070402050302030203" pitchFamily="66" charset="0"/>
            </a:endParaRPr>
          </a:p>
          <a:p>
            <a:pPr algn="just"/>
            <a:r>
              <a:rPr lang="fr-FR" sz="3600" dirty="0" smtClean="0">
                <a:latin typeface="Bradley Hand ITC" panose="03070402050302030203" pitchFamily="66" charset="0"/>
              </a:rPr>
              <a:t>groupe poétique "Skamander„</a:t>
            </a:r>
            <a:r>
              <a:rPr lang="pl-PL" sz="3600" dirty="0" smtClean="0">
                <a:latin typeface="Bradley Hand ITC" panose="03070402050302030203" pitchFamily="66" charset="0"/>
              </a:rPr>
              <a:t>,</a:t>
            </a:r>
          </a:p>
          <a:p>
            <a:pPr algn="just"/>
            <a:r>
              <a:rPr lang="fr-FR" sz="3600" dirty="0">
                <a:latin typeface="Bradley Hand ITC" panose="03070402050302030203" pitchFamily="66" charset="0"/>
              </a:rPr>
              <a:t>pseudonymes </a:t>
            </a:r>
            <a:r>
              <a:rPr lang="fr-FR" sz="3600" dirty="0" smtClean="0">
                <a:latin typeface="Bradley Hand ITC" panose="03070402050302030203" pitchFamily="66" charset="0"/>
              </a:rPr>
              <a:t>littéraires</a:t>
            </a:r>
            <a:r>
              <a:rPr lang="pl-PL" sz="3600" dirty="0" smtClean="0">
                <a:latin typeface="Bradley Hand ITC" panose="03070402050302030203" pitchFamily="66" charset="0"/>
              </a:rPr>
              <a:t>.</a:t>
            </a:r>
            <a:endParaRPr lang="pl-PL" sz="3600" b="1" u="sng" dirty="0" smtClean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54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Livres de poésie</a:t>
            </a:r>
            <a:r>
              <a:rPr lang="pl-PL" sz="54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s</a:t>
            </a:r>
            <a:r>
              <a:rPr lang="fr-FR" sz="54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 pour les enfants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6" name="Symbol zastępczy zawartości 3" descr="https://jarmila09.files.wordpress.com/2009/04/wiersze_dla_dzieci_tuwima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600400" cy="446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zawartości 6"/>
          <p:cNvSpPr>
            <a:spLocks noGrp="1"/>
          </p:cNvSpPr>
          <p:nvPr>
            <p:ph sz="quarter" idx="2"/>
          </p:nvPr>
        </p:nvSpPr>
        <p:spPr>
          <a:xfrm>
            <a:off x="4355976" y="1340768"/>
            <a:ext cx="3744416" cy="4831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dirty="0" err="1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Poèmes</a:t>
            </a:r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:</a:t>
            </a:r>
          </a:p>
          <a:p>
            <a:r>
              <a:rPr lang="fr-FR" sz="3200" i="1" dirty="0">
                <a:latin typeface="Bradley Hand ITC" panose="03070402050302030203" pitchFamily="66" charset="0"/>
              </a:rPr>
              <a:t>La Locomotive (</a:t>
            </a:r>
            <a:r>
              <a:rPr lang="fr-FR" sz="3200" i="1" dirty="0" smtClean="0">
                <a:latin typeface="Bradley Hand ITC" panose="03070402050302030203" pitchFamily="66" charset="0"/>
              </a:rPr>
              <a:t>Lokomotywa)</a:t>
            </a:r>
            <a:endParaRPr lang="pl-PL" sz="3200" i="1" dirty="0" smtClean="0">
              <a:latin typeface="Bradley Hand ITC" panose="03070402050302030203" pitchFamily="66" charset="0"/>
            </a:endParaRPr>
          </a:p>
          <a:p>
            <a:r>
              <a:rPr lang="fr-FR" sz="3200" i="1" dirty="0" smtClean="0">
                <a:latin typeface="Bradley Hand ITC" panose="03070402050302030203" pitchFamily="66" charset="0"/>
              </a:rPr>
              <a:t>La </a:t>
            </a:r>
            <a:r>
              <a:rPr lang="fr-FR" sz="3200" i="1" dirty="0">
                <a:latin typeface="Bradley Hand ITC" panose="03070402050302030203" pitchFamily="66" charset="0"/>
              </a:rPr>
              <a:t>radio des oiseaux (Ptasie radio), </a:t>
            </a:r>
            <a:endParaRPr lang="pl-PL" sz="3200" i="1" dirty="0" smtClean="0">
              <a:latin typeface="Bradley Hand ITC" panose="03070402050302030203" pitchFamily="66" charset="0"/>
            </a:endParaRPr>
          </a:p>
          <a:p>
            <a:r>
              <a:rPr lang="fr-FR" sz="3200" i="1" dirty="0" smtClean="0">
                <a:latin typeface="Bradley Hand ITC" panose="03070402050302030203" pitchFamily="66" charset="0"/>
              </a:rPr>
              <a:t>Bambo</a:t>
            </a:r>
            <a:r>
              <a:rPr lang="fr-FR" sz="3200" i="1" dirty="0">
                <a:latin typeface="Bradley Hand ITC" panose="03070402050302030203" pitchFamily="66" charset="0"/>
              </a:rPr>
              <a:t>, </a:t>
            </a:r>
            <a:endParaRPr lang="pl-PL" sz="3200" i="1" dirty="0" smtClean="0">
              <a:latin typeface="Bradley Hand ITC" panose="03070402050302030203" pitchFamily="66" charset="0"/>
            </a:endParaRPr>
          </a:p>
          <a:p>
            <a:r>
              <a:rPr lang="fr-FR" sz="3200" i="1" dirty="0" smtClean="0">
                <a:latin typeface="Bradley Hand ITC" panose="03070402050302030203" pitchFamily="66" charset="0"/>
              </a:rPr>
              <a:t>Le </a:t>
            </a:r>
            <a:r>
              <a:rPr lang="fr-FR" sz="3200" i="1" dirty="0">
                <a:latin typeface="Bradley Hand ITC" panose="03070402050302030203" pitchFamily="66" charset="0"/>
              </a:rPr>
              <a:t>navet (</a:t>
            </a:r>
            <a:r>
              <a:rPr lang="fr-FR" sz="3200" i="1" dirty="0" smtClean="0">
                <a:latin typeface="Bradley Hand ITC" panose="03070402050302030203" pitchFamily="66" charset="0"/>
              </a:rPr>
              <a:t>Rzepka)</a:t>
            </a:r>
            <a:endParaRPr lang="pl-PL" sz="3200" i="1" dirty="0" smtClean="0">
              <a:latin typeface="Bradley Hand ITC" panose="03070402050302030203" pitchFamily="66" charset="0"/>
            </a:endParaRPr>
          </a:p>
          <a:p>
            <a:r>
              <a:rPr lang="fr-FR" sz="3200" i="1" dirty="0" smtClean="0">
                <a:latin typeface="Bradley Hand ITC" panose="03070402050302030203" pitchFamily="66" charset="0"/>
              </a:rPr>
              <a:t>Les </a:t>
            </a:r>
            <a:r>
              <a:rPr lang="fr-FR" sz="3200" i="1" dirty="0">
                <a:latin typeface="Bradley Hand ITC" panose="03070402050302030203" pitchFamily="66" charset="0"/>
              </a:rPr>
              <a:t>lunettes (Okulary)</a:t>
            </a:r>
            <a:r>
              <a:rPr lang="fr-FR" sz="3200" dirty="0">
                <a:latin typeface="Bradley Hand ITC" panose="03070402050302030203" pitchFamily="66" charset="0"/>
              </a:rPr>
              <a:t>. </a:t>
            </a:r>
            <a:endParaRPr lang="pl-PL" sz="3200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Jan Brzechwa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Symbol zastępczy zawartości 3" descr="Znalezione obrazy dla zapytania Jan brzechwa fot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38164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4000" dirty="0" err="1" smtClean="0">
                <a:latin typeface="Bradley Hand ITC" panose="03070402050302030203" pitchFamily="66" charset="0"/>
              </a:rPr>
              <a:t>poète</a:t>
            </a:r>
            <a:r>
              <a:rPr lang="pl-PL" sz="4000" dirty="0" smtClean="0">
                <a:latin typeface="Bradley Hand ITC" panose="03070402050302030203" pitchFamily="66" charset="0"/>
              </a:rPr>
              <a:t> </a:t>
            </a:r>
            <a:r>
              <a:rPr lang="pl-PL" sz="4000" dirty="0" err="1" smtClean="0">
                <a:latin typeface="Bradley Hand ITC" panose="03070402050302030203" pitchFamily="66" charset="0"/>
              </a:rPr>
              <a:t>polonais</a:t>
            </a:r>
            <a:r>
              <a:rPr lang="pl-PL" sz="4000" dirty="0" smtClean="0">
                <a:latin typeface="Bradley Hand ITC" panose="03070402050302030203" pitchFamily="66" charset="0"/>
              </a:rPr>
              <a:t>, </a:t>
            </a:r>
            <a:r>
              <a:rPr lang="pl-PL" sz="4000" dirty="0" err="1" smtClean="0">
                <a:latin typeface="Bradley Hand ITC" panose="03070402050302030203" pitchFamily="66" charset="0"/>
              </a:rPr>
              <a:t>traducteur</a:t>
            </a:r>
            <a:r>
              <a:rPr lang="pl-PL" sz="4000" dirty="0" smtClean="0">
                <a:latin typeface="Bradley Hand ITC" panose="03070402050302030203" pitchFamily="66" charset="0"/>
              </a:rPr>
              <a:t>, </a:t>
            </a:r>
            <a:r>
              <a:rPr lang="pl-PL" sz="4000" dirty="0" err="1" smtClean="0">
                <a:latin typeface="Bradley Hand ITC" panose="03070402050302030203" pitchFamily="66" charset="0"/>
              </a:rPr>
              <a:t>avocat</a:t>
            </a:r>
            <a:r>
              <a:rPr lang="pl-PL" sz="4000" dirty="0" smtClean="0">
                <a:latin typeface="Bradley Hand ITC" panose="03070402050302030203" pitchFamily="66" charset="0"/>
              </a:rPr>
              <a:t>,</a:t>
            </a:r>
            <a:r>
              <a:rPr lang="fr-FR" sz="4000" dirty="0" smtClean="0">
                <a:latin typeface="Bradley Hand ITC" panose="03070402050302030203" pitchFamily="66" charset="0"/>
              </a:rPr>
              <a:t> </a:t>
            </a:r>
            <a:endParaRPr lang="pl-PL" sz="4000" dirty="0" smtClean="0">
              <a:latin typeface="Bradley Hand ITC" panose="03070402050302030203" pitchFamily="66" charset="0"/>
            </a:endParaRPr>
          </a:p>
          <a:p>
            <a:r>
              <a:rPr lang="fr-FR" sz="4000" dirty="0" smtClean="0">
                <a:latin typeface="Bradley Hand ITC" panose="03070402050302030203" pitchFamily="66" charset="0"/>
              </a:rPr>
              <a:t>né</a:t>
            </a:r>
            <a:r>
              <a:rPr lang="pl-PL" sz="4000" dirty="0" smtClean="0">
                <a:latin typeface="Bradley Hand ITC" panose="03070402050302030203" pitchFamily="66" charset="0"/>
              </a:rPr>
              <a:t> le</a:t>
            </a:r>
            <a:r>
              <a:rPr lang="fr-FR" sz="4000" dirty="0" smtClean="0">
                <a:latin typeface="Bradley Hand ITC" panose="03070402050302030203" pitchFamily="66" charset="0"/>
              </a:rPr>
              <a:t> 15 Août</a:t>
            </a:r>
            <a:r>
              <a:rPr lang="pl-PL" sz="4000" dirty="0" smtClean="0">
                <a:latin typeface="Bradley Hand ITC" panose="03070402050302030203" pitchFamily="66" charset="0"/>
              </a:rPr>
              <a:t> </a:t>
            </a:r>
            <a:r>
              <a:rPr lang="fr-FR" sz="4000" dirty="0" smtClean="0">
                <a:latin typeface="Bradley Hand ITC" panose="03070402050302030203" pitchFamily="66" charset="0"/>
              </a:rPr>
              <a:t>1900</a:t>
            </a:r>
            <a:r>
              <a:rPr lang="pl-PL" sz="4000" dirty="0" smtClean="0">
                <a:latin typeface="Bradley Hand ITC" panose="03070402050302030203" pitchFamily="66" charset="0"/>
              </a:rPr>
              <a:t> </a:t>
            </a:r>
            <a:r>
              <a:rPr lang="pl-PL" sz="4000" dirty="0">
                <a:latin typeface="Bradley Hand ITC" panose="03070402050302030203" pitchFamily="66" charset="0"/>
              </a:rPr>
              <a:t>à </a:t>
            </a:r>
            <a:r>
              <a:rPr lang="fr-FR" sz="4000" dirty="0" smtClean="0">
                <a:latin typeface="Bradley Hand ITC" panose="03070402050302030203" pitchFamily="66" charset="0"/>
              </a:rPr>
              <a:t>Żmeryn</a:t>
            </a:r>
            <a:r>
              <a:rPr lang="pl-PL" sz="4000" dirty="0" smtClean="0">
                <a:latin typeface="Bradley Hand ITC" panose="03070402050302030203" pitchFamily="66" charset="0"/>
              </a:rPr>
              <a:t>ka</a:t>
            </a:r>
            <a:r>
              <a:rPr lang="fr-FR" sz="4000" dirty="0" smtClean="0">
                <a:latin typeface="Bradley Hand ITC" panose="03070402050302030203" pitchFamily="66" charset="0"/>
              </a:rPr>
              <a:t> en Podolie, </a:t>
            </a:r>
            <a:r>
              <a:rPr lang="pl-PL" sz="4000" dirty="0" err="1" smtClean="0">
                <a:latin typeface="Bradley Hand ITC" panose="03070402050302030203" pitchFamily="66" charset="0"/>
              </a:rPr>
              <a:t>mort</a:t>
            </a:r>
            <a:r>
              <a:rPr lang="pl-PL" sz="4000" dirty="0" smtClean="0">
                <a:latin typeface="Bradley Hand ITC" panose="03070402050302030203" pitchFamily="66" charset="0"/>
              </a:rPr>
              <a:t> le</a:t>
            </a:r>
            <a:r>
              <a:rPr lang="fr-FR" sz="4000" dirty="0" smtClean="0">
                <a:latin typeface="Bradley Hand ITC" panose="03070402050302030203" pitchFamily="66" charset="0"/>
              </a:rPr>
              <a:t> 2 Juillet 1966</a:t>
            </a:r>
            <a:r>
              <a:rPr lang="pl-PL" sz="4000" dirty="0" smtClean="0">
                <a:latin typeface="Bradley Hand ITC" panose="03070402050302030203" pitchFamily="66" charset="0"/>
              </a:rPr>
              <a:t> à</a:t>
            </a:r>
            <a:r>
              <a:rPr lang="fr-FR" sz="4000" dirty="0" smtClean="0">
                <a:latin typeface="Bradley Hand ITC" panose="03070402050302030203" pitchFamily="66" charset="0"/>
              </a:rPr>
              <a:t> Varsovie</a:t>
            </a:r>
            <a:r>
              <a:rPr lang="pl-PL" sz="4000" dirty="0" smtClean="0">
                <a:latin typeface="Bradley Hand ITC" panose="03070402050302030203" pitchFamily="66" charset="0"/>
              </a:rPr>
              <a:t>,</a:t>
            </a:r>
          </a:p>
          <a:p>
            <a:r>
              <a:rPr lang="pl-PL" sz="4000" dirty="0" smtClean="0">
                <a:latin typeface="Bradley Hand ITC" panose="03070402050302030203" pitchFamily="66" charset="0"/>
              </a:rPr>
              <a:t> Jan </a:t>
            </a:r>
            <a:r>
              <a:rPr lang="pl-PL" sz="4000" dirty="0" err="1" smtClean="0">
                <a:latin typeface="Bradley Hand ITC" panose="03070402050302030203" pitchFamily="66" charset="0"/>
              </a:rPr>
              <a:t>Lesman</a:t>
            </a:r>
            <a:r>
              <a:rPr lang="pl-PL" sz="4000" dirty="0" smtClean="0">
                <a:latin typeface="Bradley Hand ITC" panose="03070402050302030203" pitchFamily="66" charset="0"/>
              </a:rPr>
              <a:t>,</a:t>
            </a:r>
          </a:p>
          <a:p>
            <a:r>
              <a:rPr lang="pl-PL" sz="4000" dirty="0" err="1" smtClean="0">
                <a:latin typeface="Bradley Hand ITC" panose="03070402050302030203" pitchFamily="66" charset="0"/>
              </a:rPr>
              <a:t>professeur</a:t>
            </a:r>
            <a:r>
              <a:rPr lang="pl-PL" sz="4000" dirty="0" smtClean="0">
                <a:latin typeface="Bradley Hand ITC" panose="03070402050302030203" pitchFamily="66" charset="0"/>
              </a:rPr>
              <a:t> de </a:t>
            </a:r>
            <a:r>
              <a:rPr lang="pl-PL" sz="4000" dirty="0" err="1" smtClean="0">
                <a:latin typeface="Bradley Hand ITC" panose="03070402050302030203" pitchFamily="66" charset="0"/>
              </a:rPr>
              <a:t>rire</a:t>
            </a:r>
            <a:r>
              <a:rPr lang="pl-PL" sz="4000" dirty="0" smtClean="0">
                <a:latin typeface="Bradley Hand ITC" panose="03070402050302030203" pitchFamily="66" charset="0"/>
              </a:rPr>
              <a:t> </a:t>
            </a:r>
            <a:r>
              <a:rPr lang="pl-PL" sz="4000" dirty="0" err="1" smtClean="0">
                <a:latin typeface="Bradley Hand ITC" panose="03070402050302030203" pitchFamily="66" charset="0"/>
              </a:rPr>
              <a:t>chaleureux</a:t>
            </a:r>
            <a:r>
              <a:rPr lang="pl-PL" sz="4000" dirty="0" smtClean="0">
                <a:latin typeface="Bradley Hand ITC" panose="03070402050302030203" pitchFamily="66" charset="0"/>
              </a:rPr>
              <a:t>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844976">
            <a:off x="457200" y="332656"/>
            <a:ext cx="7467600" cy="1152128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2">
                    <a:lumMod val="75000"/>
                  </a:schemeClr>
                </a:solidFill>
                <a:latin typeface="AR CARTER" pitchFamily="2" charset="0"/>
              </a:rPr>
              <a:t> </a:t>
            </a:r>
            <a:r>
              <a:rPr lang="pl-PL" sz="54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P</a:t>
            </a:r>
            <a:r>
              <a:rPr lang="pl-PL" sz="5400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o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cs typeface="Arial"/>
              </a:rPr>
              <a:t>È</a:t>
            </a: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mes</a:t>
            </a:r>
            <a:r>
              <a:rPr lang="pl-PL" sz="60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:  </a:t>
            </a:r>
            <a:r>
              <a:rPr lang="pl-PL" sz="6000" dirty="0" smtClean="0">
                <a:solidFill>
                  <a:schemeClr val="accent2">
                    <a:lumMod val="75000"/>
                  </a:schemeClr>
                </a:solidFill>
                <a:latin typeface="AR CARTER" pitchFamily="2" charset="0"/>
              </a:rPr>
              <a:t>      </a:t>
            </a:r>
            <a:endParaRPr lang="pl-PL" sz="6000" dirty="0">
              <a:solidFill>
                <a:schemeClr val="accent2">
                  <a:lumMod val="75000"/>
                </a:schemeClr>
              </a:solidFill>
              <a:latin typeface="AR CARTER" pitchFamily="2" charset="0"/>
            </a:endParaRPr>
          </a:p>
        </p:txBody>
      </p:sp>
      <p:pic>
        <p:nvPicPr>
          <p:cNvPr id="5" name="Symbol zastępczy zawartości 4" descr="http://ecsmedia.pl/c/jan-brzechwa-najpiekniejsze-wiersze-dla-dzieci-b-iext1129509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7444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270248" y="1268760"/>
            <a:ext cx="3657600" cy="4903440"/>
          </a:xfrm>
        </p:spPr>
        <p:txBody>
          <a:bodyPr>
            <a:normAutofit fontScale="70000" lnSpcReduction="20000"/>
          </a:bodyPr>
          <a:lstStyle/>
          <a:p>
            <a:r>
              <a:rPr lang="fr-FR" sz="4000" i="1" dirty="0">
                <a:latin typeface="Bradley Hand ITC" panose="03070402050302030203" pitchFamily="66" charset="0"/>
              </a:rPr>
              <a:t>À l’éventaire </a:t>
            </a:r>
            <a:r>
              <a:rPr lang="fr-FR" sz="4000" i="1" dirty="0" smtClean="0">
                <a:latin typeface="Bradley Hand ITC" panose="03070402050302030203" pitchFamily="66" charset="0"/>
              </a:rPr>
              <a:t>(</a:t>
            </a:r>
            <a:r>
              <a:rPr lang="fr-FR" sz="4000" i="1" dirty="0">
                <a:latin typeface="Bradley Hand ITC" panose="03070402050302030203" pitchFamily="66" charset="0"/>
              </a:rPr>
              <a:t>Na straganie), </a:t>
            </a:r>
            <a:endParaRPr lang="pl-PL" sz="4000" i="1" dirty="0" smtClean="0">
              <a:latin typeface="Bradley Hand ITC" panose="03070402050302030203" pitchFamily="66" charset="0"/>
            </a:endParaRPr>
          </a:p>
          <a:p>
            <a:r>
              <a:rPr lang="fr-FR" sz="4000" i="1" dirty="0" smtClean="0">
                <a:latin typeface="Bradley Hand ITC" panose="03070402050302030203" pitchFamily="66" charset="0"/>
              </a:rPr>
              <a:t>L</a:t>
            </a:r>
            <a:r>
              <a:rPr lang="pl-PL" sz="4000" i="1" dirty="0" smtClean="0">
                <a:latin typeface="Bradley Hand ITC" panose="03070402050302030203" pitchFamily="66" charset="0"/>
              </a:rPr>
              <a:t>a</a:t>
            </a:r>
            <a:r>
              <a:rPr lang="fr-FR" sz="4000" i="1" dirty="0" smtClean="0">
                <a:latin typeface="Bradley Hand ITC" panose="03070402050302030203" pitchFamily="66" charset="0"/>
              </a:rPr>
              <a:t> </a:t>
            </a:r>
            <a:r>
              <a:rPr lang="fr-FR" sz="4000" i="1" dirty="0">
                <a:latin typeface="Bradley Hand ITC" panose="03070402050302030203" pitchFamily="66" charset="0"/>
              </a:rPr>
              <a:t>tomate (Pomidor), </a:t>
            </a:r>
            <a:endParaRPr lang="pl-PL" sz="4000" i="1" dirty="0" smtClean="0">
              <a:latin typeface="Bradley Hand ITC" panose="03070402050302030203" pitchFamily="66" charset="0"/>
            </a:endParaRPr>
          </a:p>
          <a:p>
            <a:r>
              <a:rPr lang="fr-FR" sz="4000" i="1" dirty="0" smtClean="0">
                <a:latin typeface="Bradley Hand ITC" panose="03070402050302030203" pitchFamily="66" charset="0"/>
              </a:rPr>
              <a:t>Le </a:t>
            </a:r>
            <a:r>
              <a:rPr lang="fr-FR" sz="4000" i="1" dirty="0">
                <a:latin typeface="Bradley Hand ITC" panose="03070402050302030203" pitchFamily="66" charset="0"/>
              </a:rPr>
              <a:t>canard bizarre (Kaczka Dziwaczka), </a:t>
            </a:r>
            <a:endParaRPr lang="pl-PL" sz="4000" i="1" dirty="0" smtClean="0">
              <a:latin typeface="Bradley Hand ITC" panose="03070402050302030203" pitchFamily="66" charset="0"/>
            </a:endParaRPr>
          </a:p>
          <a:p>
            <a:r>
              <a:rPr lang="fr-FR" sz="4000" i="1" dirty="0" smtClean="0">
                <a:latin typeface="Bradley Hand ITC" panose="03070402050302030203" pitchFamily="66" charset="0"/>
              </a:rPr>
              <a:t>L’aigui</a:t>
            </a:r>
            <a:r>
              <a:rPr lang="pl-PL" sz="4000" i="1" dirty="0" smtClean="0">
                <a:latin typeface="Bradley Hand ITC" panose="03070402050302030203" pitchFamily="66" charset="0"/>
              </a:rPr>
              <a:t>l</a:t>
            </a:r>
            <a:r>
              <a:rPr lang="fr-FR" sz="4000" i="1" dirty="0" smtClean="0">
                <a:latin typeface="Bradley Hand ITC" panose="03070402050302030203" pitchFamily="66" charset="0"/>
              </a:rPr>
              <a:t>le </a:t>
            </a:r>
            <a:r>
              <a:rPr lang="fr-FR" sz="4000" i="1" dirty="0">
                <a:latin typeface="Bradley Hand ITC" panose="03070402050302030203" pitchFamily="66" charset="0"/>
              </a:rPr>
              <a:t>et le fil dansants </a:t>
            </a:r>
            <a:r>
              <a:rPr lang="fr-FR" sz="4000" i="1" dirty="0" smtClean="0">
                <a:latin typeface="Bradley Hand ITC" panose="03070402050302030203" pitchFamily="66" charset="0"/>
              </a:rPr>
              <a:t>(</a:t>
            </a:r>
            <a:r>
              <a:rPr lang="fr-FR" sz="4000" i="1" dirty="0">
                <a:latin typeface="Bradley Hand ITC" panose="03070402050302030203" pitchFamily="66" charset="0"/>
              </a:rPr>
              <a:t>Tańcowała igła z nitką), </a:t>
            </a:r>
            <a:endParaRPr lang="pl-PL" sz="4000" i="1" dirty="0" smtClean="0">
              <a:latin typeface="Bradley Hand ITC" panose="03070402050302030203" pitchFamily="66" charset="0"/>
            </a:endParaRPr>
          </a:p>
          <a:p>
            <a:r>
              <a:rPr lang="fr-FR" sz="4000" i="1" dirty="0" smtClean="0">
                <a:latin typeface="Bradley Hand ITC" panose="03070402050302030203" pitchFamily="66" charset="0"/>
              </a:rPr>
              <a:t>La </a:t>
            </a:r>
            <a:r>
              <a:rPr lang="pl-PL" sz="4000" i="1" dirty="0" err="1" smtClean="0">
                <a:latin typeface="Bradley Hand ITC" panose="03070402050302030203" pitchFamily="66" charset="0"/>
              </a:rPr>
              <a:t>ment</a:t>
            </a:r>
            <a:r>
              <a:rPr lang="fr-FR" sz="4000" i="1" dirty="0" smtClean="0">
                <a:latin typeface="Bradley Hand ITC" panose="03070402050302030203" pitchFamily="66" charset="0"/>
              </a:rPr>
              <a:t>euse </a:t>
            </a:r>
            <a:r>
              <a:rPr lang="fr-FR" sz="4000" i="1" dirty="0" smtClean="0"/>
              <a:t>(</a:t>
            </a:r>
            <a:r>
              <a:rPr lang="fr-FR" sz="4000" i="1" dirty="0">
                <a:latin typeface="Bradley Hand ITC" panose="03070402050302030203" pitchFamily="66" charset="0"/>
              </a:rPr>
              <a:t>Kłamczucha)</a:t>
            </a:r>
            <a:endParaRPr lang="pl-PL" sz="4000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503</TotalTime>
  <Words>454</Words>
  <Application>Microsoft Office PowerPoint</Application>
  <PresentationFormat>Pokaz na ekranie (4:3)</PresentationFormat>
  <Paragraphs>107</Paragraphs>
  <Slides>21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Wykusz</vt:lpstr>
      <vt:lpstr>le monde magique de la poésie pour les enfants </vt:lpstr>
      <vt:lpstr>PLAN DE la PRÉSENTATION</vt:lpstr>
      <vt:lpstr>La notion de la poésie pour les enfants</vt:lpstr>
      <vt:lpstr>Julian Tuwim</vt:lpstr>
      <vt:lpstr>Slajd 5</vt:lpstr>
      <vt:lpstr>Livres de poésies pour les enfants</vt:lpstr>
      <vt:lpstr>Jan Brzechwa</vt:lpstr>
      <vt:lpstr>Slajd 8</vt:lpstr>
      <vt:lpstr> PoÈmes:        </vt:lpstr>
      <vt:lpstr>Maria Konopnicka</vt:lpstr>
      <vt:lpstr>Slajd 11</vt:lpstr>
      <vt:lpstr>                               </vt:lpstr>
      <vt:lpstr>STANISŁAW  JACHOWICZ</vt:lpstr>
      <vt:lpstr>Slajd 14</vt:lpstr>
      <vt:lpstr>Poèmes:</vt:lpstr>
      <vt:lpstr>Wanda Chotomska</vt:lpstr>
      <vt:lpstr>Slajd 17</vt:lpstr>
      <vt:lpstr>      poèmes:</vt:lpstr>
      <vt:lpstr>Slajd 19</vt:lpstr>
      <vt:lpstr>VOCABULAIRE</vt:lpstr>
      <vt:lpstr>BIBLIOGRAPHIE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magicznym świecie wierszy                             Jana Brzechwy</dc:title>
  <dc:creator>Małgosia</dc:creator>
  <cp:lastModifiedBy>Dom</cp:lastModifiedBy>
  <cp:revision>49</cp:revision>
  <dcterms:created xsi:type="dcterms:W3CDTF">2016-05-04T12:05:50Z</dcterms:created>
  <dcterms:modified xsi:type="dcterms:W3CDTF">2016-12-26T17:23:04Z</dcterms:modified>
</cp:coreProperties>
</file>