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74" r:id="rId3"/>
    <p:sldId id="257" r:id="rId4"/>
    <p:sldId id="258" r:id="rId5"/>
    <p:sldId id="259" r:id="rId6"/>
    <p:sldId id="272" r:id="rId7"/>
    <p:sldId id="262" r:id="rId8"/>
    <p:sldId id="263" r:id="rId9"/>
    <p:sldId id="264" r:id="rId10"/>
    <p:sldId id="265" r:id="rId11"/>
    <p:sldId id="270" r:id="rId12"/>
    <p:sldId id="271" r:id="rId13"/>
    <p:sldId id="266" r:id="rId14"/>
    <p:sldId id="267" r:id="rId15"/>
    <p:sldId id="268" r:id="rId16"/>
    <p:sldId id="269" r:id="rId17"/>
    <p:sldId id="276" r:id="rId18"/>
    <p:sldId id="282" r:id="rId19"/>
    <p:sldId id="281" r:id="rId20"/>
    <p:sldId id="283" r:id="rId21"/>
    <p:sldId id="275" r:id="rId22"/>
    <p:sldId id="279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C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F64B9-362D-4203-BCF5-46B1FB2D2FA0}" type="datetimeFigureOut">
              <a:rPr lang="pl-PL" smtClean="0"/>
              <a:pPr/>
              <a:t>2016-02-13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FD82456-FF0A-4A50-90EE-AE1A5329F9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F64B9-362D-4203-BCF5-46B1FB2D2FA0}" type="datetimeFigureOut">
              <a:rPr lang="pl-PL" smtClean="0"/>
              <a:pPr/>
              <a:t>2016-02-13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2456-FF0A-4A50-90EE-AE1A5329F9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F64B9-362D-4203-BCF5-46B1FB2D2FA0}" type="datetimeFigureOut">
              <a:rPr lang="pl-PL" smtClean="0"/>
              <a:pPr/>
              <a:t>2016-02-13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2456-FF0A-4A50-90EE-AE1A5329F9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F64B9-362D-4203-BCF5-46B1FB2D2FA0}" type="datetimeFigureOut">
              <a:rPr lang="pl-PL" smtClean="0"/>
              <a:pPr/>
              <a:t>2016-02-13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FD82456-FF0A-4A50-90EE-AE1A5329F9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F64B9-362D-4203-BCF5-46B1FB2D2FA0}" type="datetimeFigureOut">
              <a:rPr lang="pl-PL" smtClean="0"/>
              <a:pPr/>
              <a:t>2016-02-13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2456-FF0A-4A50-90EE-AE1A5329F99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F64B9-362D-4203-BCF5-46B1FB2D2FA0}" type="datetimeFigureOut">
              <a:rPr lang="pl-PL" smtClean="0"/>
              <a:pPr/>
              <a:t>2016-02-13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2456-FF0A-4A50-90EE-AE1A5329F9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F64B9-362D-4203-BCF5-46B1FB2D2FA0}" type="datetimeFigureOut">
              <a:rPr lang="pl-PL" smtClean="0"/>
              <a:pPr/>
              <a:t>2016-02-13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FD82456-FF0A-4A50-90EE-AE1A5329F99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F64B9-362D-4203-BCF5-46B1FB2D2FA0}" type="datetimeFigureOut">
              <a:rPr lang="pl-PL" smtClean="0"/>
              <a:pPr/>
              <a:t>2016-02-13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2456-FF0A-4A50-90EE-AE1A5329F9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F64B9-362D-4203-BCF5-46B1FB2D2FA0}" type="datetimeFigureOut">
              <a:rPr lang="pl-PL" smtClean="0"/>
              <a:pPr/>
              <a:t>2016-02-13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2456-FF0A-4A50-90EE-AE1A5329F9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F64B9-362D-4203-BCF5-46B1FB2D2FA0}" type="datetimeFigureOut">
              <a:rPr lang="pl-PL" smtClean="0"/>
              <a:pPr/>
              <a:t>2016-02-13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2456-FF0A-4A50-90EE-AE1A5329F9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F64B9-362D-4203-BCF5-46B1FB2D2FA0}" type="datetimeFigureOut">
              <a:rPr lang="pl-PL" smtClean="0"/>
              <a:pPr/>
              <a:t>2016-02-13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2456-FF0A-4A50-90EE-AE1A5329F99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2F64B9-362D-4203-BCF5-46B1FB2D2FA0}" type="datetimeFigureOut">
              <a:rPr lang="pl-PL" smtClean="0"/>
              <a:pPr/>
              <a:t>2016-02-13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D82456-FF0A-4A50-90EE-AE1A5329F99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uros-education.fr/th%C3%A9orie/education/" TargetMode="External"/><Relationship Id="rId3" Type="http://schemas.openxmlformats.org/officeDocument/2006/relationships/hyperlink" Target="http://www.ecoledenil.be/" TargetMode="External"/><Relationship Id="rId7" Type="http://schemas.openxmlformats.org/officeDocument/2006/relationships/hyperlink" Target="http://nowaszkola.com/metoda-dobrego-startu/" TargetMode="External"/><Relationship Id="rId2" Type="http://schemas.openxmlformats.org/officeDocument/2006/relationships/hyperlink" Target="http://www.stichting-bugnet.eu/en/history/development-histo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dagogikaspecjalna.tripod.com/notes/MDS.htm" TargetMode="External"/><Relationship Id="rId5" Type="http://schemas.openxmlformats.org/officeDocument/2006/relationships/hyperlink" Target="http://www.petro-group.home.pl/autoinstalator/joomla2/index.php/metoda-dobrego-startu" TargetMode="External"/><Relationship Id="rId4" Type="http://schemas.openxmlformats.org/officeDocument/2006/relationships/hyperlink" Target="http://www.ecoledubondepart.be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usercontent.com/translate_c?depth=1&amp;hl=pl&amp;rurl=translate.google.pl&amp;sl=en&amp;tl=fr&amp;u=http://www.stichting-bugnet.eu/en/history/development-history&amp;usg=ALkJrhgl0vPorGiaxiXVKszcgsQzh69Im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85918" y="285728"/>
            <a:ext cx="7143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 Bon </a:t>
            </a:r>
            <a:r>
              <a:rPr lang="de-DE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Départ</a:t>
            </a:r>
            <a:r>
              <a:rPr lang="de-DE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l-PL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Obraz 5" descr="Zrzut-ekranu-z-2014-02-26-22343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3116"/>
            <a:ext cx="5357850" cy="4357718"/>
          </a:xfrm>
          <a:prstGeom prst="rect">
            <a:avLst/>
          </a:prstGeom>
        </p:spPr>
      </p:pic>
      <p:pic>
        <p:nvPicPr>
          <p:cNvPr id="1026" name="Obraz 1" descr="logo 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00232" cy="20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857884" y="4071942"/>
            <a:ext cx="32861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Antonina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Trippel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Faculté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Pédagogie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Études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de </a:t>
            </a:r>
            <a:r>
              <a:rPr lang="de-DE" sz="2400" b="1" dirty="0" smtClean="0">
                <a:solidFill>
                  <a:srgbClr val="C00000"/>
                </a:solidFill>
              </a:rPr>
              <a:t>1</a:t>
            </a:r>
            <a:r>
              <a:rPr lang="de-DE" sz="2400" b="1" baseline="30000" dirty="0" smtClean="0">
                <a:solidFill>
                  <a:srgbClr val="C00000"/>
                </a:solidFill>
              </a:rPr>
              <a:t>er</a:t>
            </a:r>
            <a:r>
              <a:rPr lang="pl-PL" sz="2400" b="1" dirty="0" smtClean="0">
                <a:solidFill>
                  <a:srgbClr val="C00000"/>
                </a:solidFill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cycle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idx="1"/>
          </p:nvPr>
        </p:nvSpPr>
        <p:spPr>
          <a:xfrm>
            <a:off x="304800" y="357166"/>
            <a:ext cx="3409944" cy="5722959"/>
          </a:xfrm>
        </p:spPr>
        <p:txBody>
          <a:bodyPr/>
          <a:lstStyle/>
          <a:p>
            <a:pPr algn="ctr">
              <a:buNone/>
            </a:pPr>
            <a:r>
              <a:rPr lang="fr-FR" b="1" dirty="0" smtClean="0"/>
              <a:t> </a:t>
            </a:r>
            <a:r>
              <a:rPr lang="fr-FR" sz="4000" b="1" dirty="0" smtClean="0"/>
              <a:t>En Pologne Marta Bogdanowicz a été 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fr-FR" sz="4000" b="1" dirty="0" smtClean="0"/>
              <a:t>la première 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fr-FR" sz="4000" b="1" dirty="0" smtClean="0"/>
              <a:t>à diffuser cette méthode</a:t>
            </a:r>
            <a:r>
              <a:rPr lang="pl-PL" sz="4000" b="1" dirty="0" smtClean="0"/>
              <a:t> </a:t>
            </a:r>
            <a:br>
              <a:rPr lang="pl-PL" sz="4000" b="1" dirty="0" smtClean="0"/>
            </a:br>
            <a:r>
              <a:rPr lang="pl-PL" sz="4000" b="1" dirty="0" smtClean="0"/>
              <a:t>en 1969</a:t>
            </a:r>
            <a:r>
              <a:rPr lang="fr-FR" sz="4000" b="1" dirty="0" smtClean="0"/>
              <a:t>.</a:t>
            </a:r>
            <a:endParaRPr lang="fr-FR" sz="2800" b="1" dirty="0" smtClean="0"/>
          </a:p>
        </p:txBody>
      </p:sp>
      <p:pic>
        <p:nvPicPr>
          <p:cNvPr id="5" name="Obraz 4" descr="imie7_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1211" y="0"/>
            <a:ext cx="487278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fr-F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ypothèses</a:t>
            </a:r>
            <a:r>
              <a:rPr lang="pl-PL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pl-PL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554162"/>
            <a:ext cx="3981448" cy="4525963"/>
          </a:xfrm>
        </p:spPr>
        <p:txBody>
          <a:bodyPr/>
          <a:lstStyle/>
          <a:p>
            <a:pPr>
              <a:buNone/>
            </a:pPr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 l'apprentissage multi-sensorielle,</a:t>
            </a:r>
            <a:endParaRPr lang="pl-PL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 </a:t>
            </a:r>
            <a: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 </a:t>
            </a:r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mouvements harmonisés </a:t>
            </a:r>
            <a: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 temps </a:t>
            </a:r>
            <a: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et l'espace.</a:t>
            </a:r>
            <a:endParaRPr lang="pl-P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Obraz 3" descr="hq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714488"/>
            <a:ext cx="4572000" cy="3424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fr-FR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echniques:</a:t>
            </a:r>
            <a:endParaRPr lang="pl-PL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554162"/>
            <a:ext cx="4338638" cy="4525963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• tapote</a:t>
            </a:r>
            <a:r>
              <a:rPr lang="pl-PL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</a:t>
            </a:r>
            <a: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rythme </a:t>
            </a: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sur les rouleaux avec </a:t>
            </a: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du sable</a:t>
            </a:r>
            <a:endParaRPr lang="pl-PL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• dessiner des figures géométriques </a:t>
            </a: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dans le rythme </a:t>
            </a: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 la chanson chantée</a:t>
            </a:r>
            <a:b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pl-PL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Obraz 3" descr="images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85728"/>
            <a:ext cx="2571750" cy="1781175"/>
          </a:xfrm>
          <a:prstGeom prst="rect">
            <a:avLst/>
          </a:prstGeom>
        </p:spPr>
      </p:pic>
      <p:pic>
        <p:nvPicPr>
          <p:cNvPr id="6" name="Obraz 5" descr="dsc039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3070" y="1928802"/>
            <a:ext cx="3850930" cy="2557707"/>
          </a:xfrm>
          <a:prstGeom prst="rect">
            <a:avLst/>
          </a:prstGeom>
        </p:spPr>
      </p:pic>
      <p:pic>
        <p:nvPicPr>
          <p:cNvPr id="7" name="Obraz 6" descr="70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4429132"/>
            <a:ext cx="3148013" cy="2285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428605"/>
            <a:ext cx="8686800" cy="142876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pl-PL" dirty="0" smtClean="0"/>
              <a:t>    </a:t>
            </a:r>
            <a:r>
              <a:rPr lang="en-US" dirty="0" err="1" smtClean="0"/>
              <a:t>C'est</a:t>
            </a:r>
            <a:r>
              <a:rPr lang="en-US" dirty="0" smtClean="0"/>
              <a:t> </a:t>
            </a:r>
            <a:r>
              <a:rPr lang="en-US" dirty="0" err="1" smtClean="0"/>
              <a:t>aussi</a:t>
            </a:r>
            <a:r>
              <a:rPr lang="en-US" dirty="0" smtClean="0"/>
              <a:t> et </a:t>
            </a:r>
            <a:r>
              <a:rPr lang="en-US" dirty="0" err="1" smtClean="0"/>
              <a:t>avant</a:t>
            </a:r>
            <a:r>
              <a:rPr lang="en-US" dirty="0" smtClean="0"/>
              <a:t> tout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méthode</a:t>
            </a:r>
            <a:r>
              <a:rPr lang="en-US" dirty="0" smtClean="0"/>
              <a:t> </a:t>
            </a:r>
            <a:r>
              <a:rPr lang="en-US" dirty="0" err="1" smtClean="0"/>
              <a:t>ludique</a:t>
            </a:r>
            <a:r>
              <a:rPr lang="en-US" dirty="0" smtClean="0"/>
              <a:t>, </a:t>
            </a:r>
            <a:r>
              <a:rPr lang="en-US" dirty="0" err="1" smtClean="0"/>
              <a:t>éducative</a:t>
            </a:r>
            <a:r>
              <a:rPr lang="en-US" dirty="0" smtClean="0"/>
              <a:t>, </a:t>
            </a:r>
            <a:r>
              <a:rPr lang="en-US" dirty="0" err="1" smtClean="0"/>
              <a:t>préventive</a:t>
            </a:r>
            <a:r>
              <a:rPr lang="en-US" dirty="0" smtClean="0"/>
              <a:t> et </a:t>
            </a:r>
            <a:r>
              <a:rPr lang="en-US" dirty="0" err="1" smtClean="0"/>
              <a:t>rééducative</a:t>
            </a:r>
            <a:r>
              <a:rPr lang="en-US" dirty="0" smtClean="0"/>
              <a:t>. 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images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019888"/>
            <a:ext cx="5948396" cy="4461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285728"/>
            <a:ext cx="5053018" cy="6286544"/>
          </a:xfrm>
          <a:ln w="104775">
            <a:solidFill>
              <a:srgbClr val="0070C0">
                <a:alpha val="51000"/>
              </a:srgb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   </a:t>
            </a:r>
            <a:r>
              <a:rPr lang="en-US" dirty="0" smtClean="0">
                <a:solidFill>
                  <a:srgbClr val="002060"/>
                </a:solidFill>
              </a:rPr>
              <a:t>Elle </a:t>
            </a:r>
            <a:r>
              <a:rPr lang="en-US" dirty="0" err="1" smtClean="0">
                <a:solidFill>
                  <a:srgbClr val="002060"/>
                </a:solidFill>
              </a:rPr>
              <a:t>comporte</a:t>
            </a:r>
            <a:r>
              <a:rPr lang="en-US" dirty="0" smtClean="0">
                <a:solidFill>
                  <a:srgbClr val="002060"/>
                </a:solidFill>
              </a:rPr>
              <a:t> 25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graphiques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ou</a:t>
            </a:r>
            <a:r>
              <a:rPr lang="en-US" dirty="0" smtClean="0">
                <a:solidFill>
                  <a:srgbClr val="002060"/>
                </a:solidFill>
              </a:rPr>
              <a:t> figures </a:t>
            </a:r>
            <a:r>
              <a:rPr lang="en-US" dirty="0" err="1" smtClean="0">
                <a:solidFill>
                  <a:srgbClr val="002060"/>
                </a:solidFill>
              </a:rPr>
              <a:t>géométriques</a:t>
            </a:r>
            <a:r>
              <a:rPr lang="en-US" dirty="0" smtClean="0">
                <a:solidFill>
                  <a:srgbClr val="002060"/>
                </a:solidFill>
              </a:rPr>
              <a:t> simples, fait</a:t>
            </a:r>
            <a:r>
              <a:rPr lang="pl-PL" dirty="0" smtClean="0">
                <a:solidFill>
                  <a:srgbClr val="002060"/>
                </a:solidFill>
              </a:rPr>
              <a:t>e</a:t>
            </a:r>
            <a:r>
              <a:rPr lang="en-US" dirty="0" smtClean="0">
                <a:solidFill>
                  <a:srgbClr val="002060"/>
                </a:solidFill>
              </a:rPr>
              <a:t>s de </a:t>
            </a:r>
            <a:r>
              <a:rPr lang="pl-PL" dirty="0" err="1" smtClean="0">
                <a:solidFill>
                  <a:srgbClr val="002060"/>
                </a:solidFill>
              </a:rPr>
              <a:t>lignes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verticales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et </a:t>
            </a:r>
            <a:r>
              <a:rPr lang="en-US" dirty="0" err="1" smtClean="0">
                <a:solidFill>
                  <a:srgbClr val="002060"/>
                </a:solidFill>
              </a:rPr>
              <a:t>horizontales</a:t>
            </a:r>
            <a:r>
              <a:rPr lang="en-US" dirty="0" smtClean="0">
                <a:solidFill>
                  <a:srgbClr val="002060"/>
                </a:solidFill>
              </a:rPr>
              <a:t>, de </a:t>
            </a:r>
            <a:r>
              <a:rPr lang="en-US" dirty="0" err="1" smtClean="0">
                <a:solidFill>
                  <a:srgbClr val="002060"/>
                </a:solidFill>
              </a:rPr>
              <a:t>cercles</a:t>
            </a:r>
            <a:r>
              <a:rPr lang="en-US" dirty="0" smtClean="0">
                <a:solidFill>
                  <a:srgbClr val="002060"/>
                </a:solidFill>
              </a:rPr>
              <a:t> et de </a:t>
            </a:r>
            <a:r>
              <a:rPr lang="en-US" dirty="0" err="1" smtClean="0">
                <a:solidFill>
                  <a:srgbClr val="002060"/>
                </a:solidFill>
              </a:rPr>
              <a:t>carrés</a:t>
            </a:r>
            <a:r>
              <a:rPr lang="en-US" dirty="0" smtClean="0">
                <a:solidFill>
                  <a:srgbClr val="002060"/>
                </a:solidFill>
              </a:rPr>
              <a:t>, de </a:t>
            </a:r>
            <a:r>
              <a:rPr lang="en-US" dirty="0" err="1" smtClean="0">
                <a:solidFill>
                  <a:srgbClr val="002060"/>
                </a:solidFill>
              </a:rPr>
              <a:t>lignes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brisées</a:t>
            </a:r>
            <a:r>
              <a:rPr lang="en-US" dirty="0" smtClean="0">
                <a:solidFill>
                  <a:srgbClr val="002060"/>
                </a:solidFill>
              </a:rPr>
              <a:t> et de boucles, 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en-US" dirty="0" err="1" smtClean="0">
                <a:solidFill>
                  <a:srgbClr val="002060"/>
                </a:solidFill>
              </a:rPr>
              <a:t>que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l'enseignant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présente</a:t>
            </a:r>
            <a:r>
              <a:rPr lang="en-US" dirty="0" smtClean="0">
                <a:solidFill>
                  <a:srgbClr val="002060"/>
                </a:solidFill>
              </a:rPr>
              <a:t> à </a:t>
            </a:r>
            <a:r>
              <a:rPr lang="en-US" dirty="0" err="1" smtClean="0">
                <a:solidFill>
                  <a:srgbClr val="002060"/>
                </a:solidFill>
              </a:rPr>
              <a:t>sa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classe</a:t>
            </a:r>
            <a:r>
              <a:rPr lang="en-US" dirty="0" smtClean="0">
                <a:solidFill>
                  <a:srgbClr val="002060"/>
                </a:solidFill>
              </a:rPr>
              <a:t> en </a:t>
            </a:r>
            <a:r>
              <a:rPr lang="en-US" dirty="0" err="1" smtClean="0">
                <a:solidFill>
                  <a:srgbClr val="002060"/>
                </a:solidFill>
              </a:rPr>
              <a:t>traçant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au tableau le </a:t>
            </a:r>
            <a:r>
              <a:rPr lang="en-US" dirty="0" err="1" smtClean="0">
                <a:solidFill>
                  <a:srgbClr val="002060"/>
                </a:solidFill>
              </a:rPr>
              <a:t>schéma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de </a:t>
            </a:r>
            <a:r>
              <a:rPr lang="en-US" dirty="0" err="1" smtClean="0">
                <a:solidFill>
                  <a:srgbClr val="002060"/>
                </a:solidFill>
              </a:rPr>
              <a:t>l'un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d'eux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ou</a:t>
            </a:r>
            <a:r>
              <a:rPr lang="en-US" dirty="0" smtClean="0">
                <a:solidFill>
                  <a:srgbClr val="002060"/>
                </a:solidFill>
              </a:rPr>
              <a:t> en </a:t>
            </a:r>
            <a:r>
              <a:rPr lang="en-US" dirty="0" err="1" smtClean="0">
                <a:solidFill>
                  <a:srgbClr val="002060"/>
                </a:solidFill>
              </a:rPr>
              <a:t>plaçant</a:t>
            </a:r>
            <a:r>
              <a:rPr lang="en-US" dirty="0" smtClean="0">
                <a:solidFill>
                  <a:srgbClr val="002060"/>
                </a:solidFill>
              </a:rPr>
              <a:t> la figure </a:t>
            </a:r>
            <a:r>
              <a:rPr lang="en-US" dirty="0" err="1" smtClean="0">
                <a:solidFill>
                  <a:srgbClr val="002060"/>
                </a:solidFill>
              </a:rPr>
              <a:t>imprimée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devant</a:t>
            </a:r>
            <a:r>
              <a:rPr lang="en-US" dirty="0" smtClean="0">
                <a:solidFill>
                  <a:srgbClr val="002060"/>
                </a:solidFill>
              </a:rPr>
              <a:t> les </a:t>
            </a:r>
            <a:r>
              <a:rPr lang="en-US" dirty="0" err="1" smtClean="0">
                <a:solidFill>
                  <a:srgbClr val="002060"/>
                </a:solidFill>
              </a:rPr>
              <a:t>enfants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4" name="Obraz 3" descr="image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142852"/>
            <a:ext cx="2152650" cy="2124075"/>
          </a:xfrm>
          <a:prstGeom prst="rect">
            <a:avLst/>
          </a:prstGeom>
        </p:spPr>
      </p:pic>
      <p:pic>
        <p:nvPicPr>
          <p:cNvPr id="5" name="Obraz 4" descr="image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2357430"/>
            <a:ext cx="2190750" cy="2095500"/>
          </a:xfrm>
          <a:prstGeom prst="rect">
            <a:avLst/>
          </a:prstGeom>
        </p:spPr>
      </p:pic>
      <p:pic>
        <p:nvPicPr>
          <p:cNvPr id="6" name="Obraz 5" descr="image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500570"/>
            <a:ext cx="2171700" cy="210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/>
          <a:lstStyle/>
          <a:p>
            <a:pPr>
              <a:buNone/>
            </a:pPr>
            <a:r>
              <a:rPr lang="pl-PL" b="1" dirty="0" smtClean="0"/>
              <a:t>    </a:t>
            </a:r>
            <a:r>
              <a:rPr lang="en-US" b="1" dirty="0" smtClean="0"/>
              <a:t>A </a:t>
            </a:r>
            <a:r>
              <a:rPr lang="en-US" b="1" dirty="0" err="1" smtClean="0"/>
              <a:t>chaque</a:t>
            </a:r>
            <a:r>
              <a:rPr lang="en-US" b="1" dirty="0" smtClean="0"/>
              <a:t> </a:t>
            </a:r>
            <a:r>
              <a:rPr lang="en-US" b="1" dirty="0" err="1" smtClean="0"/>
              <a:t>graphique</a:t>
            </a:r>
            <a:r>
              <a:rPr lang="en-US" b="1" dirty="0" smtClean="0"/>
              <a:t> correspond </a:t>
            </a:r>
            <a:r>
              <a:rPr lang="en-US" b="1" dirty="0" err="1" smtClean="0"/>
              <a:t>une</a:t>
            </a:r>
            <a:r>
              <a:rPr lang="en-US" b="1" dirty="0" smtClean="0"/>
              <a:t> </a:t>
            </a:r>
            <a:r>
              <a:rPr lang="en-US" b="1" dirty="0" err="1" smtClean="0"/>
              <a:t>mélodie</a:t>
            </a:r>
            <a:r>
              <a:rPr lang="en-US" b="1" dirty="0" smtClean="0"/>
              <a:t> </a:t>
            </a:r>
            <a:r>
              <a:rPr lang="en-US" b="1" dirty="0" err="1" smtClean="0"/>
              <a:t>chantée</a:t>
            </a:r>
            <a:r>
              <a:rPr lang="en-US" b="1" dirty="0" smtClean="0"/>
              <a:t> par les </a:t>
            </a:r>
            <a:r>
              <a:rPr lang="en-US" b="1" dirty="0" err="1" smtClean="0"/>
              <a:t>enfants</a:t>
            </a:r>
            <a:r>
              <a:rPr lang="en-US" b="1" dirty="0" smtClean="0"/>
              <a:t>.</a:t>
            </a:r>
            <a:endParaRPr lang="pl-PL" dirty="0"/>
          </a:p>
        </p:txBody>
      </p:sp>
      <p:pic>
        <p:nvPicPr>
          <p:cNvPr id="4" name="Obraz 3" descr="terapiareki1net-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3459480" cy="2682240"/>
          </a:xfrm>
          <a:prstGeom prst="rect">
            <a:avLst/>
          </a:prstGeom>
        </p:spPr>
      </p:pic>
      <p:pic>
        <p:nvPicPr>
          <p:cNvPr id="5" name="Obraz 4" descr="artykul_100_1347381529_zalacznik_sciez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3071810"/>
            <a:ext cx="5384800" cy="359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ondepart_300x300_lamiranda_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3214686"/>
            <a:ext cx="3299048" cy="284281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23528" y="357166"/>
            <a:ext cx="4534224" cy="577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Le </a:t>
            </a:r>
            <a:r>
              <a:rPr lang="en-US" sz="2400" b="1" dirty="0" err="1" smtClean="0">
                <a:solidFill>
                  <a:srgbClr val="C00000"/>
                </a:solidFill>
              </a:rPr>
              <a:t>geste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est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exécuté</a:t>
            </a:r>
            <a:r>
              <a:rPr lang="en-US" sz="2400" b="1" dirty="0" smtClean="0">
                <a:solidFill>
                  <a:srgbClr val="C00000"/>
                </a:solidFill>
              </a:rPr>
              <a:t> avec </a:t>
            </a:r>
            <a:r>
              <a:rPr lang="en-US" sz="2400" b="1" dirty="0" err="1" smtClean="0">
                <a:solidFill>
                  <a:srgbClr val="C00000"/>
                </a:solidFill>
              </a:rPr>
              <a:t>chaque</a:t>
            </a:r>
            <a:r>
              <a:rPr lang="en-US" sz="2400" b="1" dirty="0" smtClean="0">
                <a:solidFill>
                  <a:srgbClr val="C00000"/>
                </a:solidFill>
              </a:rPr>
              <a:t> bras, </a:t>
            </a:r>
            <a:r>
              <a:rPr lang="en-US" sz="2400" b="1" dirty="0" err="1" smtClean="0">
                <a:solidFill>
                  <a:srgbClr val="C00000"/>
                </a:solidFill>
              </a:rPr>
              <a:t>puis</a:t>
            </a:r>
            <a:r>
              <a:rPr lang="en-US" sz="2400" b="1" dirty="0" smtClean="0">
                <a:solidFill>
                  <a:srgbClr val="C00000"/>
                </a:solidFill>
              </a:rPr>
              <a:t> avec les </a:t>
            </a:r>
            <a:r>
              <a:rPr lang="en-US" sz="2400" b="1" dirty="0" err="1" smtClean="0">
                <a:solidFill>
                  <a:srgbClr val="C00000"/>
                </a:solidFill>
              </a:rPr>
              <a:t>deux</a:t>
            </a:r>
            <a:r>
              <a:rPr lang="en-US" sz="2400" b="1" dirty="0" smtClean="0">
                <a:solidFill>
                  <a:srgbClr val="C00000"/>
                </a:solidFill>
              </a:rPr>
              <a:t> ensemble, avec </a:t>
            </a:r>
            <a:r>
              <a:rPr lang="en-US" sz="2400" b="1" dirty="0" err="1" smtClean="0">
                <a:solidFill>
                  <a:srgbClr val="C00000"/>
                </a:solidFill>
              </a:rPr>
              <a:t>chaque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jambe</a:t>
            </a:r>
            <a:r>
              <a:rPr lang="en-US" sz="2400" b="1" dirty="0" smtClean="0">
                <a:solidFill>
                  <a:srgbClr val="C00000"/>
                </a:solidFill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</a:rPr>
              <a:t>enfin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simultanément</a:t>
            </a:r>
            <a:r>
              <a:rPr lang="en-US" sz="2400" b="1" dirty="0" smtClean="0">
                <a:solidFill>
                  <a:srgbClr val="C00000"/>
                </a:solidFill>
              </a:rPr>
              <a:t> avec bras </a:t>
            </a:r>
            <a:r>
              <a:rPr lang="pl-PL" sz="2400" b="1" dirty="0" smtClean="0">
                <a:solidFill>
                  <a:srgbClr val="C00000"/>
                </a:solidFill>
              </a:rPr>
              <a:t/>
            </a:r>
            <a:br>
              <a:rPr lang="pl-PL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et </a:t>
            </a:r>
            <a:r>
              <a:rPr lang="en-US" sz="2400" b="1" dirty="0" err="1" smtClean="0">
                <a:solidFill>
                  <a:srgbClr val="C00000"/>
                </a:solidFill>
              </a:rPr>
              <a:t>jambe</a:t>
            </a:r>
            <a:r>
              <a:rPr lang="pl-PL" sz="2400" b="1" dirty="0" smtClean="0">
                <a:solidFill>
                  <a:srgbClr val="C00000"/>
                </a:solidFill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pl-PL" sz="2400" b="1" dirty="0" smtClean="0">
                <a:solidFill>
                  <a:srgbClr val="C00000"/>
                </a:solidFill>
              </a:rPr>
              <a:t>D</a:t>
            </a:r>
            <a:r>
              <a:rPr lang="en-US" sz="2400" b="1" dirty="0" smtClean="0">
                <a:solidFill>
                  <a:srgbClr val="C00000"/>
                </a:solidFill>
              </a:rPr>
              <a:t>'</a:t>
            </a:r>
            <a:r>
              <a:rPr lang="en-US" sz="2400" b="1" dirty="0" err="1" smtClean="0">
                <a:solidFill>
                  <a:srgbClr val="C00000"/>
                </a:solidFill>
              </a:rPr>
              <a:t>abord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dans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l'espace</a:t>
            </a:r>
            <a:r>
              <a:rPr lang="en-US" sz="2400" b="1" dirty="0" smtClean="0">
                <a:solidFill>
                  <a:srgbClr val="C00000"/>
                </a:solidFill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</a:rPr>
              <a:t>c'est</a:t>
            </a:r>
            <a:r>
              <a:rPr lang="en-US" sz="2400" b="1" dirty="0" smtClean="0">
                <a:solidFill>
                  <a:srgbClr val="C00000"/>
                </a:solidFill>
              </a:rPr>
              <a:t>-à-dire sans résistance, </a:t>
            </a:r>
            <a:r>
              <a:rPr lang="pl-PL" sz="2400" b="1" dirty="0" smtClean="0">
                <a:solidFill>
                  <a:srgbClr val="C00000"/>
                </a:solidFill>
              </a:rPr>
              <a:t/>
            </a:r>
            <a:br>
              <a:rPr lang="pl-PL" sz="2400" b="1" dirty="0" smtClean="0">
                <a:solidFill>
                  <a:srgbClr val="C00000"/>
                </a:solidFill>
              </a:rPr>
            </a:br>
            <a:r>
              <a:rPr lang="en-US" sz="2400" b="1" dirty="0" err="1" smtClean="0">
                <a:solidFill>
                  <a:srgbClr val="C00000"/>
                </a:solidFill>
              </a:rPr>
              <a:t>puis</a:t>
            </a:r>
            <a:r>
              <a:rPr lang="en-US" sz="2400" b="1" dirty="0" smtClean="0">
                <a:solidFill>
                  <a:srgbClr val="C00000"/>
                </a:solidFill>
              </a:rPr>
              <a:t> au sol, </a:t>
            </a:r>
            <a:r>
              <a:rPr lang="en-US" sz="2400" b="1" dirty="0" err="1" smtClean="0">
                <a:solidFill>
                  <a:srgbClr val="C00000"/>
                </a:solidFill>
              </a:rPr>
              <a:t>sur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une</a:t>
            </a:r>
            <a:r>
              <a:rPr lang="en-US" sz="2400" b="1" dirty="0" smtClean="0">
                <a:solidFill>
                  <a:srgbClr val="C00000"/>
                </a:solidFill>
              </a:rPr>
              <a:t> table </a:t>
            </a:r>
            <a:r>
              <a:rPr lang="en-US" sz="2400" b="1" dirty="0" err="1" smtClean="0">
                <a:solidFill>
                  <a:srgbClr val="C00000"/>
                </a:solidFill>
              </a:rPr>
              <a:t>ou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sur</a:t>
            </a:r>
            <a:r>
              <a:rPr lang="en-US" sz="2400" b="1" dirty="0" smtClean="0">
                <a:solidFill>
                  <a:srgbClr val="C00000"/>
                </a:solidFill>
              </a:rPr>
              <a:t> tout </a:t>
            </a:r>
            <a:r>
              <a:rPr lang="en-US" sz="2400" b="1" dirty="0" err="1" smtClean="0">
                <a:solidFill>
                  <a:srgbClr val="C00000"/>
                </a:solidFill>
              </a:rPr>
              <a:t>autre</a:t>
            </a:r>
            <a:r>
              <a:rPr lang="en-US" sz="2400" b="1" dirty="0" smtClean="0">
                <a:solidFill>
                  <a:srgbClr val="C00000"/>
                </a:solidFill>
              </a:rPr>
              <a:t> support, </a:t>
            </a:r>
            <a:r>
              <a:rPr lang="en-US" sz="2400" b="1" dirty="0" err="1" smtClean="0">
                <a:solidFill>
                  <a:srgbClr val="C00000"/>
                </a:solidFill>
              </a:rPr>
              <a:t>dans</a:t>
            </a:r>
            <a:r>
              <a:rPr lang="en-US" sz="2400" b="1" dirty="0" smtClean="0">
                <a:solidFill>
                  <a:srgbClr val="C00000"/>
                </a:solidFill>
              </a:rPr>
              <a:t> un plan vertical, </a:t>
            </a:r>
            <a:r>
              <a:rPr lang="en-US" sz="2400" b="1" dirty="0" err="1" smtClean="0">
                <a:solidFill>
                  <a:srgbClr val="C00000"/>
                </a:solidFill>
              </a:rPr>
              <a:t>ensuite</a:t>
            </a:r>
            <a:r>
              <a:rPr lang="en-US" sz="2400" b="1" dirty="0" smtClean="0">
                <a:solidFill>
                  <a:srgbClr val="C00000"/>
                </a:solidFill>
              </a:rPr>
              <a:t> horizontal </a:t>
            </a:r>
            <a:r>
              <a:rPr lang="pl-PL" sz="2400" b="1" dirty="0" smtClean="0">
                <a:solidFill>
                  <a:srgbClr val="C00000"/>
                </a:solidFill>
              </a:rPr>
              <a:t/>
            </a:r>
            <a:br>
              <a:rPr lang="pl-PL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et </a:t>
            </a:r>
            <a:r>
              <a:rPr lang="en-US" sz="2400" b="1" dirty="0" err="1" smtClean="0">
                <a:solidFill>
                  <a:srgbClr val="C00000"/>
                </a:solidFill>
              </a:rPr>
              <a:t>même</a:t>
            </a:r>
            <a:r>
              <a:rPr lang="en-US" sz="2400" b="1" dirty="0" smtClean="0">
                <a:solidFill>
                  <a:srgbClr val="C00000"/>
                </a:solidFill>
              </a:rPr>
              <a:t> oblique avec </a:t>
            </a:r>
            <a:r>
              <a:rPr lang="pl-PL" sz="2400" b="1" dirty="0" smtClean="0">
                <a:solidFill>
                  <a:srgbClr val="C00000"/>
                </a:solidFill>
              </a:rPr>
              <a:t/>
            </a:r>
            <a:br>
              <a:rPr lang="pl-PL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les adolescents, et avec </a:t>
            </a:r>
            <a:r>
              <a:rPr lang="en-US" sz="2400" b="1" dirty="0" err="1" smtClean="0">
                <a:solidFill>
                  <a:srgbClr val="C00000"/>
                </a:solidFill>
              </a:rPr>
              <a:t>réduction</a:t>
            </a:r>
            <a:r>
              <a:rPr lang="en-US" sz="2400" b="1" dirty="0" smtClean="0">
                <a:solidFill>
                  <a:srgbClr val="C00000"/>
                </a:solidFill>
              </a:rPr>
              <a:t> progressive </a:t>
            </a:r>
            <a:r>
              <a:rPr lang="pl-PL" sz="2400" b="1" dirty="0" smtClean="0">
                <a:solidFill>
                  <a:srgbClr val="C00000"/>
                </a:solidFill>
              </a:rPr>
              <a:t/>
            </a:r>
            <a:br>
              <a:rPr lang="pl-PL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des dimensions </a:t>
            </a:r>
            <a:r>
              <a:rPr lang="en-US" sz="2400" b="1" dirty="0" err="1" smtClean="0">
                <a:solidFill>
                  <a:srgbClr val="C00000"/>
                </a:solidFill>
              </a:rPr>
              <a:t>jusqu'à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l'obtention</a:t>
            </a:r>
            <a:r>
              <a:rPr lang="en-US" sz="2400" b="1" dirty="0" smtClean="0">
                <a:solidFill>
                  <a:srgbClr val="C00000"/>
                </a:solidFill>
              </a:rPr>
              <a:t> d'un </a:t>
            </a:r>
            <a:r>
              <a:rPr lang="en-US" sz="2400" b="1" dirty="0" err="1" smtClean="0">
                <a:solidFill>
                  <a:srgbClr val="C00000"/>
                </a:solidFill>
              </a:rPr>
              <a:t>geste</a:t>
            </a:r>
            <a:r>
              <a:rPr lang="en-US" sz="2400" b="1" dirty="0" smtClean="0">
                <a:solidFill>
                  <a:srgbClr val="C00000"/>
                </a:solidFill>
              </a:rPr>
              <a:t> fin, précis, </a:t>
            </a:r>
            <a:r>
              <a:rPr lang="en-US" sz="2400" b="1" dirty="0" err="1" smtClean="0">
                <a:solidFill>
                  <a:srgbClr val="C00000"/>
                </a:solidFill>
              </a:rPr>
              <a:t>sûr</a:t>
            </a:r>
            <a:r>
              <a:rPr lang="en-US" sz="2400" b="1" dirty="0" smtClean="0">
                <a:solidFill>
                  <a:srgbClr val="C00000"/>
                </a:solidFill>
              </a:rPr>
              <a:t> et </a:t>
            </a:r>
            <a:r>
              <a:rPr lang="en-US" sz="2400" b="1" dirty="0" err="1" smtClean="0">
                <a:solidFill>
                  <a:srgbClr val="C00000"/>
                </a:solidFill>
              </a:rPr>
              <a:t>contrôlé</a:t>
            </a:r>
            <a:r>
              <a:rPr lang="en-US" sz="2400" b="1" dirty="0" smtClean="0">
                <a:solidFill>
                  <a:srgbClr val="C00000"/>
                </a:solidFill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</a:rPr>
              <a:t>celui</a:t>
            </a:r>
            <a:r>
              <a:rPr lang="en-US" sz="2400" b="1" dirty="0" smtClean="0">
                <a:solidFill>
                  <a:srgbClr val="C00000"/>
                </a:solidFill>
              </a:rPr>
              <a:t> de </a:t>
            </a:r>
            <a:r>
              <a:rPr lang="en-US" sz="2400" b="1" dirty="0" err="1" smtClean="0">
                <a:solidFill>
                  <a:srgbClr val="C00000"/>
                </a:solidFill>
              </a:rPr>
              <a:t>l'écriture</a:t>
            </a:r>
            <a:r>
              <a:rPr lang="en-US" sz="2400" b="1" dirty="0" smtClean="0">
                <a:solidFill>
                  <a:srgbClr val="C00000"/>
                </a:solidFill>
              </a:rPr>
              <a:t>. </a:t>
            </a: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8" name="Symbol zastępczy zawartości 7" descr="images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flipH="1">
            <a:off x="5286380" y="500042"/>
            <a:ext cx="3246630" cy="23574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071546"/>
            <a:ext cx="4195192" cy="500857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b="1" dirty="0" smtClean="0"/>
              <a:t>   </a:t>
            </a:r>
            <a:r>
              <a:rPr lang="en-US" b="1" dirty="0" err="1" smtClean="0">
                <a:solidFill>
                  <a:srgbClr val="4E5C30"/>
                </a:solidFill>
              </a:rPr>
              <a:t>Théa</a:t>
            </a:r>
            <a:r>
              <a:rPr lang="en-US" b="1" dirty="0" smtClean="0">
                <a:solidFill>
                  <a:srgbClr val="4E5C30"/>
                </a:solidFill>
              </a:rPr>
              <a:t> </a:t>
            </a:r>
            <a:r>
              <a:rPr lang="en-US" b="1" dirty="0" err="1" smtClean="0">
                <a:solidFill>
                  <a:srgbClr val="4E5C30"/>
                </a:solidFill>
              </a:rPr>
              <a:t>Bugnet</a:t>
            </a:r>
            <a:r>
              <a:rPr lang="en-US" b="1" dirty="0" smtClean="0">
                <a:solidFill>
                  <a:srgbClr val="4E5C30"/>
                </a:solidFill>
              </a:rPr>
              <a:t> </a:t>
            </a:r>
            <a:r>
              <a:rPr lang="en-US" b="1" dirty="0" err="1" smtClean="0">
                <a:solidFill>
                  <a:srgbClr val="4E5C30"/>
                </a:solidFill>
              </a:rPr>
              <a:t>appelle</a:t>
            </a:r>
            <a:r>
              <a:rPr lang="en-US" b="1" dirty="0" smtClean="0">
                <a:solidFill>
                  <a:srgbClr val="4E5C30"/>
                </a:solidFill>
              </a:rPr>
              <a:t> </a:t>
            </a:r>
            <a:r>
              <a:rPr lang="en-US" b="1" dirty="0" err="1" smtClean="0">
                <a:solidFill>
                  <a:srgbClr val="4E5C30"/>
                </a:solidFill>
              </a:rPr>
              <a:t>sa</a:t>
            </a:r>
            <a:r>
              <a:rPr lang="en-US" b="1" dirty="0" smtClean="0">
                <a:solidFill>
                  <a:srgbClr val="4E5C30"/>
                </a:solidFill>
              </a:rPr>
              <a:t> </a:t>
            </a:r>
            <a:r>
              <a:rPr lang="en-US" b="1" dirty="0" err="1" smtClean="0">
                <a:solidFill>
                  <a:srgbClr val="4E5C30"/>
                </a:solidFill>
              </a:rPr>
              <a:t>méthode</a:t>
            </a:r>
            <a:r>
              <a:rPr lang="en-US" b="1" dirty="0" smtClean="0">
                <a:solidFill>
                  <a:srgbClr val="4E5C30"/>
                </a:solidFill>
              </a:rPr>
              <a:t> </a:t>
            </a:r>
            <a:r>
              <a:rPr lang="en-US" b="1" dirty="0" err="1" smtClean="0">
                <a:solidFill>
                  <a:srgbClr val="4E5C30"/>
                </a:solidFill>
              </a:rPr>
              <a:t>psychophysiologique</a:t>
            </a:r>
            <a:r>
              <a:rPr lang="en-US" b="1" dirty="0" smtClean="0">
                <a:solidFill>
                  <a:srgbClr val="4E5C30"/>
                </a:solidFill>
              </a:rPr>
              <a:t>. Elle </a:t>
            </a:r>
            <a:r>
              <a:rPr lang="en-US" b="1" dirty="0" err="1" smtClean="0">
                <a:solidFill>
                  <a:srgbClr val="4E5C30"/>
                </a:solidFill>
              </a:rPr>
              <a:t>comprend</a:t>
            </a:r>
            <a:r>
              <a:rPr lang="en-US" b="1" dirty="0" smtClean="0">
                <a:solidFill>
                  <a:srgbClr val="4E5C30"/>
                </a:solidFill>
              </a:rPr>
              <a:t> </a:t>
            </a:r>
            <a:r>
              <a:rPr lang="pl-PL" b="1" dirty="0" smtClean="0">
                <a:solidFill>
                  <a:srgbClr val="4E5C30"/>
                </a:solidFill>
              </a:rPr>
              <a:t/>
            </a:r>
            <a:br>
              <a:rPr lang="pl-PL" b="1" dirty="0" smtClean="0">
                <a:solidFill>
                  <a:srgbClr val="4E5C30"/>
                </a:solidFill>
              </a:rPr>
            </a:br>
            <a:r>
              <a:rPr lang="pl-PL" b="1" dirty="0" err="1" smtClean="0">
                <a:solidFill>
                  <a:srgbClr val="4E5C30"/>
                </a:solidFill>
              </a:rPr>
              <a:t>le</a:t>
            </a:r>
            <a:r>
              <a:rPr lang="pl-PL" b="1" dirty="0" smtClean="0">
                <a:solidFill>
                  <a:srgbClr val="4E5C30"/>
                </a:solidFill>
              </a:rPr>
              <a:t> </a:t>
            </a:r>
            <a:r>
              <a:rPr lang="en-US" b="1" dirty="0" err="1" smtClean="0">
                <a:solidFill>
                  <a:srgbClr val="4E5C30"/>
                </a:solidFill>
              </a:rPr>
              <a:t>rythme</a:t>
            </a:r>
            <a:r>
              <a:rPr lang="en-US" b="1" dirty="0" smtClean="0">
                <a:solidFill>
                  <a:srgbClr val="4E5C30"/>
                </a:solidFill>
              </a:rPr>
              <a:t>, </a:t>
            </a:r>
            <a:r>
              <a:rPr lang="pl-PL" b="1" dirty="0" smtClean="0">
                <a:solidFill>
                  <a:srgbClr val="4E5C30"/>
                </a:solidFill>
              </a:rPr>
              <a:t>la </a:t>
            </a:r>
            <a:r>
              <a:rPr lang="en-US" b="1" dirty="0" err="1" smtClean="0">
                <a:solidFill>
                  <a:srgbClr val="4E5C30"/>
                </a:solidFill>
              </a:rPr>
              <a:t>musique</a:t>
            </a:r>
            <a:r>
              <a:rPr lang="en-US" b="1" dirty="0" smtClean="0">
                <a:solidFill>
                  <a:srgbClr val="4E5C30"/>
                </a:solidFill>
              </a:rPr>
              <a:t>, </a:t>
            </a:r>
            <a:r>
              <a:rPr lang="pl-PL" b="1" dirty="0" smtClean="0">
                <a:solidFill>
                  <a:srgbClr val="4E5C30"/>
                </a:solidFill>
              </a:rPr>
              <a:t>les </a:t>
            </a:r>
            <a:r>
              <a:rPr lang="en-US" b="1" dirty="0" err="1" smtClean="0">
                <a:solidFill>
                  <a:srgbClr val="4E5C30"/>
                </a:solidFill>
              </a:rPr>
              <a:t>exercices</a:t>
            </a:r>
            <a:r>
              <a:rPr lang="en-US" b="1" dirty="0" smtClean="0">
                <a:solidFill>
                  <a:srgbClr val="4E5C30"/>
                </a:solidFill>
              </a:rPr>
              <a:t> </a:t>
            </a:r>
            <a:r>
              <a:rPr lang="pl-PL" b="1" dirty="0" smtClean="0">
                <a:solidFill>
                  <a:srgbClr val="4E5C30"/>
                </a:solidFill>
              </a:rPr>
              <a:t/>
            </a:r>
            <a:br>
              <a:rPr lang="pl-PL" b="1" dirty="0" smtClean="0">
                <a:solidFill>
                  <a:srgbClr val="4E5C30"/>
                </a:solidFill>
              </a:rPr>
            </a:br>
            <a:r>
              <a:rPr lang="en-US" b="1" dirty="0" smtClean="0">
                <a:solidFill>
                  <a:srgbClr val="4E5C30"/>
                </a:solidFill>
              </a:rPr>
              <a:t>de </a:t>
            </a:r>
            <a:r>
              <a:rPr lang="en-US" b="1" dirty="0" err="1" smtClean="0">
                <a:solidFill>
                  <a:srgbClr val="4E5C30"/>
                </a:solidFill>
              </a:rPr>
              <a:t>mémoire</a:t>
            </a:r>
            <a:r>
              <a:rPr lang="en-US" b="1" dirty="0" smtClean="0">
                <a:solidFill>
                  <a:srgbClr val="4E5C30"/>
                </a:solidFill>
              </a:rPr>
              <a:t> </a:t>
            </a:r>
            <a:r>
              <a:rPr lang="en-US" b="1" dirty="0" err="1" smtClean="0">
                <a:solidFill>
                  <a:srgbClr val="4E5C30"/>
                </a:solidFill>
              </a:rPr>
              <a:t>auditive</a:t>
            </a:r>
            <a:r>
              <a:rPr lang="en-US" b="1" dirty="0" smtClean="0">
                <a:solidFill>
                  <a:srgbClr val="4E5C30"/>
                </a:solidFill>
              </a:rPr>
              <a:t>, </a:t>
            </a:r>
            <a:r>
              <a:rPr lang="en-US" b="1" dirty="0" err="1" smtClean="0">
                <a:solidFill>
                  <a:srgbClr val="4E5C30"/>
                </a:solidFill>
              </a:rPr>
              <a:t>visuelle</a:t>
            </a:r>
            <a:r>
              <a:rPr lang="en-US" b="1" dirty="0" smtClean="0">
                <a:solidFill>
                  <a:srgbClr val="4E5C30"/>
                </a:solidFill>
              </a:rPr>
              <a:t>, tactile et </a:t>
            </a:r>
            <a:r>
              <a:rPr lang="en-US" b="1" dirty="0" err="1" smtClean="0">
                <a:solidFill>
                  <a:srgbClr val="4E5C30"/>
                </a:solidFill>
              </a:rPr>
              <a:t>psychomoteurs</a:t>
            </a:r>
            <a:r>
              <a:rPr lang="pl-PL" b="1" dirty="0" smtClean="0">
                <a:solidFill>
                  <a:srgbClr val="4E5C30"/>
                </a:solidFill>
              </a:rPr>
              <a:t>.</a:t>
            </a:r>
            <a:r>
              <a:rPr lang="en-US" b="1" dirty="0" smtClean="0">
                <a:solidFill>
                  <a:srgbClr val="4E5C30"/>
                </a:solidFill>
              </a:rPr>
              <a:t> </a:t>
            </a:r>
            <a:r>
              <a:rPr lang="pl-PL" b="1" dirty="0" smtClean="0">
                <a:solidFill>
                  <a:srgbClr val="4E5C30"/>
                </a:solidFill>
              </a:rPr>
              <a:t/>
            </a:r>
            <a:br>
              <a:rPr lang="pl-PL" b="1" dirty="0" smtClean="0">
                <a:solidFill>
                  <a:srgbClr val="4E5C30"/>
                </a:solidFill>
              </a:rPr>
            </a:br>
            <a:r>
              <a:rPr lang="en-US" b="1" dirty="0" smtClean="0">
                <a:solidFill>
                  <a:srgbClr val="4E5C30"/>
                </a:solidFill>
              </a:rPr>
              <a:t>Sur le plan </a:t>
            </a:r>
            <a:r>
              <a:rPr lang="en-US" b="1" dirty="0" err="1" smtClean="0">
                <a:solidFill>
                  <a:srgbClr val="4E5C30"/>
                </a:solidFill>
              </a:rPr>
              <a:t>pratique</a:t>
            </a:r>
            <a:r>
              <a:rPr lang="en-US" b="1" dirty="0" smtClean="0">
                <a:solidFill>
                  <a:srgbClr val="4E5C30"/>
                </a:solidFill>
              </a:rPr>
              <a:t>, les </a:t>
            </a:r>
            <a:r>
              <a:rPr lang="en-US" b="1" dirty="0" err="1" smtClean="0">
                <a:solidFill>
                  <a:srgbClr val="4E5C30"/>
                </a:solidFill>
              </a:rPr>
              <a:t>résultats</a:t>
            </a:r>
            <a:r>
              <a:rPr lang="en-US" b="1" dirty="0" smtClean="0">
                <a:solidFill>
                  <a:srgbClr val="4E5C30"/>
                </a:solidFill>
              </a:rPr>
              <a:t> </a:t>
            </a:r>
            <a:r>
              <a:rPr lang="en-US" b="1" dirty="0" err="1" smtClean="0">
                <a:solidFill>
                  <a:srgbClr val="4E5C30"/>
                </a:solidFill>
              </a:rPr>
              <a:t>sont</a:t>
            </a:r>
            <a:r>
              <a:rPr lang="en-US" b="1" dirty="0" smtClean="0">
                <a:solidFill>
                  <a:srgbClr val="4E5C30"/>
                </a:solidFill>
              </a:rPr>
              <a:t> </a:t>
            </a:r>
            <a:r>
              <a:rPr lang="en-US" b="1" dirty="0" err="1" smtClean="0">
                <a:solidFill>
                  <a:srgbClr val="4E5C30"/>
                </a:solidFill>
              </a:rPr>
              <a:t>insoupçonnables</a:t>
            </a:r>
            <a:r>
              <a:rPr lang="en-US" b="1" dirty="0" smtClean="0">
                <a:solidFill>
                  <a:srgbClr val="4E5C30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pl-PL" dirty="0"/>
          </a:p>
        </p:txBody>
      </p:sp>
      <p:pic>
        <p:nvPicPr>
          <p:cNvPr id="4" name="Obraz 3" descr="mds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1142984"/>
            <a:ext cx="5000628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57256"/>
          </a:xfrm>
        </p:spPr>
        <p:txBody>
          <a:bodyPr>
            <a:noAutofit/>
          </a:bodyPr>
          <a:lstStyle/>
          <a:p>
            <a:pPr algn="ctr"/>
            <a:r>
              <a:rPr lang="pl-PL" sz="54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</a:t>
            </a:r>
            <a:r>
              <a:rPr lang="pl-PL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54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vocabulaire</a:t>
            </a:r>
            <a:r>
              <a:rPr lang="pl-PL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</a:t>
            </a:r>
            <a:endParaRPr lang="pl-PL" sz="5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357850"/>
          </a:xfrm>
        </p:spPr>
        <p:txBody>
          <a:bodyPr numCol="2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1600" dirty="0" err="1"/>
              <a:t>i</a:t>
            </a:r>
            <a:r>
              <a:rPr lang="pl-PL" sz="1600" dirty="0" err="1" smtClean="0"/>
              <a:t>l</a:t>
            </a:r>
            <a:r>
              <a:rPr lang="pl-PL" sz="1600" dirty="0" smtClean="0"/>
              <a:t> a </a:t>
            </a:r>
            <a:r>
              <a:rPr lang="pl-PL" sz="1600" dirty="0" err="1" smtClean="0"/>
              <a:t>été</a:t>
            </a:r>
            <a:r>
              <a:rPr lang="pl-PL" sz="1600" dirty="0" smtClean="0"/>
              <a:t> </a:t>
            </a:r>
            <a:r>
              <a:rPr lang="pl-PL" sz="1600" dirty="0" err="1" smtClean="0"/>
              <a:t>créé</a:t>
            </a:r>
            <a:r>
              <a:rPr lang="pl-PL" sz="1600" dirty="0" smtClean="0"/>
              <a:t>- został stworzony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conditions</a:t>
            </a:r>
            <a:r>
              <a:rPr lang="pl-PL" sz="1600" dirty="0" smtClean="0"/>
              <a:t> – </a:t>
            </a:r>
            <a:r>
              <a:rPr lang="pl-PL" sz="1600" dirty="0" err="1" smtClean="0"/>
              <a:t>warunki,okoliczności</a:t>
            </a:r>
            <a:endParaRPr lang="pl-PL" sz="1600" dirty="0" smtClean="0"/>
          </a:p>
          <a:p>
            <a:pPr>
              <a:buFont typeface="Wingdings" pitchFamily="2" charset="2"/>
              <a:buChar char="Ø"/>
            </a:pPr>
            <a:r>
              <a:rPr lang="pl-PL" sz="1600" dirty="0" err="1"/>
              <a:t>i</a:t>
            </a:r>
            <a:r>
              <a:rPr lang="pl-PL" sz="1600" dirty="0" err="1" smtClean="0"/>
              <a:t>ntroduire</a:t>
            </a:r>
            <a:r>
              <a:rPr lang="pl-PL" sz="1600" dirty="0" smtClean="0"/>
              <a:t>- wprowadzać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principales</a:t>
            </a:r>
            <a:r>
              <a:rPr lang="pl-PL" sz="1600" dirty="0" smtClean="0"/>
              <a:t> </a:t>
            </a:r>
            <a:r>
              <a:rPr lang="pl-PL" sz="1600" dirty="0" err="1" smtClean="0"/>
              <a:t>hypothèses</a:t>
            </a:r>
            <a:r>
              <a:rPr lang="pl-PL" sz="1600" dirty="0" smtClean="0"/>
              <a:t>- główne założenia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utiliser</a:t>
            </a:r>
            <a:r>
              <a:rPr lang="pl-PL" sz="1600" dirty="0" smtClean="0"/>
              <a:t>-używać, wykorzystać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utilisé</a:t>
            </a:r>
            <a:r>
              <a:rPr lang="pl-PL" sz="1600" dirty="0" smtClean="0"/>
              <a:t>(e)- zastosowany(a) 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conclusion</a:t>
            </a:r>
            <a:r>
              <a:rPr lang="pl-PL" sz="1600" dirty="0" smtClean="0"/>
              <a:t>(f)-podsumowanie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vocabulaire</a:t>
            </a:r>
            <a:r>
              <a:rPr lang="pl-PL" sz="1600" dirty="0" smtClean="0"/>
              <a:t>(m)-słownictwo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but (m)- cel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soutenir</a:t>
            </a:r>
            <a:r>
              <a:rPr lang="pl-PL" sz="1600" dirty="0" smtClean="0"/>
              <a:t> </a:t>
            </a:r>
            <a:r>
              <a:rPr lang="pl-PL" sz="1600" dirty="0" err="1" smtClean="0"/>
              <a:t>le</a:t>
            </a:r>
            <a:r>
              <a:rPr lang="pl-PL" sz="1600" dirty="0" smtClean="0"/>
              <a:t> </a:t>
            </a:r>
            <a:r>
              <a:rPr lang="pl-PL" sz="1600" dirty="0" err="1" smtClean="0"/>
              <a:t>développement</a:t>
            </a:r>
            <a:r>
              <a:rPr lang="pl-PL" sz="1600" dirty="0" smtClean="0"/>
              <a:t>- wspomagać rozwój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présenté</a:t>
            </a:r>
            <a:r>
              <a:rPr lang="pl-PL" sz="1600" dirty="0" smtClean="0"/>
              <a:t>- przedstawiony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épouser</a:t>
            </a:r>
            <a:r>
              <a:rPr lang="pl-PL" sz="1600" dirty="0" smtClean="0"/>
              <a:t>- wyjść za mąż, ożenić się  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o</a:t>
            </a:r>
            <a:r>
              <a:rPr lang="fr-FR" sz="1600" dirty="0" smtClean="0"/>
              <a:t>bten</a:t>
            </a:r>
            <a:r>
              <a:rPr lang="pl-PL" sz="1600" dirty="0" err="1" smtClean="0"/>
              <a:t>ir</a:t>
            </a:r>
            <a:r>
              <a:rPr lang="pl-PL" sz="1600" dirty="0" smtClean="0"/>
              <a:t>- uzyskać, zdobyć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 k</a:t>
            </a:r>
            <a:r>
              <a:rPr lang="fr-FR" sz="1600" dirty="0" smtClean="0"/>
              <a:t>inésithérapie</a:t>
            </a:r>
            <a:r>
              <a:rPr lang="pl-PL" sz="1600" dirty="0" smtClean="0"/>
              <a:t> (f) - fizjoterapia </a:t>
            </a:r>
          </a:p>
          <a:p>
            <a:pPr>
              <a:buFont typeface="Wingdings" pitchFamily="2" charset="2"/>
              <a:buChar char="Ø"/>
            </a:pPr>
            <a:r>
              <a:rPr lang="fr-FR" sz="1600" dirty="0" smtClean="0"/>
              <a:t> construire</a:t>
            </a:r>
            <a:r>
              <a:rPr lang="pl-PL" sz="1600" dirty="0" smtClean="0"/>
              <a:t>- budować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s</a:t>
            </a:r>
            <a:r>
              <a:rPr lang="fr-FR" sz="1600" dirty="0" smtClean="0"/>
              <a:t>ystème</a:t>
            </a:r>
            <a:r>
              <a:rPr lang="pl-PL" sz="1600" dirty="0" smtClean="0"/>
              <a:t> (m)</a:t>
            </a:r>
            <a:r>
              <a:rPr lang="fr-FR" sz="1600" dirty="0" smtClean="0"/>
              <a:t> d'exercices</a:t>
            </a:r>
            <a:r>
              <a:rPr lang="pl-PL" sz="1600" dirty="0" smtClean="0"/>
              <a:t>- system ćwiczeń</a:t>
            </a:r>
            <a:r>
              <a:rPr lang="fr-FR" sz="1600" dirty="0" smtClean="0"/>
              <a:t> </a:t>
            </a:r>
            <a:endParaRPr lang="pl-PL" sz="1600" dirty="0" smtClean="0"/>
          </a:p>
          <a:p>
            <a:pPr>
              <a:buFont typeface="Wingdings" pitchFamily="2" charset="2"/>
              <a:buChar char="Ø"/>
            </a:pPr>
            <a:r>
              <a:rPr lang="fr-FR" sz="1600" dirty="0" smtClean="0"/>
              <a:t>auto-résistance</a:t>
            </a:r>
            <a:r>
              <a:rPr lang="pl-PL" sz="1600" dirty="0" smtClean="0"/>
              <a:t>- własna odporność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intitulé</a:t>
            </a:r>
            <a:r>
              <a:rPr lang="pl-PL" sz="1600" dirty="0" smtClean="0"/>
              <a:t>- pod tytułem, zatytułowany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rencontre</a:t>
            </a:r>
            <a:r>
              <a:rPr lang="pl-PL" sz="1600" dirty="0" smtClean="0"/>
              <a:t> (f) - spotkanie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relater</a:t>
            </a:r>
            <a:r>
              <a:rPr lang="pl-PL" sz="1600" dirty="0" smtClean="0"/>
              <a:t>- zdawać relację (z czegoś)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parcours (m) - droga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milieu </a:t>
            </a:r>
            <a:r>
              <a:rPr lang="pl-PL" sz="1600" dirty="0" err="1" smtClean="0"/>
              <a:t>bourgeois</a:t>
            </a:r>
            <a:r>
              <a:rPr lang="pl-PL" sz="1600" dirty="0" smtClean="0"/>
              <a:t> -środowisko burżuazyjne 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précocement</a:t>
            </a:r>
            <a:r>
              <a:rPr lang="pl-PL" sz="1600" dirty="0" smtClean="0"/>
              <a:t>-wcześnie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manifester</a:t>
            </a:r>
            <a:r>
              <a:rPr lang="pl-PL" sz="1600" dirty="0" smtClean="0"/>
              <a:t>-przejawiać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résistance</a:t>
            </a:r>
            <a:r>
              <a:rPr lang="pl-PL" sz="1600" dirty="0" smtClean="0"/>
              <a:t>(f)-</a:t>
            </a:r>
            <a:r>
              <a:rPr lang="pl-PL" sz="1600" dirty="0" err="1" smtClean="0"/>
              <a:t>odporność,wytrzymałość</a:t>
            </a:r>
            <a:endParaRPr lang="pl-PL" sz="1600" dirty="0" smtClean="0"/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ferme-twardy</a:t>
            </a:r>
            <a:endParaRPr lang="pl-PL" sz="1600" dirty="0" smtClean="0"/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e</a:t>
            </a:r>
            <a:r>
              <a:rPr lang="fr-FR" sz="1600" dirty="0" smtClean="0"/>
              <a:t>nvers</a:t>
            </a:r>
            <a:r>
              <a:rPr lang="pl-PL" sz="1600" dirty="0" smtClean="0"/>
              <a:t>-wobec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sévère</a:t>
            </a:r>
            <a:r>
              <a:rPr lang="pl-PL" sz="1600" dirty="0" smtClean="0"/>
              <a:t> (m) - srogi, surowy, poważny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g</a:t>
            </a:r>
            <a:r>
              <a:rPr lang="fr-FR" sz="1600" dirty="0" smtClean="0"/>
              <a:t>énérosité</a:t>
            </a:r>
            <a:r>
              <a:rPr lang="pl-PL" sz="1600" dirty="0" smtClean="0"/>
              <a:t>(f)-hojność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période</a:t>
            </a:r>
            <a:r>
              <a:rPr lang="pl-PL" sz="1600" dirty="0" smtClean="0"/>
              <a:t>(f) </a:t>
            </a:r>
            <a:r>
              <a:rPr lang="pl-PL" sz="1600" dirty="0" err="1" smtClean="0"/>
              <a:t>difficile</a:t>
            </a:r>
            <a:r>
              <a:rPr lang="pl-PL" sz="1600" dirty="0" smtClean="0"/>
              <a:t>- trudny okres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séjourner-przebywać</a:t>
            </a:r>
            <a:endParaRPr lang="pl-PL" sz="1600" dirty="0" smtClean="0"/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aider-pomagać</a:t>
            </a:r>
            <a:endParaRPr lang="pl-PL" sz="1600" dirty="0" smtClean="0"/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conseiller</a:t>
            </a:r>
            <a:r>
              <a:rPr lang="pl-PL" sz="1600" dirty="0" smtClean="0"/>
              <a:t>- doradzać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/>
              <a:t>s</a:t>
            </a:r>
            <a:r>
              <a:rPr lang="pl-PL" sz="1600" dirty="0" err="1" smtClean="0"/>
              <a:t>e</a:t>
            </a:r>
            <a:r>
              <a:rPr lang="pl-PL" sz="1600" dirty="0" smtClean="0"/>
              <a:t> </a:t>
            </a:r>
            <a:r>
              <a:rPr lang="pl-PL" sz="1600" dirty="0" err="1" smtClean="0"/>
              <a:t>former</a:t>
            </a:r>
            <a:r>
              <a:rPr lang="pl-PL" sz="1600" dirty="0" smtClean="0"/>
              <a:t>- kształcić się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développer-rozwijać</a:t>
            </a:r>
            <a:r>
              <a:rPr lang="pl-PL" sz="16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928694"/>
          </a:xfrm>
        </p:spPr>
        <p:txBody>
          <a:bodyPr>
            <a:noAutofit/>
          </a:bodyPr>
          <a:lstStyle/>
          <a:p>
            <a:pPr algn="ctr"/>
            <a:r>
              <a:rPr lang="pl-PL" sz="54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</a:t>
            </a:r>
            <a:r>
              <a:rPr lang="pl-PL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54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vocabulaire</a:t>
            </a:r>
            <a:r>
              <a:rPr lang="pl-PL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II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500726"/>
          </a:xfrm>
        </p:spPr>
        <p:txBody>
          <a:bodyPr numCol="2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connaître</a:t>
            </a:r>
            <a:r>
              <a:rPr lang="pl-PL" sz="1600" dirty="0" smtClean="0"/>
              <a:t> - doświadczać, odczuć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/>
              <a:t>e</a:t>
            </a:r>
            <a:r>
              <a:rPr lang="pl-PL" sz="1600" dirty="0" smtClean="0"/>
              <a:t>n </a:t>
            </a:r>
            <a:r>
              <a:rPr lang="pl-PL" sz="1600" dirty="0" err="1" smtClean="0"/>
              <a:t>se</a:t>
            </a:r>
            <a:r>
              <a:rPr lang="pl-PL" sz="1600" dirty="0" smtClean="0"/>
              <a:t> </a:t>
            </a:r>
            <a:r>
              <a:rPr lang="pl-PL" sz="1600" dirty="0" err="1" smtClean="0"/>
              <a:t>concentrant</a:t>
            </a:r>
            <a:r>
              <a:rPr lang="pl-PL" sz="1600" dirty="0" smtClean="0"/>
              <a:t> sur -skupiając się na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dessin</a:t>
            </a:r>
            <a:r>
              <a:rPr lang="pl-PL" sz="1600" dirty="0" smtClean="0"/>
              <a:t>(m)-rysunek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pyrogravure</a:t>
            </a:r>
            <a:r>
              <a:rPr lang="pl-PL" sz="1600" dirty="0" smtClean="0"/>
              <a:t>(f)- pirografia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mettre</a:t>
            </a:r>
            <a:r>
              <a:rPr lang="pl-PL" sz="1600" dirty="0" smtClean="0"/>
              <a:t> au point - dopracować 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elle-même</a:t>
            </a:r>
            <a:r>
              <a:rPr lang="pl-PL" sz="1600" dirty="0" smtClean="0"/>
              <a:t> - ona sama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/>
              <a:t>g</a:t>
            </a:r>
            <a:r>
              <a:rPr lang="pl-PL" sz="1600" dirty="0" err="1" smtClean="0"/>
              <a:t>ymnastique</a:t>
            </a:r>
            <a:r>
              <a:rPr lang="pl-PL" sz="1600" dirty="0" smtClean="0"/>
              <a:t> </a:t>
            </a:r>
            <a:r>
              <a:rPr lang="pl-PL" sz="1600" dirty="0" err="1" smtClean="0"/>
              <a:t>respiratoire</a:t>
            </a:r>
            <a:r>
              <a:rPr lang="pl-PL" sz="1600" dirty="0" smtClean="0"/>
              <a:t>(f) et </a:t>
            </a:r>
            <a:r>
              <a:rPr lang="pl-PL" sz="1600" dirty="0" err="1" smtClean="0"/>
              <a:t>vibratoire</a:t>
            </a:r>
            <a:r>
              <a:rPr lang="pl-PL" sz="1600" dirty="0" smtClean="0"/>
              <a:t>(f)- gimnastyka/trening oddechowy i wibracyjny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d</a:t>
            </a:r>
            <a:r>
              <a:rPr lang="fr-FR" sz="1600" dirty="0" smtClean="0"/>
              <a:t>écide</a:t>
            </a:r>
            <a:r>
              <a:rPr lang="pl-PL" sz="1600" dirty="0" err="1" smtClean="0"/>
              <a:t>r</a:t>
            </a:r>
            <a:r>
              <a:rPr lang="pl-PL" sz="1600" dirty="0" smtClean="0"/>
              <a:t> - zdecydować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par la </a:t>
            </a:r>
            <a:r>
              <a:rPr lang="pl-PL" sz="1600" dirty="0" err="1" smtClean="0"/>
              <a:t>suite</a:t>
            </a:r>
            <a:r>
              <a:rPr lang="pl-PL" sz="1600" dirty="0" smtClean="0"/>
              <a:t> –następnie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vulgariser</a:t>
            </a:r>
            <a:r>
              <a:rPr lang="pl-PL" sz="1600" dirty="0" smtClean="0"/>
              <a:t> - upowszechnić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répandre</a:t>
            </a:r>
            <a:r>
              <a:rPr lang="pl-PL" sz="1600" dirty="0" smtClean="0"/>
              <a:t> - </a:t>
            </a:r>
            <a:r>
              <a:rPr lang="pl-PL" sz="1600" dirty="0" err="1" smtClean="0"/>
              <a:t>rozprzestrzenianiać</a:t>
            </a:r>
            <a:r>
              <a:rPr lang="pl-PL" sz="1600" dirty="0" smtClean="0"/>
              <a:t> się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décéder</a:t>
            </a:r>
            <a:r>
              <a:rPr lang="pl-PL" sz="1600" dirty="0" smtClean="0"/>
              <a:t> - umierać 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développées</a:t>
            </a:r>
            <a:r>
              <a:rPr lang="pl-PL" sz="1600" dirty="0" smtClean="0"/>
              <a:t> (</a:t>
            </a:r>
            <a:r>
              <a:rPr lang="pl-PL" sz="1600" dirty="0" err="1" smtClean="0"/>
              <a:t>f,pl</a:t>
            </a:r>
            <a:r>
              <a:rPr lang="pl-PL" sz="1600" dirty="0" smtClean="0"/>
              <a:t>) -rozwinięte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gagner</a:t>
            </a:r>
            <a:r>
              <a:rPr lang="pl-PL" sz="1600" dirty="0" smtClean="0"/>
              <a:t> - docierać do, zyskiwać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diffuser</a:t>
            </a:r>
            <a:r>
              <a:rPr lang="pl-PL" sz="1600" dirty="0" smtClean="0"/>
              <a:t> - rozpowszechniać</a:t>
            </a:r>
          </a:p>
          <a:p>
            <a:pPr>
              <a:buFont typeface="Wingdings" pitchFamily="2" charset="2"/>
              <a:buChar char="Ø"/>
            </a:pPr>
            <a:r>
              <a:rPr lang="fr-FR" sz="1600" dirty="0" smtClean="0"/>
              <a:t>l'apprentissage multi-sensorielle</a:t>
            </a:r>
            <a:r>
              <a:rPr lang="pl-PL" sz="1600" dirty="0" smtClean="0"/>
              <a:t>-wielozmysłowe uczenie się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les </a:t>
            </a:r>
            <a:r>
              <a:rPr lang="fr-FR" sz="1600" dirty="0" smtClean="0"/>
              <a:t>mouvements harmonisés en temps et l'espace</a:t>
            </a:r>
            <a:r>
              <a:rPr lang="pl-PL" sz="1600" dirty="0" smtClean="0"/>
              <a:t>-ruchy zharmonizowane w czasie i przestrzeni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tapoter</a:t>
            </a:r>
            <a:r>
              <a:rPr lang="pl-PL" sz="1600" dirty="0" smtClean="0"/>
              <a:t> -poklepywać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/>
              <a:t>r</a:t>
            </a:r>
            <a:r>
              <a:rPr lang="pl-PL" sz="1600" dirty="0" err="1" smtClean="0"/>
              <a:t>ouleau</a:t>
            </a:r>
            <a:r>
              <a:rPr lang="pl-PL" sz="1600" dirty="0" smtClean="0"/>
              <a:t> (m) –wałek, rolka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/>
              <a:t>s</a:t>
            </a:r>
            <a:r>
              <a:rPr lang="pl-PL" sz="1600" dirty="0" err="1" smtClean="0"/>
              <a:t>able</a:t>
            </a:r>
            <a:r>
              <a:rPr lang="pl-PL" sz="1600" dirty="0" smtClean="0"/>
              <a:t> (m) -piasek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err="1" smtClean="0"/>
              <a:t>méthode</a:t>
            </a:r>
            <a:r>
              <a:rPr lang="en-US" sz="1600" dirty="0" smtClean="0"/>
              <a:t> </a:t>
            </a:r>
            <a:r>
              <a:rPr lang="en-US" sz="1600" dirty="0" err="1" smtClean="0"/>
              <a:t>ludique</a:t>
            </a:r>
            <a:r>
              <a:rPr lang="pl-PL" sz="1600" dirty="0" smtClean="0"/>
              <a:t> (f) -metoda ludyczna (</a:t>
            </a:r>
            <a:r>
              <a:rPr lang="pl-PL" sz="1600" dirty="0"/>
              <a:t>z</a:t>
            </a:r>
            <a:r>
              <a:rPr lang="pl-PL" sz="1600" dirty="0" smtClean="0"/>
              <a:t>abawowa)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p</a:t>
            </a:r>
            <a:r>
              <a:rPr lang="en-US" sz="1600" dirty="0" err="1" smtClean="0"/>
              <a:t>réventi</a:t>
            </a:r>
            <a:r>
              <a:rPr lang="pl-PL" sz="1600" dirty="0" err="1" smtClean="0"/>
              <a:t>ve</a:t>
            </a:r>
            <a:r>
              <a:rPr lang="pl-PL" sz="1600" dirty="0" smtClean="0"/>
              <a:t> –zapobiegawcza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rééducative</a:t>
            </a:r>
            <a:r>
              <a:rPr lang="pl-PL" sz="1600" dirty="0" smtClean="0"/>
              <a:t> - reedukacyjna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/>
              <a:t>c</a:t>
            </a:r>
            <a:r>
              <a:rPr lang="pl-PL" sz="1600" dirty="0" err="1" smtClean="0"/>
              <a:t>omporter</a:t>
            </a:r>
            <a:r>
              <a:rPr lang="pl-PL" sz="1600" dirty="0" smtClean="0"/>
              <a:t> -zawierać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 </a:t>
            </a:r>
            <a:r>
              <a:rPr lang="pl-PL" sz="1600" dirty="0" err="1" smtClean="0"/>
              <a:t>simple</a:t>
            </a:r>
            <a:r>
              <a:rPr lang="pl-PL" sz="1600" dirty="0" smtClean="0"/>
              <a:t>-proste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err="1" smtClean="0"/>
              <a:t>verticales</a:t>
            </a:r>
            <a:r>
              <a:rPr lang="en-US" sz="1600" dirty="0" smtClean="0"/>
              <a:t> et </a:t>
            </a:r>
            <a:r>
              <a:rPr lang="en-US" sz="1600" dirty="0" err="1" smtClean="0"/>
              <a:t>horizontales</a:t>
            </a:r>
            <a:r>
              <a:rPr lang="pl-PL" sz="1600" dirty="0" smtClean="0"/>
              <a:t>-pionowe i poziome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les</a:t>
            </a:r>
            <a:r>
              <a:rPr lang="fr-FR" sz="1600" dirty="0" smtClean="0"/>
              <a:t> cercles et </a:t>
            </a:r>
            <a:r>
              <a:rPr lang="pl-PL" sz="1600" dirty="0" smtClean="0"/>
              <a:t>les</a:t>
            </a:r>
            <a:r>
              <a:rPr lang="fr-FR" sz="1600" dirty="0" smtClean="0"/>
              <a:t> carrés</a:t>
            </a:r>
            <a:r>
              <a:rPr lang="pl-PL" sz="1600" dirty="0" smtClean="0"/>
              <a:t>-okręgi i kwadraty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/>
              <a:t>les</a:t>
            </a:r>
            <a:r>
              <a:rPr lang="en-US" sz="1600" dirty="0" smtClean="0"/>
              <a:t> </a:t>
            </a:r>
            <a:r>
              <a:rPr lang="en-US" sz="1600" dirty="0" err="1" smtClean="0"/>
              <a:t>lignes</a:t>
            </a:r>
            <a:r>
              <a:rPr lang="en-US" sz="1600" dirty="0" smtClean="0"/>
              <a:t> </a:t>
            </a:r>
            <a:r>
              <a:rPr lang="en-US" sz="1600" dirty="0" err="1" smtClean="0"/>
              <a:t>brisées</a:t>
            </a:r>
            <a:r>
              <a:rPr lang="en-US" sz="1600" dirty="0" smtClean="0"/>
              <a:t> et </a:t>
            </a:r>
            <a:r>
              <a:rPr lang="pl-PL" sz="1600" dirty="0" err="1" smtClean="0"/>
              <a:t>les</a:t>
            </a:r>
            <a:r>
              <a:rPr lang="en-US" sz="1600" dirty="0" smtClean="0"/>
              <a:t> </a:t>
            </a:r>
            <a:r>
              <a:rPr lang="en-US" sz="1600" dirty="0" err="1" smtClean="0"/>
              <a:t>boucles</a:t>
            </a:r>
            <a:r>
              <a:rPr lang="pl-PL" sz="1600" dirty="0" smtClean="0"/>
              <a:t> -linie przerywane i pętle (szlaczki)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e</a:t>
            </a:r>
            <a:r>
              <a:rPr lang="en-US" sz="1600" dirty="0" err="1" smtClean="0"/>
              <a:t>nseignant</a:t>
            </a:r>
            <a:r>
              <a:rPr lang="pl-PL" sz="1600" dirty="0" smtClean="0"/>
              <a:t>(m) - nauczyciel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err="1" smtClean="0"/>
              <a:t>tracer</a:t>
            </a:r>
            <a:r>
              <a:rPr lang="pl-PL" sz="1600" dirty="0" smtClean="0"/>
              <a:t> - nakreślać, rysować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Sommaire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: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"L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e bon départ"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2400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qu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’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est-ce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2400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que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2400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c’est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? </a:t>
            </a:r>
            <a:endParaRPr lang="pl-PL" sz="2400" dirty="0" smtClean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pl-PL" sz="2400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Où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est </a:t>
            </a:r>
            <a:r>
              <a:rPr lang="pl-PL" sz="2400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utilisée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2400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cette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2400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méthode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Quand a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-</a:t>
            </a:r>
            <a:r>
              <a:rPr lang="pl-PL" sz="2400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t-elle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été créé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e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?</a:t>
            </a:r>
            <a:endParaRPr lang="pl-PL" sz="2400" dirty="0" smtClean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Théa Bugnet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qui est-ce ?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Dans quelles conditions a été développé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e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cette méthode ?</a:t>
            </a:r>
            <a:endParaRPr lang="pl-PL" sz="2400" dirty="0" smtClean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Qui l'a introduit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e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en Pologne?</a:t>
            </a:r>
            <a:endParaRPr lang="pl-PL" sz="2400" dirty="0" smtClean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Quel</a:t>
            </a:r>
            <a:r>
              <a:rPr lang="pl-PL" sz="2400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le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s sont les </a:t>
            </a:r>
            <a:r>
              <a:rPr lang="pl-PL" sz="2400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deux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principales hypothèses de cette méthode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?</a:t>
            </a:r>
            <a:endParaRPr lang="pl-PL" sz="2400" dirty="0" smtClean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Quelles sont les techniques de cette méthode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?</a:t>
            </a:r>
            <a:endParaRPr lang="pl-PL" sz="2400" dirty="0" smtClean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Comment l'utiliser dans la pratique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?</a:t>
            </a:r>
            <a:endParaRPr lang="pl-PL" sz="2400" dirty="0" smtClean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La </a:t>
            </a:r>
            <a:r>
              <a:rPr lang="pl-PL" sz="2400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conclusion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Le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2400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vocabulaire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La </a:t>
            </a:r>
            <a:r>
              <a:rPr lang="pl-PL" sz="2400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bibliographie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.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642942"/>
          </a:xfrm>
        </p:spPr>
        <p:txBody>
          <a:bodyPr>
            <a:noAutofit/>
          </a:bodyPr>
          <a:lstStyle/>
          <a:p>
            <a:pPr algn="ctr"/>
            <a:r>
              <a:rPr lang="pl-PL" sz="54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</a:t>
            </a:r>
            <a:r>
              <a:rPr lang="pl-PL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54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vocabulaire</a:t>
            </a:r>
            <a:r>
              <a:rPr lang="pl-PL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III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286412"/>
          </a:xfrm>
        </p:spPr>
        <p:txBody>
          <a:bodyPr numCol="2">
            <a:normAutofit lnSpcReduction="10000"/>
          </a:bodyPr>
          <a:lstStyle/>
          <a:p>
            <a:pPr>
              <a:buNone/>
            </a:pPr>
            <a:endParaRPr lang="pl-PL" sz="1700" dirty="0" smtClean="0"/>
          </a:p>
          <a:p>
            <a:pPr>
              <a:buFont typeface="Wingdings" pitchFamily="2" charset="2"/>
              <a:buChar char="Ø"/>
            </a:pPr>
            <a:r>
              <a:rPr lang="pl-PL" sz="1700" dirty="0" err="1" smtClean="0"/>
              <a:t>placer-umieszczać</a:t>
            </a:r>
            <a:endParaRPr lang="pl-PL" sz="1700" dirty="0" smtClean="0"/>
          </a:p>
          <a:p>
            <a:pPr>
              <a:buFont typeface="Wingdings" pitchFamily="2" charset="2"/>
              <a:buChar char="Ø"/>
            </a:pPr>
            <a:r>
              <a:rPr lang="pl-PL" sz="1700" dirty="0" err="1" smtClean="0"/>
              <a:t>imprimé</a:t>
            </a:r>
            <a:r>
              <a:rPr lang="pl-PL" sz="1700" dirty="0" smtClean="0"/>
              <a:t>-wydrukowany</a:t>
            </a:r>
          </a:p>
          <a:p>
            <a:pPr>
              <a:buFont typeface="Wingdings" pitchFamily="2" charset="2"/>
              <a:buChar char="Ø"/>
            </a:pPr>
            <a:r>
              <a:rPr lang="pl-PL" sz="1700" dirty="0" err="1" smtClean="0"/>
              <a:t>chaque-każdy</a:t>
            </a:r>
            <a:endParaRPr lang="pl-PL" sz="1700" dirty="0" smtClean="0"/>
          </a:p>
          <a:p>
            <a:pPr>
              <a:buFont typeface="Wingdings" pitchFamily="2" charset="2"/>
              <a:buChar char="Ø"/>
            </a:pPr>
            <a:r>
              <a:rPr lang="pl-PL" sz="1700" dirty="0" err="1" smtClean="0"/>
              <a:t>correspondre</a:t>
            </a:r>
            <a:r>
              <a:rPr lang="pl-PL" sz="1700" dirty="0" smtClean="0"/>
              <a:t>-odpowiadać (czemuś)</a:t>
            </a:r>
          </a:p>
          <a:p>
            <a:pPr>
              <a:buFont typeface="Wingdings" pitchFamily="2" charset="2"/>
              <a:buChar char="Ø"/>
            </a:pPr>
            <a:r>
              <a:rPr lang="pl-PL" sz="1700" dirty="0" err="1" smtClean="0"/>
              <a:t>exécuter-wykonać</a:t>
            </a:r>
            <a:endParaRPr lang="pl-PL" sz="1700" dirty="0" smtClean="0"/>
          </a:p>
          <a:p>
            <a:pPr>
              <a:buFont typeface="Wingdings" pitchFamily="2" charset="2"/>
              <a:buChar char="Ø"/>
            </a:pPr>
            <a:r>
              <a:rPr lang="pl-PL" sz="1700" dirty="0" smtClean="0"/>
              <a:t>bras (m)-</a:t>
            </a:r>
            <a:r>
              <a:rPr lang="pl-PL" sz="1700" dirty="0" err="1" smtClean="0"/>
              <a:t>ramię,ręka</a:t>
            </a:r>
            <a:endParaRPr lang="pl-PL" sz="1700" dirty="0" smtClean="0"/>
          </a:p>
          <a:p>
            <a:pPr>
              <a:buFont typeface="Wingdings" pitchFamily="2" charset="2"/>
              <a:buChar char="Ø"/>
            </a:pPr>
            <a:r>
              <a:rPr lang="pl-PL" sz="1700" dirty="0" smtClean="0"/>
              <a:t>ensemble-razem</a:t>
            </a:r>
          </a:p>
          <a:p>
            <a:pPr>
              <a:buFont typeface="Wingdings" pitchFamily="2" charset="2"/>
              <a:buChar char="Ø"/>
            </a:pPr>
            <a:r>
              <a:rPr lang="pl-PL" sz="1700" dirty="0" err="1"/>
              <a:t>j</a:t>
            </a:r>
            <a:r>
              <a:rPr lang="pl-PL" sz="1700" dirty="0" err="1" smtClean="0"/>
              <a:t>ambe</a:t>
            </a:r>
            <a:r>
              <a:rPr lang="pl-PL" sz="1700" dirty="0" smtClean="0"/>
              <a:t> (f) -noga</a:t>
            </a:r>
          </a:p>
          <a:p>
            <a:pPr>
              <a:buFont typeface="Wingdings" pitchFamily="2" charset="2"/>
              <a:buChar char="Ø"/>
            </a:pPr>
            <a:r>
              <a:rPr lang="pl-PL" sz="1700" dirty="0" err="1" smtClean="0"/>
              <a:t>simultanément-jednocześnie</a:t>
            </a:r>
            <a:endParaRPr lang="pl-PL" sz="1700" dirty="0" smtClean="0"/>
          </a:p>
          <a:p>
            <a:pPr>
              <a:buFont typeface="Wingdings" pitchFamily="2" charset="2"/>
              <a:buChar char="Ø"/>
            </a:pPr>
            <a:r>
              <a:rPr lang="pl-PL" sz="1700" dirty="0" err="1"/>
              <a:t>e</a:t>
            </a:r>
            <a:r>
              <a:rPr lang="pl-PL" sz="1700" dirty="0" err="1" smtClean="0"/>
              <a:t>space</a:t>
            </a:r>
            <a:r>
              <a:rPr lang="pl-PL" sz="1700" dirty="0" smtClean="0"/>
              <a:t> (m) -</a:t>
            </a:r>
            <a:r>
              <a:rPr lang="pl-PL" sz="1700" dirty="0" err="1" smtClean="0"/>
              <a:t>przestrzeń,miejsce</a:t>
            </a:r>
            <a:endParaRPr lang="pl-PL" sz="1700" dirty="0" smtClean="0"/>
          </a:p>
          <a:p>
            <a:pPr>
              <a:buFont typeface="Wingdings" pitchFamily="2" charset="2"/>
              <a:buChar char="Ø"/>
            </a:pPr>
            <a:r>
              <a:rPr lang="pl-PL" sz="1700" dirty="0" err="1" smtClean="0"/>
              <a:t>c'est-à-dire-to</a:t>
            </a:r>
            <a:r>
              <a:rPr lang="pl-PL" sz="1700" dirty="0" smtClean="0"/>
              <a:t> znaczy</a:t>
            </a:r>
          </a:p>
          <a:p>
            <a:pPr>
              <a:buFont typeface="Wingdings" pitchFamily="2" charset="2"/>
              <a:buChar char="Ø"/>
            </a:pPr>
            <a:r>
              <a:rPr lang="pl-PL" sz="1700" dirty="0" err="1" smtClean="0"/>
              <a:t>sans</a:t>
            </a:r>
            <a:r>
              <a:rPr lang="pl-PL" sz="1700" dirty="0" smtClean="0"/>
              <a:t> </a:t>
            </a:r>
            <a:r>
              <a:rPr lang="pl-PL" sz="1700" dirty="0" err="1" smtClean="0"/>
              <a:t>résistance-bez</a:t>
            </a:r>
            <a:r>
              <a:rPr lang="pl-PL" sz="1700" dirty="0" smtClean="0"/>
              <a:t> oporu</a:t>
            </a:r>
          </a:p>
          <a:p>
            <a:pPr>
              <a:buFont typeface="Wingdings" pitchFamily="2" charset="2"/>
              <a:buChar char="Ø"/>
            </a:pPr>
            <a:r>
              <a:rPr lang="pl-PL" sz="1700" dirty="0" smtClean="0"/>
              <a:t>sol(m)-ziemia, podłoga</a:t>
            </a:r>
          </a:p>
          <a:p>
            <a:pPr>
              <a:buFont typeface="Wingdings" pitchFamily="2" charset="2"/>
              <a:buChar char="Ø"/>
            </a:pPr>
            <a:r>
              <a:rPr lang="pl-PL" sz="1700" dirty="0" err="1" smtClean="0"/>
              <a:t>support</a:t>
            </a:r>
            <a:r>
              <a:rPr lang="pl-PL" sz="1700" dirty="0" smtClean="0"/>
              <a:t>-podparcie</a:t>
            </a:r>
          </a:p>
          <a:p>
            <a:pPr>
              <a:buFont typeface="Wingdings" pitchFamily="2" charset="2"/>
              <a:buChar char="Ø"/>
            </a:pPr>
            <a:r>
              <a:rPr lang="pl-PL" sz="1700" dirty="0" err="1" smtClean="0"/>
              <a:t>oblique</a:t>
            </a:r>
            <a:r>
              <a:rPr lang="pl-PL" sz="1700" dirty="0" smtClean="0"/>
              <a:t> –ukośny</a:t>
            </a:r>
          </a:p>
          <a:p>
            <a:pPr>
              <a:buFont typeface="Wingdings" pitchFamily="2" charset="2"/>
              <a:buChar char="Ø"/>
            </a:pPr>
            <a:r>
              <a:rPr lang="pl-PL" sz="1700" dirty="0" smtClean="0"/>
              <a:t>les </a:t>
            </a:r>
            <a:r>
              <a:rPr lang="pl-PL" sz="1700" dirty="0" err="1" smtClean="0"/>
              <a:t>adolescents-młodzież</a:t>
            </a:r>
            <a:endParaRPr lang="pl-PL" sz="1700" dirty="0" smtClean="0"/>
          </a:p>
          <a:p>
            <a:pPr>
              <a:buFont typeface="Wingdings" pitchFamily="2" charset="2"/>
              <a:buChar char="Ø"/>
            </a:pPr>
            <a:endParaRPr lang="pl-PL" sz="1700" dirty="0" smtClean="0"/>
          </a:p>
          <a:p>
            <a:pPr>
              <a:buFont typeface="Wingdings" pitchFamily="2" charset="2"/>
              <a:buChar char="Ø"/>
            </a:pPr>
            <a:endParaRPr lang="pl-PL" sz="1700" dirty="0" smtClean="0"/>
          </a:p>
          <a:p>
            <a:pPr>
              <a:buFont typeface="Wingdings" pitchFamily="2" charset="2"/>
              <a:buChar char="Ø"/>
            </a:pPr>
            <a:r>
              <a:rPr lang="pl-PL" sz="1700" dirty="0" err="1" smtClean="0"/>
              <a:t>réduction</a:t>
            </a:r>
            <a:r>
              <a:rPr lang="pl-PL" sz="1700" dirty="0" smtClean="0"/>
              <a:t> progressive des </a:t>
            </a:r>
            <a:r>
              <a:rPr lang="pl-PL" sz="1700" dirty="0" err="1" smtClean="0"/>
              <a:t>dimensions</a:t>
            </a:r>
            <a:r>
              <a:rPr lang="pl-PL" sz="1700" dirty="0" smtClean="0"/>
              <a:t> –stopniowe zmniejszanie wymiarów</a:t>
            </a:r>
          </a:p>
          <a:p>
            <a:pPr>
              <a:buFont typeface="Wingdings" pitchFamily="2" charset="2"/>
              <a:buChar char="Ø"/>
            </a:pPr>
            <a:r>
              <a:rPr lang="pl-PL" sz="1700" dirty="0" err="1" smtClean="0"/>
              <a:t>obtention</a:t>
            </a:r>
            <a:r>
              <a:rPr lang="pl-PL" sz="1700" dirty="0" smtClean="0"/>
              <a:t>(f)-otrzymanie</a:t>
            </a:r>
          </a:p>
          <a:p>
            <a:pPr>
              <a:buFont typeface="Wingdings" pitchFamily="2" charset="2"/>
              <a:buChar char="Ø"/>
            </a:pPr>
            <a:r>
              <a:rPr lang="pl-PL" sz="1700" dirty="0" err="1" smtClean="0"/>
              <a:t>geste</a:t>
            </a:r>
            <a:r>
              <a:rPr lang="pl-PL" sz="1700" dirty="0" smtClean="0"/>
              <a:t> fin-gest końcowy, drobny gest</a:t>
            </a:r>
          </a:p>
          <a:p>
            <a:pPr>
              <a:buFont typeface="Wingdings" pitchFamily="2" charset="2"/>
              <a:buChar char="Ø"/>
            </a:pPr>
            <a:r>
              <a:rPr lang="pl-PL" sz="1700" dirty="0" err="1" smtClean="0"/>
              <a:t>précis</a:t>
            </a:r>
            <a:r>
              <a:rPr lang="pl-PL" sz="1700" dirty="0" smtClean="0"/>
              <a:t>-wyraźny, dokładny, precyzyjny</a:t>
            </a:r>
          </a:p>
          <a:p>
            <a:pPr>
              <a:buFont typeface="Wingdings" pitchFamily="2" charset="2"/>
              <a:buChar char="Ø"/>
            </a:pPr>
            <a:r>
              <a:rPr lang="pl-PL" sz="1700" dirty="0" err="1" smtClean="0"/>
              <a:t>sûr</a:t>
            </a:r>
            <a:r>
              <a:rPr lang="pl-PL" sz="1700" dirty="0" smtClean="0"/>
              <a:t> et </a:t>
            </a:r>
            <a:r>
              <a:rPr lang="pl-PL" sz="1700" dirty="0" err="1" smtClean="0"/>
              <a:t>contrôlé-pewny</a:t>
            </a:r>
            <a:r>
              <a:rPr lang="pl-PL" sz="1700" dirty="0" smtClean="0"/>
              <a:t> i kontrolowany</a:t>
            </a:r>
          </a:p>
          <a:p>
            <a:pPr>
              <a:buFont typeface="Wingdings" pitchFamily="2" charset="2"/>
              <a:buChar char="Ø"/>
            </a:pPr>
            <a:r>
              <a:rPr lang="pl-PL" sz="1700" dirty="0" err="1" smtClean="0"/>
              <a:t>celui</a:t>
            </a:r>
            <a:r>
              <a:rPr lang="pl-PL" sz="1700" dirty="0" smtClean="0"/>
              <a:t>-ten</a:t>
            </a:r>
          </a:p>
          <a:p>
            <a:pPr>
              <a:buFont typeface="Wingdings" pitchFamily="2" charset="2"/>
              <a:buChar char="Ø"/>
            </a:pPr>
            <a:r>
              <a:rPr lang="pl-PL" sz="1700" dirty="0" smtClean="0"/>
              <a:t> </a:t>
            </a:r>
            <a:r>
              <a:rPr lang="pl-PL" sz="1700" dirty="0" err="1" smtClean="0"/>
              <a:t>écriture</a:t>
            </a:r>
            <a:r>
              <a:rPr lang="pl-PL" sz="1700" dirty="0" smtClean="0"/>
              <a:t>(f)-pismo</a:t>
            </a:r>
          </a:p>
          <a:p>
            <a:pPr>
              <a:buFont typeface="Wingdings" pitchFamily="2" charset="2"/>
              <a:buChar char="Ø"/>
            </a:pPr>
            <a:r>
              <a:rPr lang="pl-PL" sz="1700" dirty="0" err="1" smtClean="0"/>
              <a:t>comprend-zawiera</a:t>
            </a:r>
            <a:endParaRPr lang="pl-PL" sz="1700" dirty="0" smtClean="0"/>
          </a:p>
          <a:p>
            <a:pPr>
              <a:buFont typeface="Wingdings" pitchFamily="2" charset="2"/>
              <a:buChar char="Ø"/>
            </a:pPr>
            <a:r>
              <a:rPr lang="en-US" sz="1700" dirty="0" smtClean="0"/>
              <a:t>les </a:t>
            </a:r>
            <a:r>
              <a:rPr lang="en-US" sz="1700" dirty="0" err="1" smtClean="0"/>
              <a:t>exercices</a:t>
            </a:r>
            <a:r>
              <a:rPr lang="en-US" sz="1700" dirty="0" smtClean="0"/>
              <a:t> de </a:t>
            </a:r>
            <a:r>
              <a:rPr lang="en-US" sz="1700" dirty="0" err="1" smtClean="0"/>
              <a:t>mémoire</a:t>
            </a:r>
            <a:r>
              <a:rPr lang="en-US" sz="1700" dirty="0" smtClean="0"/>
              <a:t> </a:t>
            </a:r>
            <a:r>
              <a:rPr lang="en-US" sz="1700" dirty="0" err="1" smtClean="0"/>
              <a:t>auditive</a:t>
            </a:r>
            <a:r>
              <a:rPr lang="pl-PL" sz="1700" dirty="0" smtClean="0"/>
              <a:t>-ćwiczenia pamięci słuchowej</a:t>
            </a:r>
          </a:p>
          <a:p>
            <a:pPr>
              <a:buFont typeface="Wingdings" pitchFamily="2" charset="2"/>
              <a:buChar char="Ø"/>
            </a:pPr>
            <a:r>
              <a:rPr lang="pl-PL" sz="1700" dirty="0" smtClean="0"/>
              <a:t>v</a:t>
            </a:r>
            <a:r>
              <a:rPr lang="en-US" sz="1700" dirty="0" err="1" smtClean="0"/>
              <a:t>isuelle</a:t>
            </a:r>
            <a:r>
              <a:rPr lang="pl-PL" sz="1700" dirty="0" smtClean="0"/>
              <a:t>-wzrokowa</a:t>
            </a:r>
          </a:p>
          <a:p>
            <a:pPr>
              <a:buFont typeface="Wingdings" pitchFamily="2" charset="2"/>
              <a:buChar char="Ø"/>
            </a:pPr>
            <a:r>
              <a:rPr lang="pl-PL" sz="1700" dirty="0" err="1" smtClean="0"/>
              <a:t>tactile-dotykowa</a:t>
            </a:r>
            <a:endParaRPr lang="pl-PL" sz="1700" dirty="0" smtClean="0"/>
          </a:p>
          <a:p>
            <a:pPr>
              <a:buFont typeface="Wingdings" pitchFamily="2" charset="2"/>
              <a:buChar char="Ø"/>
            </a:pPr>
            <a:r>
              <a:rPr lang="pl-PL" sz="1700" dirty="0" err="1" smtClean="0"/>
              <a:t>psychomoteurs-psychomotoryczne</a:t>
            </a:r>
            <a:endParaRPr lang="pl-PL" sz="1700" dirty="0" smtClean="0"/>
          </a:p>
          <a:p>
            <a:pPr>
              <a:buFont typeface="Wingdings" pitchFamily="2" charset="2"/>
              <a:buChar char="Ø"/>
            </a:pPr>
            <a:r>
              <a:rPr lang="pl-PL" sz="1700" dirty="0" smtClean="0"/>
              <a:t>i</a:t>
            </a:r>
            <a:r>
              <a:rPr lang="en-US" sz="1700" dirty="0" err="1" smtClean="0"/>
              <a:t>nsoupçonnables</a:t>
            </a:r>
            <a:r>
              <a:rPr lang="pl-PL" sz="1700" dirty="0" smtClean="0"/>
              <a:t>- pewne (nie pozostawiające  podejrzeń) </a:t>
            </a:r>
          </a:p>
          <a:p>
            <a:pPr>
              <a:buNone/>
            </a:pPr>
            <a:endParaRPr lang="pl-PL" sz="17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La </a:t>
            </a:r>
            <a:r>
              <a:rPr lang="pl-PL" sz="4000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bibliographie</a:t>
            </a:r>
            <a:r>
              <a:rPr lang="pl-PL" sz="72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:</a:t>
            </a:r>
            <a:endParaRPr lang="pl-PL" sz="7200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500066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C00000"/>
                </a:solidFill>
                <a:hlinkClick r:id="rId2"/>
              </a:rPr>
              <a:t>http://www.stichting-bugnet.eu/en/history/development-history</a:t>
            </a:r>
            <a:endParaRPr lang="pl-PL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C00000"/>
                </a:solidFill>
              </a:rPr>
              <a:t>http://www.davel.vd.ch/partnerdetail.aspx?ID=1668</a:t>
            </a:r>
            <a:endParaRPr lang="pl-PL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u="sng" dirty="0" smtClean="0">
                <a:solidFill>
                  <a:srgbClr val="C00000"/>
                </a:solidFill>
                <a:hlinkClick r:id="rId3"/>
              </a:rPr>
              <a:t>http://www.ecoledenil.be/</a:t>
            </a:r>
            <a:endParaRPr lang="pl-PL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u="sng" dirty="0" smtClean="0">
                <a:solidFill>
                  <a:srgbClr val="C00000"/>
                </a:solidFill>
                <a:hlinkClick r:id="rId4"/>
              </a:rPr>
              <a:t>http://www.ecoledubondepart.be/</a:t>
            </a:r>
            <a:endParaRPr lang="pl-PL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u="sng" dirty="0" smtClean="0">
                <a:solidFill>
                  <a:srgbClr val="C00000"/>
                </a:solidFill>
                <a:hlinkClick r:id="rId5"/>
              </a:rPr>
              <a:t>http://www.petro -</a:t>
            </a:r>
            <a:r>
              <a:rPr lang="pl-PL" u="sng" dirty="0" err="1" smtClean="0">
                <a:solidFill>
                  <a:srgbClr val="C00000"/>
                </a:solidFill>
                <a:hlinkClick r:id="rId5"/>
              </a:rPr>
              <a:t>group.home.pl</a:t>
            </a:r>
            <a:r>
              <a:rPr lang="pl-PL" u="sng" dirty="0" smtClean="0">
                <a:solidFill>
                  <a:srgbClr val="C00000"/>
                </a:solidFill>
                <a:hlinkClick r:id="rId5"/>
              </a:rPr>
              <a:t>/</a:t>
            </a:r>
            <a:r>
              <a:rPr lang="pl-PL" u="sng" dirty="0" err="1" smtClean="0">
                <a:solidFill>
                  <a:srgbClr val="C00000"/>
                </a:solidFill>
                <a:hlinkClick r:id="rId5"/>
              </a:rPr>
              <a:t>autoinstalator</a:t>
            </a:r>
            <a:r>
              <a:rPr lang="pl-PL" u="sng" dirty="0" smtClean="0">
                <a:solidFill>
                  <a:srgbClr val="C00000"/>
                </a:solidFill>
                <a:hlinkClick r:id="rId5"/>
              </a:rPr>
              <a:t>/joomla2/</a:t>
            </a:r>
            <a:r>
              <a:rPr lang="pl-PL" u="sng" dirty="0" err="1" smtClean="0">
                <a:solidFill>
                  <a:srgbClr val="C00000"/>
                </a:solidFill>
                <a:hlinkClick r:id="rId5"/>
              </a:rPr>
              <a:t>index.php</a:t>
            </a:r>
            <a:r>
              <a:rPr lang="pl-PL" u="sng" dirty="0" smtClean="0">
                <a:solidFill>
                  <a:srgbClr val="C00000"/>
                </a:solidFill>
                <a:hlinkClick r:id="rId5"/>
              </a:rPr>
              <a:t>/</a:t>
            </a:r>
            <a:r>
              <a:rPr lang="pl-PL" u="sng" dirty="0" err="1" smtClean="0">
                <a:solidFill>
                  <a:srgbClr val="C00000"/>
                </a:solidFill>
                <a:hlinkClick r:id="rId5"/>
              </a:rPr>
              <a:t>metoda-dobrego-startu</a:t>
            </a:r>
            <a:endParaRPr lang="pl-PL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u="sng" dirty="0" smtClean="0">
                <a:solidFill>
                  <a:srgbClr val="C00000"/>
                </a:solidFill>
                <a:hlinkClick r:id="rId6"/>
              </a:rPr>
              <a:t>http://pedagogikaspecjalna.tripod.com/notes/MDS.htm</a:t>
            </a:r>
            <a:endParaRPr lang="pl-PL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u="sng" dirty="0" smtClean="0">
                <a:solidFill>
                  <a:srgbClr val="C00000"/>
                </a:solidFill>
                <a:hlinkClick r:id="rId7"/>
              </a:rPr>
              <a:t>http://nowaszkola.com/metoda-dobrego-startu/</a:t>
            </a:r>
            <a:endParaRPr lang="pl-PL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solidFill>
                  <a:srgbClr val="C00000"/>
                </a:solidFill>
                <a:hlinkClick r:id="rId8"/>
              </a:rPr>
              <a:t>http://www.ouros-education.fr/th%C3%A9orie/education/</a:t>
            </a:r>
            <a:endParaRPr lang="pl-PL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solidFill>
                  <a:srgbClr val="C00000"/>
                </a:solidFill>
              </a:rPr>
              <a:t>Marta Bogdanowicz, Metoda Dobrego Startu, </a:t>
            </a:r>
            <a:r>
              <a:rPr lang="pl-PL" dirty="0" err="1" smtClean="0">
                <a:solidFill>
                  <a:srgbClr val="C00000"/>
                </a:solidFill>
              </a:rPr>
              <a:t>WSiP</a:t>
            </a:r>
            <a:r>
              <a:rPr lang="pl-PL" dirty="0" smtClean="0">
                <a:solidFill>
                  <a:srgbClr val="C00000"/>
                </a:solidFill>
              </a:rPr>
              <a:t>, Warszawa 2004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MTAyNHg3Njg,11529456_115294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5845" y="1071546"/>
            <a:ext cx="8573873" cy="5484264"/>
          </a:xfr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04800" y="1142984"/>
            <a:ext cx="8686800" cy="1571636"/>
          </a:xfrm>
        </p:spPr>
        <p:txBody>
          <a:bodyPr>
            <a:noAutofit/>
          </a:bodyPr>
          <a:lstStyle/>
          <a:p>
            <a:pPr algn="ctr"/>
            <a:r>
              <a:rPr lang="pl-PL" sz="115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La  fin</a:t>
            </a:r>
            <a:endParaRPr lang="pl-PL" sz="115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agesmd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2714620"/>
            <a:ext cx="4714908" cy="385765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214290"/>
            <a:ext cx="5786478" cy="292895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pl-PL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</a:t>
            </a:r>
            <a:r>
              <a:rPr lang="pl-PL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</a:t>
            </a:r>
            <a: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Bon D</a:t>
            </a:r>
            <a:r>
              <a:rPr lang="de-DE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é</a:t>
            </a:r>
            <a: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part</a:t>
            </a:r>
            <a:r>
              <a:rPr lang="fr-FR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est une méthode dont le but est </a:t>
            </a:r>
            <a: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fr-FR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 soutenir </a:t>
            </a:r>
            <a: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fr-FR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 développement psychomoteur des enfants</a:t>
            </a:r>
            <a:r>
              <a:rPr lang="pl-P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pl-PL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terapiareki1net-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214554"/>
            <a:ext cx="3877169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85818"/>
          </a:xfrm>
        </p:spPr>
        <p:txBody>
          <a:bodyPr>
            <a:noAutofit/>
          </a:bodyPr>
          <a:lstStyle/>
          <a:p>
            <a:pPr algn="ctr"/>
            <a:r>
              <a:rPr lang="pl-PL" sz="5400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Utilisation</a:t>
            </a:r>
            <a:r>
              <a:rPr lang="pl-PL" sz="5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endParaRPr lang="pl-PL" sz="54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214422"/>
            <a:ext cx="4910142" cy="48657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L'école</a:t>
            </a:r>
            <a:r>
              <a:rPr lang="pl-PL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pl-PL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maternelle</a:t>
            </a:r>
            <a:endParaRPr lang="pl-PL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 typeface="Wingdings" pitchFamily="2" charset="2"/>
              <a:buChar char="Ø"/>
            </a:pPr>
            <a:r>
              <a:rPr lang="pl-PL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L'école</a:t>
            </a:r>
            <a:r>
              <a:rPr lang="pl-PL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pl-PL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primaire</a:t>
            </a:r>
            <a:r>
              <a:rPr lang="pl-PL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pl-PL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ocztowka-francja-paryz-1948-pc7330-4415277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8643998" cy="580878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u="sng" dirty="0" smtClean="0">
                <a:hlinkClick r:id="rId3"/>
              </a:rPr>
              <a:t>H</a:t>
            </a:r>
            <a:r>
              <a:rPr lang="fr-FR" b="1" i="1" u="sng" dirty="0" smtClean="0">
                <a:hlinkClick r:id="rId3"/>
              </a:rPr>
              <a:t>istoire du développement</a:t>
            </a:r>
            <a:r>
              <a:rPr lang="pl-PL" b="1" i="1" dirty="0" smtClean="0"/>
              <a:t> </a:t>
            </a:r>
            <a:br>
              <a:rPr lang="pl-PL" b="1" i="1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5357826"/>
            <a:ext cx="9144000" cy="15001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 </a:t>
            </a:r>
            <a:r>
              <a:rPr lang="fr-FR" sz="2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La méthode</a:t>
            </a:r>
            <a:r>
              <a:rPr lang="pl-PL" sz="2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2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est</a:t>
            </a:r>
            <a:r>
              <a:rPr lang="fr-FR" sz="2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utilisée en France depuis 194</a:t>
            </a:r>
            <a:r>
              <a:rPr lang="pl-PL" sz="2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8. </a:t>
            </a:r>
          </a:p>
          <a:p>
            <a:pPr>
              <a:buNone/>
            </a:pPr>
            <a:r>
              <a:rPr lang="pl-PL" sz="2600" b="1" dirty="0" smtClean="0">
                <a:solidFill>
                  <a:schemeClr val="bg2">
                    <a:lumMod val="10000"/>
                  </a:schemeClr>
                </a:solidFill>
              </a:rPr>
              <a:t>Elle a </a:t>
            </a:r>
            <a:r>
              <a:rPr lang="pl-PL" sz="2600" b="1" dirty="0" err="1" smtClean="0">
                <a:solidFill>
                  <a:schemeClr val="bg2">
                    <a:lumMod val="10000"/>
                  </a:schemeClr>
                </a:solidFill>
              </a:rPr>
              <a:t>été</a:t>
            </a:r>
            <a:r>
              <a:rPr lang="pl-PL" sz="26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sz="2600" b="1" dirty="0" err="1" smtClean="0">
                <a:solidFill>
                  <a:schemeClr val="bg2">
                    <a:lumMod val="10000"/>
                  </a:schemeClr>
                </a:solidFill>
              </a:rPr>
              <a:t>présentée</a:t>
            </a:r>
            <a:r>
              <a:rPr lang="pl-PL" sz="2600" b="1" dirty="0" smtClean="0">
                <a:solidFill>
                  <a:schemeClr val="bg2">
                    <a:lumMod val="10000"/>
                  </a:schemeClr>
                </a:solidFill>
              </a:rPr>
              <a:t> par</a:t>
            </a:r>
            <a:r>
              <a:rPr lang="pl-PL" sz="4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sz="3500" b="1" u="sng" dirty="0" smtClean="0">
                <a:solidFill>
                  <a:schemeClr val="bg2">
                    <a:lumMod val="10000"/>
                  </a:schemeClr>
                </a:solidFill>
              </a:rPr>
              <a:t>Madame </a:t>
            </a:r>
            <a:r>
              <a:rPr lang="fr-FR" sz="3500" b="1" u="sng" dirty="0" smtClean="0">
                <a:solidFill>
                  <a:schemeClr val="bg2">
                    <a:lumMod val="10000"/>
                  </a:schemeClr>
                </a:solidFill>
              </a:rPr>
              <a:t>Théa Bugnet</a:t>
            </a:r>
            <a:r>
              <a:rPr lang="pl-PL" sz="3500" b="1" u="sng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pl-PL" sz="4000" b="1" u="sng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42852"/>
            <a:ext cx="5695960" cy="500066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</a:t>
            </a:r>
            <a:r>
              <a:rPr lang="fr-FR" dirty="0" smtClean="0"/>
              <a:t>M</a:t>
            </a:r>
            <a:r>
              <a:rPr lang="pl-PL" dirty="0" err="1" smtClean="0"/>
              <a:t>lle</a:t>
            </a:r>
            <a:r>
              <a:rPr lang="fr-FR" dirty="0" smtClean="0"/>
              <a:t> Th</a:t>
            </a:r>
            <a:r>
              <a:rPr lang="fr-FR" dirty="0" smtClean="0">
                <a:latin typeface="Calibri"/>
              </a:rPr>
              <a:t>é</a:t>
            </a:r>
            <a:r>
              <a:rPr lang="pl-PL" dirty="0" smtClean="0">
                <a:latin typeface="Calibri"/>
              </a:rPr>
              <a:t>a</a:t>
            </a:r>
            <a:r>
              <a:rPr lang="fr-FR" dirty="0" smtClean="0"/>
              <a:t> </a:t>
            </a:r>
            <a:r>
              <a:rPr lang="pl-PL" dirty="0" smtClean="0"/>
              <a:t>Van der </a:t>
            </a:r>
            <a:r>
              <a:rPr lang="fr-FR" dirty="0" smtClean="0"/>
              <a:t>Voort est né</a:t>
            </a:r>
            <a:r>
              <a:rPr lang="pl-PL" dirty="0" smtClean="0"/>
              <a:t>e</a:t>
            </a:r>
            <a:r>
              <a:rPr lang="fr-FR" dirty="0" smtClean="0"/>
              <a:t> </a:t>
            </a:r>
            <a:r>
              <a:rPr lang="pl-PL" dirty="0" smtClean="0"/>
              <a:t>en </a:t>
            </a:r>
            <a:r>
              <a:rPr lang="pl-PL" dirty="0" err="1" smtClean="0"/>
              <a:t>Hollande</a:t>
            </a:r>
            <a:r>
              <a:rPr lang="pl-PL" dirty="0" smtClean="0"/>
              <a:t> </a:t>
            </a:r>
            <a:r>
              <a:rPr lang="fr-FR" dirty="0" smtClean="0"/>
              <a:t>et a épousé </a:t>
            </a:r>
            <a:r>
              <a:rPr lang="pl-PL" dirty="0" err="1" smtClean="0"/>
              <a:t>un</a:t>
            </a:r>
            <a:r>
              <a:rPr lang="pl-PL" dirty="0" smtClean="0"/>
              <a:t> f</a:t>
            </a:r>
            <a:r>
              <a:rPr lang="fr-FR" dirty="0" smtClean="0"/>
              <a:t>rançais </a:t>
            </a:r>
            <a:r>
              <a:rPr lang="pl-PL" dirty="0" err="1" smtClean="0"/>
              <a:t>Monsieur</a:t>
            </a:r>
            <a:r>
              <a:rPr lang="pl-PL" dirty="0" smtClean="0"/>
              <a:t> </a:t>
            </a:r>
            <a:r>
              <a:rPr lang="fr-FR" dirty="0" smtClean="0"/>
              <a:t>Bugnet. Elle a obtenu son diplôme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fr-FR" dirty="0" smtClean="0"/>
              <a:t>de kinésithérapie en France et a commencé à construire un système d'exercices avec des soi-disant «auto-résistance» dans sa pratique de la physiothérapie.</a:t>
            </a:r>
            <a:endParaRPr lang="pl-PL" dirty="0"/>
          </a:p>
        </p:txBody>
      </p:sp>
      <p:pic>
        <p:nvPicPr>
          <p:cNvPr id="5" name="Obraz 4" descr="lossy-page1-375px-Exercise_to_shoulder_and_elbow_to_increase_motion_following_fracture_and_dislocation_of_humerous_is_being_given_by_an..._-_NARA_-_522885.ti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3929066"/>
            <a:ext cx="3286148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toon en aagt met kinde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928802"/>
            <a:ext cx="8700532" cy="4786346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42852"/>
            <a:ext cx="8553480" cy="20717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000" dirty="0" smtClean="0"/>
              <a:t>     </a:t>
            </a:r>
            <a:r>
              <a:rPr lang="fr-FR" sz="2000" b="1" dirty="0" smtClean="0">
                <a:solidFill>
                  <a:srgbClr val="4E5C30"/>
                </a:solidFill>
              </a:rPr>
              <a:t>Le fils de Théa, dans une brochure intitulé</a:t>
            </a:r>
            <a:r>
              <a:rPr lang="pl-PL" sz="2000" b="1" dirty="0" smtClean="0">
                <a:solidFill>
                  <a:srgbClr val="4E5C30"/>
                </a:solidFill>
              </a:rPr>
              <a:t>e ”</a:t>
            </a:r>
            <a:r>
              <a:rPr lang="fr-FR" sz="2000" b="1" dirty="0" smtClean="0">
                <a:solidFill>
                  <a:srgbClr val="4E5C30"/>
                </a:solidFill>
              </a:rPr>
              <a:t>A la Rencontre de Théa Bugnet</a:t>
            </a:r>
            <a:r>
              <a:rPr lang="pl-PL" sz="2000" b="1" dirty="0" smtClean="0">
                <a:solidFill>
                  <a:srgbClr val="4E5C30"/>
                </a:solidFill>
              </a:rPr>
              <a:t>”</a:t>
            </a:r>
            <a:r>
              <a:rPr lang="fr-FR" sz="2000" b="1" dirty="0" smtClean="0">
                <a:solidFill>
                  <a:srgbClr val="4E5C30"/>
                </a:solidFill>
              </a:rPr>
              <a:t>, relate sur un ton épique le parcours de sa mère qui </a:t>
            </a:r>
            <a:r>
              <a:rPr lang="pl-PL" sz="2000" b="1" dirty="0" err="1" smtClean="0">
                <a:solidFill>
                  <a:srgbClr val="4E5C30"/>
                </a:solidFill>
              </a:rPr>
              <a:t>est</a:t>
            </a:r>
            <a:r>
              <a:rPr lang="pl-PL" sz="2000" b="1" dirty="0" smtClean="0">
                <a:solidFill>
                  <a:srgbClr val="4E5C30"/>
                </a:solidFill>
                <a:latin typeface="Calibri"/>
              </a:rPr>
              <a:t> </a:t>
            </a:r>
            <a:r>
              <a:rPr lang="pl-PL" sz="2000" b="1" dirty="0" err="1" smtClean="0">
                <a:solidFill>
                  <a:srgbClr val="4E5C30"/>
                </a:solidFill>
              </a:rPr>
              <a:t>née</a:t>
            </a:r>
            <a:r>
              <a:rPr lang="fr-FR" sz="2000" b="1" dirty="0" smtClean="0">
                <a:solidFill>
                  <a:srgbClr val="4E5C30"/>
                </a:solidFill>
              </a:rPr>
              <a:t> </a:t>
            </a:r>
            <a:r>
              <a:rPr lang="pl-PL" sz="2000" b="1" dirty="0" smtClean="0">
                <a:solidFill>
                  <a:srgbClr val="4E5C30"/>
                </a:solidFill>
              </a:rPr>
              <a:t/>
            </a:r>
            <a:br>
              <a:rPr lang="pl-PL" sz="2000" b="1" dirty="0" smtClean="0">
                <a:solidFill>
                  <a:srgbClr val="4E5C30"/>
                </a:solidFill>
              </a:rPr>
            </a:br>
            <a:r>
              <a:rPr lang="fr-FR" sz="2000" b="1" dirty="0" smtClean="0">
                <a:solidFill>
                  <a:srgbClr val="4E5C30"/>
                </a:solidFill>
              </a:rPr>
              <a:t>en 1887 à Tillburg dans un milieu bourgeois et qui </a:t>
            </a:r>
            <a:r>
              <a:rPr lang="pl-PL" sz="2000" b="1" dirty="0" smtClean="0">
                <a:solidFill>
                  <a:srgbClr val="4E5C30"/>
                </a:solidFill>
              </a:rPr>
              <a:t>a </a:t>
            </a:r>
            <a:r>
              <a:rPr lang="pl-PL" sz="2000" b="1" dirty="0" err="1" smtClean="0">
                <a:solidFill>
                  <a:srgbClr val="4E5C30"/>
                </a:solidFill>
              </a:rPr>
              <a:t>manifesté</a:t>
            </a:r>
            <a:r>
              <a:rPr lang="fr-FR" sz="2000" b="1" dirty="0" smtClean="0">
                <a:solidFill>
                  <a:srgbClr val="4E5C30"/>
                </a:solidFill>
              </a:rPr>
              <a:t> précocement une ferme résistance envers son éducation sévère ainsi qu'une grande générosité</a:t>
            </a:r>
            <a:r>
              <a:rPr lang="pl-PL" sz="2000" b="1" dirty="0" smtClean="0">
                <a:solidFill>
                  <a:srgbClr val="4E5C30"/>
                </a:solidFill>
              </a:rPr>
              <a:t>.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>
                <a:solidFill>
                  <a:schemeClr val="bg2">
                    <a:lumMod val="10000"/>
                  </a:schemeClr>
                </a:solidFill>
              </a:rPr>
              <a:t>      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En 1929, Théa connaît une période difficile. Elle séjourne aux Pays-Bas 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et y consulte le Docteur Postma qui </a:t>
            </a:r>
            <a:r>
              <a:rPr lang="pl-PL" b="1" dirty="0" err="1" smtClean="0">
                <a:solidFill>
                  <a:schemeClr val="accent2">
                    <a:lumMod val="50000"/>
                  </a:schemeClr>
                </a:solidFill>
              </a:rPr>
              <a:t>l’aide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à </a:t>
            </a:r>
            <a:r>
              <a:rPr lang="pl-PL" b="1" dirty="0" err="1" smtClean="0">
                <a:solidFill>
                  <a:schemeClr val="accent2">
                    <a:lumMod val="50000"/>
                  </a:schemeClr>
                </a:solidFill>
              </a:rPr>
              <a:t>découvrir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2">
                    <a:lumMod val="50000"/>
                  </a:schemeClr>
                </a:solidFill>
              </a:rPr>
              <a:t>ses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2">
                    <a:lumMod val="50000"/>
                  </a:schemeClr>
                </a:solidFill>
              </a:rPr>
              <a:t>talents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 et </a:t>
            </a:r>
            <a:r>
              <a:rPr lang="pl-PL" b="1" dirty="0" err="1" smtClean="0">
                <a:solidFill>
                  <a:schemeClr val="accent2">
                    <a:lumMod val="50000"/>
                  </a:schemeClr>
                </a:solidFill>
              </a:rPr>
              <a:t>lui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2">
                    <a:lumMod val="50000"/>
                  </a:schemeClr>
                </a:solidFill>
              </a:rPr>
              <a:t>conseille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de </a:t>
            </a:r>
            <a:r>
              <a:rPr lang="pl-PL" b="1" dirty="0" err="1" smtClean="0">
                <a:solidFill>
                  <a:schemeClr val="accent2">
                    <a:lumMod val="50000"/>
                  </a:schemeClr>
                </a:solidFill>
              </a:rPr>
              <a:t>se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2">
                    <a:lumMod val="50000"/>
                  </a:schemeClr>
                </a:solidFill>
              </a:rPr>
              <a:t>former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 en psychologie. Il la </a:t>
            </a:r>
            <a:r>
              <a:rPr lang="pl-PL" b="1" dirty="0" err="1" smtClean="0">
                <a:solidFill>
                  <a:schemeClr val="accent2">
                    <a:lumMod val="50000"/>
                  </a:schemeClr>
                </a:solidFill>
              </a:rPr>
              <a:t>pousse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b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à </a:t>
            </a:r>
            <a:r>
              <a:rPr lang="pl-PL" b="1" dirty="0" err="1" smtClean="0">
                <a:solidFill>
                  <a:schemeClr val="accent2">
                    <a:lumMod val="50000"/>
                  </a:schemeClr>
                </a:solidFill>
              </a:rPr>
              <a:t>développer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2">
                    <a:lumMod val="50000"/>
                  </a:schemeClr>
                </a:solidFill>
              </a:rPr>
              <a:t>ses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2">
                    <a:lumMod val="50000"/>
                  </a:schemeClr>
                </a:solidFill>
              </a:rPr>
              <a:t>dons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2">
                    <a:lumMod val="50000"/>
                  </a:schemeClr>
                </a:solidFill>
              </a:rPr>
              <a:t>artistiques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en </a:t>
            </a:r>
            <a:r>
              <a:rPr lang="pl-PL" b="1" dirty="0" err="1" smtClean="0">
                <a:solidFill>
                  <a:schemeClr val="accent2">
                    <a:lumMod val="50000"/>
                  </a:schemeClr>
                </a:solidFill>
              </a:rPr>
              <a:t>se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2">
                    <a:lumMod val="50000"/>
                  </a:schemeClr>
                </a:solidFill>
              </a:rPr>
              <a:t>concentrant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 sur 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le dessin, la pyrogravure et le travail du cuir.</a:t>
            </a:r>
            <a:endParaRPr lang="pl-PL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pl-PL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357166"/>
            <a:ext cx="5053018" cy="6143668"/>
          </a:xfr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   </a:t>
            </a:r>
            <a:r>
              <a:rPr lang="fr-FR" dirty="0" smtClean="0"/>
              <a:t> </a:t>
            </a:r>
            <a:r>
              <a:rPr lang="fr-FR" sz="3500" b="1" dirty="0" smtClean="0">
                <a:solidFill>
                  <a:schemeClr val="bg2">
                    <a:lumMod val="10000"/>
                  </a:schemeClr>
                </a:solidFill>
              </a:rPr>
              <a:t>Peu à peu, Théa met au point pour elle-même une "gymnastique respiratoire </a:t>
            </a:r>
            <a:r>
              <a:rPr lang="pl-PL" sz="35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l-PL" sz="35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fr-FR" sz="3500" b="1" dirty="0" smtClean="0">
                <a:solidFill>
                  <a:schemeClr val="bg2">
                    <a:lumMod val="10000"/>
                  </a:schemeClr>
                </a:solidFill>
              </a:rPr>
              <a:t>et vibratoire", qu'elle décide </a:t>
            </a:r>
            <a:r>
              <a:rPr lang="pl-PL" sz="35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l-PL" sz="35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fr-FR" sz="3500" b="1" dirty="0" smtClean="0">
                <a:solidFill>
                  <a:schemeClr val="bg2">
                    <a:lumMod val="10000"/>
                  </a:schemeClr>
                </a:solidFill>
              </a:rPr>
              <a:t>par la suite de vulgariser.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</a:rPr>
              <a:t>Ainsi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sz="3500" b="1" dirty="0" err="1" smtClean="0">
                <a:solidFill>
                  <a:schemeClr val="bg2">
                    <a:lumMod val="10000"/>
                  </a:schemeClr>
                </a:solidFill>
              </a:rPr>
              <a:t>naissent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</a:rPr>
              <a:t> les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</a:rPr>
              <a:t>principes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sz="35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l-PL" sz="35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l-PL" sz="3500" b="1" dirty="0" smtClean="0">
                <a:solidFill>
                  <a:schemeClr val="bg2">
                    <a:lumMod val="10000"/>
                  </a:schemeClr>
                </a:solidFill>
              </a:rPr>
              <a:t>de la </a:t>
            </a:r>
            <a:r>
              <a:rPr lang="pl-PL" sz="3500" b="1" dirty="0" err="1" smtClean="0">
                <a:solidFill>
                  <a:schemeClr val="bg2">
                    <a:lumMod val="10000"/>
                  </a:schemeClr>
                </a:solidFill>
              </a:rPr>
              <a:t>méthode</a:t>
            </a:r>
            <a:r>
              <a:rPr lang="pl-PL" sz="3500" b="1" dirty="0" smtClean="0">
                <a:solidFill>
                  <a:schemeClr val="bg2">
                    <a:lumMod val="10000"/>
                  </a:schemeClr>
                </a:solidFill>
              </a:rPr>
              <a:t> "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</a:rPr>
              <a:t>Le Bon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</a:rPr>
              <a:t>Départ</a:t>
            </a:r>
            <a:r>
              <a:rPr lang="pl-PL" sz="3500" b="1" dirty="0" smtClean="0">
                <a:solidFill>
                  <a:schemeClr val="bg2">
                    <a:lumMod val="10000"/>
                  </a:schemeClr>
                </a:solidFill>
              </a:rPr>
              <a:t>”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</a:rPr>
              <a:t>que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</a:rPr>
              <a:t>Théa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</a:rPr>
              <a:t>répand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</a:rPr>
              <a:t>d'abord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sz="35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l-PL" sz="35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</a:rPr>
              <a:t>en France et aux Pays-Bas,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</a:rPr>
              <a:t>avant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</a:rPr>
              <a:t> de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</a:rPr>
              <a:t>décéder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</a:rPr>
              <a:t> en 1951. Les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</a:rPr>
              <a:t>idées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</a:rPr>
              <a:t> de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</a:rPr>
              <a:t>Théa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</a:rPr>
              <a:t>Bugnet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sz="3500" b="1" dirty="0" err="1" smtClean="0">
                <a:solidFill>
                  <a:schemeClr val="bg2">
                    <a:lumMod val="10000"/>
                  </a:schemeClr>
                </a:solidFill>
              </a:rPr>
              <a:t>ont</a:t>
            </a:r>
            <a:r>
              <a:rPr lang="pl-PL" sz="35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sz="3500" b="1" dirty="0" err="1" smtClean="0">
                <a:solidFill>
                  <a:schemeClr val="bg2">
                    <a:lumMod val="10000"/>
                  </a:schemeClr>
                </a:solidFill>
              </a:rPr>
              <a:t>été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</a:rPr>
              <a:t> reprises et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</a:rPr>
              <a:t>développées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</a:rPr>
              <a:t> en France, </a:t>
            </a:r>
            <a:r>
              <a:rPr lang="pl-PL" sz="35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l-PL" sz="35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</a:rPr>
              <a:t>par Simone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</a:rPr>
              <a:t>Pailla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</a:rPr>
              <a:t>, et aux Pays-Bas, par Annie Boom. De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</a:rPr>
              <a:t>ces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</a:rPr>
              <a:t>deux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</a:rPr>
              <a:t> pays, la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</a:rPr>
              <a:t>méthode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sz="3500" b="1" dirty="0" smtClean="0">
                <a:solidFill>
                  <a:schemeClr val="bg2">
                    <a:lumMod val="10000"/>
                  </a:schemeClr>
                </a:solidFill>
              </a:rPr>
              <a:t>a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</a:rPr>
              <a:t>gagné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</a:rPr>
              <a:t>l'Algérie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</a:rPr>
              <a:t>, le Canada, les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</a:rPr>
              <a:t>Etats-Unis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</a:rPr>
              <a:t>, le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</a:rPr>
              <a:t>Brésil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3500" b="1" dirty="0" err="1" smtClean="0">
                <a:solidFill>
                  <a:schemeClr val="bg2">
                    <a:lumMod val="10000"/>
                  </a:schemeClr>
                </a:solidFill>
              </a:rPr>
              <a:t>l'Espagne</a:t>
            </a: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sz="35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l-PL" sz="35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500" b="1" dirty="0" smtClean="0">
                <a:solidFill>
                  <a:schemeClr val="bg2">
                    <a:lumMod val="10000"/>
                  </a:schemeClr>
                </a:solidFill>
              </a:rPr>
              <a:t>et la Suisse.</a:t>
            </a:r>
            <a:endParaRPr lang="pl-PL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Obraz 3" descr="images09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42852"/>
            <a:ext cx="3500462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2542</TotalTime>
  <Words>802</Words>
  <Application>Microsoft Office PowerPoint</Application>
  <PresentationFormat>Pokaz na ekranie (4:3)</PresentationFormat>
  <Paragraphs>151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Wędrówka</vt:lpstr>
      <vt:lpstr>Slajd 1</vt:lpstr>
      <vt:lpstr>Sommaire:</vt:lpstr>
      <vt:lpstr>Slajd 3</vt:lpstr>
      <vt:lpstr>Utilisation:</vt:lpstr>
      <vt:lpstr>Histoire du développement  </vt:lpstr>
      <vt:lpstr>Slajd 6</vt:lpstr>
      <vt:lpstr>Slajd 7</vt:lpstr>
      <vt:lpstr>Slajd 8</vt:lpstr>
      <vt:lpstr>Slajd 9</vt:lpstr>
      <vt:lpstr>Slajd 10</vt:lpstr>
      <vt:lpstr>Hypothèses:</vt:lpstr>
      <vt:lpstr>Techniques:</vt:lpstr>
      <vt:lpstr>Slajd 13</vt:lpstr>
      <vt:lpstr>Slajd 14</vt:lpstr>
      <vt:lpstr>Slajd 15</vt:lpstr>
      <vt:lpstr>Slajd 16</vt:lpstr>
      <vt:lpstr>Slajd 17</vt:lpstr>
      <vt:lpstr>Le vocabulaire I</vt:lpstr>
      <vt:lpstr>Le vocabulaire II</vt:lpstr>
      <vt:lpstr>Le vocabulaire III</vt:lpstr>
      <vt:lpstr>La bibliographie:</vt:lpstr>
      <vt:lpstr>La  fin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Pi2512</dc:creator>
  <cp:lastModifiedBy>Dom</cp:lastModifiedBy>
  <cp:revision>215</cp:revision>
  <dcterms:created xsi:type="dcterms:W3CDTF">2015-11-21T14:04:11Z</dcterms:created>
  <dcterms:modified xsi:type="dcterms:W3CDTF">2016-02-13T15:51:45Z</dcterms:modified>
</cp:coreProperties>
</file>