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82" r:id="rId9"/>
    <p:sldId id="283"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16" y="-7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Lucida Sans"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Lucida Sans"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Lucida Sans"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932D8F73-4307-4A21-9611-612705173BE1}" type="slidenum">
              <a:rPr/>
              <a:pPr marL="0" marR="0" lvl="0" indent="0" algn="r" rtl="0" hangingPunct="0">
                <a:lnSpc>
                  <a:spcPct val="100000"/>
                </a:lnSpc>
                <a:spcBef>
                  <a:spcPts val="0"/>
                </a:spcBef>
                <a:spcAft>
                  <a:spcPts val="0"/>
                </a:spcAft>
                <a:buNone/>
                <a:tabLst/>
                <a:defRPr sz="1400"/>
              </a:pPr>
              <a:t>‹#›</a:t>
            </a:fld>
            <a:endParaRPr lang="en-GB" sz="1400" b="0" i="0" u="none" strike="noStrike" kern="1200">
              <a:ln>
                <a:noFill/>
              </a:ln>
              <a:latin typeface="Arial" pitchFamily="18"/>
              <a:ea typeface="Microsoft YaHei" pitchFamily="2"/>
              <a:cs typeface="Lucida Sans"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n-GB" sz="1400" kern="1200">
                <a:latin typeface="Times New Roman" pitchFamily="18"/>
                <a:ea typeface="Lucida Sans Unicode" pitchFamily="2"/>
                <a:cs typeface="Tahoma" pitchFamily="2"/>
              </a:defRPr>
            </a:lvl1pPr>
          </a:lstStyle>
          <a:p>
            <a:pPr lvl="0"/>
            <a:fld id="{744BF5C5-F59C-42DD-B872-08FF900EA7E4}" type="slidenum">
              <a:rPr/>
              <a:pPr lvl="0"/>
              <a:t>‹#›</a:t>
            </a:fld>
            <a:endParaRPr lang="en-GB"/>
          </a:p>
        </p:txBody>
      </p:sp>
    </p:spTree>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imes New Roman"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imes New Roman"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97725" y="555625"/>
            <a:ext cx="2151063" cy="63087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41363" y="555625"/>
            <a:ext cx="6303962" cy="63087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41363" y="2101850"/>
            <a:ext cx="4227512"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21275" y="2101850"/>
            <a:ext cx="4227513"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 name="Prostokąt 1"/>
          <p:cNvSpPr/>
          <p:nvPr/>
        </p:nvSpPr>
        <p:spPr>
          <a:xfrm>
            <a:off x="405360" y="1893960"/>
            <a:ext cx="9674640" cy="5666040"/>
          </a:xfrm>
          <a:prstGeom prst="rect">
            <a:avLst/>
          </a:prstGeom>
          <a:solidFill>
            <a:srgbClr val="DDDDDD"/>
          </a:solidFill>
          <a:ln w="25400">
            <a:solidFill>
              <a:srgbClr val="C0C0C0"/>
            </a:solidFill>
            <a:prstDash val="solid"/>
          </a:ln>
        </p:spPr>
        <p:txBody>
          <a:bodyPr lIns="0" tIns="0" rIns="0" bIns="0" anchor="ctr" anchorCtr="1"/>
          <a:lstStyle/>
          <a:p>
            <a:pPr lvl="0" rtl="0" hangingPunct="0">
              <a:buNone/>
              <a:tabLst/>
            </a:pPr>
            <a:endParaRPr lang="en-GB" sz="2400">
              <a:latin typeface="Times New Roman" pitchFamily="18"/>
              <a:ea typeface="Lucida Sans Unicode" pitchFamily="2"/>
              <a:cs typeface="Tahoma" pitchFamily="2"/>
            </a:endParaRPr>
          </a:p>
        </p:txBody>
      </p:sp>
      <p:sp>
        <p:nvSpPr>
          <p:cNvPr id="3" name="Symbol zastępczy tytułu 2"/>
          <p:cNvSpPr txBox="1">
            <a:spLocks noGrp="1"/>
          </p:cNvSpPr>
          <p:nvPr>
            <p:ph type="title"/>
          </p:nvPr>
        </p:nvSpPr>
        <p:spPr>
          <a:xfrm>
            <a:off x="740879" y="555480"/>
            <a:ext cx="8607960" cy="1262160"/>
          </a:xfrm>
          <a:prstGeom prst="rect">
            <a:avLst/>
          </a:prstGeom>
          <a:noFill/>
          <a:ln>
            <a:noFill/>
          </a:ln>
        </p:spPr>
        <p:txBody>
          <a:bodyPr lIns="0" tIns="0" rIns="0" bIns="0"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en-GB"/>
          </a:p>
        </p:txBody>
      </p:sp>
      <p:sp>
        <p:nvSpPr>
          <p:cNvPr id="4" name="Symbol zastępczy tekstu 3"/>
          <p:cNvSpPr txBox="1">
            <a:spLocks noGrp="1"/>
          </p:cNvSpPr>
          <p:nvPr>
            <p:ph type="body" idx="1"/>
          </p:nvPr>
        </p:nvSpPr>
        <p:spPr>
          <a:xfrm>
            <a:off x="740879" y="2101680"/>
            <a:ext cx="8607960" cy="4762440"/>
          </a:xfrm>
          <a:prstGeom prst="rect">
            <a:avLst/>
          </a:prstGeom>
          <a:noFill/>
          <a:ln>
            <a:noFill/>
          </a:ln>
        </p:spPr>
        <p:txBody>
          <a:bodyPr lIns="0" tIns="0" rIns="0" bIns="0"/>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Prostokąt 4"/>
          <p:cNvSpPr/>
          <p:nvPr/>
        </p:nvSpPr>
        <p:spPr>
          <a:xfrm>
            <a:off x="0" y="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GB" sz="2400">
              <a:latin typeface="Times New Roman" pitchFamily="18"/>
              <a:ea typeface="Lucida Sans Unicode" pitchFamily="2"/>
              <a:cs typeface="Tahoma" pitchFamily="2"/>
            </a:endParaRPr>
          </a:p>
        </p:txBody>
      </p:sp>
      <p:sp>
        <p:nvSpPr>
          <p:cNvPr id="6" name="Prostokąt 5"/>
          <p:cNvSpPr/>
          <p:nvPr/>
        </p:nvSpPr>
        <p:spPr>
          <a:xfrm>
            <a:off x="0" y="2381399"/>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GB" sz="2400">
              <a:latin typeface="Times New Roman" pitchFamily="18"/>
              <a:ea typeface="Lucida Sans Unicode" pitchFamily="2"/>
              <a:cs typeface="Tahoma" pitchFamily="2"/>
            </a:endParaRPr>
          </a:p>
        </p:txBody>
      </p:sp>
      <p:sp>
        <p:nvSpPr>
          <p:cNvPr id="7" name="Prostokąt 6"/>
          <p:cNvSpPr/>
          <p:nvPr/>
        </p:nvSpPr>
        <p:spPr>
          <a:xfrm>
            <a:off x="0" y="116856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GB" sz="2400">
              <a:latin typeface="Times New Roman" pitchFamily="18"/>
              <a:ea typeface="Lucida Sans Unicode"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hangingPunct="0">
        <a:tabLst/>
        <a:defRPr lang="en-GB" sz="2400" b="1" i="0" u="none" strike="noStrike">
          <a:ln>
            <a:noFill/>
          </a:ln>
          <a:solidFill>
            <a:srgbClr val="333333"/>
          </a:solidFill>
          <a:latin typeface="Albany" pitchFamily="34"/>
          <a:cs typeface="Tahoma" pitchFamily="2"/>
        </a:defRPr>
      </a:lvl1pPr>
    </p:titleStyle>
    <p:bodyStyle>
      <a:lvl1pPr marL="0" marR="0" indent="0" algn="l" rtl="0" hangingPunct="0">
        <a:spcBef>
          <a:spcPts val="0"/>
        </a:spcBef>
        <a:spcAft>
          <a:spcPts val="0"/>
        </a:spcAft>
        <a:tabLst/>
        <a:defRPr lang="en-GB" sz="2400" b="0" i="0" u="none" strike="noStrike">
          <a:ln>
            <a:noFill/>
          </a:ln>
          <a:solidFill>
            <a:srgbClr val="000000"/>
          </a:solidFill>
          <a:latin typeface="Albany" pitchFamily="34"/>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p:txBody>
          <a:bodyPr anchor="t">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lgn="ctr">
              <a:buNone/>
            </a:pPr>
            <a:r>
              <a:rPr lang="en-GB" sz="6000" b="1" i="1" u="sng">
                <a:latin typeface="Gabriola" pitchFamily="82"/>
              </a:rPr>
              <a:t>Expressions et proverbes liés à Paris</a:t>
            </a:r>
          </a:p>
        </p:txBody>
      </p:sp>
      <p:pic>
        <p:nvPicPr>
          <p:cNvPr id="3" name="Obraz 2"/>
          <p:cNvPicPr>
            <a:picLocks noChangeAspect="1"/>
          </p:cNvPicPr>
          <p:nvPr/>
        </p:nvPicPr>
        <p:blipFill>
          <a:blip r:embed="rId3" cstate="print">
            <a:alphaModFix/>
            <a:lum/>
          </a:blip>
          <a:srcRect/>
          <a:stretch>
            <a:fillRect/>
          </a:stretch>
        </p:blipFill>
        <p:spPr>
          <a:xfrm>
            <a:off x="49320" y="3960000"/>
            <a:ext cx="9958680" cy="3556440"/>
          </a:xfrm>
          <a:prstGeom prst="rect">
            <a:avLst/>
          </a:prstGeom>
          <a:noFill/>
          <a:ln>
            <a:noFill/>
          </a:ln>
        </p:spPr>
      </p:pic>
      <p:pic>
        <p:nvPicPr>
          <p:cNvPr id="4" name="Obraz 3"/>
          <p:cNvPicPr>
            <a:picLocks noChangeAspect="1"/>
          </p:cNvPicPr>
          <p:nvPr/>
        </p:nvPicPr>
        <p:blipFill>
          <a:blip r:embed="rId4" cstate="print">
            <a:alphaModFix/>
            <a:lum/>
          </a:blip>
          <a:srcRect/>
          <a:stretch>
            <a:fillRect/>
          </a:stretch>
        </p:blipFill>
        <p:spPr>
          <a:xfrm>
            <a:off x="360000" y="116640"/>
            <a:ext cx="1755360" cy="1755360"/>
          </a:xfrm>
          <a:prstGeom prst="rect">
            <a:avLst/>
          </a:prstGeom>
          <a:noFill/>
          <a:ln>
            <a:noFill/>
          </a:ln>
        </p:spPr>
      </p:pic>
      <p:sp>
        <p:nvSpPr>
          <p:cNvPr id="5" name="Tytuł 4"/>
          <p:cNvSpPr txBox="1">
            <a:spLocks noGrp="1"/>
          </p:cNvSpPr>
          <p:nvPr>
            <p:ph type="title" idx="4294967295"/>
          </p:nvPr>
        </p:nvSpPr>
        <p:spPr>
          <a:xfrm>
            <a:off x="1368000" y="144000"/>
            <a:ext cx="8607960" cy="1872360"/>
          </a:xfrm>
        </p:spPr>
        <p:txBody>
          <a:bodyPr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lgn="r">
              <a:buNone/>
            </a:pPr>
            <a:r>
              <a:rPr lang="fr-FR" sz="2000" b="0" dirty="0" smtClean="0">
                <a:latin typeface="Gabriola" pitchFamily="82"/>
              </a:rPr>
              <a:t>Aneta Kwolek</a:t>
            </a:r>
            <a:br>
              <a:rPr lang="fr-FR" sz="2000" b="0" dirty="0" smtClean="0">
                <a:latin typeface="Gabriola" pitchFamily="82"/>
              </a:rPr>
            </a:br>
            <a:r>
              <a:rPr lang="fr-FR" sz="2000" b="0" dirty="0" smtClean="0">
                <a:latin typeface="Gabriola" pitchFamily="82"/>
              </a:rPr>
              <a:t>Agata Hofman</a:t>
            </a:r>
            <a:br>
              <a:rPr lang="fr-FR" sz="2000" b="0" dirty="0" smtClean="0">
                <a:latin typeface="Gabriola" pitchFamily="82"/>
              </a:rPr>
            </a:br>
            <a:r>
              <a:rPr lang="fr-FR" sz="2000" b="0" dirty="0" smtClean="0">
                <a:latin typeface="Gabriola" pitchFamily="82"/>
              </a:rPr>
              <a:t>Philologie anglaise,</a:t>
            </a:r>
            <a:br>
              <a:rPr lang="fr-FR" sz="2000" b="0" dirty="0" smtClean="0">
                <a:latin typeface="Gabriola" pitchFamily="82"/>
              </a:rPr>
            </a:br>
            <a:r>
              <a:rPr lang="fr-FR" sz="2000" b="0" dirty="0" smtClean="0">
                <a:latin typeface="Gabriola" pitchFamily="82"/>
              </a:rPr>
              <a:t>Études </a:t>
            </a:r>
            <a:r>
              <a:rPr lang="en-GB" sz="2000" b="0" dirty="0" smtClean="0">
                <a:latin typeface="Gabriola" pitchFamily="82"/>
              </a:rPr>
              <a:t>de </a:t>
            </a:r>
            <a:r>
              <a:rPr lang="en-GB" sz="2000" b="0" dirty="0">
                <a:latin typeface="Gabriola" pitchFamily="82"/>
              </a:rPr>
              <a:t>2e cycle</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Se porter comme le Pont-Neuf</a:t>
            </a:r>
          </a:p>
        </p:txBody>
      </p:sp>
      <p:sp>
        <p:nvSpPr>
          <p:cNvPr id="3" name="Symbol zastępczy tekstu 2"/>
          <p:cNvSpPr txBox="1">
            <a:spLocks noGrp="1"/>
          </p:cNvSpPr>
          <p:nvPr>
            <p:ph type="body" idx="4294967295"/>
          </p:nvPr>
        </p:nvSpPr>
        <p:spPr>
          <a:xfrm>
            <a:off x="503999" y="1769040"/>
            <a:ext cx="9071640" cy="498924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être solide, être de bonne santé et de vigueur</a:t>
            </a:r>
          </a:p>
          <a:p>
            <a:pPr lvl="0">
              <a:buNone/>
            </a:pPr>
            <a:r>
              <a:rPr lang="fr-FR" sz="3000" b="1" dirty="0">
                <a:latin typeface="Gabriola" pitchFamily="82"/>
              </a:rPr>
              <a:t>En polonais:</a:t>
            </a:r>
            <a:r>
              <a:rPr lang="fr-FR" sz="3000" dirty="0">
                <a:latin typeface="Gabriola" pitchFamily="82"/>
              </a:rPr>
              <a:t> być solidnym</a:t>
            </a:r>
          </a:p>
          <a:p>
            <a:pPr lvl="0">
              <a:buNone/>
            </a:pPr>
            <a:r>
              <a:rPr lang="fr-FR" sz="3000" b="1" dirty="0">
                <a:latin typeface="Gabriola" pitchFamily="82"/>
              </a:rPr>
              <a:t>L’étymologie:</a:t>
            </a:r>
            <a:r>
              <a:rPr lang="fr-FR" sz="3000" dirty="0">
                <a:latin typeface="Gabriola" pitchFamily="82"/>
              </a:rPr>
              <a:t> Le plus ancien pont de Paris encore en fonction à notre époque s’apelle le Pont-Neuf. </a:t>
            </a:r>
            <a:r>
              <a:rPr lang="fr-FR" sz="3000" dirty="0" smtClean="0">
                <a:latin typeface="Gabriola" pitchFamily="82"/>
              </a:rPr>
              <a:t>I</a:t>
            </a:r>
            <a:r>
              <a:rPr lang="pl-PL" sz="3000" dirty="0" smtClean="0">
                <a:latin typeface="Gabriola" pitchFamily="82"/>
              </a:rPr>
              <a:t>l</a:t>
            </a:r>
            <a:r>
              <a:rPr lang="fr-FR" sz="3000" dirty="0" smtClean="0">
                <a:latin typeface="Gabriola" pitchFamily="82"/>
              </a:rPr>
              <a:t> </a:t>
            </a:r>
            <a:r>
              <a:rPr lang="fr-FR" sz="3000" dirty="0">
                <a:latin typeface="Gabriola" pitchFamily="82"/>
              </a:rPr>
              <a:t>a été achevé en 1607 et, dès cette date, sa solidité était exemplaire. Comme il était construit de pierre, il supporta plus facilement les incendies et le crues de la Seine quand autres ponts, en bois, s’écroulaient.</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0" y="0"/>
            <a:ext cx="10080000" cy="7559279"/>
          </a:xfrm>
          <a:prstGeom prst="rect">
            <a:avLst/>
          </a:prstGeom>
          <a:noFill/>
          <a:ln>
            <a:noFill/>
          </a:ln>
        </p:spPr>
      </p:pic>
    </p:spTree>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Un ménage Popincourt</a:t>
            </a:r>
          </a:p>
        </p:txBody>
      </p:sp>
      <p:sp>
        <p:nvSpPr>
          <p:cNvPr id="3" name="Symbol zastępczy tekstu 2"/>
          <p:cNvSpPr txBox="1">
            <a:spLocks noGrp="1"/>
          </p:cNvSpPr>
          <p:nvPr>
            <p:ph type="body" idx="4294967295"/>
          </p:nvPr>
        </p:nvSpPr>
        <p:spPr>
          <a:xfrm>
            <a:off x="503999" y="1769040"/>
            <a:ext cx="9071640" cy="542628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2900" b="1">
                <a:latin typeface="Gabriola" pitchFamily="82"/>
              </a:rPr>
              <a:t>La signification:</a:t>
            </a:r>
            <a:r>
              <a:rPr lang="fr-FR" sz="2900">
                <a:latin typeface="Gabriola" pitchFamily="82"/>
              </a:rPr>
              <a:t>  un ménage querelleur avec une mauvaise réputation</a:t>
            </a:r>
          </a:p>
          <a:p>
            <a:pPr lvl="0">
              <a:buNone/>
            </a:pPr>
            <a:r>
              <a:rPr lang="fr-FR" sz="2900" b="1">
                <a:latin typeface="Gabriola" pitchFamily="82"/>
              </a:rPr>
              <a:t>En polonais:</a:t>
            </a:r>
            <a:r>
              <a:rPr lang="fr-FR" sz="2900">
                <a:latin typeface="Gabriola" pitchFamily="82"/>
              </a:rPr>
              <a:t> para z ulicy Popincourt</a:t>
            </a:r>
          </a:p>
          <a:p>
            <a:pPr lvl="0">
              <a:buNone/>
            </a:pPr>
            <a:r>
              <a:rPr lang="fr-FR" sz="2900" b="1">
                <a:latin typeface="Gabriola" pitchFamily="82"/>
              </a:rPr>
              <a:t>L’étymologie:</a:t>
            </a:r>
            <a:r>
              <a:rPr lang="fr-FR" sz="2900">
                <a:latin typeface="Gabriola" pitchFamily="82"/>
              </a:rPr>
              <a:t> L’actuel XIe arrondissement est un coin sympa mais au XIXe siècle, quand cette expression a été forgée, il l’était moins. En particulier, la rue Popincourt et ses habitants avaient mauvaise réputation. Les beuveries fréquentes étaient suivies de disputes conjugales que tous les voisins et les passants étaient capables d’entendre. Le modèle de ce ménage a été immortalisé dans un vaudeville et, ensuite, dans cette expression.</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77560"/>
            <a:ext cx="9071640" cy="130968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5600" b="0" i="1" kern="1200">
                <a:latin typeface="Gabriola" pitchFamily="82"/>
              </a:rPr>
              <a:t>Avec des si on mettrait Paris en bouteille</a:t>
            </a:r>
          </a:p>
        </p:txBody>
      </p:sp>
      <p:sp>
        <p:nvSpPr>
          <p:cNvPr id="3" name="Symbol zastępczy tekstu 2"/>
          <p:cNvSpPr txBox="1">
            <a:spLocks noGrp="1"/>
          </p:cNvSpPr>
          <p:nvPr>
            <p:ph type="body" idx="4294967295"/>
          </p:nvPr>
        </p:nvSpPr>
        <p:spPr>
          <a:xfrm>
            <a:off x="503999" y="1769040"/>
            <a:ext cx="9071640" cy="498924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expression servant à dénoncer des spéculations impossibles</a:t>
            </a:r>
          </a:p>
          <a:p>
            <a:pPr lvl="0">
              <a:buNone/>
            </a:pPr>
            <a:r>
              <a:rPr lang="pl-PL" sz="3000" b="1" dirty="0">
                <a:latin typeface="Gabriola" pitchFamily="82"/>
              </a:rPr>
              <a:t>En polonais:</a:t>
            </a:r>
            <a:r>
              <a:rPr lang="pl-PL" sz="3000" dirty="0">
                <a:latin typeface="Gabriola" pitchFamily="82"/>
              </a:rPr>
              <a:t> gdyby babcia miała wąsy, to by była dziadkiem</a:t>
            </a:r>
          </a:p>
          <a:p>
            <a:pPr lvl="0">
              <a:buNone/>
            </a:pPr>
            <a:r>
              <a:rPr lang="fr-FR" sz="3000" b="1" dirty="0">
                <a:latin typeface="Gabriola" pitchFamily="82"/>
              </a:rPr>
              <a:t>L’étymologie:</a:t>
            </a:r>
            <a:r>
              <a:rPr lang="fr-FR" sz="3000" dirty="0">
                <a:latin typeface="Gabriola" pitchFamily="82"/>
              </a:rPr>
              <a:t> L’origine de cette formule est inconnue. Selon certaines interprétations cette expression est très ancienne et viendrait d’un ancien adage gaulois où avec des si, on mettrait Lutèce en amphore.</a:t>
            </a:r>
          </a:p>
        </p:txBody>
      </p:sp>
      <p:pic>
        <p:nvPicPr>
          <p:cNvPr id="4" name="Obraz 3"/>
          <p:cNvPicPr>
            <a:picLocks noChangeAspect="1"/>
          </p:cNvPicPr>
          <p:nvPr/>
        </p:nvPicPr>
        <p:blipFill>
          <a:blip r:embed="rId3" cstate="print">
            <a:alphaModFix/>
            <a:lum/>
          </a:blip>
          <a:srcRect/>
          <a:stretch>
            <a:fillRect/>
          </a:stretch>
        </p:blipFill>
        <p:spPr>
          <a:xfrm>
            <a:off x="3456000" y="4608000"/>
            <a:ext cx="6120000" cy="2879280"/>
          </a:xfrm>
          <a:prstGeom prst="rect">
            <a:avLst/>
          </a:prstGeom>
          <a:noFill/>
          <a:ln>
            <a:noFill/>
          </a:ln>
        </p:spPr>
      </p:pic>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Paris vaut bien une messe</a:t>
            </a:r>
          </a:p>
        </p:txBody>
      </p:sp>
      <p:sp>
        <p:nvSpPr>
          <p:cNvPr id="3" name="Symbol zastępczy tekstu 2"/>
          <p:cNvSpPr txBox="1">
            <a:spLocks noGrp="1"/>
          </p:cNvSpPr>
          <p:nvPr>
            <p:ph type="body" idx="4294967295"/>
          </p:nvPr>
        </p:nvSpPr>
        <p:spPr>
          <a:xfrm>
            <a:off x="503999" y="1769040"/>
            <a:ext cx="9071640" cy="498924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il faut faire des sacrifices pour obtenir un avantage important</a:t>
            </a:r>
          </a:p>
          <a:p>
            <a:pPr lvl="0">
              <a:buNone/>
            </a:pPr>
            <a:r>
              <a:rPr lang="pl-PL" sz="3000" b="1" dirty="0">
                <a:latin typeface="Gabriola" pitchFamily="82"/>
              </a:rPr>
              <a:t>En polonais:</a:t>
            </a:r>
            <a:r>
              <a:rPr lang="pl-PL" sz="3000" dirty="0">
                <a:latin typeface="Gabriola" pitchFamily="82"/>
              </a:rPr>
              <a:t> (dosł.) Paryż wart jest mszy; gra jest warta świeczki</a:t>
            </a:r>
          </a:p>
          <a:p>
            <a:pPr lvl="0">
              <a:buNone/>
            </a:pPr>
            <a:r>
              <a:rPr lang="fr-FR" sz="3000" b="1" dirty="0">
                <a:latin typeface="Gabriola" pitchFamily="82"/>
              </a:rPr>
              <a:t>L’étymologie:</a:t>
            </a:r>
            <a:r>
              <a:rPr lang="fr-FR" sz="3000" dirty="0">
                <a:latin typeface="Gabriola" pitchFamily="82"/>
              </a:rPr>
              <a:t> Avant d’accéder au trône, Henri de Navarre, futur Henri IV, a été obligé de se convertir au catholicisme. Cette fameuse messe était donc la condition pour qu’il puisse </a:t>
            </a:r>
            <a:r>
              <a:rPr lang="fr-FR" sz="3000" dirty="0" smtClean="0">
                <a:latin typeface="Gabriola" pitchFamily="82"/>
              </a:rPr>
              <a:t>régner </a:t>
            </a:r>
            <a:r>
              <a:rPr lang="fr-FR" sz="3000" dirty="0">
                <a:latin typeface="Gabriola" pitchFamily="82"/>
              </a:rPr>
              <a:t>sur la France.</a:t>
            </a:r>
          </a:p>
          <a:p>
            <a:pPr lvl="0">
              <a:buNone/>
            </a:pPr>
            <a:endParaRPr lang="en-GB" sz="3000" dirty="0">
              <a:latin typeface="Gabriola" pitchFamily="82"/>
            </a:endParaRPr>
          </a:p>
        </p:txBody>
      </p:sp>
      <p:pic>
        <p:nvPicPr>
          <p:cNvPr id="4" name="Obraz 3"/>
          <p:cNvPicPr>
            <a:picLocks noChangeAspect="1"/>
          </p:cNvPicPr>
          <p:nvPr/>
        </p:nvPicPr>
        <p:blipFill>
          <a:blip r:embed="rId3" cstate="print">
            <a:alphaModFix/>
            <a:lum/>
          </a:blip>
          <a:srcRect/>
          <a:stretch>
            <a:fillRect/>
          </a:stretch>
        </p:blipFill>
        <p:spPr>
          <a:xfrm>
            <a:off x="7977240" y="5112000"/>
            <a:ext cx="1382760" cy="2214719"/>
          </a:xfrm>
          <a:prstGeom prst="rect">
            <a:avLst/>
          </a:prstGeom>
          <a:noFill/>
          <a:ln>
            <a:noFill/>
          </a:ln>
        </p:spPr>
      </p:pic>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5400" b="0" i="1" dirty="0">
                <a:latin typeface="Gabriola" pitchFamily="82"/>
              </a:rPr>
              <a:t>Avoir un oeil à Paris et l’autre </a:t>
            </a:r>
            <a:r>
              <a:rPr lang="fr-FR" sz="5400" b="0" i="1" dirty="0" smtClean="0">
                <a:latin typeface="Gabriola" pitchFamily="82"/>
              </a:rPr>
              <a:t>à </a:t>
            </a:r>
            <a:r>
              <a:rPr lang="fr-FR" sz="5400" b="0" i="1" dirty="0">
                <a:latin typeface="Gabriola" pitchFamily="82"/>
              </a:rPr>
              <a:t>Pontoise</a:t>
            </a:r>
          </a:p>
        </p:txBody>
      </p:sp>
      <p:sp>
        <p:nvSpPr>
          <p:cNvPr id="3" name="Symbol zastępczy tekstu 2"/>
          <p:cNvSpPr txBox="1">
            <a:spLocks noGrp="1"/>
          </p:cNvSpPr>
          <p:nvPr>
            <p:ph type="body" idx="4294967295"/>
          </p:nvPr>
        </p:nvSpPr>
        <p:spPr>
          <a:xfrm>
            <a:off x="740879" y="2101680"/>
            <a:ext cx="8607960" cy="4909319"/>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être affecté d’un strabisme</a:t>
            </a:r>
          </a:p>
          <a:p>
            <a:pPr lvl="0">
              <a:buNone/>
            </a:pPr>
            <a:r>
              <a:rPr lang="pl-PL" sz="3000" b="1" dirty="0">
                <a:latin typeface="Gabriola" pitchFamily="82"/>
              </a:rPr>
              <a:t>En polonais:</a:t>
            </a:r>
            <a:r>
              <a:rPr lang="pl-PL" sz="3000" dirty="0">
                <a:latin typeface="Gabriola" pitchFamily="82"/>
              </a:rPr>
              <a:t> mieć jedno oko na Maroko a drugie na Kaukaz; mieć zeza</a:t>
            </a:r>
          </a:p>
          <a:p>
            <a:pPr lvl="0">
              <a:buNone/>
            </a:pPr>
            <a:r>
              <a:rPr lang="fr-FR" sz="3000" b="1" dirty="0">
                <a:latin typeface="Gabriola" pitchFamily="82"/>
              </a:rPr>
              <a:t>L’étymologie:</a:t>
            </a:r>
            <a:r>
              <a:rPr lang="fr-FR" sz="3000" dirty="0">
                <a:latin typeface="Gabriola" pitchFamily="82"/>
              </a:rPr>
              <a:t> Pontoise est une commune de l’Île de France située à environ 25 km de Paris. Elle est aujourd’hui facilement accessible mais quand cette expression est née, cet endroit semblait se trouver à une distance vertigineuse. </a:t>
            </a:r>
            <a:r>
              <a:rPr lang="fr-FR" sz="3000" dirty="0" smtClean="0">
                <a:latin typeface="Gabriola" pitchFamily="82"/>
              </a:rPr>
              <a:t>Avo</a:t>
            </a:r>
            <a:r>
              <a:rPr lang="pl-PL" sz="3000" dirty="0" smtClean="0">
                <a:latin typeface="Gabriola" pitchFamily="82"/>
              </a:rPr>
              <a:t>i</a:t>
            </a:r>
            <a:r>
              <a:rPr lang="fr-FR" sz="3000" dirty="0" smtClean="0">
                <a:latin typeface="Gabriola" pitchFamily="82"/>
              </a:rPr>
              <a:t>r le</a:t>
            </a:r>
            <a:r>
              <a:rPr lang="pl-PL" sz="3000" dirty="0" smtClean="0">
                <a:latin typeface="Gabriola" pitchFamily="82"/>
              </a:rPr>
              <a:t>s</a:t>
            </a:r>
            <a:r>
              <a:rPr lang="fr-FR" sz="3000" dirty="0" smtClean="0">
                <a:latin typeface="Gabriola" pitchFamily="82"/>
              </a:rPr>
              <a:t> </a:t>
            </a:r>
            <a:r>
              <a:rPr lang="fr-FR" sz="3000" dirty="0">
                <a:latin typeface="Gabriola" pitchFamily="82"/>
              </a:rPr>
              <a:t>yeux qui regardent chacun dans une autre direction signifie tout simplement être affecté d’un strabisme.</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La folle de Chaillot</a:t>
            </a:r>
          </a:p>
        </p:txBody>
      </p:sp>
      <p:sp>
        <p:nvSpPr>
          <p:cNvPr id="3" name="Symbol zastępczy tekstu 2"/>
          <p:cNvSpPr txBox="1">
            <a:spLocks noGrp="1"/>
          </p:cNvSpPr>
          <p:nvPr>
            <p:ph type="body" idx="4294967295"/>
          </p:nvPr>
        </p:nvSpPr>
        <p:spPr>
          <a:xfrm>
            <a:off x="503999" y="1769040"/>
            <a:ext cx="9071640" cy="498924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une personne mal vêtue au comportement grossier</a:t>
            </a:r>
          </a:p>
          <a:p>
            <a:pPr lvl="0">
              <a:buNone/>
            </a:pPr>
            <a:r>
              <a:rPr lang="fr-FR" sz="3000" b="1" dirty="0">
                <a:latin typeface="Gabriola" pitchFamily="82"/>
              </a:rPr>
              <a:t>En polonais:</a:t>
            </a:r>
            <a:r>
              <a:rPr lang="fr-FR" sz="3000" dirty="0">
                <a:latin typeface="Gabriola" pitchFamily="82"/>
              </a:rPr>
              <a:t> wariatka z Chaillot</a:t>
            </a:r>
          </a:p>
          <a:p>
            <a:pPr lvl="0">
              <a:buNone/>
            </a:pPr>
            <a:r>
              <a:rPr lang="fr-FR" sz="3000" b="1" dirty="0">
                <a:latin typeface="Gabriola" pitchFamily="82"/>
              </a:rPr>
              <a:t>L’étymologie:</a:t>
            </a:r>
            <a:r>
              <a:rPr lang="fr-FR" sz="3000" dirty="0">
                <a:latin typeface="Gabriola" pitchFamily="82"/>
              </a:rPr>
              <a:t> Au XVIIe siècle, Chaillot, la colline se trouvant aujourd’hui derrière la tour Eiffel, n’était qu’un village. Les habitants de Chaillot sont traités par les </a:t>
            </a:r>
            <a:r>
              <a:rPr lang="pl-PL" sz="3000" dirty="0" smtClean="0">
                <a:latin typeface="Gabriola" pitchFamily="82"/>
              </a:rPr>
              <a:t>P</a:t>
            </a:r>
            <a:r>
              <a:rPr lang="fr-FR" sz="3000" dirty="0" smtClean="0">
                <a:latin typeface="Gabriola" pitchFamily="82"/>
              </a:rPr>
              <a:t>arisiens </a:t>
            </a:r>
            <a:r>
              <a:rPr lang="fr-FR" sz="3000" dirty="0">
                <a:latin typeface="Gabriola" pitchFamily="82"/>
              </a:rPr>
              <a:t>de gentils campagnards, dénués d'intelligence pas malins et même un peu fous quand ils s'extasient devant les merveilles de la ville.</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4400" b="0" i="1" kern="1200" dirty="0">
                <a:latin typeface="Gabriola" pitchFamily="82"/>
              </a:rPr>
              <a:t>S’aimer jusqu’à la folie mais se quitter à Vaugirard</a:t>
            </a:r>
          </a:p>
        </p:txBody>
      </p:sp>
      <p:sp>
        <p:nvSpPr>
          <p:cNvPr id="3" name="Symbol zastępczy tekstu 2"/>
          <p:cNvSpPr txBox="1">
            <a:spLocks noGrp="1"/>
          </p:cNvSpPr>
          <p:nvPr>
            <p:ph type="body" idx="4294967295"/>
          </p:nvPr>
        </p:nvSpPr>
        <p:spPr>
          <a:xfrm>
            <a:off x="503999" y="1769040"/>
            <a:ext cx="9071640" cy="498924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l'amour de courte durée</a:t>
            </a:r>
          </a:p>
          <a:p>
            <a:pPr lvl="0">
              <a:buNone/>
            </a:pPr>
            <a:r>
              <a:rPr lang="fr-FR" sz="3000" b="1" dirty="0">
                <a:latin typeface="Gabriola" pitchFamily="82"/>
              </a:rPr>
              <a:t>En polonais:</a:t>
            </a:r>
            <a:r>
              <a:rPr lang="fr-FR" sz="3000" dirty="0">
                <a:latin typeface="Gabriola" pitchFamily="82"/>
              </a:rPr>
              <a:t> słomiana miłość</a:t>
            </a:r>
          </a:p>
          <a:p>
            <a:pPr lvl="0">
              <a:buNone/>
            </a:pPr>
            <a:r>
              <a:rPr lang="fr-FR" sz="3000" b="1" dirty="0">
                <a:latin typeface="Gabriola" pitchFamily="82"/>
              </a:rPr>
              <a:t>L’étymologie:</a:t>
            </a:r>
            <a:r>
              <a:rPr lang="fr-FR" sz="3000" dirty="0">
                <a:latin typeface="Gabriola" pitchFamily="82"/>
              </a:rPr>
              <a:t> « La Folie » était le nom d’une belle maison de campagne située à la bordure du village Vaugirard. En </a:t>
            </a:r>
            <a:r>
              <a:rPr lang="fr-FR" sz="3000" dirty="0" smtClean="0">
                <a:latin typeface="Gabriola" pitchFamily="82"/>
              </a:rPr>
              <a:t>realité, </a:t>
            </a:r>
            <a:r>
              <a:rPr lang="fr-FR" sz="3000" dirty="0">
                <a:latin typeface="Gabriola" pitchFamily="82"/>
              </a:rPr>
              <a:t>la </a:t>
            </a:r>
            <a:r>
              <a:rPr lang="fr-FR" sz="3000" dirty="0" smtClean="0">
                <a:latin typeface="Gabriola" pitchFamily="82"/>
              </a:rPr>
              <a:t>durée </a:t>
            </a:r>
            <a:r>
              <a:rPr lang="fr-FR" sz="3000" dirty="0">
                <a:latin typeface="Gabriola" pitchFamily="82"/>
              </a:rPr>
              <a:t>de cet amour </a:t>
            </a:r>
            <a:r>
              <a:rPr lang="fr-FR" sz="3000" dirty="0" smtClean="0">
                <a:latin typeface="Gabriola" pitchFamily="82"/>
              </a:rPr>
              <a:t>était </a:t>
            </a:r>
            <a:r>
              <a:rPr lang="fr-FR" sz="3000" dirty="0">
                <a:latin typeface="Gabriola" pitchFamily="82"/>
              </a:rPr>
              <a:t>très brève, il </a:t>
            </a:r>
            <a:r>
              <a:rPr lang="fr-FR" sz="3000" dirty="0" smtClean="0">
                <a:latin typeface="Gabriola" pitchFamily="82"/>
              </a:rPr>
              <a:t>était déjà oublié </a:t>
            </a:r>
            <a:r>
              <a:rPr lang="fr-FR" sz="3000" dirty="0">
                <a:latin typeface="Gabriola" pitchFamily="82"/>
              </a:rPr>
              <a:t>une fois Vaugirard </a:t>
            </a:r>
            <a:r>
              <a:rPr lang="fr-FR" sz="3000" dirty="0" smtClean="0">
                <a:latin typeface="Gabriola" pitchFamily="82"/>
              </a:rPr>
              <a:t>traversé.</a:t>
            </a:r>
            <a:endParaRPr lang="fr-FR" sz="3000" dirty="0">
              <a:latin typeface="Gabriola" pitchFamily="82"/>
            </a:endParaRPr>
          </a:p>
        </p:txBody>
      </p:sp>
      <p:pic>
        <p:nvPicPr>
          <p:cNvPr id="4" name="Obraz 3"/>
          <p:cNvPicPr>
            <a:picLocks noChangeAspect="1"/>
          </p:cNvPicPr>
          <p:nvPr/>
        </p:nvPicPr>
        <p:blipFill>
          <a:blip r:embed="rId3" cstate="print">
            <a:alphaModFix/>
            <a:lum/>
          </a:blip>
          <a:srcRect/>
          <a:stretch>
            <a:fillRect/>
          </a:stretch>
        </p:blipFill>
        <p:spPr>
          <a:xfrm>
            <a:off x="6840000" y="5518440"/>
            <a:ext cx="2212920" cy="1825560"/>
          </a:xfrm>
          <a:prstGeom prst="rect">
            <a:avLst/>
          </a:prstGeom>
          <a:noFill/>
          <a:ln>
            <a:noFill/>
          </a:ln>
        </p:spPr>
      </p:pic>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Paris ne s’est pas fait en un jour</a:t>
            </a:r>
          </a:p>
        </p:txBody>
      </p:sp>
      <p:sp>
        <p:nvSpPr>
          <p:cNvPr id="3" name="Symbol zastępczy tekstu 2"/>
          <p:cNvSpPr txBox="1">
            <a:spLocks noGrp="1"/>
          </p:cNvSpPr>
          <p:nvPr>
            <p:ph type="body" idx="4294967295"/>
          </p:nvPr>
        </p:nvSpPr>
        <p:spPr>
          <a:xfrm>
            <a:off x="740879" y="2101680"/>
            <a:ext cx="8607960" cy="2769989"/>
          </a:xfrm>
        </p:spPr>
        <p:txBody>
          <a:bodyPr>
            <a:spAutoFit/>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grands projets nécessitent du temps pour être accomplis</a:t>
            </a:r>
          </a:p>
          <a:p>
            <a:pPr lvl="0">
              <a:buNone/>
            </a:pPr>
            <a:r>
              <a:rPr lang="pl-PL" sz="3000" b="1" dirty="0">
                <a:latin typeface="Gabriola" pitchFamily="82"/>
              </a:rPr>
              <a:t>En polonais:</a:t>
            </a:r>
            <a:r>
              <a:rPr lang="pl-PL" sz="3000" dirty="0">
                <a:latin typeface="Gabriola" pitchFamily="82"/>
              </a:rPr>
              <a:t> nie od razu Rzym zbudowano</a:t>
            </a:r>
          </a:p>
          <a:p>
            <a:pPr lvl="0">
              <a:buNone/>
            </a:pPr>
            <a:r>
              <a:rPr lang="fr-FR" sz="3000" b="1" dirty="0">
                <a:latin typeface="Gabriola" pitchFamily="82"/>
              </a:rPr>
              <a:t>L’étymologie:</a:t>
            </a:r>
            <a:r>
              <a:rPr lang="fr-FR" sz="3000" dirty="0">
                <a:latin typeface="Gabriola" pitchFamily="82"/>
              </a:rPr>
              <a:t> C’est une variante française du proverbe originaire se référant à Rome. De nombreuses langues européennes n’ont pas adapté ce proverbe (par exemple, </a:t>
            </a:r>
            <a:r>
              <a:rPr lang="pl-PL" sz="3000" dirty="0" smtClean="0">
                <a:latin typeface="Gabriola" pitchFamily="82"/>
              </a:rPr>
              <a:t>p</a:t>
            </a:r>
            <a:r>
              <a:rPr lang="fr-FR" sz="3000" dirty="0" smtClean="0">
                <a:latin typeface="Gabriola" pitchFamily="82"/>
              </a:rPr>
              <a:t>olonais</a:t>
            </a:r>
            <a:r>
              <a:rPr lang="fr-FR" sz="3000" dirty="0">
                <a:latin typeface="Gabriola" pitchFamily="82"/>
              </a:rPr>
              <a:t>) et ont laissé Rome au lieu de mettre le nom de leur capitale.</a:t>
            </a:r>
          </a:p>
        </p:txBody>
      </p:sp>
      <p:pic>
        <p:nvPicPr>
          <p:cNvPr id="4" name="Obraz 3"/>
          <p:cNvPicPr>
            <a:picLocks noChangeAspect="1"/>
          </p:cNvPicPr>
          <p:nvPr/>
        </p:nvPicPr>
        <p:blipFill>
          <a:blip r:embed="rId3" cstate="print">
            <a:alphaModFix/>
            <a:lum/>
          </a:blip>
          <a:srcRect/>
          <a:stretch>
            <a:fillRect/>
          </a:stretch>
        </p:blipFill>
        <p:spPr>
          <a:xfrm>
            <a:off x="6912000" y="5688000"/>
            <a:ext cx="2520000" cy="1512000"/>
          </a:xfrm>
          <a:prstGeom prst="rect">
            <a:avLst/>
          </a:prstGeom>
          <a:noFill/>
          <a:ln>
            <a:noFill/>
          </a:ln>
        </p:spPr>
      </p:pic>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GB" sz="6600" b="0" i="1" dirty="0">
                <a:latin typeface="Gabriola" pitchFamily="82"/>
              </a:rPr>
              <a:t>Le </a:t>
            </a:r>
            <a:r>
              <a:rPr lang="fr-FR" sz="6600" b="0" i="1" dirty="0" smtClean="0">
                <a:latin typeface="Gabriola" pitchFamily="82"/>
              </a:rPr>
              <a:t>vocabulaire</a:t>
            </a:r>
            <a:endParaRPr lang="fr-FR" sz="6600" b="0" i="1" dirty="0">
              <a:latin typeface="Gabriola" pitchFamily="82"/>
            </a:endParaRPr>
          </a:p>
        </p:txBody>
      </p:sp>
      <p:sp>
        <p:nvSpPr>
          <p:cNvPr id="3" name="Symbol zastępczy tekstu 2"/>
          <p:cNvSpPr txBox="1">
            <a:spLocks noGrp="1"/>
          </p:cNvSpPr>
          <p:nvPr>
            <p:ph sz="half" idx="1"/>
          </p:nvPr>
        </p:nvSpPr>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pl-PL" sz="3000" b="1" dirty="0" smtClean="0">
                <a:latin typeface="Gabriola" pitchFamily="82"/>
              </a:rPr>
              <a:t>a</a:t>
            </a:r>
            <a:r>
              <a:rPr lang="fr-FR" sz="3000" b="1" dirty="0" smtClean="0">
                <a:latin typeface="Gabriola" pitchFamily="82"/>
              </a:rPr>
              <a:t>dage (m.) – p</a:t>
            </a:r>
            <a:r>
              <a:rPr lang="fr-FR" sz="3000" dirty="0" smtClean="0">
                <a:latin typeface="Gabriola" pitchFamily="82"/>
              </a:rPr>
              <a:t>owiedzenie</a:t>
            </a:r>
          </a:p>
          <a:p>
            <a:pPr lvl="0">
              <a:buNone/>
            </a:pPr>
            <a:r>
              <a:rPr lang="pl-PL" sz="3000" b="1" dirty="0" smtClean="0">
                <a:latin typeface="Gabriola" pitchFamily="82"/>
              </a:rPr>
              <a:t>a</a:t>
            </a:r>
            <a:r>
              <a:rPr lang="fr-FR" sz="3000" b="1" dirty="0" smtClean="0">
                <a:latin typeface="Gabriola" pitchFamily="82"/>
              </a:rPr>
              <a:t>ncien - </a:t>
            </a:r>
            <a:r>
              <a:rPr lang="fr-FR" sz="3000" dirty="0" smtClean="0">
                <a:latin typeface="Gabriola" pitchFamily="82"/>
              </a:rPr>
              <a:t>stary</a:t>
            </a:r>
          </a:p>
          <a:p>
            <a:pPr lvl="0">
              <a:buNone/>
            </a:pPr>
            <a:r>
              <a:rPr lang="pl-PL" sz="3000" b="1" dirty="0" smtClean="0">
                <a:latin typeface="Gabriola" pitchFamily="82"/>
              </a:rPr>
              <a:t>a</a:t>
            </a:r>
            <a:r>
              <a:rPr lang="fr-FR" sz="3000" b="1" dirty="0" smtClean="0">
                <a:latin typeface="Gabriola" pitchFamily="82"/>
              </a:rPr>
              <a:t>rrondissement (m.) – </a:t>
            </a:r>
            <a:r>
              <a:rPr lang="fr-FR" sz="3000" dirty="0" smtClean="0">
                <a:latin typeface="Gabriola" pitchFamily="82"/>
              </a:rPr>
              <a:t>dzielnica</a:t>
            </a:r>
          </a:p>
          <a:p>
            <a:pPr lvl="0">
              <a:buNone/>
            </a:pPr>
            <a:r>
              <a:rPr lang="pl-PL" sz="3000" b="1" dirty="0" smtClean="0">
                <a:latin typeface="Gabriola" pitchFamily="82"/>
              </a:rPr>
              <a:t>a</a:t>
            </a:r>
            <a:r>
              <a:rPr lang="fr-FR" sz="3000" b="1" dirty="0" smtClean="0">
                <a:latin typeface="Gabriola" pitchFamily="82"/>
              </a:rPr>
              <a:t>ujourd’hui – </a:t>
            </a:r>
            <a:r>
              <a:rPr lang="fr-FR" sz="3000" dirty="0" smtClean="0">
                <a:latin typeface="Gabriola" pitchFamily="82"/>
              </a:rPr>
              <a:t>dzisiaj</a:t>
            </a:r>
          </a:p>
          <a:p>
            <a:pPr lvl="0">
              <a:buNone/>
            </a:pPr>
            <a:r>
              <a:rPr lang="pl-PL" sz="3000" b="1" dirty="0" smtClean="0">
                <a:latin typeface="Gabriola" pitchFamily="82"/>
              </a:rPr>
              <a:t>b</a:t>
            </a:r>
            <a:r>
              <a:rPr lang="fr-FR" sz="3000" b="1" dirty="0" smtClean="0">
                <a:latin typeface="Gabriola" pitchFamily="82"/>
              </a:rPr>
              <a:t>rève – </a:t>
            </a:r>
            <a:r>
              <a:rPr lang="fr-FR" sz="3000" dirty="0" smtClean="0">
                <a:latin typeface="Gabriola" pitchFamily="82"/>
              </a:rPr>
              <a:t>krótki</a:t>
            </a:r>
          </a:p>
          <a:p>
            <a:pPr lvl="0">
              <a:buNone/>
            </a:pPr>
            <a:r>
              <a:rPr lang="pl-PL" sz="3000" b="1" dirty="0" smtClean="0">
                <a:latin typeface="Gabriola" pitchFamily="82"/>
              </a:rPr>
              <a:t>c</a:t>
            </a:r>
            <a:r>
              <a:rPr lang="fr-FR" sz="3000" b="1" dirty="0" smtClean="0">
                <a:latin typeface="Gabriola" pitchFamily="82"/>
              </a:rPr>
              <a:t>ampagnard (m.) – </a:t>
            </a:r>
            <a:r>
              <a:rPr lang="fr-FR" sz="3000" dirty="0" smtClean="0">
                <a:latin typeface="Gabriola" pitchFamily="82"/>
              </a:rPr>
              <a:t>wieśniak</a:t>
            </a:r>
          </a:p>
          <a:p>
            <a:pPr lvl="0">
              <a:buNone/>
            </a:pPr>
            <a:r>
              <a:rPr lang="pl-PL" sz="3000" b="1" dirty="0" smtClean="0">
                <a:latin typeface="Gabriola" pitchFamily="82"/>
              </a:rPr>
              <a:t>c</a:t>
            </a:r>
            <a:r>
              <a:rPr lang="fr-FR" sz="3000" b="1" dirty="0" smtClean="0">
                <a:latin typeface="Gabriola" pitchFamily="82"/>
              </a:rPr>
              <a:t>hacun – </a:t>
            </a:r>
            <a:r>
              <a:rPr lang="fr-FR" sz="3000" dirty="0" smtClean="0">
                <a:latin typeface="Gabriola" pitchFamily="82"/>
              </a:rPr>
              <a:t>każdy</a:t>
            </a:r>
          </a:p>
          <a:p>
            <a:pPr lvl="0">
              <a:buNone/>
            </a:pPr>
            <a:r>
              <a:rPr lang="pl-PL" sz="3000" b="1" dirty="0" smtClean="0">
                <a:latin typeface="Gabriola" pitchFamily="82"/>
              </a:rPr>
              <a:t>c</a:t>
            </a:r>
            <a:r>
              <a:rPr lang="fr-FR" sz="3000" b="1" dirty="0" smtClean="0">
                <a:latin typeface="Gabriola" pitchFamily="82"/>
              </a:rPr>
              <a:t>hamp de</a:t>
            </a:r>
            <a:r>
              <a:rPr lang="pl-PL" sz="3000" b="1" dirty="0" smtClean="0">
                <a:latin typeface="Gabriola" pitchFamily="82"/>
              </a:rPr>
              <a:t> </a:t>
            </a:r>
            <a:r>
              <a:rPr lang="fr-FR" sz="3000" b="1" dirty="0" smtClean="0">
                <a:latin typeface="Gabriola" pitchFamily="82"/>
              </a:rPr>
              <a:t>courses (m.) – </a:t>
            </a:r>
            <a:r>
              <a:rPr lang="fr-FR" sz="3000" dirty="0" smtClean="0">
                <a:latin typeface="Gabriola" pitchFamily="82"/>
              </a:rPr>
              <a:t>tor wyścigowy</a:t>
            </a:r>
            <a:endParaRPr lang="pl-PL" sz="3000" dirty="0" smtClean="0">
              <a:latin typeface="Gabriola" pitchFamily="82"/>
            </a:endParaRPr>
          </a:p>
          <a:p>
            <a:pPr>
              <a:buNone/>
            </a:pPr>
            <a:r>
              <a:rPr lang="pl-PL" sz="3200" b="1" dirty="0" smtClean="0">
                <a:latin typeface="Gabriola" pitchFamily="82"/>
              </a:rPr>
              <a:t>c</a:t>
            </a:r>
            <a:r>
              <a:rPr lang="fr-FR" sz="3200" b="1" dirty="0" smtClean="0">
                <a:latin typeface="Gabriola" pitchFamily="82"/>
              </a:rPr>
              <a:t>oin (m.) - </a:t>
            </a:r>
            <a:r>
              <a:rPr lang="fr-FR" sz="3200" dirty="0" smtClean="0">
                <a:latin typeface="Gabriola" pitchFamily="82"/>
              </a:rPr>
              <a:t>zakątek</a:t>
            </a:r>
          </a:p>
          <a:p>
            <a:pPr lvl="0">
              <a:buNone/>
            </a:pPr>
            <a:endParaRPr lang="fr-FR" sz="3000" dirty="0" smtClean="0">
              <a:latin typeface="Gabriola" pitchFamily="82"/>
            </a:endParaRPr>
          </a:p>
        </p:txBody>
      </p:sp>
      <p:sp>
        <p:nvSpPr>
          <p:cNvPr id="4" name="Symbol zastępczy zawartości 3"/>
          <p:cNvSpPr>
            <a:spLocks noGrp="1"/>
          </p:cNvSpPr>
          <p:nvPr>
            <p:ph sz="half" idx="2"/>
          </p:nvPr>
        </p:nvSpPr>
        <p:spPr/>
        <p:txBody>
          <a:bodyPr/>
          <a:lstStyle/>
          <a:p>
            <a:pPr marL="76200" lvl="0" indent="7938">
              <a:buNone/>
            </a:pPr>
            <a:r>
              <a:rPr lang="pl-PL" sz="3000" b="1" dirty="0" smtClean="0">
                <a:latin typeface="Gabriola" pitchFamily="82"/>
              </a:rPr>
              <a:t>c</a:t>
            </a:r>
            <a:r>
              <a:rPr lang="fr-FR" sz="3000" b="1" dirty="0" smtClean="0">
                <a:latin typeface="Gabriola" pitchFamily="82"/>
              </a:rPr>
              <a:t>olline (f.) – </a:t>
            </a:r>
            <a:r>
              <a:rPr lang="fr-FR" sz="3000" dirty="0" smtClean="0">
                <a:latin typeface="Gabriola" pitchFamily="82"/>
              </a:rPr>
              <a:t>wzgórze</a:t>
            </a:r>
          </a:p>
          <a:p>
            <a:pPr marL="76200" lvl="0" indent="7938">
              <a:buNone/>
            </a:pPr>
            <a:r>
              <a:rPr lang="pl-PL" sz="3000" b="1" dirty="0" smtClean="0">
                <a:latin typeface="Gabriola" pitchFamily="82"/>
              </a:rPr>
              <a:t>d</a:t>
            </a:r>
            <a:r>
              <a:rPr lang="fr-FR" sz="3000" b="1" dirty="0" smtClean="0">
                <a:latin typeface="Gabriola" pitchFamily="82"/>
              </a:rPr>
              <a:t>éménager</a:t>
            </a:r>
            <a:r>
              <a:rPr lang="fr-FR" sz="3000" dirty="0" smtClean="0">
                <a:latin typeface="Gabriola" pitchFamily="82"/>
              </a:rPr>
              <a:t> – przenosić</a:t>
            </a:r>
          </a:p>
          <a:p>
            <a:pPr marL="76200" lvl="0" indent="7938">
              <a:buNone/>
            </a:pPr>
            <a:r>
              <a:rPr lang="pl-PL" sz="3000" b="1" dirty="0" smtClean="0">
                <a:latin typeface="Gabriola" pitchFamily="82"/>
              </a:rPr>
              <a:t>e</a:t>
            </a:r>
            <a:r>
              <a:rPr lang="fr-FR" sz="3000" b="1" dirty="0" smtClean="0">
                <a:latin typeface="Gabriola" pitchFamily="82"/>
              </a:rPr>
              <a:t>mplacement (m.)</a:t>
            </a:r>
            <a:r>
              <a:rPr lang="fr-FR" sz="3000" dirty="0" smtClean="0">
                <a:latin typeface="Gabriola" pitchFamily="82"/>
              </a:rPr>
              <a:t> - lokalizacja</a:t>
            </a:r>
          </a:p>
          <a:p>
            <a:pPr marL="76200" lvl="0" indent="7938">
              <a:buNone/>
            </a:pPr>
            <a:r>
              <a:rPr lang="pl-PL" sz="3000" b="1" dirty="0" smtClean="0">
                <a:latin typeface="Gabriola" pitchFamily="82"/>
              </a:rPr>
              <a:t>e</a:t>
            </a:r>
            <a:r>
              <a:rPr lang="fr-FR" sz="3000" b="1" dirty="0" smtClean="0">
                <a:latin typeface="Gabriola" pitchFamily="82"/>
              </a:rPr>
              <a:t>spèce (f.) -</a:t>
            </a:r>
            <a:r>
              <a:rPr lang="fr-FR" sz="3000" dirty="0" smtClean="0">
                <a:latin typeface="Gabriola" pitchFamily="82"/>
              </a:rPr>
              <a:t> gatunek</a:t>
            </a:r>
          </a:p>
          <a:p>
            <a:pPr marL="76200" lvl="0" indent="7938">
              <a:buNone/>
            </a:pPr>
            <a:r>
              <a:rPr lang="pl-PL" sz="3000" b="1" dirty="0" smtClean="0">
                <a:latin typeface="Gabriola" pitchFamily="82"/>
              </a:rPr>
              <a:t>f</a:t>
            </a:r>
            <a:r>
              <a:rPr lang="fr-FR" sz="3000" b="1" dirty="0" smtClean="0">
                <a:latin typeface="Gabriola" pitchFamily="82"/>
              </a:rPr>
              <a:t>ièvre (f.) – </a:t>
            </a:r>
            <a:r>
              <a:rPr lang="fr-FR" sz="3000" dirty="0" smtClean="0">
                <a:latin typeface="Gabriola" pitchFamily="82"/>
              </a:rPr>
              <a:t>gorączka</a:t>
            </a:r>
          </a:p>
          <a:p>
            <a:pPr marL="76200" lvl="0" indent="7938">
              <a:buNone/>
            </a:pPr>
            <a:r>
              <a:rPr lang="pl-PL" sz="3000" b="1" dirty="0" smtClean="0">
                <a:latin typeface="Gabriola" pitchFamily="82"/>
              </a:rPr>
              <a:t>g</a:t>
            </a:r>
            <a:r>
              <a:rPr lang="fr-FR" sz="3000" b="1" dirty="0" smtClean="0">
                <a:latin typeface="Gabriola" pitchFamily="82"/>
              </a:rPr>
              <a:t>aulois – </a:t>
            </a:r>
            <a:r>
              <a:rPr lang="fr-FR" sz="3000" dirty="0" smtClean="0">
                <a:latin typeface="Gabriola" pitchFamily="82"/>
              </a:rPr>
              <a:t>galijski</a:t>
            </a:r>
          </a:p>
          <a:p>
            <a:pPr marL="76200" lvl="0" indent="7938">
              <a:buNone/>
            </a:pPr>
            <a:r>
              <a:rPr lang="pl-PL" sz="3000" b="1" dirty="0" smtClean="0">
                <a:latin typeface="Gabriola" pitchFamily="82"/>
              </a:rPr>
              <a:t>g</a:t>
            </a:r>
            <a:r>
              <a:rPr lang="fr-FR" sz="3000" b="1" dirty="0" smtClean="0">
                <a:latin typeface="Gabriola" pitchFamily="82"/>
              </a:rPr>
              <a:t>uinguette (f.) – </a:t>
            </a:r>
            <a:r>
              <a:rPr lang="fr-FR" sz="3000" dirty="0" smtClean="0">
                <a:latin typeface="Gabriola" pitchFamily="82"/>
              </a:rPr>
              <a:t>kawiarenka</a:t>
            </a:r>
            <a:endParaRPr lang="pl-PL" sz="3000" dirty="0" smtClean="0">
              <a:latin typeface="Gabriola" pitchFamily="82"/>
            </a:endParaRPr>
          </a:p>
          <a:p>
            <a:pPr marL="76200" lvl="0" indent="7938">
              <a:buNone/>
            </a:pPr>
            <a:r>
              <a:rPr lang="pl-PL" sz="3000" b="1" dirty="0" smtClean="0">
                <a:latin typeface="Gabriola" pitchFamily="82"/>
              </a:rPr>
              <a:t>h</a:t>
            </a:r>
            <a:r>
              <a:rPr lang="fr-FR" sz="3000" b="1" dirty="0" smtClean="0">
                <a:latin typeface="Gabriola" pitchFamily="82"/>
              </a:rPr>
              <a:t>alle (f.) aux vins – </a:t>
            </a:r>
            <a:r>
              <a:rPr lang="fr-FR" sz="3000" dirty="0" smtClean="0">
                <a:latin typeface="Gabriola" pitchFamily="82"/>
              </a:rPr>
              <a:t>targ winny</a:t>
            </a:r>
          </a:p>
          <a:p>
            <a:pPr marL="76200" lvl="0" indent="7938">
              <a:buNone/>
            </a:pPr>
            <a:r>
              <a:rPr lang="pl-PL" sz="3000" b="1" dirty="0" smtClean="0">
                <a:latin typeface="Gabriola" pitchFamily="82"/>
              </a:rPr>
              <a:t>h</a:t>
            </a:r>
            <a:r>
              <a:rPr lang="fr-FR" sz="3000" b="1" dirty="0" smtClean="0">
                <a:latin typeface="Gabriola" pitchFamily="82"/>
              </a:rPr>
              <a:t>ésitant - </a:t>
            </a:r>
            <a:r>
              <a:rPr lang="fr-FR" sz="3000" dirty="0" smtClean="0">
                <a:latin typeface="Gabriola" pitchFamily="82"/>
              </a:rPr>
              <a:t>niepewny</a:t>
            </a:r>
          </a:p>
          <a:p>
            <a:pPr marL="76200" lvl="0" indent="7938">
              <a:buNone/>
            </a:pPr>
            <a:r>
              <a:rPr lang="pl-PL" sz="3000" b="1" dirty="0" smtClean="0">
                <a:latin typeface="Gabriola" pitchFamily="82"/>
              </a:rPr>
              <a:t>h</a:t>
            </a:r>
            <a:r>
              <a:rPr lang="fr-FR" sz="3000" b="1" dirty="0" smtClean="0">
                <a:latin typeface="Gabriola" pitchFamily="82"/>
              </a:rPr>
              <a:t>omme (m.) politique – </a:t>
            </a:r>
            <a:r>
              <a:rPr lang="fr-FR" sz="3000" dirty="0" smtClean="0">
                <a:latin typeface="Gabriola" pitchFamily="82"/>
              </a:rPr>
              <a:t>polityk</a:t>
            </a:r>
          </a:p>
          <a:p>
            <a:pPr marL="0" lvl="0" indent="0">
              <a:buNone/>
            </a:pPr>
            <a:endParaRPr lang="pl-PL" sz="3000" dirty="0"/>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40879" y="484560"/>
            <a:ext cx="860796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GB" sz="6000" b="0" i="1">
                <a:latin typeface="Gabriola" pitchFamily="82"/>
              </a:rPr>
              <a:t>Le plan de la présentation</a:t>
            </a:r>
          </a:p>
        </p:txBody>
      </p:sp>
      <p:sp>
        <p:nvSpPr>
          <p:cNvPr id="3" name="Podtytuł 2"/>
          <p:cNvSpPr txBox="1">
            <a:spLocks noGrp="1"/>
          </p:cNvSpPr>
          <p:nvPr>
            <p:ph type="subTitle" idx="4294967295"/>
          </p:nvPr>
        </p:nvSpPr>
        <p:spPr/>
        <p:txBody>
          <a:bodyPr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r>
              <a:rPr lang="en-GB" sz="3000" dirty="0">
                <a:latin typeface="Gabriola" pitchFamily="82"/>
              </a:rPr>
              <a:t> </a:t>
            </a:r>
            <a:r>
              <a:rPr lang="fr-FR" sz="3000" dirty="0" smtClean="0">
                <a:latin typeface="Gabriola" pitchFamily="82"/>
              </a:rPr>
              <a:t>La préface</a:t>
            </a:r>
          </a:p>
          <a:p>
            <a:pPr marL="0" lvl="0" indent="-216000"/>
            <a:r>
              <a:rPr lang="en-GB" sz="3000" dirty="0" smtClean="0">
                <a:latin typeface="Gabriola" pitchFamily="82"/>
              </a:rPr>
              <a:t> </a:t>
            </a:r>
            <a:r>
              <a:rPr lang="en-GB" sz="3000" dirty="0">
                <a:latin typeface="Gabriola" pitchFamily="82"/>
              </a:rPr>
              <a:t>Les expressions avec explication, </a:t>
            </a:r>
            <a:r>
              <a:rPr lang="fr-FR" sz="3000" dirty="0" smtClean="0">
                <a:latin typeface="Gabriola" pitchFamily="82"/>
              </a:rPr>
              <a:t>traduction et étymologie</a:t>
            </a:r>
          </a:p>
          <a:p>
            <a:pPr marL="0" lvl="0" indent="-216000"/>
            <a:r>
              <a:rPr lang="en-GB" sz="3000" dirty="0" smtClean="0">
                <a:latin typeface="Gabriola" pitchFamily="82"/>
              </a:rPr>
              <a:t> </a:t>
            </a:r>
            <a:r>
              <a:rPr lang="en-GB" sz="3000" dirty="0">
                <a:latin typeface="Gabriola" pitchFamily="82"/>
              </a:rPr>
              <a:t>Le </a:t>
            </a:r>
            <a:r>
              <a:rPr lang="fr-FR" sz="3000" dirty="0" smtClean="0">
                <a:latin typeface="Gabriola" pitchFamily="82"/>
              </a:rPr>
              <a:t>vocabulaire</a:t>
            </a:r>
          </a:p>
          <a:p>
            <a:pPr marL="0" lvl="0" indent="-216000"/>
            <a:r>
              <a:rPr lang="fr-FR" sz="3000" dirty="0" smtClean="0">
                <a:latin typeface="Gabriola" pitchFamily="82"/>
              </a:rPr>
              <a:t> La bibliographie</a:t>
            </a:r>
          </a:p>
          <a:p>
            <a:pPr marL="0" lvl="0" indent="-216000"/>
            <a:r>
              <a:rPr lang="en-GB" sz="3000" dirty="0" smtClean="0">
                <a:latin typeface="Gabriola" pitchFamily="82"/>
              </a:rPr>
              <a:t> </a:t>
            </a:r>
            <a:r>
              <a:rPr lang="en-GB" sz="3000" dirty="0">
                <a:latin typeface="Gabriola" pitchFamily="82"/>
              </a:rPr>
              <a:t>Quiz</a:t>
            </a:r>
          </a:p>
        </p:txBody>
      </p:sp>
    </p:spTree>
  </p:cSld>
  <p:clrMapOvr>
    <a:masterClrMapping/>
  </p:clrMapOvr>
  <p:transition spd="med">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buNone/>
            </a:pPr>
            <a:r>
              <a:rPr lang="pl-PL" sz="6600" b="0" i="1" dirty="0" smtClean="0">
                <a:latin typeface="Gabriola" pitchFamily="82" charset="0"/>
              </a:rPr>
              <a:t>Le vocabulaire - suite</a:t>
            </a:r>
            <a:endParaRPr lang="pl-PL" sz="6600" b="0" i="1" dirty="0">
              <a:latin typeface="Gabriola" pitchFamily="82" charset="0"/>
            </a:endParaRPr>
          </a:p>
        </p:txBody>
      </p:sp>
      <p:sp>
        <p:nvSpPr>
          <p:cNvPr id="2" name="Podtytuł 1"/>
          <p:cNvSpPr txBox="1">
            <a:spLocks noGrp="1"/>
          </p:cNvSpPr>
          <p:nvPr>
            <p:ph sz="half" idx="1"/>
          </p:nvPr>
        </p:nvSpPr>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buNone/>
            </a:pPr>
            <a:r>
              <a:rPr lang="pl-PL" sz="3000" b="1" dirty="0" smtClean="0">
                <a:latin typeface="Gabriola" pitchFamily="82"/>
              </a:rPr>
              <a:t>i</a:t>
            </a:r>
            <a:r>
              <a:rPr lang="fr-FR" sz="3000" b="1" dirty="0" smtClean="0">
                <a:latin typeface="Gabriola" pitchFamily="82"/>
              </a:rPr>
              <a:t>ncendie (m) - </a:t>
            </a:r>
            <a:r>
              <a:rPr lang="fr-FR" sz="3000" dirty="0" smtClean="0">
                <a:latin typeface="Gabriola" pitchFamily="82"/>
              </a:rPr>
              <a:t>pożar</a:t>
            </a:r>
          </a:p>
          <a:p>
            <a:pPr marL="0" lvl="0" indent="-216000">
              <a:buNone/>
            </a:pPr>
            <a:r>
              <a:rPr lang="pl-PL" sz="3000" b="1" dirty="0" smtClean="0">
                <a:latin typeface="Gabriola" pitchFamily="82"/>
              </a:rPr>
              <a:t>i</a:t>
            </a:r>
            <a:r>
              <a:rPr lang="fr-FR" sz="3000" b="1" dirty="0" smtClean="0">
                <a:latin typeface="Gabriola" pitchFamily="82"/>
              </a:rPr>
              <a:t>nconnu</a:t>
            </a:r>
            <a:r>
              <a:rPr lang="pl-PL" sz="3000" b="1" dirty="0" smtClean="0">
                <a:latin typeface="Gabriola" pitchFamily="82"/>
              </a:rPr>
              <a:t>/</a:t>
            </a:r>
            <a:r>
              <a:rPr lang="fr-FR" sz="3000" b="1" dirty="0" smtClean="0">
                <a:latin typeface="Gabriola" pitchFamily="82"/>
              </a:rPr>
              <a:t>e – </a:t>
            </a:r>
            <a:r>
              <a:rPr lang="fr-FR" sz="3000" dirty="0" smtClean="0">
                <a:latin typeface="Gabriola" pitchFamily="82"/>
              </a:rPr>
              <a:t>nieznany</a:t>
            </a:r>
          </a:p>
          <a:p>
            <a:pPr marL="0" lvl="0" indent="-216000">
              <a:buNone/>
            </a:pPr>
            <a:r>
              <a:rPr lang="pl-PL" sz="3000" b="1" dirty="0" smtClean="0">
                <a:latin typeface="Gabriola" pitchFamily="82"/>
              </a:rPr>
              <a:t>i</a:t>
            </a:r>
            <a:r>
              <a:rPr lang="fr-FR" sz="3000" b="1" dirty="0" smtClean="0">
                <a:latin typeface="Gabriola" pitchFamily="82"/>
              </a:rPr>
              <a:t>vresse (f.) – </a:t>
            </a:r>
            <a:r>
              <a:rPr lang="fr-FR" sz="3000" dirty="0" smtClean="0">
                <a:latin typeface="Gabriola" pitchFamily="82"/>
              </a:rPr>
              <a:t>pijaństwo</a:t>
            </a:r>
          </a:p>
          <a:p>
            <a:pPr marL="0" lvl="0" indent="-216000">
              <a:buNone/>
            </a:pPr>
            <a:r>
              <a:rPr lang="pl-PL" sz="3000" b="1" dirty="0" smtClean="0">
                <a:latin typeface="Gabriola" pitchFamily="82"/>
              </a:rPr>
              <a:t>m</a:t>
            </a:r>
            <a:r>
              <a:rPr lang="fr-FR" sz="3000" b="1" dirty="0" smtClean="0">
                <a:latin typeface="Gabriola" pitchFamily="82"/>
              </a:rPr>
              <a:t>alin - </a:t>
            </a:r>
            <a:r>
              <a:rPr lang="fr-FR" sz="3000" dirty="0" smtClean="0">
                <a:latin typeface="Gabriola" pitchFamily="82"/>
              </a:rPr>
              <a:t>złośliwy</a:t>
            </a:r>
          </a:p>
          <a:p>
            <a:pPr marL="0" lvl="0" indent="-216000">
              <a:buNone/>
            </a:pPr>
            <a:r>
              <a:rPr lang="pl-PL" sz="3000" b="1" dirty="0" smtClean="0">
                <a:latin typeface="Gabriola" pitchFamily="82"/>
              </a:rPr>
              <a:t>m</a:t>
            </a:r>
            <a:r>
              <a:rPr lang="fr-FR" sz="3000" b="1" dirty="0" smtClean="0">
                <a:latin typeface="Gabriola" pitchFamily="82"/>
              </a:rPr>
              <a:t>erveille (m.) – </a:t>
            </a:r>
            <a:r>
              <a:rPr lang="fr-FR" sz="3000" dirty="0" smtClean="0">
                <a:latin typeface="Gabriola" pitchFamily="82"/>
              </a:rPr>
              <a:t>cud, dziw</a:t>
            </a:r>
            <a:endParaRPr lang="pl-PL" sz="3000" dirty="0" smtClean="0">
              <a:latin typeface="Gabriola" pitchFamily="82"/>
            </a:endParaRPr>
          </a:p>
          <a:p>
            <a:pPr marL="0" lvl="0" indent="-216000">
              <a:buNone/>
            </a:pPr>
            <a:r>
              <a:rPr lang="pl-PL" sz="3000" b="1" dirty="0" err="1" smtClean="0">
                <a:latin typeface="Gabriola" pitchFamily="82"/>
              </a:rPr>
              <a:t>nombreux</a:t>
            </a:r>
            <a:r>
              <a:rPr lang="pl-PL" sz="3000" dirty="0" smtClean="0">
                <a:latin typeface="Gabriola" pitchFamily="82"/>
              </a:rPr>
              <a:t> </a:t>
            </a:r>
            <a:r>
              <a:rPr lang="pl-PL" sz="3000" b="1" dirty="0" smtClean="0">
                <a:latin typeface="Gabriola" pitchFamily="82"/>
              </a:rPr>
              <a:t>, -</a:t>
            </a:r>
            <a:r>
              <a:rPr lang="pl-PL" sz="3000" b="1" dirty="0" err="1" smtClean="0">
                <a:latin typeface="Gabriola" pitchFamily="82"/>
              </a:rPr>
              <a:t>euse</a:t>
            </a:r>
            <a:r>
              <a:rPr lang="pl-PL" sz="3000" b="1" dirty="0" smtClean="0">
                <a:latin typeface="Gabriola" pitchFamily="82"/>
              </a:rPr>
              <a:t> </a:t>
            </a:r>
            <a:r>
              <a:rPr lang="pl-PL" sz="3000" dirty="0" smtClean="0">
                <a:latin typeface="Gabriola" pitchFamily="82"/>
              </a:rPr>
              <a:t>- liczny</a:t>
            </a:r>
          </a:p>
          <a:p>
            <a:pPr marL="0" lvl="0" indent="-216000">
              <a:buNone/>
            </a:pPr>
            <a:r>
              <a:rPr lang="pl-PL" sz="3000" b="1" dirty="0" err="1" smtClean="0">
                <a:latin typeface="Gabriola" pitchFamily="82"/>
              </a:rPr>
              <a:t>œil</a:t>
            </a:r>
            <a:r>
              <a:rPr lang="pl-PL" sz="3000" b="1" dirty="0" smtClean="0">
                <a:latin typeface="Gabriola" pitchFamily="82"/>
              </a:rPr>
              <a:t> (m.) </a:t>
            </a:r>
            <a:r>
              <a:rPr lang="pl-PL" sz="3000" dirty="0" smtClean="0">
                <a:latin typeface="Gabriola" pitchFamily="82"/>
              </a:rPr>
              <a:t>– oko</a:t>
            </a:r>
          </a:p>
          <a:p>
            <a:pPr marL="0" lvl="0" indent="-216000">
              <a:buNone/>
            </a:pPr>
            <a:r>
              <a:rPr lang="pl-PL" sz="3000" b="1" dirty="0" err="1" smtClean="0">
                <a:latin typeface="Gabriola" pitchFamily="82"/>
              </a:rPr>
              <a:t>passant</a:t>
            </a:r>
            <a:r>
              <a:rPr lang="pl-PL" sz="3000" b="1" dirty="0" smtClean="0">
                <a:latin typeface="Gabriola" pitchFamily="82"/>
              </a:rPr>
              <a:t> (m.) </a:t>
            </a:r>
            <a:r>
              <a:rPr lang="pl-PL" sz="3000" dirty="0" smtClean="0">
                <a:latin typeface="Gabriola" pitchFamily="82"/>
              </a:rPr>
              <a:t>– przechodzień</a:t>
            </a:r>
          </a:p>
          <a:p>
            <a:pPr marL="0" lvl="0" indent="-216000">
              <a:buNone/>
            </a:pPr>
            <a:r>
              <a:rPr lang="pl-PL" sz="3000" b="1" dirty="0" smtClean="0">
                <a:latin typeface="Gabriola" pitchFamily="82"/>
              </a:rPr>
              <a:t>p</a:t>
            </a:r>
            <a:r>
              <a:rPr lang="fr-FR" sz="3000" b="1" dirty="0" smtClean="0">
                <a:latin typeface="Gabriola" pitchFamily="82"/>
              </a:rPr>
              <a:t>roverbe (m.) – </a:t>
            </a:r>
            <a:r>
              <a:rPr lang="fr-FR" sz="3000" dirty="0" smtClean="0">
                <a:latin typeface="Gabriola" pitchFamily="82"/>
              </a:rPr>
              <a:t>przysłowie</a:t>
            </a:r>
          </a:p>
          <a:p>
            <a:pPr marL="0" lvl="0" indent="-216000">
              <a:buNone/>
            </a:pPr>
            <a:r>
              <a:rPr lang="pl-PL" sz="3000" b="1" dirty="0" smtClean="0">
                <a:latin typeface="Gabriola" pitchFamily="82"/>
              </a:rPr>
              <a:t>q</a:t>
            </a:r>
            <a:r>
              <a:rPr lang="fr-FR" sz="3000" b="1" dirty="0" smtClean="0">
                <a:latin typeface="Gabriola" pitchFamily="82"/>
              </a:rPr>
              <a:t>uai</a:t>
            </a:r>
            <a:r>
              <a:rPr lang="pl-PL" sz="3000" b="1" dirty="0" smtClean="0">
                <a:latin typeface="Gabriola" pitchFamily="82"/>
              </a:rPr>
              <a:t> (m.)</a:t>
            </a:r>
            <a:r>
              <a:rPr lang="fr-FR" sz="3000" b="1" dirty="0" smtClean="0">
                <a:latin typeface="Gabriola" pitchFamily="82"/>
              </a:rPr>
              <a:t>– </a:t>
            </a:r>
            <a:r>
              <a:rPr lang="fr-FR" sz="3000" dirty="0" smtClean="0">
                <a:latin typeface="Gabriola" pitchFamily="82"/>
              </a:rPr>
              <a:t>dok ; nabrzeże</a:t>
            </a:r>
          </a:p>
          <a:p>
            <a:pPr marL="0" lvl="0" indent="-216000">
              <a:buNone/>
            </a:pPr>
            <a:r>
              <a:rPr lang="pl-PL" sz="3000" b="1" dirty="0" smtClean="0">
                <a:latin typeface="Gabriola" pitchFamily="82"/>
              </a:rPr>
              <a:t>r</a:t>
            </a:r>
            <a:r>
              <a:rPr lang="fr-FR" sz="3000" b="1" dirty="0" smtClean="0">
                <a:latin typeface="Gabriola" pitchFamily="82"/>
              </a:rPr>
              <a:t>égner – </a:t>
            </a:r>
            <a:r>
              <a:rPr lang="fr-FR" sz="3000" dirty="0" smtClean="0">
                <a:latin typeface="Gabriola" pitchFamily="82"/>
              </a:rPr>
              <a:t>panować, władać</a:t>
            </a:r>
          </a:p>
        </p:txBody>
      </p:sp>
      <p:sp>
        <p:nvSpPr>
          <p:cNvPr id="4" name="Symbol zastępczy zawartości 3"/>
          <p:cNvSpPr>
            <a:spLocks noGrp="1"/>
          </p:cNvSpPr>
          <p:nvPr>
            <p:ph sz="half" idx="2"/>
          </p:nvPr>
        </p:nvSpPr>
        <p:spPr/>
        <p:txBody>
          <a:bodyPr/>
          <a:lstStyle/>
          <a:p>
            <a:pPr marL="1588" lvl="0" indent="31750">
              <a:buNone/>
            </a:pPr>
            <a:r>
              <a:rPr lang="pl-PL" sz="3000" b="1" dirty="0" smtClean="0">
                <a:latin typeface="Gabriola" pitchFamily="82"/>
              </a:rPr>
              <a:t>s</a:t>
            </a:r>
            <a:r>
              <a:rPr lang="fr-FR" sz="3000" b="1" dirty="0" smtClean="0">
                <a:latin typeface="Gabriola" pitchFamily="82"/>
              </a:rPr>
              <a:t>elon – </a:t>
            </a:r>
            <a:r>
              <a:rPr lang="fr-FR" sz="3000" dirty="0" smtClean="0">
                <a:latin typeface="Gabriola" pitchFamily="82"/>
              </a:rPr>
              <a:t>według</a:t>
            </a:r>
            <a:endParaRPr lang="pl-PL" sz="3000" dirty="0" smtClean="0">
              <a:latin typeface="Gabriola" pitchFamily="82"/>
            </a:endParaRPr>
          </a:p>
          <a:p>
            <a:pPr marL="1588" lvl="0" indent="31750">
              <a:buNone/>
            </a:pPr>
            <a:r>
              <a:rPr lang="pl-PL" sz="3000" b="1" dirty="0" smtClean="0">
                <a:latin typeface="Gabriola" pitchFamily="82"/>
              </a:rPr>
              <a:t>s</a:t>
            </a:r>
            <a:r>
              <a:rPr lang="fr-FR" sz="3000" b="1" dirty="0" smtClean="0">
                <a:latin typeface="Gabriola" pitchFamily="82"/>
              </a:rPr>
              <a:t>e quitter – </a:t>
            </a:r>
            <a:r>
              <a:rPr lang="fr-FR" sz="3000" dirty="0" smtClean="0">
                <a:latin typeface="Gabriola" pitchFamily="82"/>
              </a:rPr>
              <a:t>odejść</a:t>
            </a:r>
          </a:p>
          <a:p>
            <a:pPr marL="1588" lvl="0" indent="31750">
              <a:buNone/>
            </a:pPr>
            <a:r>
              <a:rPr lang="pl-PL" sz="3000" b="1" dirty="0" smtClean="0">
                <a:latin typeface="Gabriola" pitchFamily="82"/>
              </a:rPr>
              <a:t>s</a:t>
            </a:r>
            <a:r>
              <a:rPr lang="fr-FR" sz="3000" b="1" dirty="0" smtClean="0">
                <a:latin typeface="Gabriola" pitchFamily="82"/>
              </a:rPr>
              <a:t>e trouver – </a:t>
            </a:r>
            <a:r>
              <a:rPr lang="fr-FR" sz="3000" dirty="0" smtClean="0">
                <a:latin typeface="Gabriola" pitchFamily="82"/>
              </a:rPr>
              <a:t>znajdować się</a:t>
            </a:r>
          </a:p>
          <a:p>
            <a:pPr marL="1588" lvl="0" indent="31750">
              <a:buNone/>
            </a:pPr>
            <a:r>
              <a:rPr lang="pl-PL" sz="3000" b="1" dirty="0" smtClean="0">
                <a:latin typeface="Gabriola" pitchFamily="82"/>
              </a:rPr>
              <a:t>s</a:t>
            </a:r>
            <a:r>
              <a:rPr lang="fr-FR" sz="3000" b="1" dirty="0" smtClean="0">
                <a:latin typeface="Gabriola" pitchFamily="82"/>
              </a:rPr>
              <a:t>oirée (f.) – </a:t>
            </a:r>
            <a:r>
              <a:rPr lang="fr-FR" sz="3000" dirty="0" smtClean="0">
                <a:latin typeface="Gabriola" pitchFamily="82"/>
              </a:rPr>
              <a:t>wieczorne </a:t>
            </a:r>
            <a:r>
              <a:rPr lang="pl-PL" sz="3000" dirty="0" smtClean="0">
                <a:latin typeface="Gabriola" pitchFamily="82"/>
              </a:rPr>
              <a:t>przyjęcie</a:t>
            </a:r>
            <a:endParaRPr lang="fr-FR" sz="3000" dirty="0" smtClean="0">
              <a:latin typeface="Gabriola" pitchFamily="82"/>
            </a:endParaRPr>
          </a:p>
          <a:p>
            <a:pPr marL="1588" lvl="0" indent="31750">
              <a:buNone/>
            </a:pPr>
            <a:r>
              <a:rPr lang="pl-PL" sz="3000" b="1" dirty="0" smtClean="0">
                <a:latin typeface="Gabriola" pitchFamily="82"/>
              </a:rPr>
              <a:t>s</a:t>
            </a:r>
            <a:r>
              <a:rPr lang="fr-FR" sz="3000" b="1" dirty="0" smtClean="0">
                <a:latin typeface="Gabriola" pitchFamily="82"/>
              </a:rPr>
              <a:t>tation (f.) balnéaire – </a:t>
            </a:r>
            <a:r>
              <a:rPr lang="fr-FR" sz="3000" dirty="0" smtClean="0">
                <a:latin typeface="Gabriola" pitchFamily="82"/>
              </a:rPr>
              <a:t>nadmorski kurort </a:t>
            </a:r>
          </a:p>
          <a:p>
            <a:pPr marL="1588" lvl="0" indent="31750">
              <a:buNone/>
            </a:pPr>
            <a:r>
              <a:rPr lang="pl-PL" sz="3000" b="1" dirty="0" smtClean="0">
                <a:latin typeface="Gabriola" pitchFamily="82"/>
              </a:rPr>
              <a:t>s</a:t>
            </a:r>
            <a:r>
              <a:rPr lang="fr-FR" sz="3000" b="1" dirty="0" smtClean="0">
                <a:latin typeface="Gabriola" pitchFamily="82"/>
              </a:rPr>
              <a:t>trabisme (m.) </a:t>
            </a:r>
            <a:r>
              <a:rPr lang="fr-FR" sz="3000" dirty="0" smtClean="0">
                <a:latin typeface="Gabriola" pitchFamily="82"/>
              </a:rPr>
              <a:t>– zez</a:t>
            </a:r>
          </a:p>
          <a:p>
            <a:pPr marL="1588" lvl="0" indent="31750">
              <a:buNone/>
            </a:pPr>
            <a:r>
              <a:rPr lang="pl-PL" sz="3000" b="1" dirty="0" smtClean="0">
                <a:latin typeface="Gabriola" pitchFamily="82"/>
              </a:rPr>
              <a:t>t</a:t>
            </a:r>
            <a:r>
              <a:rPr lang="fr-FR" sz="3000" b="1" dirty="0" smtClean="0">
                <a:latin typeface="Gabriola" pitchFamily="82"/>
              </a:rPr>
              <a:t>ravaux</a:t>
            </a:r>
            <a:r>
              <a:rPr lang="fr-FR" sz="3000" dirty="0" smtClean="0">
                <a:latin typeface="Gabriola" pitchFamily="82"/>
              </a:rPr>
              <a:t> </a:t>
            </a:r>
            <a:r>
              <a:rPr lang="pl-PL" sz="3000" b="1" dirty="0" smtClean="0">
                <a:latin typeface="Gabriola" pitchFamily="82"/>
              </a:rPr>
              <a:t>(</a:t>
            </a:r>
            <a:r>
              <a:rPr lang="pl-PL" sz="3000" b="1" dirty="0" err="1" smtClean="0">
                <a:latin typeface="Gabriola" pitchFamily="82"/>
              </a:rPr>
              <a:t>mpl</a:t>
            </a:r>
            <a:r>
              <a:rPr lang="pl-PL" sz="3000" b="1" dirty="0" smtClean="0">
                <a:latin typeface="Gabriola" pitchFamily="82"/>
              </a:rPr>
              <a:t>)</a:t>
            </a:r>
            <a:r>
              <a:rPr lang="fr-FR" sz="3000" dirty="0" smtClean="0">
                <a:latin typeface="Gabriola" pitchFamily="82"/>
              </a:rPr>
              <a:t>– prace</a:t>
            </a:r>
          </a:p>
          <a:p>
            <a:pPr marL="1588" lvl="0" indent="31750">
              <a:buNone/>
            </a:pPr>
            <a:r>
              <a:rPr lang="pl-PL" sz="3000" b="1" dirty="0" smtClean="0">
                <a:latin typeface="Gabriola" pitchFamily="82"/>
              </a:rPr>
              <a:t>v</a:t>
            </a:r>
            <a:r>
              <a:rPr lang="fr-FR" sz="3000" b="1" dirty="0" smtClean="0">
                <a:latin typeface="Gabriola" pitchFamily="82"/>
              </a:rPr>
              <a:t>oisin (m.) </a:t>
            </a:r>
            <a:r>
              <a:rPr lang="fr-FR" sz="3000" dirty="0" smtClean="0">
                <a:latin typeface="Gabriola" pitchFamily="82"/>
              </a:rPr>
              <a:t>– sąsiad</a:t>
            </a:r>
          </a:p>
          <a:p>
            <a:pPr marL="1588" lvl="0" indent="31750">
              <a:buNone/>
            </a:pPr>
            <a:r>
              <a:rPr lang="pl-PL" sz="3000" b="1" dirty="0" smtClean="0">
                <a:latin typeface="Gabriola" pitchFamily="82"/>
              </a:rPr>
              <a:t>v</a:t>
            </a:r>
            <a:r>
              <a:rPr lang="fr-FR" sz="3000" b="1" dirty="0" smtClean="0">
                <a:latin typeface="Gabriola" pitchFamily="82"/>
              </a:rPr>
              <a:t>ertigineu</a:t>
            </a:r>
            <a:r>
              <a:rPr lang="pl-PL" sz="3000" b="1" dirty="0" smtClean="0">
                <a:latin typeface="Gabriola" pitchFamily="82"/>
              </a:rPr>
              <a:t>x, -</a:t>
            </a:r>
            <a:r>
              <a:rPr lang="pl-PL" sz="3000" b="1" dirty="0" err="1" smtClean="0">
                <a:latin typeface="Gabriola" pitchFamily="82"/>
              </a:rPr>
              <a:t>euse</a:t>
            </a:r>
            <a:r>
              <a:rPr lang="fr-FR" sz="3000" b="1" dirty="0" smtClean="0">
                <a:latin typeface="Gabriola" pitchFamily="82"/>
              </a:rPr>
              <a:t> </a:t>
            </a:r>
            <a:r>
              <a:rPr lang="fr-FR" sz="3000" dirty="0" smtClean="0">
                <a:latin typeface="Gabriola" pitchFamily="82"/>
              </a:rPr>
              <a:t>– oszałamiający</a:t>
            </a:r>
          </a:p>
          <a:p>
            <a:pPr marL="1588" lvl="0" indent="31750">
              <a:buNone/>
            </a:pPr>
            <a:r>
              <a:rPr lang="pl-PL" sz="3000" b="1" dirty="0" smtClean="0">
                <a:latin typeface="Gabriola" pitchFamily="82"/>
              </a:rPr>
              <a:t>v</a:t>
            </a:r>
            <a:r>
              <a:rPr lang="fr-FR" sz="3000" b="1" dirty="0" smtClean="0">
                <a:latin typeface="Gabriola" pitchFamily="82"/>
              </a:rPr>
              <a:t>omissement (m.) </a:t>
            </a:r>
            <a:r>
              <a:rPr lang="fr-FR" sz="3000" dirty="0" smtClean="0">
                <a:latin typeface="Gabriola" pitchFamily="82"/>
              </a:rPr>
              <a:t>- wymiot</a:t>
            </a:r>
            <a:r>
              <a:rPr lang="pl-PL" sz="3000" dirty="0" smtClean="0">
                <a:latin typeface="Gabriola" pitchFamily="82"/>
              </a:rPr>
              <a:t>owanie</a:t>
            </a:r>
            <a:endParaRPr lang="fr-FR" sz="3000" dirty="0" smtClean="0">
              <a:latin typeface="Gabriola" pitchFamily="82"/>
            </a:endParaRPr>
          </a:p>
          <a:p>
            <a:pPr lvl="0"/>
            <a:endParaRPr lang="fr-FR" dirty="0" smtClean="0">
              <a:latin typeface="Gabriola" pitchFamily="82"/>
            </a:endParaRPr>
          </a:p>
          <a:p>
            <a:endParaRPr lang="pl-PL" dirty="0"/>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40879" y="484560"/>
            <a:ext cx="860796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GB" sz="6000" b="0" i="1">
                <a:latin typeface="Gabriola" pitchFamily="82"/>
              </a:rPr>
              <a:t>La bibliographie</a:t>
            </a:r>
          </a:p>
        </p:txBody>
      </p:sp>
      <p:sp>
        <p:nvSpPr>
          <p:cNvPr id="3" name="Symbol zastępczy tekstu 2"/>
          <p:cNvSpPr txBox="1">
            <a:spLocks noGrp="1"/>
          </p:cNvSpPr>
          <p:nvPr>
            <p:ph type="body" idx="4294967295"/>
          </p:nvPr>
        </p:nvSpPr>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r>
              <a:rPr lang="en-GB" sz="3000">
                <a:latin typeface="Gabriola" pitchFamily="82"/>
              </a:rPr>
              <a:t>http://www.expressions-francaises.fr</a:t>
            </a:r>
          </a:p>
          <a:p>
            <a:pPr lvl="0"/>
            <a:r>
              <a:rPr lang="en-GB" sz="3000">
                <a:latin typeface="Gabriola" pitchFamily="82"/>
              </a:rPr>
              <a:t>http://iletaitparis.fr/fr/top-5-expressions-parisiennes-improbables/</a:t>
            </a:r>
          </a:p>
          <a:p>
            <a:pPr lvl="0"/>
            <a:r>
              <a:rPr lang="en-GB" sz="3000">
                <a:latin typeface="Gabriola" pitchFamily="82"/>
              </a:rPr>
              <a:t>Français Présent 1 Paris, Wydanie specjalne 1/2018</a:t>
            </a:r>
          </a:p>
          <a:p>
            <a:pPr lvl="0"/>
            <a:r>
              <a:rPr lang="en-GB" sz="3000">
                <a:latin typeface="Gabriola" pitchFamily="82"/>
              </a:rPr>
              <a:t>http://www.expressio.fr/toutes_les_expressions.php</a:t>
            </a:r>
          </a:p>
          <a:p>
            <a:pPr lvl="0"/>
            <a:r>
              <a:rPr lang="en-GB" sz="3000">
                <a:latin typeface="Gabriola" pitchFamily="82"/>
              </a:rPr>
              <a:t>http://www.linternaute.com/expression/</a:t>
            </a:r>
          </a:p>
        </p:txBody>
      </p:sp>
    </p:spTree>
  </p:cSld>
  <p:clrMapOvr>
    <a:masterClrMapping/>
  </p:clrMapOvr>
  <p:transition spd="med">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40879" y="415440"/>
            <a:ext cx="8607960" cy="15426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GB" sz="6600" b="0" i="1">
                <a:latin typeface="Gabriola" pitchFamily="82"/>
              </a:rPr>
              <a:t>Quiz</a:t>
            </a:r>
          </a:p>
        </p:txBody>
      </p:sp>
      <p:sp>
        <p:nvSpPr>
          <p:cNvPr id="3" name="Podtytuł 2"/>
          <p:cNvSpPr txBox="1">
            <a:spLocks noGrp="1"/>
          </p:cNvSpPr>
          <p:nvPr>
            <p:ph type="subTitle" idx="4294967295"/>
          </p:nvPr>
        </p:nvSpPr>
        <p:spPr>
          <a:xfrm>
            <a:off x="719832" y="2123653"/>
            <a:ext cx="8607960" cy="5605200"/>
          </a:xfrm>
        </p:spPr>
        <p:txBody>
          <a:bodyPr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buNone/>
            </a:pPr>
            <a:r>
              <a:rPr lang="en-GB" sz="3000" dirty="0">
                <a:latin typeface="Gabriola" pitchFamily="82"/>
              </a:rPr>
              <a:t>1. </a:t>
            </a:r>
            <a:r>
              <a:rPr lang="en-GB" sz="3000" dirty="0" smtClean="0">
                <a:latin typeface="Gabriola" pitchFamily="82"/>
              </a:rPr>
              <a:t>Q</a:t>
            </a:r>
            <a:r>
              <a:rPr lang="pl-PL" sz="3000" dirty="0" smtClean="0">
                <a:latin typeface="Gabriola" pitchFamily="82"/>
              </a:rPr>
              <a:t>u</a:t>
            </a:r>
            <a:r>
              <a:rPr lang="en-GB" sz="3000" dirty="0" smtClean="0">
                <a:latin typeface="Gabriola" pitchFamily="82"/>
              </a:rPr>
              <a:t>e </a:t>
            </a:r>
            <a:r>
              <a:rPr lang="en-GB" sz="3000" dirty="0" err="1">
                <a:latin typeface="Gabriola" pitchFamily="82"/>
              </a:rPr>
              <a:t>signifie</a:t>
            </a:r>
            <a:r>
              <a:rPr lang="en-GB" sz="3000" dirty="0">
                <a:latin typeface="Gabriola" pitchFamily="82"/>
              </a:rPr>
              <a:t> le </a:t>
            </a:r>
            <a:r>
              <a:rPr lang="en-GB" sz="3000" dirty="0" err="1">
                <a:latin typeface="Gabriola" pitchFamily="82"/>
              </a:rPr>
              <a:t>proverbe</a:t>
            </a:r>
            <a:r>
              <a:rPr lang="en-GB" sz="3000" dirty="0">
                <a:latin typeface="Gabriola" pitchFamily="82"/>
              </a:rPr>
              <a:t> « </a:t>
            </a:r>
            <a:r>
              <a:rPr lang="en-GB" sz="3000" dirty="0" err="1">
                <a:latin typeface="Gabriola" pitchFamily="82"/>
              </a:rPr>
              <a:t>attraper</a:t>
            </a:r>
            <a:r>
              <a:rPr lang="en-GB" sz="3000" dirty="0">
                <a:latin typeface="Gabriola" pitchFamily="82"/>
              </a:rPr>
              <a:t> la </a:t>
            </a:r>
            <a:r>
              <a:rPr lang="en-GB" sz="3000" dirty="0" err="1">
                <a:latin typeface="Gabriola" pitchFamily="82"/>
              </a:rPr>
              <a:t>fièvre</a:t>
            </a:r>
            <a:r>
              <a:rPr lang="en-GB" sz="3000" dirty="0">
                <a:latin typeface="Gabriola" pitchFamily="82"/>
              </a:rPr>
              <a:t> de </a:t>
            </a:r>
            <a:r>
              <a:rPr lang="en-GB" sz="3000" dirty="0" err="1">
                <a:latin typeface="Gabriola" pitchFamily="82"/>
              </a:rPr>
              <a:t>Bercy</a:t>
            </a:r>
            <a:r>
              <a:rPr lang="en-GB" sz="3000" dirty="0">
                <a:latin typeface="Gabriola" pitchFamily="82"/>
              </a:rPr>
              <a:t> » ?</a:t>
            </a:r>
          </a:p>
          <a:p>
            <a:pPr marL="0" lvl="0" indent="-216000">
              <a:buNone/>
            </a:pPr>
            <a:r>
              <a:rPr lang="en-GB" sz="3000" dirty="0">
                <a:latin typeface="Gabriola" pitchFamily="82"/>
              </a:rPr>
              <a:t>a) </a:t>
            </a:r>
            <a:r>
              <a:rPr lang="en-GB" sz="3000" dirty="0" err="1">
                <a:latin typeface="Gabriola" pitchFamily="82"/>
              </a:rPr>
              <a:t>être</a:t>
            </a:r>
            <a:r>
              <a:rPr lang="en-GB" sz="3000" dirty="0">
                <a:latin typeface="Gabriola" pitchFamily="82"/>
              </a:rPr>
              <a:t> </a:t>
            </a:r>
            <a:r>
              <a:rPr lang="en-GB" sz="3000" dirty="0" err="1">
                <a:latin typeface="Gabriola" pitchFamily="82"/>
              </a:rPr>
              <a:t>solide</a:t>
            </a:r>
            <a:endParaRPr lang="en-GB" sz="3000" dirty="0">
              <a:latin typeface="Gabriola" pitchFamily="82"/>
            </a:endParaRPr>
          </a:p>
          <a:p>
            <a:pPr marL="0" lvl="0" indent="-216000">
              <a:buNone/>
            </a:pPr>
            <a:r>
              <a:rPr lang="en-GB" sz="3000" dirty="0">
                <a:latin typeface="Gabriola" pitchFamily="82"/>
              </a:rPr>
              <a:t>b) </a:t>
            </a:r>
            <a:r>
              <a:rPr lang="en-GB" sz="3000" dirty="0" err="1">
                <a:latin typeface="Gabriola" pitchFamily="82"/>
              </a:rPr>
              <a:t>l'amour</a:t>
            </a:r>
            <a:r>
              <a:rPr lang="en-GB" sz="3000" dirty="0">
                <a:latin typeface="Gabriola" pitchFamily="82"/>
              </a:rPr>
              <a:t> de </a:t>
            </a:r>
            <a:r>
              <a:rPr lang="en-GB" sz="3000" dirty="0" err="1">
                <a:latin typeface="Gabriola" pitchFamily="82"/>
              </a:rPr>
              <a:t>courte</a:t>
            </a:r>
            <a:r>
              <a:rPr lang="en-GB" sz="3000" dirty="0">
                <a:latin typeface="Gabriola" pitchFamily="82"/>
              </a:rPr>
              <a:t> </a:t>
            </a:r>
            <a:r>
              <a:rPr lang="en-GB" sz="3000" dirty="0" err="1">
                <a:latin typeface="Gabriola" pitchFamily="82"/>
              </a:rPr>
              <a:t>durée</a:t>
            </a:r>
            <a:endParaRPr lang="en-GB" sz="3000" dirty="0">
              <a:latin typeface="Gabriola" pitchFamily="82"/>
            </a:endParaRPr>
          </a:p>
          <a:p>
            <a:pPr marL="0" lvl="0" indent="-216000">
              <a:buNone/>
            </a:pPr>
            <a:r>
              <a:rPr lang="en-GB" sz="3000" dirty="0">
                <a:latin typeface="Gabriola" pitchFamily="82"/>
              </a:rPr>
              <a:t>c) </a:t>
            </a:r>
            <a:r>
              <a:rPr lang="en-GB" sz="3000" dirty="0" err="1">
                <a:latin typeface="Gabriola" pitchFamily="82"/>
              </a:rPr>
              <a:t>être</a:t>
            </a:r>
            <a:r>
              <a:rPr lang="en-GB" sz="3000" dirty="0">
                <a:latin typeface="Gabriola" pitchFamily="82"/>
              </a:rPr>
              <a:t> </a:t>
            </a:r>
            <a:r>
              <a:rPr lang="en-GB" sz="3000" dirty="0" err="1">
                <a:latin typeface="Gabriola" pitchFamily="82"/>
              </a:rPr>
              <a:t>saoul</a:t>
            </a:r>
            <a:endParaRPr lang="en-GB" sz="3000" dirty="0">
              <a:latin typeface="Gabriola" pitchFamily="82"/>
            </a:endParaRPr>
          </a:p>
          <a:p>
            <a:pPr marL="0" lvl="0" indent="-216000" algn="ctr">
              <a:buNone/>
            </a:pPr>
            <a:endParaRPr lang="en-GB" dirty="0"/>
          </a:p>
        </p:txBody>
      </p:sp>
    </p:spTree>
  </p:cSld>
  <p:clrMapOvr>
    <a:masterClrMapping/>
  </p:clrMapOvr>
  <p:transition spd="med">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719832" y="2051645"/>
            <a:ext cx="8607960" cy="6308280"/>
          </a:xfrm>
        </p:spPr>
        <p:txBody>
          <a:bodyPr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buNone/>
            </a:pPr>
            <a:r>
              <a:rPr lang="en-GB" sz="3000" dirty="0">
                <a:latin typeface="Gabriola" pitchFamily="82"/>
              </a:rPr>
              <a:t>2. </a:t>
            </a:r>
            <a:r>
              <a:rPr lang="en-GB" sz="3000" dirty="0" err="1">
                <a:latin typeface="Gabriola" pitchFamily="82"/>
              </a:rPr>
              <a:t>Quelle</a:t>
            </a:r>
            <a:r>
              <a:rPr lang="en-GB" sz="3000" dirty="0">
                <a:latin typeface="Gabriola" pitchFamily="82"/>
              </a:rPr>
              <a:t> </a:t>
            </a:r>
            <a:r>
              <a:rPr lang="en-GB" sz="3000" dirty="0" err="1">
                <a:latin typeface="Gabriola" pitchFamily="82"/>
              </a:rPr>
              <a:t>ville</a:t>
            </a:r>
            <a:r>
              <a:rPr lang="en-GB" sz="3000" dirty="0">
                <a:latin typeface="Gabriola" pitchFamily="82"/>
              </a:rPr>
              <a:t> </a:t>
            </a:r>
            <a:r>
              <a:rPr lang="en-GB" sz="3000" dirty="0" err="1">
                <a:latin typeface="Gabriola" pitchFamily="82"/>
              </a:rPr>
              <a:t>est</a:t>
            </a:r>
            <a:r>
              <a:rPr lang="en-GB" sz="3000" dirty="0">
                <a:latin typeface="Gabriola" pitchFamily="82"/>
              </a:rPr>
              <a:t> à </a:t>
            </a:r>
            <a:r>
              <a:rPr lang="en-GB" sz="3000" dirty="0" err="1">
                <a:latin typeface="Gabriola" pitchFamily="82"/>
              </a:rPr>
              <a:t>l'origine</a:t>
            </a:r>
            <a:r>
              <a:rPr lang="en-GB" sz="3000" dirty="0">
                <a:latin typeface="Gabriola" pitchFamily="82"/>
              </a:rPr>
              <a:t> </a:t>
            </a:r>
            <a:r>
              <a:rPr lang="en-GB" sz="3000" dirty="0" err="1">
                <a:latin typeface="Gabriola" pitchFamily="82"/>
              </a:rPr>
              <a:t>dans</a:t>
            </a:r>
            <a:r>
              <a:rPr lang="en-GB" sz="3000" dirty="0">
                <a:latin typeface="Gabriola" pitchFamily="82"/>
              </a:rPr>
              <a:t> le </a:t>
            </a:r>
            <a:r>
              <a:rPr lang="en-GB" sz="3000" dirty="0" err="1">
                <a:latin typeface="Gabriola" pitchFamily="82"/>
              </a:rPr>
              <a:t>proverbe</a:t>
            </a:r>
            <a:r>
              <a:rPr lang="en-GB" sz="3000" dirty="0">
                <a:latin typeface="Gabriola" pitchFamily="82"/>
              </a:rPr>
              <a:t> </a:t>
            </a:r>
            <a:r>
              <a:rPr lang="en-GB" sz="3000" dirty="0" smtClean="0">
                <a:latin typeface="Gabriola" pitchFamily="82"/>
              </a:rPr>
              <a:t>« </a:t>
            </a:r>
            <a:r>
              <a:rPr lang="en-GB" sz="3000" dirty="0">
                <a:latin typeface="Gabriola" pitchFamily="82"/>
              </a:rPr>
              <a:t>Paris ne </a:t>
            </a:r>
            <a:r>
              <a:rPr lang="en-GB" sz="3000" dirty="0" err="1">
                <a:latin typeface="Gabriola" pitchFamily="82"/>
              </a:rPr>
              <a:t>s’est</a:t>
            </a:r>
            <a:r>
              <a:rPr lang="en-GB" sz="3000" dirty="0">
                <a:latin typeface="Gabriola" pitchFamily="82"/>
              </a:rPr>
              <a:t> pas fait </a:t>
            </a:r>
            <a:r>
              <a:rPr lang="pl-PL" sz="3000" dirty="0" smtClean="0">
                <a:latin typeface="Gabriola" pitchFamily="82"/>
              </a:rPr>
              <a:t/>
            </a:r>
            <a:br>
              <a:rPr lang="pl-PL" sz="3000" dirty="0" smtClean="0">
                <a:latin typeface="Gabriola" pitchFamily="82"/>
              </a:rPr>
            </a:br>
            <a:r>
              <a:rPr lang="en-GB" sz="3000" dirty="0" smtClean="0">
                <a:latin typeface="Gabriola" pitchFamily="82"/>
              </a:rPr>
              <a:t>en </a:t>
            </a:r>
            <a:r>
              <a:rPr lang="en-GB" sz="3000" dirty="0">
                <a:latin typeface="Gabriola" pitchFamily="82"/>
              </a:rPr>
              <a:t>un jour » ?</a:t>
            </a:r>
          </a:p>
          <a:p>
            <a:pPr marL="0" lvl="0" indent="-216000">
              <a:buNone/>
            </a:pPr>
            <a:r>
              <a:rPr lang="en-GB" sz="3000" dirty="0">
                <a:latin typeface="Gabriola" pitchFamily="82"/>
              </a:rPr>
              <a:t>a) Rome</a:t>
            </a:r>
          </a:p>
          <a:p>
            <a:pPr marL="0" lvl="0" indent="-216000">
              <a:buNone/>
            </a:pPr>
            <a:r>
              <a:rPr lang="en-GB" sz="3000" dirty="0">
                <a:latin typeface="Gabriola" pitchFamily="82"/>
              </a:rPr>
              <a:t>b) </a:t>
            </a:r>
            <a:r>
              <a:rPr lang="en-GB" sz="3000" dirty="0" err="1">
                <a:latin typeface="Gabriola" pitchFamily="82"/>
              </a:rPr>
              <a:t>Londres</a:t>
            </a:r>
            <a:endParaRPr lang="en-GB" sz="3000" dirty="0">
              <a:latin typeface="Gabriola" pitchFamily="82"/>
            </a:endParaRPr>
          </a:p>
          <a:p>
            <a:pPr marL="0" lvl="0" indent="-216000">
              <a:buNone/>
            </a:pPr>
            <a:r>
              <a:rPr lang="en-GB" sz="3000" dirty="0">
                <a:latin typeface="Gabriola" pitchFamily="82"/>
              </a:rPr>
              <a:t>c) Berlin</a:t>
            </a:r>
          </a:p>
        </p:txBody>
      </p:sp>
    </p:spTree>
  </p:cSld>
  <p:clrMapOvr>
    <a:masterClrMapping/>
  </p:clrMapOvr>
  <p:transition spd="med">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719832" y="2051645"/>
            <a:ext cx="8607960" cy="6308280"/>
          </a:xfrm>
        </p:spPr>
        <p:txBody>
          <a:bodyPr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buNone/>
            </a:pPr>
            <a:r>
              <a:rPr lang="en-GB" sz="3000" dirty="0">
                <a:latin typeface="Gabriola" pitchFamily="82"/>
              </a:rPr>
              <a:t>3. </a:t>
            </a:r>
            <a:r>
              <a:rPr lang="en-GB" sz="3000" dirty="0" smtClean="0">
                <a:latin typeface="Gabriola" pitchFamily="82"/>
              </a:rPr>
              <a:t>Q</a:t>
            </a:r>
            <a:r>
              <a:rPr lang="pl-PL" sz="3000" dirty="0" smtClean="0">
                <a:latin typeface="Gabriola" pitchFamily="82"/>
              </a:rPr>
              <a:t>u</a:t>
            </a:r>
            <a:r>
              <a:rPr lang="en-GB" sz="3000" dirty="0" smtClean="0">
                <a:latin typeface="Gabriola" pitchFamily="82"/>
              </a:rPr>
              <a:t>el </a:t>
            </a:r>
            <a:r>
              <a:rPr lang="en-GB" sz="3000" dirty="0">
                <a:latin typeface="Gabriola" pitchFamily="82"/>
              </a:rPr>
              <a:t>champignon </a:t>
            </a:r>
            <a:r>
              <a:rPr lang="en-GB" sz="3000" dirty="0" err="1">
                <a:latin typeface="Gabriola" pitchFamily="82"/>
              </a:rPr>
              <a:t>est</a:t>
            </a:r>
            <a:r>
              <a:rPr lang="en-GB" sz="3000" dirty="0">
                <a:latin typeface="Gabriola" pitchFamily="82"/>
              </a:rPr>
              <a:t> en </a:t>
            </a:r>
            <a:r>
              <a:rPr lang="en-GB" sz="3000" dirty="0" err="1">
                <a:latin typeface="Gabriola" pitchFamily="82"/>
              </a:rPr>
              <a:t>polonais</a:t>
            </a:r>
            <a:r>
              <a:rPr lang="en-GB" sz="3000" dirty="0">
                <a:latin typeface="Gabriola" pitchFamily="82"/>
              </a:rPr>
              <a:t> « le champignon de Paris » ?</a:t>
            </a:r>
          </a:p>
          <a:p>
            <a:pPr marL="0" lvl="0" indent="-216000">
              <a:buNone/>
            </a:pPr>
            <a:r>
              <a:rPr lang="en-GB" sz="3000" dirty="0">
                <a:latin typeface="Gabriola" pitchFamily="82"/>
              </a:rPr>
              <a:t>a) </a:t>
            </a:r>
            <a:r>
              <a:rPr lang="en-GB" sz="3000" dirty="0" err="1">
                <a:latin typeface="Gabriola" pitchFamily="82"/>
              </a:rPr>
              <a:t>kania</a:t>
            </a:r>
            <a:endParaRPr lang="en-GB" sz="3000" dirty="0">
              <a:latin typeface="Gabriola" pitchFamily="82"/>
            </a:endParaRPr>
          </a:p>
          <a:p>
            <a:pPr marL="0" lvl="0" indent="-216000">
              <a:buNone/>
            </a:pPr>
            <a:r>
              <a:rPr lang="en-GB" sz="3000" dirty="0">
                <a:latin typeface="Gabriola" pitchFamily="82"/>
              </a:rPr>
              <a:t>b) </a:t>
            </a:r>
            <a:r>
              <a:rPr lang="en-GB" sz="3000" dirty="0" err="1">
                <a:latin typeface="Gabriola" pitchFamily="82"/>
              </a:rPr>
              <a:t>pieczarka</a:t>
            </a:r>
            <a:endParaRPr lang="en-GB" sz="3000" dirty="0">
              <a:latin typeface="Gabriola" pitchFamily="82"/>
            </a:endParaRPr>
          </a:p>
          <a:p>
            <a:pPr marL="0" lvl="0" indent="-216000">
              <a:buNone/>
            </a:pPr>
            <a:r>
              <a:rPr lang="en-GB" sz="3000" dirty="0">
                <a:latin typeface="Gabriola" pitchFamily="82"/>
              </a:rPr>
              <a:t>c) </a:t>
            </a:r>
            <a:r>
              <a:rPr lang="en-GB" sz="3000" dirty="0" err="1">
                <a:latin typeface="Gabriola" pitchFamily="82"/>
              </a:rPr>
              <a:t>podgrzybek</a:t>
            </a:r>
            <a:endParaRPr lang="en-GB" sz="3000" dirty="0">
              <a:latin typeface="Gabriola" pitchFamily="82"/>
            </a:endParaRPr>
          </a:p>
        </p:txBody>
      </p:sp>
    </p:spTree>
  </p:cSld>
  <p:clrMapOvr>
    <a:masterClrMapping/>
  </p:clrMapOvr>
  <p:transition spd="med">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719832" y="2051645"/>
            <a:ext cx="8607960" cy="6308280"/>
          </a:xfrm>
        </p:spPr>
        <p:txBody>
          <a:bodyPr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buNone/>
            </a:pPr>
            <a:r>
              <a:rPr lang="en-GB" sz="3000" dirty="0">
                <a:latin typeface="Gabriola" pitchFamily="82"/>
              </a:rPr>
              <a:t>4. </a:t>
            </a:r>
            <a:r>
              <a:rPr lang="en-GB" sz="3000" dirty="0" err="1">
                <a:latin typeface="Gabriola" pitchFamily="82"/>
              </a:rPr>
              <a:t>Que</a:t>
            </a:r>
            <a:r>
              <a:rPr lang="en-GB" sz="3000" dirty="0">
                <a:latin typeface="Gabriola" pitchFamily="82"/>
              </a:rPr>
              <a:t> </a:t>
            </a:r>
            <a:r>
              <a:rPr lang="en-GB" sz="3000" dirty="0" err="1">
                <a:latin typeface="Gabriola" pitchFamily="82"/>
              </a:rPr>
              <a:t>signifie</a:t>
            </a:r>
            <a:r>
              <a:rPr lang="en-GB" sz="3000" dirty="0">
                <a:latin typeface="Gabriola" pitchFamily="82"/>
              </a:rPr>
              <a:t> le </a:t>
            </a:r>
            <a:r>
              <a:rPr lang="en-GB" sz="3000" dirty="0" err="1">
                <a:latin typeface="Gabriola" pitchFamily="82"/>
              </a:rPr>
              <a:t>proverbe</a:t>
            </a:r>
            <a:r>
              <a:rPr lang="en-GB" sz="3000" dirty="0">
                <a:latin typeface="Gabriola" pitchFamily="82"/>
              </a:rPr>
              <a:t> « le Tout-Paris » en </a:t>
            </a:r>
            <a:r>
              <a:rPr lang="en-GB" sz="3000" dirty="0" err="1">
                <a:latin typeface="Gabriola" pitchFamily="82"/>
              </a:rPr>
              <a:t>polonais</a:t>
            </a:r>
            <a:r>
              <a:rPr lang="en-GB" sz="3000" dirty="0">
                <a:latin typeface="Gabriola" pitchFamily="82"/>
              </a:rPr>
              <a:t> ?</a:t>
            </a:r>
          </a:p>
          <a:p>
            <a:pPr marL="0" lvl="0" indent="-216000">
              <a:buNone/>
            </a:pPr>
            <a:r>
              <a:rPr lang="en-GB" sz="3000" dirty="0">
                <a:latin typeface="Gabriola" pitchFamily="82"/>
              </a:rPr>
              <a:t>a) </a:t>
            </a:r>
            <a:r>
              <a:rPr lang="en-GB" sz="3000" dirty="0" err="1">
                <a:latin typeface="Gabriola" pitchFamily="82"/>
              </a:rPr>
              <a:t>śmietanka</a:t>
            </a:r>
            <a:r>
              <a:rPr lang="en-GB" sz="3000" dirty="0">
                <a:latin typeface="Gabriola" pitchFamily="82"/>
              </a:rPr>
              <a:t> </a:t>
            </a:r>
            <a:r>
              <a:rPr lang="en-GB" sz="3000" dirty="0" err="1">
                <a:latin typeface="Gabriola" pitchFamily="82"/>
              </a:rPr>
              <a:t>towarzyska</a:t>
            </a:r>
            <a:endParaRPr lang="en-GB" sz="3000" dirty="0">
              <a:latin typeface="Gabriola" pitchFamily="82"/>
            </a:endParaRPr>
          </a:p>
          <a:p>
            <a:pPr marL="0" lvl="0" indent="-216000">
              <a:buNone/>
            </a:pPr>
            <a:r>
              <a:rPr lang="en-GB" sz="3000" dirty="0" smtClean="0">
                <a:latin typeface="Gabriola" pitchFamily="82"/>
              </a:rPr>
              <a:t>b) </a:t>
            </a:r>
            <a:r>
              <a:rPr lang="en-GB" sz="3000" dirty="0" err="1" smtClean="0">
                <a:latin typeface="Gabriola" pitchFamily="82"/>
              </a:rPr>
              <a:t>słomiana</a:t>
            </a:r>
            <a:r>
              <a:rPr lang="en-GB" sz="3000" dirty="0" smtClean="0">
                <a:latin typeface="Gabriola" pitchFamily="82"/>
              </a:rPr>
              <a:t> </a:t>
            </a:r>
            <a:r>
              <a:rPr lang="en-GB" sz="3000" dirty="0" err="1" smtClean="0">
                <a:latin typeface="Gabriola" pitchFamily="82"/>
              </a:rPr>
              <a:t>miłość</a:t>
            </a:r>
            <a:endParaRPr lang="en-GB" sz="3000" dirty="0" smtClean="0">
              <a:latin typeface="Gabriola" pitchFamily="82"/>
            </a:endParaRPr>
          </a:p>
          <a:p>
            <a:pPr marL="0" lvl="0" indent="-216000">
              <a:buNone/>
            </a:pPr>
            <a:r>
              <a:rPr lang="en-GB" sz="3000" dirty="0" smtClean="0">
                <a:latin typeface="Gabriola" pitchFamily="82"/>
              </a:rPr>
              <a:t>c) </a:t>
            </a:r>
            <a:r>
              <a:rPr lang="en-GB" sz="3000" dirty="0" err="1" smtClean="0">
                <a:latin typeface="Gabriola" pitchFamily="82"/>
              </a:rPr>
              <a:t>gra</a:t>
            </a:r>
            <a:r>
              <a:rPr lang="en-GB" sz="3000" dirty="0" smtClean="0">
                <a:latin typeface="Gabriola" pitchFamily="82"/>
              </a:rPr>
              <a:t> jest </a:t>
            </a:r>
            <a:r>
              <a:rPr lang="en-GB" sz="3000" dirty="0" err="1" smtClean="0">
                <a:latin typeface="Gabriola" pitchFamily="82"/>
              </a:rPr>
              <a:t>warta</a:t>
            </a:r>
            <a:r>
              <a:rPr lang="en-GB" sz="3000" dirty="0" smtClean="0">
                <a:latin typeface="Gabriola" pitchFamily="82"/>
              </a:rPr>
              <a:t> </a:t>
            </a:r>
            <a:r>
              <a:rPr lang="en-GB" sz="3000" dirty="0" err="1" smtClean="0">
                <a:latin typeface="Gabriola" pitchFamily="82"/>
              </a:rPr>
              <a:t>świeczki</a:t>
            </a:r>
            <a:endParaRPr lang="en-GB" sz="3000" dirty="0">
              <a:latin typeface="Gabriola" pitchFamily="82"/>
            </a:endParaRPr>
          </a:p>
        </p:txBody>
      </p:sp>
    </p:spTree>
  </p:cSld>
  <p:clrMapOvr>
    <a:masterClrMapping/>
  </p:clrMapOvr>
  <p:transition spd="med">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719832" y="2051645"/>
            <a:ext cx="8607960" cy="6308280"/>
          </a:xfrm>
        </p:spPr>
        <p:txBody>
          <a:bodyPr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buNone/>
            </a:pPr>
            <a:r>
              <a:rPr lang="en-GB" sz="3000" dirty="0">
                <a:latin typeface="Gabriola" pitchFamily="82"/>
              </a:rPr>
              <a:t>5. Le plus </a:t>
            </a:r>
            <a:r>
              <a:rPr lang="en-GB" sz="3000" dirty="0" err="1">
                <a:latin typeface="Gabriola" pitchFamily="82"/>
              </a:rPr>
              <a:t>ancien</a:t>
            </a:r>
            <a:r>
              <a:rPr lang="en-GB" sz="3000" dirty="0">
                <a:latin typeface="Gabriola" pitchFamily="82"/>
              </a:rPr>
              <a:t> </a:t>
            </a:r>
            <a:r>
              <a:rPr lang="en-GB" sz="3000" dirty="0" err="1">
                <a:latin typeface="Gabriola" pitchFamily="82"/>
              </a:rPr>
              <a:t>pont</a:t>
            </a:r>
            <a:r>
              <a:rPr lang="en-GB" sz="3000" dirty="0">
                <a:latin typeface="Gabriola" pitchFamily="82"/>
              </a:rPr>
              <a:t> de Paris encore en </a:t>
            </a:r>
            <a:r>
              <a:rPr lang="en-GB" sz="3000" dirty="0" err="1">
                <a:latin typeface="Gabriola" pitchFamily="82"/>
              </a:rPr>
              <a:t>fonction</a:t>
            </a:r>
            <a:r>
              <a:rPr lang="en-GB" sz="3000" dirty="0">
                <a:latin typeface="Gabriola" pitchFamily="82"/>
              </a:rPr>
              <a:t> à </a:t>
            </a:r>
            <a:r>
              <a:rPr lang="en-GB" sz="3000" dirty="0" err="1">
                <a:latin typeface="Gabriola" pitchFamily="82"/>
              </a:rPr>
              <a:t>notre</a:t>
            </a:r>
            <a:r>
              <a:rPr lang="en-GB" sz="3000" dirty="0">
                <a:latin typeface="Gabriola" pitchFamily="82"/>
              </a:rPr>
              <a:t> époque </a:t>
            </a:r>
            <a:r>
              <a:rPr lang="en-GB" sz="3000" dirty="0" err="1" smtClean="0">
                <a:latin typeface="Gabriola" pitchFamily="82"/>
              </a:rPr>
              <a:t>s’ap</a:t>
            </a:r>
            <a:r>
              <a:rPr lang="pl-PL" sz="3000" dirty="0" smtClean="0">
                <a:latin typeface="Gabriola" pitchFamily="82"/>
              </a:rPr>
              <a:t>p</a:t>
            </a:r>
            <a:r>
              <a:rPr lang="en-GB" sz="3000" dirty="0" err="1" smtClean="0">
                <a:latin typeface="Gabriola" pitchFamily="82"/>
              </a:rPr>
              <a:t>elle</a:t>
            </a:r>
            <a:r>
              <a:rPr lang="en-GB" sz="3000" dirty="0" smtClean="0">
                <a:latin typeface="Gabriola" pitchFamily="82"/>
              </a:rPr>
              <a:t> </a:t>
            </a:r>
            <a:r>
              <a:rPr lang="en-GB" sz="3000" dirty="0">
                <a:latin typeface="Gabriola" pitchFamily="82"/>
              </a:rPr>
              <a:t>:</a:t>
            </a:r>
          </a:p>
          <a:p>
            <a:pPr marL="0" lvl="0" indent="-216000">
              <a:buNone/>
            </a:pPr>
            <a:r>
              <a:rPr lang="en-GB" sz="3000" dirty="0">
                <a:latin typeface="Gabriola" pitchFamily="82"/>
              </a:rPr>
              <a:t>a) le Pont- Vieux</a:t>
            </a:r>
          </a:p>
          <a:p>
            <a:pPr marL="0" lvl="0" indent="-216000">
              <a:buNone/>
            </a:pPr>
            <a:r>
              <a:rPr lang="en-GB" sz="3000" dirty="0">
                <a:latin typeface="Gabriola" pitchFamily="82"/>
              </a:rPr>
              <a:t>b) le Pont-</a:t>
            </a:r>
            <a:r>
              <a:rPr lang="en-GB" sz="3000" dirty="0" err="1">
                <a:latin typeface="Gabriola" pitchFamily="82"/>
              </a:rPr>
              <a:t>Neuf</a:t>
            </a:r>
            <a:endParaRPr lang="en-GB" sz="3000" dirty="0">
              <a:latin typeface="Gabriola" pitchFamily="82"/>
            </a:endParaRPr>
          </a:p>
          <a:p>
            <a:pPr marL="0" lvl="0" indent="-216000">
              <a:buNone/>
            </a:pPr>
            <a:r>
              <a:rPr lang="en-GB" sz="3000" dirty="0">
                <a:latin typeface="Gabriola" pitchFamily="82"/>
              </a:rPr>
              <a:t>c) le Pont- </a:t>
            </a:r>
            <a:r>
              <a:rPr lang="en-GB" sz="3000" dirty="0" err="1">
                <a:latin typeface="Gabriola" pitchFamily="82"/>
              </a:rPr>
              <a:t>Joli</a:t>
            </a:r>
            <a:endParaRPr lang="en-GB" sz="3000" dirty="0">
              <a:latin typeface="Gabriola" pitchFamily="82"/>
            </a:endParaRPr>
          </a:p>
        </p:txBody>
      </p:sp>
    </p:spTree>
  </p:cSld>
  <p:clrMapOvr>
    <a:masterClrMapping/>
  </p:clrMapOvr>
  <p:transition spd="med">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752040" y="-144000"/>
            <a:ext cx="8607960" cy="6308280"/>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lgn="ctr">
              <a:buNone/>
            </a:pPr>
            <a:r>
              <a:rPr lang="en-GB" sz="6000">
                <a:latin typeface="Gabriola" pitchFamily="82"/>
              </a:rPr>
              <a:t>Merci pour votre attention !</a:t>
            </a:r>
          </a:p>
          <a:p>
            <a:pPr marL="0" lvl="0" indent="-216000" algn="ctr">
              <a:buNone/>
            </a:pPr>
            <a:endParaRPr lang="en-GB" sz="6000">
              <a:latin typeface="Gabriola" pitchFamily="82"/>
            </a:endParaRPr>
          </a:p>
        </p:txBody>
      </p:sp>
      <p:pic>
        <p:nvPicPr>
          <p:cNvPr id="3" name="Obraz 2"/>
          <p:cNvPicPr>
            <a:picLocks noChangeAspect="1"/>
          </p:cNvPicPr>
          <p:nvPr/>
        </p:nvPicPr>
        <p:blipFill>
          <a:blip r:embed="rId3" cstate="print">
            <a:alphaModFix/>
            <a:lum/>
          </a:blip>
          <a:srcRect/>
          <a:stretch>
            <a:fillRect/>
          </a:stretch>
        </p:blipFill>
        <p:spPr>
          <a:xfrm>
            <a:off x="3300840" y="3024000"/>
            <a:ext cx="3827159" cy="3804120"/>
          </a:xfrm>
          <a:prstGeom prst="rect">
            <a:avLst/>
          </a:prstGeom>
          <a:noFill/>
          <a:ln>
            <a:noFill/>
          </a:ln>
        </p:spPr>
      </p:pic>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40879" y="484560"/>
            <a:ext cx="860796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GB" sz="6000" b="0" i="1">
                <a:latin typeface="Gabriola" pitchFamily="82"/>
              </a:rPr>
              <a:t>La préface</a:t>
            </a:r>
          </a:p>
        </p:txBody>
      </p:sp>
      <p:sp>
        <p:nvSpPr>
          <p:cNvPr id="3" name="Symbol zastępczy tekstu 2"/>
          <p:cNvSpPr txBox="1">
            <a:spLocks noGrp="1"/>
          </p:cNvSpPr>
          <p:nvPr>
            <p:ph type="body" idx="4294967295"/>
          </p:nvPr>
        </p:nvSpPr>
        <p:spPr>
          <a:xfrm>
            <a:off x="740879" y="2101680"/>
            <a:ext cx="8607960" cy="3693319"/>
          </a:xfrm>
        </p:spPr>
        <p:txBody>
          <a:bodyPr>
            <a:spAutoFit/>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4000" kern="1200" dirty="0">
                <a:latin typeface="Gabriola" pitchFamily="82"/>
              </a:rPr>
              <a:t>Les expressions nées à Paris sont nombreuses. Ces douze expressions et proverbes sont en quelque sorte liés à Paris. Certains d’entre eux contiennent le mot «  Paris  », et le reste contient le nom d’un monument ou d’un autre lieu </a:t>
            </a:r>
            <a:r>
              <a:rPr lang="pl-PL" sz="4000" kern="1200" dirty="0" smtClean="0">
                <a:latin typeface="Gabriola" pitchFamily="82"/>
              </a:rPr>
              <a:t>qui se trouve dans</a:t>
            </a:r>
            <a:r>
              <a:rPr lang="fr-FR" sz="4000" kern="1200" dirty="0" smtClean="0">
                <a:latin typeface="Gabriola" pitchFamily="82"/>
              </a:rPr>
              <a:t> </a:t>
            </a:r>
            <a:r>
              <a:rPr lang="fr-FR" sz="4000" kern="1200" dirty="0">
                <a:latin typeface="Gabriola" pitchFamily="82"/>
              </a:rPr>
              <a:t>la capitale.</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Le Tout-Paris</a:t>
            </a:r>
          </a:p>
        </p:txBody>
      </p:sp>
      <p:sp>
        <p:nvSpPr>
          <p:cNvPr id="3" name="Symbol zastępczy tekstu 2"/>
          <p:cNvSpPr txBox="1">
            <a:spLocks noGrp="1"/>
          </p:cNvSpPr>
          <p:nvPr>
            <p:ph type="body" idx="4294967295"/>
          </p:nvPr>
        </p:nvSpPr>
        <p:spPr>
          <a:xfrm>
            <a:off x="503999" y="1769040"/>
            <a:ext cx="9071640" cy="498924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les personnalités importantes qui aiment se </a:t>
            </a:r>
            <a:r>
              <a:rPr lang="fr-FR" sz="3000" dirty="0" smtClean="0">
                <a:latin typeface="Gabriola" pitchFamily="82"/>
              </a:rPr>
              <a:t>montrer</a:t>
            </a:r>
            <a:r>
              <a:rPr lang="pl-PL" sz="3000" dirty="0" smtClean="0">
                <a:latin typeface="Gabriola" pitchFamily="82"/>
              </a:rPr>
              <a:t> pendant</a:t>
            </a:r>
            <a:r>
              <a:rPr lang="fr-FR" sz="3000" dirty="0" smtClean="0">
                <a:latin typeface="Gabriola" pitchFamily="82"/>
              </a:rPr>
              <a:t> </a:t>
            </a:r>
            <a:r>
              <a:rPr lang="fr-FR" sz="3000" dirty="0">
                <a:latin typeface="Gabriola" pitchFamily="82"/>
              </a:rPr>
              <a:t>des évènements mondains</a:t>
            </a:r>
          </a:p>
          <a:p>
            <a:pPr lvl="0">
              <a:buNone/>
            </a:pPr>
            <a:r>
              <a:rPr lang="fr-FR" sz="3000" b="1" dirty="0">
                <a:latin typeface="Gabriola" pitchFamily="82"/>
              </a:rPr>
              <a:t>En polonais:</a:t>
            </a:r>
            <a:r>
              <a:rPr lang="fr-FR" sz="3000" dirty="0">
                <a:latin typeface="Gabriola" pitchFamily="82"/>
              </a:rPr>
              <a:t> śmietanka towarzyska</a:t>
            </a:r>
          </a:p>
          <a:p>
            <a:pPr lvl="0">
              <a:buNone/>
            </a:pPr>
            <a:r>
              <a:rPr lang="fr-FR" sz="3000" b="1" dirty="0">
                <a:latin typeface="Gabriola" pitchFamily="82"/>
              </a:rPr>
              <a:t>L’étymologie:</a:t>
            </a:r>
            <a:r>
              <a:rPr lang="fr-FR" sz="3000" dirty="0">
                <a:latin typeface="Gabriola" pitchFamily="82"/>
              </a:rPr>
              <a:t> à l’epoque de sa création, au début du XIXe siècle, il s’agissait </a:t>
            </a:r>
            <a:r>
              <a:rPr lang="fr-FR" sz="3000" dirty="0" smtClean="0">
                <a:latin typeface="Gabriola" pitchFamily="82"/>
              </a:rPr>
              <a:t>d’écrivains</a:t>
            </a:r>
            <a:r>
              <a:rPr lang="fr-FR" sz="3000" dirty="0">
                <a:latin typeface="Gabriola" pitchFamily="82"/>
              </a:rPr>
              <a:t>, d’artistes, d’hommes politiques et de grands banquiers qui </a:t>
            </a:r>
            <a:r>
              <a:rPr lang="fr-FR" sz="3000" dirty="0" smtClean="0">
                <a:latin typeface="Gabriola" pitchFamily="82"/>
              </a:rPr>
              <a:t>app</a:t>
            </a:r>
            <a:r>
              <a:rPr lang="pl-PL" sz="3000" dirty="0" smtClean="0">
                <a:latin typeface="Gabriola" pitchFamily="82"/>
              </a:rPr>
              <a:t>a</a:t>
            </a:r>
            <a:r>
              <a:rPr lang="fr-FR" sz="3000" dirty="0" smtClean="0">
                <a:latin typeface="Gabriola" pitchFamily="82"/>
              </a:rPr>
              <a:t>raissaient </a:t>
            </a:r>
            <a:r>
              <a:rPr lang="fr-FR" sz="3000" dirty="0">
                <a:latin typeface="Gabriola" pitchFamily="82"/>
              </a:rPr>
              <a:t>aux théâtres, dans les bals, aux champs de courses ou dans des stations balnéaires.</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8337865" y="683493"/>
            <a:ext cx="1742760" cy="2381039"/>
          </a:xfrm>
          <a:prstGeom prst="rect">
            <a:avLst/>
          </a:prstGeom>
          <a:noFill/>
          <a:ln>
            <a:noFill/>
          </a:ln>
        </p:spPr>
      </p:pic>
      <p:sp>
        <p:nvSpPr>
          <p:cNvPr id="3" name="Tytuł 2"/>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Le champignon de Paris</a:t>
            </a:r>
          </a:p>
        </p:txBody>
      </p:sp>
      <p:sp>
        <p:nvSpPr>
          <p:cNvPr id="4" name="Symbol zastępczy tekstu 3"/>
          <p:cNvSpPr txBox="1">
            <a:spLocks noGrp="1"/>
          </p:cNvSpPr>
          <p:nvPr>
            <p:ph type="body" idx="4294967295"/>
          </p:nvPr>
        </p:nvSpPr>
        <p:spPr/>
        <p:txBody>
          <a:bodyPr>
            <a:spAutoFit/>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a:latin typeface="Gabriola" pitchFamily="82"/>
              </a:rPr>
              <a:t>La signification:</a:t>
            </a:r>
            <a:r>
              <a:rPr lang="fr-FR" sz="3000">
                <a:latin typeface="Gabriola" pitchFamily="82"/>
              </a:rPr>
              <a:t> l’espèce de champignon qui se cultive dans les grottes</a:t>
            </a:r>
          </a:p>
          <a:p>
            <a:pPr lvl="0">
              <a:buNone/>
            </a:pPr>
            <a:r>
              <a:rPr lang="fr-FR" sz="3000" b="1">
                <a:latin typeface="Gabriola" pitchFamily="82"/>
              </a:rPr>
              <a:t>En polonais:</a:t>
            </a:r>
            <a:r>
              <a:rPr lang="fr-FR" sz="3000">
                <a:latin typeface="Gabriola" pitchFamily="82"/>
              </a:rPr>
              <a:t> pieczarka</a:t>
            </a:r>
          </a:p>
          <a:p>
            <a:pPr lvl="0">
              <a:buNone/>
            </a:pPr>
            <a:r>
              <a:rPr lang="fr-FR" sz="3000" b="1">
                <a:latin typeface="Gabriola" pitchFamily="82"/>
              </a:rPr>
              <a:t>L’étymologie:</a:t>
            </a:r>
            <a:r>
              <a:rPr lang="fr-FR" sz="3000">
                <a:latin typeface="Gabriola" pitchFamily="82"/>
              </a:rPr>
              <a:t> A l’époque de Napoléon III, il était produit massivement dans les catacombes et carrières parisiennes. Quand les travaux de métro ont été lancés, la culture de ce champignon a dû être déménagée à Anjou mais le nom populaire de cette espèce est resté dans la langue.</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Mariés à la mairie du XIIIe</a:t>
            </a:r>
          </a:p>
        </p:txBody>
      </p:sp>
      <p:sp>
        <p:nvSpPr>
          <p:cNvPr id="3" name="Symbol zastępczy tekstu 2"/>
          <p:cNvSpPr txBox="1">
            <a:spLocks noGrp="1"/>
          </p:cNvSpPr>
          <p:nvPr>
            <p:ph type="body" idx="4294967295"/>
          </p:nvPr>
        </p:nvSpPr>
        <p:spPr>
          <a:xfrm>
            <a:off x="503999" y="1769040"/>
            <a:ext cx="9071640" cy="498924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3000" b="1" dirty="0">
                <a:latin typeface="Gabriola" pitchFamily="82"/>
              </a:rPr>
              <a:t>La signification:</a:t>
            </a:r>
            <a:r>
              <a:rPr lang="fr-FR" sz="3000" dirty="0">
                <a:latin typeface="Gabriola" pitchFamily="82"/>
              </a:rPr>
              <a:t> vivant ensemble sans être mariés, en concubinage</a:t>
            </a:r>
          </a:p>
          <a:p>
            <a:pPr lvl="0">
              <a:buNone/>
            </a:pPr>
            <a:r>
              <a:rPr lang="pl-PL" sz="3000" b="1" dirty="0">
                <a:latin typeface="Gabriola" pitchFamily="82"/>
              </a:rPr>
              <a:t>En polonais:</a:t>
            </a:r>
            <a:r>
              <a:rPr lang="pl-PL" sz="3000" dirty="0">
                <a:latin typeface="Gabriola" pitchFamily="82"/>
              </a:rPr>
              <a:t> żyjący na kocią łapę</a:t>
            </a:r>
          </a:p>
          <a:p>
            <a:pPr lvl="0">
              <a:buNone/>
            </a:pPr>
            <a:r>
              <a:rPr lang="fr-FR" sz="3000" b="1" dirty="0">
                <a:latin typeface="Gabriola" pitchFamily="82"/>
              </a:rPr>
              <a:t>L’étymologie:</a:t>
            </a:r>
            <a:r>
              <a:rPr lang="fr-FR" sz="3000" dirty="0">
                <a:latin typeface="Gabriola" pitchFamily="82"/>
              </a:rPr>
              <a:t> Actuellement, Paris compte vingt arrondissements mais cette expression date de l’époque où il n’y en avait que douze. Par conséquent, les personnes dont on disait qu’elles s’étaient mariées à la mairie du XIIIe, n’étaient pas mariées.</a:t>
            </a:r>
          </a:p>
        </p:txBody>
      </p:sp>
      <p:pic>
        <p:nvPicPr>
          <p:cNvPr id="4" name="Obraz 3"/>
          <p:cNvPicPr>
            <a:picLocks noChangeAspect="1"/>
          </p:cNvPicPr>
          <p:nvPr/>
        </p:nvPicPr>
        <p:blipFill>
          <a:blip r:embed="rId3" cstate="print">
            <a:alphaModFix/>
            <a:lum/>
          </a:blip>
          <a:srcRect/>
          <a:stretch>
            <a:fillRect/>
          </a:stretch>
        </p:blipFill>
        <p:spPr>
          <a:xfrm>
            <a:off x="6408000" y="5184000"/>
            <a:ext cx="2741039" cy="2160000"/>
          </a:xfrm>
          <a:prstGeom prst="rect">
            <a:avLst/>
          </a:prstGeom>
          <a:noFill/>
          <a:ln>
            <a:noFill/>
          </a:ln>
        </p:spPr>
      </p:pic>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230400"/>
            <a:ext cx="9071640" cy="1404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6000" b="0" i="1" kern="1200">
                <a:latin typeface="Gabriola" pitchFamily="82"/>
              </a:rPr>
              <a:t>Attraper la fièvre de Bercy</a:t>
            </a:r>
          </a:p>
        </p:txBody>
      </p:sp>
      <p:sp>
        <p:nvSpPr>
          <p:cNvPr id="3" name="Symbol zastępczy tekstu 2"/>
          <p:cNvSpPr txBox="1">
            <a:spLocks noGrp="1"/>
          </p:cNvSpPr>
          <p:nvPr>
            <p:ph type="body" idx="4294967295"/>
          </p:nvPr>
        </p:nvSpPr>
        <p:spPr>
          <a:xfrm>
            <a:off x="503999" y="1769040"/>
            <a:ext cx="9071640" cy="5426280"/>
          </a:xfrm>
        </p:spPr>
        <p:txBody>
          <a:bodyPr/>
          <a:lstStyle>
            <a:defPPr marL="432000" marR="0" lvl="0" indent="-324000" algn="l">
              <a:spcBef>
                <a:spcPts val="0"/>
              </a:spcBef>
              <a:spcAft>
                <a:spcPts val="0"/>
              </a:spcAft>
              <a:buClr>
                <a:srgbClr val="0E594D"/>
              </a:buClr>
              <a:buSzPct val="45000"/>
              <a:buFont typeface="StarSymbol"/>
              <a:buNone/>
              <a:defRPr lang="en-GB" sz="2400" b="0" i="0" u="none" strike="noStrike">
                <a:ln>
                  <a:noFill/>
                </a:ln>
                <a:solidFill>
                  <a:srgbClr val="000000"/>
                </a:solidFill>
                <a:latin typeface="Albany" pitchFamily="34"/>
                <a:ea typeface="Lucida Sans Unicode" pitchFamily="2"/>
                <a:cs typeface="Tahoma" pitchFamily="2"/>
              </a:defRPr>
            </a:defPPr>
            <a:lvl1pPr marL="432000" marR="0" lvl="0" indent="-324000" algn="l">
              <a:spcBef>
                <a:spcPts val="0"/>
              </a:spcBef>
              <a:spcAft>
                <a:spcPts val="0"/>
              </a:spcAft>
              <a:buClr>
                <a:srgbClr val="0E594D"/>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1pPr>
            <a:lvl2pPr marL="864000" marR="0" lvl="1" indent="-288000" algn="l">
              <a:spcBef>
                <a:spcPts val="0"/>
              </a:spcBef>
              <a:spcAft>
                <a:spcPts val="0"/>
              </a:spcAft>
              <a:buClr>
                <a:srgbClr val="000000"/>
              </a:buClr>
              <a:buSzPct val="75000"/>
              <a:buFont typeface="StarSymbol"/>
              <a:buChar char="–"/>
              <a:defRPr lang="en-GB" sz="2800" b="0" i="0" u="none" strike="noStrike">
                <a:ln>
                  <a:noFill/>
                </a:ln>
                <a:solidFill>
                  <a:srgbClr val="000000"/>
                </a:solidFill>
                <a:latin typeface="Albany" pitchFamily="34"/>
                <a:ea typeface="Lucida Sans Unicode" pitchFamily="2"/>
                <a:cs typeface="Tahoma" pitchFamily="2"/>
              </a:defRPr>
            </a:lvl2pPr>
            <a:lvl3pPr marL="1296000" marR="0" lvl="2" indent="-216000" algn="l">
              <a:spcBef>
                <a:spcPts val="0"/>
              </a:spcBef>
              <a:spcAft>
                <a:spcPts val="0"/>
              </a:spcAft>
              <a:buClr>
                <a:srgbClr val="000000"/>
              </a:buClr>
              <a:buSzPct val="45000"/>
              <a:buFont typeface="StarSymbol"/>
              <a:buChar char="●"/>
              <a:defRPr lang="en-GB" sz="2400" b="0" i="0" u="none" strike="noStrike">
                <a:ln>
                  <a:noFill/>
                </a:ln>
                <a:solidFill>
                  <a:srgbClr val="000000"/>
                </a:solidFill>
                <a:latin typeface="Albany" pitchFamily="34"/>
                <a:ea typeface="Lucida Sans Unicode" pitchFamily="2"/>
                <a:cs typeface="Tahoma" pitchFamily="2"/>
              </a:defRPr>
            </a:lvl3pPr>
            <a:lvl4pPr marL="1728000" marR="0" lvl="3" indent="-216000" algn="l">
              <a:spcBef>
                <a:spcPts val="0"/>
              </a:spcBef>
              <a:spcAft>
                <a:spcPts val="0"/>
              </a:spcAft>
              <a:buClr>
                <a:srgbClr val="000000"/>
              </a:buClr>
              <a:buSzPct val="75000"/>
              <a:buFont typeface="StarSymbol"/>
              <a:buChar char="–"/>
              <a:defRPr lang="en-GB" sz="2000" b="0" i="0" u="none" strike="noStrike">
                <a:ln>
                  <a:noFill/>
                </a:ln>
                <a:solidFill>
                  <a:srgbClr val="000000"/>
                </a:solidFill>
                <a:latin typeface="Albany" pitchFamily="34"/>
                <a:ea typeface="Lucida Sans Unicode" pitchFamily="2"/>
                <a:cs typeface="Tahoma" pitchFamily="2"/>
              </a:defRPr>
            </a:lvl4pPr>
            <a:lvl5pPr marL="2160000" marR="0" lvl="4"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5pPr>
            <a:lvl6pPr marL="2592000" marR="0" lvl="5"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6pPr>
            <a:lvl7pPr marL="3024000" marR="0" lvl="6"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7pPr>
            <a:lvl8pPr marL="3456000" marR="0" lvl="7"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8pPr>
            <a:lvl9pPr marL="3887999" marR="0" lvl="8" indent="-216000" algn="l">
              <a:spcBef>
                <a:spcPts val="0"/>
              </a:spcBef>
              <a:spcAft>
                <a:spcPts val="0"/>
              </a:spcAft>
              <a:buClr>
                <a:srgbClr val="000000"/>
              </a:buClr>
              <a:buSzPct val="45000"/>
              <a:buFont typeface="StarSymbol"/>
              <a:buChar char="●"/>
              <a:defRPr lang="en-GB" sz="2000" b="0" i="0" u="none" strike="noStrike">
                <a:ln>
                  <a:noFill/>
                </a:ln>
                <a:solidFill>
                  <a:srgbClr val="000000"/>
                </a:solidFill>
                <a:latin typeface="Albany" pitchFamily="34"/>
                <a:ea typeface="Lucida Sans Unicode" pitchFamily="2"/>
                <a:cs typeface="Tahoma" pitchFamily="2"/>
              </a:defRPr>
            </a:lvl9pPr>
          </a:lstStyle>
          <a:p>
            <a:pPr lvl="0">
              <a:buNone/>
            </a:pPr>
            <a:r>
              <a:rPr lang="fr-FR" sz="2900" b="1" dirty="0">
                <a:latin typeface="Gabriola" pitchFamily="82"/>
              </a:rPr>
              <a:t>La signification:</a:t>
            </a:r>
            <a:r>
              <a:rPr lang="fr-FR" sz="2900" dirty="0">
                <a:latin typeface="Gabriola" pitchFamily="82"/>
              </a:rPr>
              <a:t> </a:t>
            </a:r>
            <a:r>
              <a:rPr lang="fr-FR" sz="2900" dirty="0" smtClean="0">
                <a:latin typeface="Gabriola" pitchFamily="82"/>
              </a:rPr>
              <a:t>être saoul</a:t>
            </a:r>
            <a:endParaRPr lang="fr-FR" sz="2900" dirty="0">
              <a:latin typeface="Gabriola" pitchFamily="82"/>
            </a:endParaRPr>
          </a:p>
          <a:p>
            <a:pPr lvl="0">
              <a:buNone/>
            </a:pPr>
            <a:r>
              <a:rPr lang="fr-FR" sz="2900" b="1" dirty="0">
                <a:latin typeface="Gabriola" pitchFamily="82"/>
              </a:rPr>
              <a:t>En polonais:</a:t>
            </a:r>
            <a:r>
              <a:rPr lang="fr-FR" sz="2900" dirty="0">
                <a:latin typeface="Gabriola" pitchFamily="82"/>
              </a:rPr>
              <a:t> być podchmielonym</a:t>
            </a:r>
          </a:p>
          <a:p>
            <a:pPr lvl="0">
              <a:buNone/>
            </a:pPr>
            <a:r>
              <a:rPr lang="fr-FR" sz="2900" b="1" dirty="0">
                <a:latin typeface="Gabriola" pitchFamily="82"/>
              </a:rPr>
              <a:t>L’étymologie:</a:t>
            </a:r>
            <a:r>
              <a:rPr lang="fr-FR" sz="2900" dirty="0">
                <a:latin typeface="Gabriola" pitchFamily="82"/>
              </a:rPr>
              <a:t> Le quai de Bercy était au XIXe siècle l’emplacement de la halle aux vins de Paris. Les Parisiens passaient leurs soirées libres là-bas. On dansait dans des guinguettes et on buvait.  En rentrant chez </a:t>
            </a:r>
            <a:r>
              <a:rPr lang="fr-FR" sz="2900" dirty="0" smtClean="0">
                <a:latin typeface="Gabriola" pitchFamily="82"/>
              </a:rPr>
              <a:t>eu</a:t>
            </a:r>
            <a:r>
              <a:rPr lang="pl-PL" sz="2900" dirty="0" smtClean="0">
                <a:latin typeface="Gabriola" pitchFamily="82"/>
              </a:rPr>
              <a:t>x</a:t>
            </a:r>
            <a:r>
              <a:rPr lang="fr-FR" sz="2900" dirty="0" smtClean="0">
                <a:latin typeface="Gabriola" pitchFamily="82"/>
              </a:rPr>
              <a:t>, ceu</a:t>
            </a:r>
            <a:r>
              <a:rPr lang="pl-PL" sz="2900" dirty="0" smtClean="0">
                <a:latin typeface="Gabriola" pitchFamily="82"/>
              </a:rPr>
              <a:t>x</a:t>
            </a:r>
            <a:r>
              <a:rPr lang="fr-FR" sz="2900" dirty="0" smtClean="0">
                <a:latin typeface="Gabriola" pitchFamily="82"/>
              </a:rPr>
              <a:t> </a:t>
            </a:r>
            <a:r>
              <a:rPr lang="fr-FR" sz="2900" dirty="0">
                <a:latin typeface="Gabriola" pitchFamily="82"/>
              </a:rPr>
              <a:t>qui avaient trop bu présentaient les symptômes de l’ivresse  : grande fatique, démarche hésitante et vomissements. Les observateurs possédant de l’humour appelaient cet état «  la fièvre de Bercy  ».</a:t>
            </a:r>
          </a:p>
        </p:txBody>
      </p:sp>
      <p:pic>
        <p:nvPicPr>
          <p:cNvPr id="4" name="Obraz 3"/>
          <p:cNvPicPr>
            <a:picLocks noChangeAspect="1"/>
          </p:cNvPicPr>
          <p:nvPr/>
        </p:nvPicPr>
        <p:blipFill>
          <a:blip r:embed="rId3" cstate="print">
            <a:alphaModFix/>
            <a:lum/>
          </a:blip>
          <a:srcRect/>
          <a:stretch>
            <a:fillRect/>
          </a:stretch>
        </p:blipFill>
        <p:spPr>
          <a:xfrm>
            <a:off x="7776625" y="1043533"/>
            <a:ext cx="2304000" cy="1944000"/>
          </a:xfrm>
          <a:prstGeom prst="rect">
            <a:avLst/>
          </a:prstGeom>
          <a:noFill/>
          <a:ln>
            <a:noFill/>
          </a:ln>
        </p:spPr>
      </p:pic>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descr="winiarnia.jpg"/>
          <p:cNvPicPr>
            <a:picLocks noGrp="1" noChangeAspect="1"/>
          </p:cNvPicPr>
          <p:nvPr>
            <p:ph idx="1"/>
          </p:nvPr>
        </p:nvPicPr>
        <p:blipFill>
          <a:blip r:embed="rId2" cstate="print"/>
          <a:srcRect l="8364"/>
          <a:stretch>
            <a:fillRect/>
          </a:stretch>
        </p:blipFill>
        <p:spPr>
          <a:xfrm>
            <a:off x="0" y="0"/>
            <a:ext cx="10320101" cy="7559675"/>
          </a:xfrm>
        </p:spPr>
      </p:pic>
    </p:spTree>
  </p:cSld>
  <p:clrMapOvr>
    <a:masterClrMapping/>
  </p:clrMapOvr>
  <p:transition spd="med">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bercy.jpg"/>
          <p:cNvPicPr>
            <a:picLocks noGrp="1" noChangeAspect="1"/>
          </p:cNvPicPr>
          <p:nvPr>
            <p:ph idx="1"/>
          </p:nvPr>
        </p:nvPicPr>
        <p:blipFill>
          <a:blip r:embed="rId2" cstate="print"/>
          <a:srcRect l="6921" r="8074"/>
          <a:stretch>
            <a:fillRect/>
          </a:stretch>
        </p:blipFill>
        <p:spPr>
          <a:xfrm>
            <a:off x="24361" y="0"/>
            <a:ext cx="10030916" cy="7559675"/>
          </a:xfrm>
        </p:spPr>
      </p:pic>
    </p:spTree>
  </p:cSld>
  <p:clrMapOvr>
    <a:masterClrMapping/>
  </p:clrMapOvr>
  <p:transition spd="med">
    <p:wipe dir="u"/>
  </p:transition>
  <p:timing>
    <p:tnLst>
      <p:par>
        <p:cTn id="1" dur="indefinite" restart="never" nodeType="tmRoot"/>
      </p:par>
    </p:tnLst>
  </p:timing>
</p:sld>
</file>

<file path=ppt/theme/theme1.xml><?xml version="1.0" encoding="utf-8"?>
<a:theme xmlns:a="http://schemas.openxmlformats.org/drawingml/2006/main" name="lyt-cool">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1386</Words>
  <Application>Microsoft Office PowerPoint</Application>
  <PresentationFormat>Niestandardowy</PresentationFormat>
  <Paragraphs>128</Paragraphs>
  <Slides>27</Slides>
  <Notes>25</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lyt-cool</vt:lpstr>
      <vt:lpstr>Aneta Kwolek Agata Hofman Philologie anglaise, Études de 2e cycle</vt:lpstr>
      <vt:lpstr>Le plan de la présentation</vt:lpstr>
      <vt:lpstr>La préface</vt:lpstr>
      <vt:lpstr>Le Tout-Paris</vt:lpstr>
      <vt:lpstr>Le champignon de Paris</vt:lpstr>
      <vt:lpstr>Mariés à la mairie du XIIIe</vt:lpstr>
      <vt:lpstr>Attraper la fièvre de Bercy</vt:lpstr>
      <vt:lpstr>Slajd 8</vt:lpstr>
      <vt:lpstr>Slajd 9</vt:lpstr>
      <vt:lpstr>Se porter comme le Pont-Neuf</vt:lpstr>
      <vt:lpstr>Slajd 11</vt:lpstr>
      <vt:lpstr>Un ménage Popincourt</vt:lpstr>
      <vt:lpstr>Avec des si on mettrait Paris en bouteille</vt:lpstr>
      <vt:lpstr>Paris vaut bien une messe</vt:lpstr>
      <vt:lpstr>Avoir un oeil à Paris et l’autre à Pontoise</vt:lpstr>
      <vt:lpstr>La folle de Chaillot</vt:lpstr>
      <vt:lpstr>S’aimer jusqu’à la folie mais se quitter à Vaugirard</vt:lpstr>
      <vt:lpstr>Paris ne s’est pas fait en un jour</vt:lpstr>
      <vt:lpstr>Le vocabulaire</vt:lpstr>
      <vt:lpstr>Le vocabulaire - suite</vt:lpstr>
      <vt:lpstr>La bibliographie</vt:lpstr>
      <vt:lpstr>Quiz</vt:lpstr>
      <vt:lpstr>Slajd 23</vt:lpstr>
      <vt:lpstr>Slajd 24</vt:lpstr>
      <vt:lpstr>Slajd 25</vt:lpstr>
      <vt:lpstr>Slajd 26</vt:lpstr>
      <vt:lpstr>Slajd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Aneta Kwolek Agata Hofman Philologie anglaise, Études de 2e cycle</dc:title>
  <dc:creator>Aneta</dc:creator>
  <cp:lastModifiedBy>Dom</cp:lastModifiedBy>
  <cp:revision>43</cp:revision>
  <dcterms:created xsi:type="dcterms:W3CDTF">2018-05-04T18:43:41Z</dcterms:created>
  <dcterms:modified xsi:type="dcterms:W3CDTF">2018-06-17T17:32:19Z</dcterms:modified>
</cp:coreProperties>
</file>