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2" r:id="rId9"/>
    <p:sldId id="263" r:id="rId10"/>
    <p:sldId id="264" r:id="rId11"/>
    <p:sldId id="265" r:id="rId12"/>
    <p:sldId id="266" r:id="rId13"/>
    <p:sldId id="27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485DF-B569-463C-8C9D-B4A74AB49286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8DA8C-EB72-4181-9F05-439671691282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8DA8C-EB72-4181-9F05-439671691282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de-DE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BA974-1B23-4462-9A23-B04C0A0897CA}" type="datetimeFigureOut">
              <a:rPr lang="de-DE" smtClean="0"/>
              <a:pPr/>
              <a:t>17.06.2018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61447-A1D4-45D6-B1DD-EBFFECD3A2A0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9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2844" y="714356"/>
            <a:ext cx="6500858" cy="1470025"/>
          </a:xfrm>
        </p:spPr>
        <p:txBody>
          <a:bodyPr>
            <a:normAutofit/>
          </a:bodyPr>
          <a:lstStyle/>
          <a:p>
            <a:r>
              <a:rPr lang="de-DE" b="1" dirty="0" err="1">
                <a:latin typeface="Century" pitchFamily="18" charset="0"/>
              </a:rPr>
              <a:t>Bienvenue</a:t>
            </a:r>
            <a:r>
              <a:rPr lang="de-DE" b="1" dirty="0">
                <a:latin typeface="Century" pitchFamily="18" charset="0"/>
              </a:rPr>
              <a:t> en </a:t>
            </a:r>
            <a:r>
              <a:rPr lang="de-DE" b="1" dirty="0" smtClean="0">
                <a:latin typeface="Century" pitchFamily="18" charset="0"/>
              </a:rPr>
              <a:t>France</a:t>
            </a:r>
            <a:r>
              <a:rPr lang="pl-PL" b="1" dirty="0" smtClean="0">
                <a:latin typeface="Century" pitchFamily="18" charset="0"/>
              </a:rPr>
              <a:t>!</a:t>
            </a:r>
            <a:endParaRPr lang="de-DE" b="1" spc="300" dirty="0">
              <a:latin typeface="Century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245712" y="5500702"/>
            <a:ext cx="3898288" cy="1285884"/>
          </a:xfrm>
        </p:spPr>
        <p:txBody>
          <a:bodyPr>
            <a:normAutofit fontScale="47500" lnSpcReduction="20000"/>
          </a:bodyPr>
          <a:lstStyle/>
          <a:p>
            <a:r>
              <a:rPr lang="pl-PL" sz="3400" dirty="0" smtClean="0">
                <a:solidFill>
                  <a:schemeClr val="tx1"/>
                </a:solidFill>
                <a:latin typeface="Century" pitchFamily="18" charset="0"/>
              </a:rPr>
              <a:t>Angelika Drabik</a:t>
            </a:r>
          </a:p>
          <a:p>
            <a:r>
              <a:rPr lang="pl-PL" sz="3400" dirty="0" smtClean="0">
                <a:solidFill>
                  <a:schemeClr val="tx1"/>
                </a:solidFill>
                <a:latin typeface="Century" pitchFamily="18" charset="0"/>
              </a:rPr>
              <a:t>Debora </a:t>
            </a:r>
            <a:r>
              <a:rPr lang="pl-PL" sz="3400" dirty="0" err="1" smtClean="0">
                <a:solidFill>
                  <a:schemeClr val="tx1"/>
                </a:solidFill>
                <a:latin typeface="Century" pitchFamily="18" charset="0"/>
              </a:rPr>
              <a:t>Onik</a:t>
            </a:r>
            <a:endParaRPr lang="pl-PL" sz="3400" dirty="0" smtClean="0">
              <a:solidFill>
                <a:schemeClr val="tx1"/>
              </a:solidFill>
              <a:latin typeface="Century" pitchFamily="18" charset="0"/>
            </a:endParaRPr>
          </a:p>
          <a:p>
            <a:endParaRPr lang="pl-PL" dirty="0" smtClean="0">
              <a:solidFill>
                <a:schemeClr val="tx1"/>
              </a:solidFill>
              <a:latin typeface="Century" pitchFamily="18" charset="0"/>
            </a:endParaRPr>
          </a:p>
          <a:p>
            <a:r>
              <a:rPr lang="pl-PL" dirty="0" err="1" smtClean="0">
                <a:solidFill>
                  <a:schemeClr val="tx1"/>
                </a:solidFill>
                <a:latin typeface="Century" pitchFamily="18" charset="0"/>
              </a:rPr>
              <a:t>Philologie</a:t>
            </a:r>
            <a:r>
              <a:rPr lang="pl-PL" dirty="0" smtClean="0">
                <a:solidFill>
                  <a:schemeClr val="tx1"/>
                </a:solidFill>
                <a:latin typeface="Century" pitchFamily="18" charset="0"/>
              </a:rPr>
              <a:t> anglaise,</a:t>
            </a:r>
          </a:p>
          <a:p>
            <a:r>
              <a:rPr lang="fr-FR" dirty="0" smtClean="0">
                <a:solidFill>
                  <a:schemeClr val="tx1"/>
                </a:solidFill>
                <a:latin typeface="Century" pitchFamily="18" charset="0"/>
              </a:rPr>
              <a:t>étudiantes</a:t>
            </a:r>
            <a:r>
              <a:rPr lang="de-DE" dirty="0" smtClean="0">
                <a:solidFill>
                  <a:schemeClr val="tx1"/>
                </a:solidFill>
                <a:latin typeface="Century" pitchFamily="18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entury" pitchFamily="18" charset="0"/>
              </a:rPr>
              <a:t>de </a:t>
            </a:r>
            <a:r>
              <a:rPr lang="de-DE" dirty="0" err="1">
                <a:solidFill>
                  <a:schemeClr val="tx1"/>
                </a:solidFill>
                <a:latin typeface="Century" pitchFamily="18" charset="0"/>
              </a:rPr>
              <a:t>deuxième</a:t>
            </a:r>
            <a:r>
              <a:rPr lang="de-DE" dirty="0">
                <a:solidFill>
                  <a:schemeClr val="tx1"/>
                </a:solidFill>
                <a:latin typeface="Century" pitchFamily="18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entury" pitchFamily="18" charset="0"/>
              </a:rPr>
              <a:t>cycle</a:t>
            </a:r>
            <a:endParaRPr lang="pl-PL" dirty="0" smtClean="0">
              <a:solidFill>
                <a:schemeClr val="tx1"/>
              </a:solidFill>
              <a:latin typeface="Century" pitchFamily="18" charset="0"/>
            </a:endParaRPr>
          </a:p>
        </p:txBody>
      </p:sp>
      <p:pic>
        <p:nvPicPr>
          <p:cNvPr id="4" name="Obraz 3" descr="logoU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571480"/>
            <a:ext cx="1755648" cy="175564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1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pl-PL" b="1" dirty="0" err="1" smtClean="0">
                <a:latin typeface="Century" pitchFamily="18" charset="0"/>
              </a:rPr>
              <a:t>Le</a:t>
            </a:r>
            <a:r>
              <a:rPr lang="pl-PL" b="1" dirty="0" smtClean="0">
                <a:latin typeface="Century" pitchFamily="18" charset="0"/>
              </a:rPr>
              <a:t> </a:t>
            </a:r>
            <a:r>
              <a:rPr lang="pl-PL" b="1" dirty="0" err="1" smtClean="0">
                <a:latin typeface="Century" pitchFamily="18" charset="0"/>
              </a:rPr>
              <a:t>dîner</a:t>
            </a:r>
            <a:endParaRPr lang="pl-PL" b="1" dirty="0">
              <a:latin typeface="Century" pitchFamily="18" charset="0"/>
            </a:endParaRPr>
          </a:p>
        </p:txBody>
      </p:sp>
      <p:pic>
        <p:nvPicPr>
          <p:cNvPr id="4" name="Symbol zastępczy zawartości 3" descr="fotolia_1446422-990x714.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29158" y="692696"/>
            <a:ext cx="4214842" cy="3034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214282" y="908904"/>
            <a:ext cx="5042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Century" pitchFamily="18" charset="0"/>
              </a:rPr>
              <a:t>En général, le soir, on mange un repas complet, en famille ou au restaurant. </a:t>
            </a:r>
            <a:endParaRPr lang="pl-PL" sz="3600" dirty="0">
              <a:latin typeface="Century" pitchFamily="18" charset="0"/>
            </a:endParaRPr>
          </a:p>
        </p:txBody>
      </p:sp>
      <p:pic>
        <p:nvPicPr>
          <p:cNvPr id="6" name="Obraz 5" descr="65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4000504"/>
            <a:ext cx="2561508" cy="2514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16df0037d77f6f27428d188ab64c531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212976"/>
            <a:ext cx="5187482" cy="348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pl-PL" b="1" dirty="0" smtClean="0">
                <a:latin typeface="Century" pitchFamily="18" charset="0"/>
              </a:rPr>
              <a:t>Les </a:t>
            </a:r>
            <a:r>
              <a:rPr lang="pl-PL" b="1" dirty="0" err="1" smtClean="0">
                <a:latin typeface="Century" pitchFamily="18" charset="0"/>
              </a:rPr>
              <a:t>fromages</a:t>
            </a:r>
            <a:r>
              <a:rPr lang="pl-PL" b="1" dirty="0" smtClean="0">
                <a:latin typeface="Century" pitchFamily="18" charset="0"/>
              </a:rPr>
              <a:t> en France</a:t>
            </a:r>
            <a:endParaRPr lang="de-DE" b="1" dirty="0">
              <a:latin typeface="Century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184576"/>
          </a:xfrm>
        </p:spPr>
        <p:txBody>
          <a:bodyPr>
            <a:noAutofit/>
          </a:bodyPr>
          <a:lstStyle/>
          <a:p>
            <a:r>
              <a:rPr lang="fr-FR" dirty="0" smtClean="0">
                <a:latin typeface="Century" pitchFamily="18" charset="0"/>
              </a:rPr>
              <a:t>En France, on produit au moins </a:t>
            </a:r>
            <a:endParaRPr lang="pl-PL" dirty="0" smtClean="0">
              <a:latin typeface="Century" pitchFamily="18" charset="0"/>
            </a:endParaRPr>
          </a:p>
          <a:p>
            <a:pPr>
              <a:buNone/>
            </a:pPr>
            <a:r>
              <a:rPr lang="pl-PL" b="1" dirty="0" smtClean="0">
                <a:latin typeface="Century" pitchFamily="18" charset="0"/>
              </a:rPr>
              <a:t>   </a:t>
            </a:r>
            <a:r>
              <a:rPr lang="fr-FR" b="1" dirty="0" smtClean="0">
                <a:latin typeface="Century" pitchFamily="18" charset="0"/>
              </a:rPr>
              <a:t>1200 variétés de</a:t>
            </a:r>
            <a:r>
              <a:rPr lang="pl-PL" b="1" dirty="0" smtClean="0">
                <a:latin typeface="Century" pitchFamily="18" charset="0"/>
              </a:rPr>
              <a:t> </a:t>
            </a:r>
            <a:r>
              <a:rPr lang="fr-FR" b="1" dirty="0" smtClean="0">
                <a:latin typeface="Century" pitchFamily="18" charset="0"/>
              </a:rPr>
              <a:t>fromage</a:t>
            </a:r>
            <a:r>
              <a:rPr lang="pl-PL" dirty="0" smtClean="0">
                <a:latin typeface="Century" pitchFamily="18" charset="0"/>
              </a:rPr>
              <a:t>.</a:t>
            </a:r>
          </a:p>
          <a:p>
            <a:endParaRPr lang="pl-PL" dirty="0" smtClean="0">
              <a:latin typeface="Century" pitchFamily="18" charset="0"/>
            </a:endParaRPr>
          </a:p>
          <a:p>
            <a:r>
              <a:rPr lang="pl-PL" b="1" dirty="0" smtClean="0">
                <a:latin typeface="Century" pitchFamily="18" charset="0"/>
              </a:rPr>
              <a:t>5</a:t>
            </a:r>
            <a:r>
              <a:rPr lang="fr-FR" b="1" dirty="0" smtClean="0">
                <a:latin typeface="Century" pitchFamily="18" charset="0"/>
              </a:rPr>
              <a:t> fromages à absolument goûter en France</a:t>
            </a:r>
            <a:r>
              <a:rPr lang="pl-PL" dirty="0" smtClean="0">
                <a:latin typeface="Century" pitchFamily="18" charset="0"/>
              </a:rPr>
              <a:t>:</a:t>
            </a:r>
            <a:endParaRPr lang="fr-FR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 err="1" smtClean="0">
                <a:latin typeface="Century" pitchFamily="18" charset="0"/>
              </a:rPr>
              <a:t>le</a:t>
            </a:r>
            <a:r>
              <a:rPr lang="pl-PL" dirty="0" smtClean="0">
                <a:latin typeface="Century" pitchFamily="18" charset="0"/>
              </a:rPr>
              <a:t> </a:t>
            </a:r>
            <a:r>
              <a:rPr lang="pl-PL" dirty="0" err="1" smtClean="0">
                <a:latin typeface="Century" pitchFamily="18" charset="0"/>
              </a:rPr>
              <a:t>Camember</a:t>
            </a:r>
            <a:r>
              <a:rPr lang="pl-PL" dirty="0" smtClean="0">
                <a:latin typeface="Century" pitchFamily="18" charset="0"/>
              </a:rPr>
              <a:t>		</a:t>
            </a:r>
          </a:p>
          <a:p>
            <a:pPr>
              <a:buFont typeface="Wingdings" pitchFamily="2" charset="2"/>
              <a:buChar char="ü"/>
            </a:pPr>
            <a:r>
              <a:rPr lang="pl-PL" dirty="0" err="1" smtClean="0">
                <a:latin typeface="Century" pitchFamily="18" charset="0"/>
              </a:rPr>
              <a:t>le</a:t>
            </a:r>
            <a:r>
              <a:rPr lang="pl-PL" dirty="0" smtClean="0">
                <a:latin typeface="Century" pitchFamily="18" charset="0"/>
              </a:rPr>
              <a:t> </a:t>
            </a:r>
            <a:r>
              <a:rPr lang="pl-PL" dirty="0" err="1" smtClean="0">
                <a:latin typeface="Century" pitchFamily="18" charset="0"/>
              </a:rPr>
              <a:t>Saint-Marcellin</a:t>
            </a:r>
            <a:r>
              <a:rPr lang="pl-PL" dirty="0" smtClean="0">
                <a:latin typeface="Century" pitchFamily="18" charset="0"/>
              </a:rPr>
              <a:t>		</a:t>
            </a:r>
          </a:p>
          <a:p>
            <a:pPr>
              <a:buFont typeface="Wingdings" pitchFamily="2" charset="2"/>
              <a:buChar char="ü"/>
            </a:pPr>
            <a:r>
              <a:rPr lang="pl-PL" dirty="0" err="1" smtClean="0">
                <a:latin typeface="Century" pitchFamily="18" charset="0"/>
              </a:rPr>
              <a:t>l’emmental</a:t>
            </a:r>
            <a:r>
              <a:rPr lang="pl-PL" dirty="0" smtClean="0">
                <a:latin typeface="Century" pitchFamily="18" charset="0"/>
              </a:rPr>
              <a:t>			</a:t>
            </a:r>
          </a:p>
          <a:p>
            <a:pPr>
              <a:buFont typeface="Wingdings" pitchFamily="2" charset="2"/>
              <a:buChar char="ü"/>
            </a:pPr>
            <a:r>
              <a:rPr lang="pl-PL" dirty="0" err="1" smtClean="0">
                <a:latin typeface="Century" pitchFamily="18" charset="0"/>
              </a:rPr>
              <a:t>le</a:t>
            </a:r>
            <a:r>
              <a:rPr lang="pl-PL" dirty="0" smtClean="0">
                <a:latin typeface="Century" pitchFamily="18" charset="0"/>
              </a:rPr>
              <a:t> Brie			</a:t>
            </a:r>
          </a:p>
          <a:p>
            <a:pPr>
              <a:buFont typeface="Wingdings" pitchFamily="2" charset="2"/>
              <a:buChar char="ü"/>
            </a:pPr>
            <a:r>
              <a:rPr lang="pl-PL" dirty="0" err="1" smtClean="0">
                <a:latin typeface="Century" pitchFamily="18" charset="0"/>
              </a:rPr>
              <a:t>le</a:t>
            </a:r>
            <a:r>
              <a:rPr lang="pl-PL" dirty="0" smtClean="0">
                <a:latin typeface="Century" pitchFamily="18" charset="0"/>
              </a:rPr>
              <a:t> Roquefort</a:t>
            </a:r>
            <a:r>
              <a:rPr lang="pl-PL" sz="2800" dirty="0" smtClean="0">
                <a:latin typeface="Century" pitchFamily="18" charset="0"/>
              </a:rPr>
              <a:t>			</a:t>
            </a:r>
          </a:p>
          <a:p>
            <a:pPr>
              <a:buNone/>
            </a:pPr>
            <a:r>
              <a:rPr lang="pl-PL" sz="2800" dirty="0" smtClean="0">
                <a:latin typeface="Century" pitchFamily="18" charset="0"/>
              </a:rPr>
              <a:t>		</a:t>
            </a:r>
          </a:p>
          <a:p>
            <a:pPr>
              <a:buNone/>
            </a:pPr>
            <a:endParaRPr lang="pl-PL" sz="2400" dirty="0" smtClean="0">
              <a:latin typeface="Century" pitchFamily="18" charset="0"/>
            </a:endParaRPr>
          </a:p>
          <a:p>
            <a:pPr algn="ctr">
              <a:buNone/>
            </a:pPr>
            <a:endParaRPr lang="de-DE" sz="2400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pl-PL" b="1" dirty="0" err="1" smtClean="0">
                <a:latin typeface="Century" pitchFamily="18" charset="0"/>
              </a:rPr>
              <a:t>Le</a:t>
            </a:r>
            <a:r>
              <a:rPr lang="pl-PL" b="1" dirty="0" smtClean="0">
                <a:latin typeface="Century" pitchFamily="18" charset="0"/>
              </a:rPr>
              <a:t> </a:t>
            </a:r>
            <a:r>
              <a:rPr lang="pl-PL" b="1" dirty="0" err="1" smtClean="0">
                <a:latin typeface="Century" pitchFamily="18" charset="0"/>
              </a:rPr>
              <a:t>vin</a:t>
            </a:r>
            <a:r>
              <a:rPr lang="pl-PL" b="1" dirty="0" smtClean="0">
                <a:latin typeface="Century" pitchFamily="18" charset="0"/>
              </a:rPr>
              <a:t> en France</a:t>
            </a:r>
            <a:endParaRPr lang="de-DE" b="1" dirty="0">
              <a:latin typeface="Century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071546"/>
            <a:ext cx="8876656" cy="5270641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Century" pitchFamily="18" charset="0"/>
              </a:rPr>
              <a:t>La France est </a:t>
            </a:r>
            <a:r>
              <a:rPr lang="fr-FR" sz="2800" b="1" dirty="0" smtClean="0">
                <a:latin typeface="Century" pitchFamily="18" charset="0"/>
              </a:rPr>
              <a:t>le 1</a:t>
            </a:r>
            <a:r>
              <a:rPr lang="fr-FR" sz="2800" b="1" baseline="30000" dirty="0" smtClean="0">
                <a:latin typeface="Century" pitchFamily="18" charset="0"/>
              </a:rPr>
              <a:t>er</a:t>
            </a:r>
            <a:r>
              <a:rPr lang="fr-FR" sz="2800" b="1" dirty="0" smtClean="0">
                <a:latin typeface="Century" pitchFamily="18" charset="0"/>
              </a:rPr>
              <a:t> pays exportateur </a:t>
            </a:r>
            <a:endParaRPr lang="pl-PL" sz="2800" b="1" dirty="0" smtClean="0">
              <a:latin typeface="Century" pitchFamily="18" charset="0"/>
            </a:endParaRPr>
          </a:p>
          <a:p>
            <a:pPr>
              <a:buNone/>
            </a:pPr>
            <a:r>
              <a:rPr lang="pl-PL" sz="2800" b="1" dirty="0" smtClean="0">
                <a:latin typeface="Century" pitchFamily="18" charset="0"/>
              </a:rPr>
              <a:t>   </a:t>
            </a:r>
            <a:r>
              <a:rPr lang="fr-FR" sz="2800" b="1" dirty="0" smtClean="0">
                <a:latin typeface="Century" pitchFamily="18" charset="0"/>
              </a:rPr>
              <a:t>de vin</a:t>
            </a:r>
            <a:r>
              <a:rPr lang="fr-FR" sz="2800" dirty="0" smtClean="0">
                <a:latin typeface="Century" pitchFamily="18" charset="0"/>
              </a:rPr>
              <a:t> au monde en valeur.</a:t>
            </a:r>
            <a:endParaRPr lang="pl-PL" sz="2800" dirty="0" smtClean="0">
              <a:latin typeface="Century" pitchFamily="18" charset="0"/>
            </a:endParaRPr>
          </a:p>
          <a:p>
            <a:r>
              <a:rPr lang="fr-FR" sz="2800" dirty="0" smtClean="0">
                <a:latin typeface="Century" pitchFamily="18" charset="0"/>
              </a:rPr>
              <a:t>Les Français boivent actuellement </a:t>
            </a:r>
            <a:endParaRPr lang="pl-PL" sz="2800" dirty="0" smtClean="0">
              <a:latin typeface="Century" pitchFamily="18" charset="0"/>
            </a:endParaRPr>
          </a:p>
          <a:p>
            <a:pPr>
              <a:buNone/>
            </a:pPr>
            <a:r>
              <a:rPr lang="pl-PL" sz="2800" dirty="0" smtClean="0">
                <a:latin typeface="Century" pitchFamily="18" charset="0"/>
              </a:rPr>
              <a:t>   </a:t>
            </a:r>
            <a:r>
              <a:rPr lang="fr-FR" sz="2800" dirty="0" smtClean="0">
                <a:latin typeface="Century" pitchFamily="18" charset="0"/>
              </a:rPr>
              <a:t>en moyenne </a:t>
            </a:r>
            <a:r>
              <a:rPr lang="fr-FR" sz="2800" b="1" dirty="0" smtClean="0">
                <a:latin typeface="Century" pitchFamily="18" charset="0"/>
              </a:rPr>
              <a:t>57 litres </a:t>
            </a:r>
            <a:r>
              <a:rPr lang="fr-FR" sz="2800" dirty="0" smtClean="0">
                <a:latin typeface="Century" pitchFamily="18" charset="0"/>
              </a:rPr>
              <a:t>de vin par an</a:t>
            </a:r>
            <a:r>
              <a:rPr lang="pl-PL" sz="2800" dirty="0" smtClean="0">
                <a:latin typeface="Century" pitchFamily="18" charset="0"/>
              </a:rPr>
              <a:t>.</a:t>
            </a:r>
          </a:p>
          <a:p>
            <a:pPr>
              <a:buNone/>
            </a:pPr>
            <a:endParaRPr lang="pl-PL" sz="2800" dirty="0" smtClean="0">
              <a:latin typeface="Century" pitchFamily="18" charset="0"/>
            </a:endParaRPr>
          </a:p>
          <a:p>
            <a:r>
              <a:rPr lang="pl-PL" sz="2800" dirty="0" smtClean="0">
                <a:latin typeface="Century" pitchFamily="18" charset="0"/>
              </a:rPr>
              <a:t> Les </a:t>
            </a:r>
            <a:r>
              <a:rPr lang="pl-PL" sz="2800" dirty="0" err="1" smtClean="0">
                <a:latin typeface="Century" pitchFamily="18" charset="0"/>
              </a:rPr>
              <a:t>vignobles</a:t>
            </a:r>
            <a:r>
              <a:rPr lang="pl-PL" sz="2800" dirty="0" smtClean="0">
                <a:latin typeface="Century" pitchFamily="18" charset="0"/>
              </a:rPr>
              <a:t> </a:t>
            </a:r>
            <a:r>
              <a:rPr lang="pl-PL" sz="2800" dirty="0" err="1" smtClean="0">
                <a:latin typeface="Century" pitchFamily="18" charset="0"/>
              </a:rPr>
              <a:t>connus</a:t>
            </a:r>
            <a:r>
              <a:rPr lang="pl-PL" sz="2800" dirty="0" smtClean="0">
                <a:latin typeface="Century" pitchFamily="18" charset="0"/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 err="1" smtClean="0">
                <a:latin typeface="Century" pitchFamily="18" charset="0"/>
              </a:rPr>
              <a:t>Le</a:t>
            </a:r>
            <a:r>
              <a:rPr lang="pl-PL" sz="2800" dirty="0" smtClean="0">
                <a:latin typeface="Century" pitchFamily="18" charset="0"/>
              </a:rPr>
              <a:t> </a:t>
            </a:r>
            <a:r>
              <a:rPr lang="pl-PL" sz="2800" dirty="0" err="1" smtClean="0">
                <a:latin typeface="Century" pitchFamily="18" charset="0"/>
              </a:rPr>
              <a:t>vignoble</a:t>
            </a:r>
            <a:r>
              <a:rPr lang="pl-PL" sz="2800" dirty="0" smtClean="0">
                <a:latin typeface="Century" pitchFamily="18" charset="0"/>
              </a:rPr>
              <a:t> de </a:t>
            </a:r>
            <a:r>
              <a:rPr lang="pl-PL" sz="2800" b="1" dirty="0" smtClean="0">
                <a:latin typeface="Century" pitchFamily="18" charset="0"/>
              </a:rPr>
              <a:t>Bordeaux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 err="1" smtClean="0">
                <a:latin typeface="Century" pitchFamily="18" charset="0"/>
              </a:rPr>
              <a:t>Le</a:t>
            </a:r>
            <a:r>
              <a:rPr lang="pl-PL" sz="2800" dirty="0" smtClean="0">
                <a:latin typeface="Century" pitchFamily="18" charset="0"/>
              </a:rPr>
              <a:t> </a:t>
            </a:r>
            <a:r>
              <a:rPr lang="pl-PL" sz="2800" dirty="0" err="1" smtClean="0">
                <a:latin typeface="Century" pitchFamily="18" charset="0"/>
              </a:rPr>
              <a:t>vignoble</a:t>
            </a:r>
            <a:r>
              <a:rPr lang="pl-PL" sz="2800" dirty="0" smtClean="0">
                <a:latin typeface="Century" pitchFamily="18" charset="0"/>
              </a:rPr>
              <a:t> de </a:t>
            </a:r>
            <a:r>
              <a:rPr lang="pl-PL" sz="2800" b="1" dirty="0" smtClean="0">
                <a:latin typeface="Century" pitchFamily="18" charset="0"/>
              </a:rPr>
              <a:t>Provence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dirty="0" err="1" smtClean="0">
                <a:latin typeface="Century" pitchFamily="18" charset="0"/>
              </a:rPr>
              <a:t>Le</a:t>
            </a:r>
            <a:r>
              <a:rPr lang="pl-PL" sz="2800" dirty="0" smtClean="0">
                <a:latin typeface="Century" pitchFamily="18" charset="0"/>
              </a:rPr>
              <a:t> </a:t>
            </a:r>
            <a:r>
              <a:rPr lang="pl-PL" sz="2800" dirty="0" err="1" smtClean="0">
                <a:latin typeface="Century" pitchFamily="18" charset="0"/>
              </a:rPr>
              <a:t>vignoble</a:t>
            </a:r>
            <a:r>
              <a:rPr lang="pl-PL" sz="2800" dirty="0" smtClean="0">
                <a:latin typeface="Century" pitchFamily="18" charset="0"/>
              </a:rPr>
              <a:t> de </a:t>
            </a:r>
            <a:r>
              <a:rPr lang="pl-PL" sz="2800" b="1" dirty="0" err="1" smtClean="0">
                <a:latin typeface="Century" pitchFamily="18" charset="0"/>
              </a:rPr>
              <a:t>Champagne</a:t>
            </a:r>
            <a:r>
              <a:rPr lang="pl-PL" sz="2800" b="1" dirty="0" smtClean="0">
                <a:latin typeface="Century" pitchFamily="18" charset="0"/>
              </a:rPr>
              <a:t>.</a:t>
            </a:r>
            <a:endParaRPr lang="fr-FR" sz="2800" b="1" dirty="0" smtClean="0">
              <a:latin typeface="Century" pitchFamily="18" charset="0"/>
            </a:endParaRPr>
          </a:p>
          <a:p>
            <a:endParaRPr lang="de-DE" sz="2800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latin typeface="Century" pitchFamily="18" charset="0"/>
              </a:rPr>
              <a:t> Les </a:t>
            </a:r>
            <a:r>
              <a:rPr lang="pl-PL" sz="4000" b="1" dirty="0" err="1" smtClean="0">
                <a:latin typeface="Century" pitchFamily="18" charset="0"/>
              </a:rPr>
              <a:t>traditions</a:t>
            </a:r>
            <a:r>
              <a:rPr lang="pl-PL" sz="4000" b="1" dirty="0" smtClean="0">
                <a:latin typeface="Century" pitchFamily="18" charset="0"/>
              </a:rPr>
              <a:t> </a:t>
            </a:r>
            <a:r>
              <a:rPr lang="pl-PL" sz="4000" b="1" dirty="0" err="1" smtClean="0">
                <a:latin typeface="Century" pitchFamily="18" charset="0"/>
              </a:rPr>
              <a:t>françaises</a:t>
            </a:r>
            <a:r>
              <a:rPr lang="pl-PL" sz="4000" b="1" dirty="0" smtClean="0">
                <a:latin typeface="Century" pitchFamily="18" charset="0"/>
              </a:rPr>
              <a:t> 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544616"/>
          </a:xfrm>
        </p:spPr>
        <p:txBody>
          <a:bodyPr/>
          <a:lstStyle/>
          <a:p>
            <a:pPr algn="ctr"/>
            <a:r>
              <a:rPr lang="pl-PL" sz="3000" dirty="0" smtClean="0">
                <a:latin typeface="Century" pitchFamily="18" charset="0"/>
              </a:rPr>
              <a:t>La </a:t>
            </a:r>
            <a:r>
              <a:rPr lang="fr-FR" sz="3000" dirty="0" smtClean="0">
                <a:latin typeface="Century" pitchFamily="18" charset="0"/>
              </a:rPr>
              <a:t>crèche de Noël</a:t>
            </a:r>
            <a:r>
              <a:rPr lang="pl-PL" sz="3000" dirty="0" smtClean="0">
                <a:latin typeface="Century" pitchFamily="18" charset="0"/>
              </a:rPr>
              <a:t> </a:t>
            </a:r>
            <a:r>
              <a:rPr lang="pl-PL" sz="3000" dirty="0" err="1" smtClean="0">
                <a:latin typeface="Century" pitchFamily="18" charset="0"/>
              </a:rPr>
              <a:t>au</a:t>
            </a:r>
            <a:r>
              <a:rPr lang="pl-PL" sz="3000" dirty="0" smtClean="0">
                <a:latin typeface="Century" pitchFamily="18" charset="0"/>
              </a:rPr>
              <a:t> </a:t>
            </a:r>
            <a:r>
              <a:rPr lang="pl-PL" sz="3000" dirty="0" err="1" smtClean="0">
                <a:latin typeface="Century" pitchFamily="18" charset="0"/>
              </a:rPr>
              <a:t>lieu</a:t>
            </a:r>
            <a:r>
              <a:rPr lang="pl-PL" sz="3000" dirty="0" smtClean="0">
                <a:latin typeface="Century" pitchFamily="18" charset="0"/>
              </a:rPr>
              <a:t> </a:t>
            </a:r>
            <a:r>
              <a:rPr lang="pl-PL" sz="3000" dirty="0" err="1" smtClean="0">
                <a:latin typeface="Century" pitchFamily="18" charset="0"/>
              </a:rPr>
              <a:t>du</a:t>
            </a:r>
            <a:r>
              <a:rPr lang="pl-PL" sz="3000" dirty="0" smtClean="0">
                <a:latin typeface="Century" pitchFamily="18" charset="0"/>
              </a:rPr>
              <a:t> sapin de Noël </a:t>
            </a:r>
          </a:p>
          <a:p>
            <a:pPr algn="ctr"/>
            <a:r>
              <a:rPr lang="fr-FR" sz="3000" b="1" dirty="0" smtClean="0">
                <a:latin typeface="Century" pitchFamily="18" charset="0"/>
              </a:rPr>
              <a:t>Pâques en France </a:t>
            </a:r>
            <a:r>
              <a:rPr lang="pl-PL" sz="3000" dirty="0" smtClean="0">
                <a:latin typeface="Century" pitchFamily="18" charset="0"/>
              </a:rPr>
              <a:t>= </a:t>
            </a:r>
            <a:r>
              <a:rPr lang="fr-FR" sz="3000" dirty="0" smtClean="0">
                <a:latin typeface="Century" pitchFamily="18" charset="0"/>
              </a:rPr>
              <a:t>recherche d</a:t>
            </a:r>
            <a:r>
              <a:rPr lang="pl-PL" sz="3000" dirty="0" smtClean="0">
                <a:latin typeface="Century" pitchFamily="18" charset="0"/>
              </a:rPr>
              <a:t>es </a:t>
            </a:r>
            <a:r>
              <a:rPr lang="fr-FR" sz="3000" dirty="0" smtClean="0">
                <a:latin typeface="Century" pitchFamily="18" charset="0"/>
              </a:rPr>
              <a:t>œufs en chocolat cachés dans le jardin</a:t>
            </a:r>
            <a:endParaRPr lang="pl-PL" sz="3000" dirty="0" smtClean="0">
              <a:latin typeface="Century" pitchFamily="18" charset="0"/>
            </a:endParaRPr>
          </a:p>
          <a:p>
            <a:pPr algn="ctr"/>
            <a:r>
              <a:rPr lang="pl-PL" sz="3000" dirty="0" err="1" smtClean="0">
                <a:latin typeface="Century" pitchFamily="18" charset="0"/>
              </a:rPr>
              <a:t>le</a:t>
            </a:r>
            <a:r>
              <a:rPr lang="pl-PL" sz="3000" dirty="0" smtClean="0">
                <a:latin typeface="Century" pitchFamily="18" charset="0"/>
              </a:rPr>
              <a:t> 2 </a:t>
            </a:r>
            <a:r>
              <a:rPr lang="pl-PL" sz="3000" dirty="0" err="1" smtClean="0">
                <a:latin typeface="Century" pitchFamily="18" charset="0"/>
              </a:rPr>
              <a:t>février</a:t>
            </a:r>
            <a:r>
              <a:rPr lang="pl-PL" sz="3000" dirty="0" smtClean="0">
                <a:latin typeface="Century" pitchFamily="18" charset="0"/>
              </a:rPr>
              <a:t> = </a:t>
            </a:r>
            <a:r>
              <a:rPr lang="pl-PL" sz="3000" b="1" dirty="0" smtClean="0">
                <a:latin typeface="Century" pitchFamily="18" charset="0"/>
              </a:rPr>
              <a:t>la </a:t>
            </a:r>
            <a:r>
              <a:rPr lang="pl-PL" sz="3000" b="1" dirty="0" err="1" smtClean="0">
                <a:latin typeface="Century" pitchFamily="18" charset="0"/>
              </a:rPr>
              <a:t>Chandeleur</a:t>
            </a:r>
            <a:r>
              <a:rPr lang="pl-PL" sz="3000" b="1" dirty="0" smtClean="0">
                <a:latin typeface="Century" pitchFamily="18" charset="0"/>
              </a:rPr>
              <a:t> </a:t>
            </a:r>
            <a:r>
              <a:rPr lang="pl-PL" sz="3000" dirty="0" smtClean="0">
                <a:latin typeface="Century" pitchFamily="18" charset="0"/>
              </a:rPr>
              <a:t>(</a:t>
            </a:r>
            <a:r>
              <a:rPr lang="pl-PL" sz="3000" dirty="0" err="1" smtClean="0">
                <a:latin typeface="Century" pitchFamily="18" charset="0"/>
              </a:rPr>
              <a:t>fête</a:t>
            </a:r>
            <a:r>
              <a:rPr lang="pl-PL" sz="3000" dirty="0" smtClean="0">
                <a:latin typeface="Century" pitchFamily="18" charset="0"/>
              </a:rPr>
              <a:t> des </a:t>
            </a:r>
            <a:r>
              <a:rPr lang="pl-PL" sz="3000" dirty="0" err="1" smtClean="0">
                <a:latin typeface="Century" pitchFamily="18" charset="0"/>
              </a:rPr>
              <a:t>chandelles</a:t>
            </a:r>
            <a:r>
              <a:rPr lang="pl-PL" sz="3000" dirty="0" smtClean="0">
                <a:latin typeface="Century" pitchFamily="18" charset="0"/>
              </a:rPr>
              <a:t>), </a:t>
            </a:r>
            <a:r>
              <a:rPr lang="pl-PL" sz="3000" dirty="0" err="1" smtClean="0">
                <a:latin typeface="Century" pitchFamily="18" charset="0"/>
              </a:rPr>
              <a:t>le</a:t>
            </a:r>
            <a:r>
              <a:rPr lang="pl-PL" sz="3000" dirty="0" smtClean="0">
                <a:latin typeface="Century" pitchFamily="18" charset="0"/>
              </a:rPr>
              <a:t> </a:t>
            </a:r>
            <a:r>
              <a:rPr lang="pl-PL" sz="3000" dirty="0" err="1" smtClean="0">
                <a:latin typeface="Century" pitchFamily="18" charset="0"/>
              </a:rPr>
              <a:t>jour</a:t>
            </a:r>
            <a:r>
              <a:rPr lang="pl-PL" sz="3000" dirty="0" smtClean="0">
                <a:latin typeface="Century" pitchFamily="18" charset="0"/>
              </a:rPr>
              <a:t> </a:t>
            </a:r>
            <a:r>
              <a:rPr lang="pl-PL" sz="3000" dirty="0" err="1" smtClean="0">
                <a:latin typeface="Century" pitchFamily="18" charset="0"/>
              </a:rPr>
              <a:t>où</a:t>
            </a:r>
            <a:r>
              <a:rPr lang="pl-PL" sz="3000" dirty="0" smtClean="0">
                <a:latin typeface="Century" pitchFamily="18" charset="0"/>
              </a:rPr>
              <a:t> les Fran</a:t>
            </a:r>
            <a:r>
              <a:rPr lang="fr-FR" sz="3000" dirty="0" smtClean="0">
                <a:latin typeface="Century" pitchFamily="18" charset="0"/>
              </a:rPr>
              <a:t>ç</a:t>
            </a:r>
            <a:r>
              <a:rPr lang="pl-PL" sz="3000" dirty="0" smtClean="0">
                <a:latin typeface="Century" pitchFamily="18" charset="0"/>
              </a:rPr>
              <a:t>ais </a:t>
            </a:r>
            <a:r>
              <a:rPr lang="pl-PL" sz="3000" dirty="0" err="1" smtClean="0">
                <a:latin typeface="Century" pitchFamily="18" charset="0"/>
              </a:rPr>
              <a:t>mangent</a:t>
            </a:r>
            <a:r>
              <a:rPr lang="pl-PL" sz="3000" dirty="0" smtClean="0">
                <a:latin typeface="Century" pitchFamily="18" charset="0"/>
              </a:rPr>
              <a:t> des </a:t>
            </a:r>
            <a:r>
              <a:rPr lang="fr-FR" sz="3000" dirty="0" smtClean="0">
                <a:latin typeface="Century" pitchFamily="18" charset="0"/>
              </a:rPr>
              <a:t>crêpes</a:t>
            </a:r>
            <a:endParaRPr lang="pl-PL" sz="3000" dirty="0" smtClean="0">
              <a:latin typeface="Century" pitchFamily="18" charset="0"/>
            </a:endParaRPr>
          </a:p>
          <a:p>
            <a:pPr algn="ctr">
              <a:buNone/>
            </a:pPr>
            <a:endParaRPr lang="pl-PL" dirty="0"/>
          </a:p>
        </p:txBody>
      </p:sp>
      <p:pic>
        <p:nvPicPr>
          <p:cNvPr id="4" name="Obraz 3" descr="filing_images_60b982d809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49080"/>
            <a:ext cx="2555776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no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4071942"/>
            <a:ext cx="3528392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storyPancakeTuesda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4149080"/>
            <a:ext cx="313184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pPr algn="r"/>
            <a:r>
              <a:rPr lang="pl-PL" sz="3600" b="1" dirty="0" smtClean="0">
                <a:latin typeface="Century" pitchFamily="18" charset="0"/>
              </a:rPr>
              <a:t>La mode en France</a:t>
            </a:r>
            <a:endParaRPr lang="de-DE" sz="3600" b="1" dirty="0">
              <a:latin typeface="Century" pitchFamily="18" charset="0"/>
            </a:endParaRPr>
          </a:p>
        </p:txBody>
      </p:sp>
      <p:pic>
        <p:nvPicPr>
          <p:cNvPr id="5" name="Symbol zastępczy zawartości 4" descr="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4509120"/>
            <a:ext cx="4499991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4143">
            <a:off x="5529618" y="1568227"/>
            <a:ext cx="3371268" cy="2493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142844" y="714356"/>
            <a:ext cx="50006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Century" pitchFamily="18" charset="0"/>
              </a:rPr>
              <a:t>La Maison Chanel (1909) - </a:t>
            </a:r>
          </a:p>
          <a:p>
            <a:r>
              <a:rPr lang="pl-PL" sz="2000" dirty="0" err="1" smtClean="0">
                <a:latin typeface="Century" pitchFamily="18" charset="0"/>
              </a:rPr>
              <a:t>naissance</a:t>
            </a:r>
            <a:r>
              <a:rPr lang="fr-FR" sz="2000" dirty="0" smtClean="0">
                <a:latin typeface="Century" pitchFamily="18" charset="0"/>
              </a:rPr>
              <a:t> d’un symbole du chic à la </a:t>
            </a:r>
            <a:r>
              <a:rPr lang="pl-PL" sz="2000" dirty="0" smtClean="0">
                <a:latin typeface="Century" pitchFamily="18" charset="0"/>
              </a:rPr>
              <a:t>  </a:t>
            </a:r>
            <a:r>
              <a:rPr lang="fr-FR" sz="2000" dirty="0" smtClean="0">
                <a:latin typeface="Century" pitchFamily="18" charset="0"/>
              </a:rPr>
              <a:t>française</a:t>
            </a:r>
            <a:endParaRPr lang="pl-PL" sz="2000" dirty="0" smtClean="0">
              <a:latin typeface="Century" pitchFamily="18" charset="0"/>
            </a:endParaRPr>
          </a:p>
          <a:p>
            <a:endParaRPr lang="de-DE" dirty="0">
              <a:latin typeface="Century" pitchFamily="18" charset="0"/>
            </a:endParaRPr>
          </a:p>
        </p:txBody>
      </p:sp>
      <p:pic>
        <p:nvPicPr>
          <p:cNvPr id="11" name="Obraz 10" descr="cocoandig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04351">
            <a:off x="500034" y="1928802"/>
            <a:ext cx="446449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 descr="Chanel5LeauUseMe_1024x10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4214794"/>
            <a:ext cx="2643206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24744"/>
          </a:xfrm>
        </p:spPr>
        <p:txBody>
          <a:bodyPr>
            <a:normAutofit/>
          </a:bodyPr>
          <a:lstStyle/>
          <a:p>
            <a:pPr algn="l"/>
            <a:r>
              <a:rPr lang="pl-PL" sz="3600" b="1" dirty="0" smtClean="0">
                <a:latin typeface="Century" pitchFamily="18" charset="0"/>
              </a:rPr>
              <a:t>La mode en France</a:t>
            </a:r>
            <a:endParaRPr lang="de-DE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39952" y="908720"/>
            <a:ext cx="3672408" cy="2592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>
                <a:latin typeface="Century" pitchFamily="18" charset="0"/>
              </a:rPr>
              <a:t>    </a:t>
            </a:r>
            <a:r>
              <a:rPr lang="pl-PL" sz="2400" b="1" dirty="0" smtClean="0">
                <a:latin typeface="Century" pitchFamily="18" charset="0"/>
              </a:rPr>
              <a:t>Christian Dior </a:t>
            </a:r>
            <a:r>
              <a:rPr lang="pl-PL" sz="2400" dirty="0" smtClean="0">
                <a:latin typeface="Century" pitchFamily="18" charset="0"/>
              </a:rPr>
              <a:t>(1946) - Dior Maison de </a:t>
            </a:r>
            <a:r>
              <a:rPr lang="pl-PL" sz="2400" dirty="0" err="1" smtClean="0">
                <a:latin typeface="Century" pitchFamily="18" charset="0"/>
              </a:rPr>
              <a:t>Parfum</a:t>
            </a:r>
            <a:endParaRPr lang="pl-PL" sz="2400" dirty="0" smtClean="0">
              <a:latin typeface="Century" pitchFamily="18" charset="0"/>
            </a:endParaRPr>
          </a:p>
          <a:p>
            <a:pPr>
              <a:buNone/>
            </a:pPr>
            <a:endParaRPr lang="de-DE" sz="2400" dirty="0">
              <a:latin typeface="Century" pitchFamily="18" charset="0"/>
            </a:endParaRPr>
          </a:p>
        </p:txBody>
      </p:sp>
      <p:pic>
        <p:nvPicPr>
          <p:cNvPr id="4" name="Obraz 3" descr="di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980728"/>
            <a:ext cx="4071966" cy="223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079e78ecafeba21ec3b789a8588f8ac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132856"/>
            <a:ext cx="4286280" cy="264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Lady_Dior_Bag1-740x5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788578"/>
            <a:ext cx="2734593" cy="2069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senatus_RSJ1As_displaywidet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97338">
            <a:off x="825030" y="3254362"/>
            <a:ext cx="3318385" cy="3311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pPr algn="r"/>
            <a:r>
              <a:rPr lang="pl-PL" sz="3600" b="1" dirty="0" smtClean="0">
                <a:latin typeface="Century" pitchFamily="18" charset="0"/>
              </a:rPr>
              <a:t>La mode en France</a:t>
            </a:r>
            <a:endParaRPr lang="de-DE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80729"/>
            <a:ext cx="4211960" cy="28803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800" dirty="0" smtClean="0">
                <a:latin typeface="Century" pitchFamily="18" charset="0"/>
              </a:rPr>
              <a:t>   </a:t>
            </a:r>
            <a:r>
              <a:rPr lang="pl-PL" sz="2800" b="1" dirty="0" smtClean="0">
                <a:latin typeface="Century" pitchFamily="18" charset="0"/>
              </a:rPr>
              <a:t>Yves Saint Laurent </a:t>
            </a:r>
            <a:r>
              <a:rPr lang="pl-PL" sz="2800" dirty="0" smtClean="0">
                <a:latin typeface="Century" pitchFamily="18" charset="0"/>
              </a:rPr>
              <a:t>(1961), </a:t>
            </a:r>
            <a:r>
              <a:rPr lang="fr-FR" sz="2800" dirty="0" smtClean="0">
                <a:latin typeface="Century" pitchFamily="18" charset="0"/>
              </a:rPr>
              <a:t>ou la révolution du vestiaire</a:t>
            </a:r>
            <a:r>
              <a:rPr lang="pl-PL" sz="2800" dirty="0" smtClean="0">
                <a:latin typeface="Century" pitchFamily="18" charset="0"/>
              </a:rPr>
              <a:t> </a:t>
            </a:r>
            <a:r>
              <a:rPr lang="fr-FR" sz="2800" dirty="0" smtClean="0">
                <a:latin typeface="Century" pitchFamily="18" charset="0"/>
              </a:rPr>
              <a:t>féminin</a:t>
            </a:r>
            <a:r>
              <a:rPr lang="pl-PL" sz="2800" dirty="0" smtClean="0">
                <a:latin typeface="Century" pitchFamily="18" charset="0"/>
              </a:rPr>
              <a:t>.</a:t>
            </a:r>
            <a:endParaRPr lang="fr-FR" sz="2800" dirty="0" smtClean="0">
              <a:latin typeface="Century" pitchFamily="18" charset="0"/>
            </a:endParaRPr>
          </a:p>
          <a:p>
            <a:pPr>
              <a:buNone/>
            </a:pPr>
            <a:endParaRPr lang="de-DE" sz="2800" dirty="0">
              <a:latin typeface="Century" pitchFamily="18" charset="0"/>
            </a:endParaRPr>
          </a:p>
        </p:txBody>
      </p:sp>
      <p:pic>
        <p:nvPicPr>
          <p:cNvPr id="4" name="Obraz 3" descr="pobrany plik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31854">
            <a:off x="6775910" y="1033996"/>
            <a:ext cx="1821236" cy="2224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YSL-rouge-volupte-lipsticks-900x59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57077">
            <a:off x="5442735" y="4110713"/>
            <a:ext cx="3397012" cy="2257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 descr="Style-is-eternal-competition-with-farfet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71876"/>
            <a:ext cx="4572000" cy="2780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80728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  <a:latin typeface="Century" pitchFamily="18" charset="0"/>
              </a:rPr>
              <a:t>La mode en France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71802" y="1071546"/>
            <a:ext cx="5913206" cy="158417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Century" pitchFamily="18" charset="0"/>
              </a:rPr>
              <a:t>   L</a:t>
            </a:r>
            <a:r>
              <a:rPr lang="de-DE" sz="3600" b="1" dirty="0" err="1" smtClean="0">
                <a:solidFill>
                  <a:schemeClr val="bg1"/>
                </a:solidFill>
                <a:latin typeface="Century" pitchFamily="18" charset="0"/>
              </a:rPr>
              <a:t>ouis</a:t>
            </a:r>
            <a:r>
              <a:rPr lang="de-DE" sz="3600" b="1" dirty="0" smtClean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pl-PL" sz="3600" b="1" dirty="0" smtClean="0">
                <a:solidFill>
                  <a:schemeClr val="bg1"/>
                </a:solidFill>
                <a:latin typeface="Century" pitchFamily="18" charset="0"/>
              </a:rPr>
              <a:t>V</a:t>
            </a:r>
            <a:r>
              <a:rPr lang="de-DE" sz="3600" b="1" dirty="0" err="1" smtClean="0">
                <a:solidFill>
                  <a:schemeClr val="bg1"/>
                </a:solidFill>
                <a:latin typeface="Century" pitchFamily="18" charset="0"/>
              </a:rPr>
              <a:t>uitton</a:t>
            </a:r>
            <a:r>
              <a:rPr lang="pl-PL" dirty="0" smtClean="0">
                <a:solidFill>
                  <a:schemeClr val="bg1"/>
                </a:solidFill>
                <a:latin typeface="Century" pitchFamily="18" charset="0"/>
              </a:rPr>
              <a:t> (</a:t>
            </a:r>
            <a:r>
              <a:rPr lang="de-DE" dirty="0" smtClean="0">
                <a:solidFill>
                  <a:schemeClr val="bg1"/>
                </a:solidFill>
                <a:latin typeface="Century" pitchFamily="18" charset="0"/>
              </a:rPr>
              <a:t>1821</a:t>
            </a:r>
            <a:r>
              <a:rPr lang="pl-PL" dirty="0" smtClean="0">
                <a:solidFill>
                  <a:schemeClr val="bg1"/>
                </a:solidFill>
                <a:latin typeface="Century" pitchFamily="18" charset="0"/>
              </a:rPr>
              <a:t>-1892)</a:t>
            </a:r>
          </a:p>
          <a:p>
            <a:pPr algn="ctr">
              <a:buNone/>
            </a:pPr>
            <a:r>
              <a:rPr lang="fr-FR" dirty="0" smtClean="0">
                <a:solidFill>
                  <a:schemeClr val="bg1"/>
                </a:solidFill>
                <a:latin typeface="Century" pitchFamily="18" charset="0"/>
              </a:rPr>
              <a:t>une maison</a:t>
            </a:r>
            <a:r>
              <a:rPr lang="pl-PL" dirty="0" smtClean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entury" pitchFamily="18" charset="0"/>
              </a:rPr>
              <a:t>française </a:t>
            </a:r>
            <a:endParaRPr lang="pl-PL" dirty="0" smtClean="0">
              <a:solidFill>
                <a:schemeClr val="bg1"/>
              </a:solidFill>
              <a:latin typeface="Century" pitchFamily="18" charset="0"/>
            </a:endParaRP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  <a:latin typeface="Century" pitchFamily="18" charset="0"/>
              </a:rPr>
              <a:t>      </a:t>
            </a:r>
            <a:r>
              <a:rPr lang="fr-FR" dirty="0" smtClean="0">
                <a:solidFill>
                  <a:schemeClr val="bg1"/>
                </a:solidFill>
                <a:latin typeface="Century" pitchFamily="18" charset="0"/>
              </a:rPr>
              <a:t>de maroquinerie de luxe</a:t>
            </a:r>
            <a:r>
              <a:rPr lang="pl-PL" dirty="0" smtClean="0">
                <a:solidFill>
                  <a:schemeClr val="bg1"/>
                </a:solidFill>
                <a:latin typeface="Century" pitchFamily="18" charset="0"/>
              </a:rPr>
              <a:t>.</a:t>
            </a:r>
            <a:endParaRPr lang="de-DE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5" name="Obraz 4" descr="m_5618fe35b4188e20b9013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00438"/>
            <a:ext cx="3000396" cy="325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indekvvvv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41491">
            <a:off x="552997" y="660408"/>
            <a:ext cx="1838325" cy="2486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coveted-Shopping-with-Louis-Vuitton-is-Adventure-sho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2988965"/>
            <a:ext cx="5436096" cy="3869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pPr algn="l"/>
            <a:r>
              <a:rPr lang="pl-PL" sz="3600" b="1" dirty="0" smtClean="0">
                <a:latin typeface="Century" pitchFamily="18" charset="0"/>
              </a:rPr>
              <a:t>La </a:t>
            </a:r>
            <a:r>
              <a:rPr lang="pl-PL" sz="3600" b="1" dirty="0" err="1" smtClean="0">
                <a:latin typeface="Century" pitchFamily="18" charset="0"/>
              </a:rPr>
              <a:t>bibliographie</a:t>
            </a:r>
            <a:r>
              <a:rPr lang="pl-PL" sz="3600" b="1" dirty="0" smtClean="0">
                <a:latin typeface="Century" pitchFamily="18" charset="0"/>
              </a:rPr>
              <a:t> </a:t>
            </a:r>
            <a:r>
              <a:rPr lang="fr-FR" sz="3600" b="1" dirty="0" smtClean="0">
                <a:latin typeface="Century" pitchFamily="18" charset="0"/>
              </a:rPr>
              <a:t>et netogra</a:t>
            </a:r>
            <a:r>
              <a:rPr lang="pl-PL" sz="3600" b="1" dirty="0" err="1" smtClean="0">
                <a:latin typeface="Century" pitchFamily="18" charset="0"/>
              </a:rPr>
              <a:t>phie</a:t>
            </a:r>
            <a:endParaRPr lang="de-DE" sz="3600" b="1" dirty="0">
              <a:latin typeface="Century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600079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pl-PL" sz="1800" smtClean="0">
                <a:latin typeface="Century" pitchFamily="18" charset="0"/>
              </a:rPr>
              <a:t>Słobodska Mirosława „Podręczny słownik francusko-polski, polsko-francuski”, wyd. Delta</a:t>
            </a:r>
          </a:p>
          <a:p>
            <a:pPr marL="514350" indent="-514350">
              <a:buFont typeface="+mj-lt"/>
              <a:buAutoNum type="arabicParenR"/>
            </a:pPr>
            <a:r>
              <a:rPr lang="pl-PL" sz="1800" smtClean="0">
                <a:latin typeface="Century" pitchFamily="18" charset="0"/>
              </a:rPr>
              <a:t>http://www.koniecswiata.net/europa/francja/karta-kraju/</a:t>
            </a:r>
          </a:p>
          <a:p>
            <a:pPr marL="514350" indent="-514350">
              <a:buFont typeface="+mj-lt"/>
              <a:buAutoNum type="arabicParenR"/>
            </a:pPr>
            <a:r>
              <a:rPr lang="de-DE" sz="1800" smtClean="0">
                <a:latin typeface="Century" pitchFamily="18" charset="0"/>
              </a:rPr>
              <a:t>https://www.portaildelamode.com/histoire-mode-chanel/</a:t>
            </a:r>
            <a:endParaRPr lang="pl-PL" sz="1800" smtClean="0">
              <a:latin typeface="Century" pitchFamily="18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pl-PL" sz="1800" smtClean="0">
                <a:latin typeface="Century" pitchFamily="18" charset="0"/>
              </a:rPr>
              <a:t>http://www.cuisinealafrancaise.com/fr/recettes</a:t>
            </a:r>
          </a:p>
          <a:p>
            <a:pPr marL="514350" indent="-514350">
              <a:buFont typeface="+mj-lt"/>
              <a:buAutoNum type="arabicParenR"/>
            </a:pPr>
            <a:r>
              <a:rPr lang="pl-PL" sz="1800" smtClean="0">
                <a:latin typeface="Century" pitchFamily="18" charset="0"/>
              </a:rPr>
              <a:t>http://francja.lovetotravel.pl/francja_tradycje</a:t>
            </a:r>
          </a:p>
          <a:p>
            <a:pPr marL="514350" indent="-514350">
              <a:buFont typeface="+mj-lt"/>
              <a:buAutoNum type="arabicParenR"/>
            </a:pPr>
            <a:r>
              <a:rPr lang="pl-PL" sz="1800" smtClean="0">
                <a:latin typeface="Century" pitchFamily="18" charset="0"/>
              </a:rPr>
              <a:t>http://histoiredelamode.canalblog.com/</a:t>
            </a:r>
          </a:p>
          <a:p>
            <a:pPr marL="514350" indent="-514350">
              <a:buFont typeface="+mj-lt"/>
              <a:buAutoNum type="arabicParenR"/>
            </a:pPr>
            <a:r>
              <a:rPr lang="pl-PL" sz="1800" smtClean="0">
                <a:latin typeface="Century" pitchFamily="18" charset="0"/>
              </a:rPr>
              <a:t>http://vins-france.com/fr/les-vins-de-france/histoire/</a:t>
            </a:r>
          </a:p>
          <a:p>
            <a:pPr marL="514350" indent="-514350">
              <a:buFont typeface="+mj-lt"/>
              <a:buAutoNum type="arabicParenR"/>
            </a:pPr>
            <a:r>
              <a:rPr lang="pl-PL" sz="1800" smtClean="0">
                <a:latin typeface="Century" pitchFamily="18" charset="0"/>
              </a:rPr>
              <a:t>http://androuet.com/fromage-france-89-guide-fromage.html</a:t>
            </a:r>
          </a:p>
          <a:p>
            <a:pPr marL="514350" indent="-514350">
              <a:buFont typeface="+mj-lt"/>
              <a:buAutoNum type="arabicParenR"/>
            </a:pPr>
            <a:r>
              <a:rPr lang="pl-PL" sz="1800" smtClean="0">
                <a:latin typeface="Century" pitchFamily="18" charset="0"/>
              </a:rPr>
              <a:t>http://www.luxebytrendy.com/0230-marque-christian-dior-histoire/</a:t>
            </a:r>
          </a:p>
          <a:p>
            <a:pPr marL="514350" indent="-514350">
              <a:buFont typeface="+mj-lt"/>
              <a:buAutoNum type="arabicParenR"/>
            </a:pPr>
            <a:endParaRPr lang="pl-PL" sz="2000" smtClean="0">
              <a:latin typeface="Century" pitchFamily="18" charset="0"/>
            </a:endParaRPr>
          </a:p>
          <a:p>
            <a:pPr marL="514350" indent="-514350">
              <a:buFont typeface="+mj-lt"/>
              <a:buAutoNum type="arabicParenR"/>
            </a:pPr>
            <a:endParaRPr lang="pl-PL" sz="2000" smtClean="0">
              <a:latin typeface="Century" pitchFamily="18" charset="0"/>
            </a:endParaRPr>
          </a:p>
          <a:p>
            <a:pPr marL="514350" indent="-514350">
              <a:buFont typeface="+mj-lt"/>
              <a:buAutoNum type="arabicParenR"/>
            </a:pPr>
            <a:endParaRPr lang="pl-PL" sz="2000" smtClean="0">
              <a:latin typeface="Century" pitchFamily="18" charset="0"/>
            </a:endParaRPr>
          </a:p>
          <a:p>
            <a:pPr marL="514350" indent="-514350">
              <a:buFont typeface="+mj-lt"/>
              <a:buAutoNum type="arabicParenR"/>
            </a:pPr>
            <a:endParaRPr lang="pl-PL" sz="2000" smtClean="0">
              <a:latin typeface="Century" pitchFamily="18" charset="0"/>
            </a:endParaRPr>
          </a:p>
          <a:p>
            <a:pPr marL="514350" indent="-514350">
              <a:buFont typeface="+mj-lt"/>
              <a:buAutoNum type="arabicParenR"/>
            </a:pPr>
            <a:endParaRPr lang="pl-PL" sz="2000" smtClean="0">
              <a:latin typeface="Century" pitchFamily="18" charset="0"/>
            </a:endParaRPr>
          </a:p>
          <a:p>
            <a:pPr marL="514350" indent="-514350">
              <a:buFont typeface="+mj-lt"/>
              <a:buAutoNum type="arabicParenR"/>
            </a:pPr>
            <a:endParaRPr lang="pl-PL" sz="2000" smtClean="0"/>
          </a:p>
          <a:p>
            <a:pPr marL="514350" indent="-514350">
              <a:buFont typeface="+mj-lt"/>
              <a:buAutoNum type="arabicParenR"/>
            </a:pPr>
            <a:endParaRPr lang="pl-PL" sz="2000" smtClean="0"/>
          </a:p>
          <a:p>
            <a:pPr marL="514350" indent="-514350">
              <a:buFont typeface="+mj-lt"/>
              <a:buAutoNum type="arabicParenR"/>
            </a:pPr>
            <a:endParaRPr lang="de-DE" sz="200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9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de-DE" sz="2800" b="1" dirty="0" err="1" smtClean="0">
                <a:latin typeface="Century" pitchFamily="18" charset="0"/>
              </a:rPr>
              <a:t>Vocabulaire</a:t>
            </a:r>
            <a:r>
              <a:rPr lang="de-DE" sz="2800" b="1" dirty="0" smtClean="0">
                <a:latin typeface="Century" pitchFamily="18" charset="0"/>
              </a:rPr>
              <a:t> </a:t>
            </a:r>
            <a:r>
              <a:rPr lang="de-DE" sz="2800" b="1" dirty="0" err="1" smtClean="0">
                <a:latin typeface="Century" pitchFamily="18" charset="0"/>
              </a:rPr>
              <a:t>thématique</a:t>
            </a:r>
            <a:endParaRPr lang="de-DE" sz="2800" b="1" dirty="0">
              <a:latin typeface="Century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85794"/>
            <a:ext cx="8401080" cy="5786478"/>
          </a:xfrm>
        </p:spPr>
        <p:txBody>
          <a:bodyPr numCol="2" spcCol="216000">
            <a:no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ainsi</a:t>
            </a:r>
            <a:r>
              <a:rPr lang="pl-PL" sz="1600" b="1" dirty="0" smtClean="0">
                <a:latin typeface="Century" pitchFamily="18" charset="0"/>
              </a:rPr>
              <a:t> - na przykład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smtClean="0">
                <a:latin typeface="Century" pitchFamily="18" charset="0"/>
              </a:rPr>
              <a:t>aperitif (m) - alkohol podawany przed posiłkiem dla pobudzenia  apetytu, pije się go na stojąco </a:t>
            </a:r>
            <a:r>
              <a:rPr lang="pl-PL" sz="1600" b="1" dirty="0" smtClean="0">
                <a:latin typeface="Century" pitchFamily="18" charset="0"/>
                <a:sym typeface="Wingdings" pitchFamily="2" charset="2"/>
              </a:rPr>
              <a:t></a:t>
            </a:r>
            <a:r>
              <a:rPr lang="pl-PL" sz="1600" b="1" dirty="0" smtClean="0">
                <a:latin typeface="Century" pitchFamily="18" charset="0"/>
              </a:rPr>
              <a:t> (we Francji: </a:t>
            </a:r>
            <a:r>
              <a:rPr lang="pl-PL" sz="1600" b="1" dirty="0" err="1" smtClean="0">
                <a:latin typeface="Century" pitchFamily="18" charset="0"/>
              </a:rPr>
              <a:t>pastis</a:t>
            </a:r>
            <a:r>
              <a:rPr lang="pl-PL" sz="1600" b="1" dirty="0" smtClean="0">
                <a:latin typeface="Century" pitchFamily="18" charset="0"/>
              </a:rPr>
              <a:t>)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au</a:t>
            </a:r>
            <a:r>
              <a:rPr lang="pl-PL" sz="1600" b="1" dirty="0" smtClean="0">
                <a:latin typeface="Century" pitchFamily="18" charset="0"/>
              </a:rPr>
              <a:t> </a:t>
            </a:r>
            <a:r>
              <a:rPr lang="pl-PL" sz="1600" b="1" dirty="0" err="1" smtClean="0">
                <a:latin typeface="Century" pitchFamily="18" charset="0"/>
              </a:rPr>
              <a:t>monde</a:t>
            </a:r>
            <a:r>
              <a:rPr lang="pl-PL" sz="1600" b="1" dirty="0" smtClean="0">
                <a:latin typeface="Century" pitchFamily="18" charset="0"/>
              </a:rPr>
              <a:t> - na świecie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autre</a:t>
            </a:r>
            <a:r>
              <a:rPr lang="pl-PL" sz="1600" b="1" dirty="0" smtClean="0">
                <a:latin typeface="Century" pitchFamily="18" charset="0"/>
              </a:rPr>
              <a:t> - inny, dodatkowy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beurre</a:t>
            </a:r>
            <a:r>
              <a:rPr lang="pl-PL" sz="1600" b="1" dirty="0" smtClean="0">
                <a:latin typeface="Century" pitchFamily="18" charset="0"/>
              </a:rPr>
              <a:t> (m) - masło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boeuf</a:t>
            </a:r>
            <a:r>
              <a:rPr lang="pl-PL" sz="1600" b="1" dirty="0" smtClean="0">
                <a:latin typeface="Century" pitchFamily="18" charset="0"/>
              </a:rPr>
              <a:t> (m) - wołowina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boisson</a:t>
            </a:r>
            <a:r>
              <a:rPr lang="pl-PL" sz="1600" b="1" dirty="0" smtClean="0">
                <a:latin typeface="Century" pitchFamily="18" charset="0"/>
              </a:rPr>
              <a:t> </a:t>
            </a:r>
            <a:r>
              <a:rPr lang="pl-PL" sz="1600" b="1" dirty="0" err="1" smtClean="0">
                <a:latin typeface="Century" pitchFamily="18" charset="0"/>
              </a:rPr>
              <a:t>chaude</a:t>
            </a:r>
            <a:r>
              <a:rPr lang="pl-PL" sz="1600" b="1" dirty="0" smtClean="0">
                <a:latin typeface="Century" pitchFamily="18" charset="0"/>
              </a:rPr>
              <a:t> - ciepły napój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canard</a:t>
            </a:r>
            <a:r>
              <a:rPr lang="pl-PL" sz="1600" b="1" dirty="0" smtClean="0">
                <a:latin typeface="Century" pitchFamily="18" charset="0"/>
              </a:rPr>
              <a:t> (m) - kaczka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casquette</a:t>
            </a:r>
            <a:r>
              <a:rPr lang="pl-PL" sz="1600" b="1" dirty="0" smtClean="0">
                <a:latin typeface="Century" pitchFamily="18" charset="0"/>
              </a:rPr>
              <a:t> (f) - czapka, kapelusz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charcuterie</a:t>
            </a:r>
            <a:r>
              <a:rPr lang="pl-PL" sz="1600" b="1" dirty="0" smtClean="0">
                <a:latin typeface="Century" pitchFamily="18" charset="0"/>
              </a:rPr>
              <a:t> (f) - wędliny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chaussures</a:t>
            </a:r>
            <a:r>
              <a:rPr lang="pl-PL" sz="1600" b="1" dirty="0" smtClean="0">
                <a:latin typeface="Century" pitchFamily="18" charset="0"/>
              </a:rPr>
              <a:t> - obuwie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chef</a:t>
            </a:r>
            <a:r>
              <a:rPr lang="pl-PL" sz="1600" b="1" dirty="0" smtClean="0">
                <a:latin typeface="Century" pitchFamily="18" charset="0"/>
              </a:rPr>
              <a:t> de </a:t>
            </a:r>
            <a:r>
              <a:rPr lang="pl-PL" sz="1600" b="1" dirty="0" err="1" smtClean="0">
                <a:latin typeface="Century" pitchFamily="18" charset="0"/>
              </a:rPr>
              <a:t>guerre</a:t>
            </a:r>
            <a:r>
              <a:rPr lang="pl-PL" sz="1600" b="1" dirty="0" smtClean="0">
                <a:latin typeface="Century" pitchFamily="18" charset="0"/>
              </a:rPr>
              <a:t> - wódz wojenny, przywódca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chocolat</a:t>
            </a:r>
            <a:r>
              <a:rPr lang="pl-PL" sz="1600" b="1" dirty="0" smtClean="0">
                <a:latin typeface="Century" pitchFamily="18" charset="0"/>
              </a:rPr>
              <a:t> </a:t>
            </a:r>
            <a:r>
              <a:rPr lang="pl-PL" sz="1600" b="1" dirty="0" err="1" smtClean="0">
                <a:latin typeface="Century" pitchFamily="18" charset="0"/>
              </a:rPr>
              <a:t>chaud</a:t>
            </a:r>
            <a:r>
              <a:rPr lang="pl-PL" sz="1600" b="1" dirty="0" smtClean="0">
                <a:latin typeface="Century" pitchFamily="18" charset="0"/>
              </a:rPr>
              <a:t> - gorąca czekolada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endParaRPr lang="pl-PL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fr-FR" sz="1600" b="1" dirty="0" smtClean="0">
                <a:latin typeface="Century" pitchFamily="18" charset="0"/>
              </a:rPr>
              <a:t>consommation quotidiennes - codziennego użytku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fr-FR" sz="1600" b="1" dirty="0" smtClean="0">
                <a:latin typeface="Century" pitchFamily="18" charset="0"/>
              </a:rPr>
              <a:t>crèche (f) - żłobek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fr-FR" sz="1600" b="1" dirty="0" smtClean="0">
                <a:latin typeface="Century" pitchFamily="18" charset="0"/>
              </a:rPr>
              <a:t>crêpe (f) - naleśnik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fr-FR" sz="1600" b="1" dirty="0" smtClean="0">
                <a:latin typeface="Century" pitchFamily="18" charset="0"/>
              </a:rPr>
              <a:t>d’escargots de Bourgogne - winniczki burgundzkie (ślimaki)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l-PL" sz="1600" b="1" dirty="0" smtClean="0">
                <a:latin typeface="Century" pitchFamily="18" charset="0"/>
              </a:rPr>
              <a:t>de </a:t>
            </a:r>
            <a:r>
              <a:rPr lang="pl-PL" sz="1600" b="1" dirty="0" err="1" smtClean="0">
                <a:latin typeface="Century" pitchFamily="18" charset="0"/>
              </a:rPr>
              <a:t>canard</a:t>
            </a:r>
            <a:r>
              <a:rPr lang="pl-PL" sz="1600" b="1" dirty="0" smtClean="0">
                <a:latin typeface="Century" pitchFamily="18" charset="0"/>
              </a:rPr>
              <a:t> à </a:t>
            </a:r>
            <a:r>
              <a:rPr lang="pl-PL" sz="1600" b="1" dirty="0" err="1" smtClean="0">
                <a:latin typeface="Century" pitchFamily="18" charset="0"/>
              </a:rPr>
              <a:t>l’orange</a:t>
            </a:r>
            <a:r>
              <a:rPr lang="pl-PL" sz="1600" b="1" dirty="0" smtClean="0">
                <a:latin typeface="Century" pitchFamily="18" charset="0"/>
              </a:rPr>
              <a:t> – kaczka      z pomarańczami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fr-FR" sz="1600" b="1" dirty="0" smtClean="0">
                <a:latin typeface="Century" pitchFamily="18" charset="0"/>
              </a:rPr>
              <a:t>des carottes râpées - tarta marchewk</a:t>
            </a:r>
            <a:r>
              <a:rPr lang="pl-PL" sz="1600" b="1" dirty="0" smtClean="0">
                <a:latin typeface="Century" pitchFamily="18" charset="0"/>
              </a:rPr>
              <a:t>a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fr-FR" sz="1600" b="1" dirty="0" smtClean="0">
                <a:latin typeface="Century" pitchFamily="18" charset="0"/>
              </a:rPr>
              <a:t>des cuisses de grenouille - żabie udka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fr-FR" sz="1600" b="1" dirty="0" smtClean="0">
                <a:latin typeface="Century" pitchFamily="18" charset="0"/>
              </a:rPr>
              <a:t>des frites - frytki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fr-FR" sz="1600" b="1" dirty="0" smtClean="0">
                <a:latin typeface="Century" pitchFamily="18" charset="0"/>
              </a:rPr>
              <a:t>des habitudes – zwyczaje</a:t>
            </a:r>
            <a:endParaRPr lang="pl-PL" sz="16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600" b="1" dirty="0" smtClean="0">
                <a:latin typeface="Century" pitchFamily="18" charset="0"/>
              </a:rPr>
              <a:t>des maisons de couture - domy mody</a:t>
            </a:r>
            <a:endParaRPr lang="de-DE" sz="16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devenir</a:t>
            </a:r>
            <a:r>
              <a:rPr lang="pl-PL" sz="1600" b="1" dirty="0" smtClean="0">
                <a:latin typeface="Century" pitchFamily="18" charset="0"/>
              </a:rPr>
              <a:t> </a:t>
            </a:r>
            <a:r>
              <a:rPr lang="pl-PL" sz="1600" b="1" dirty="0" err="1" smtClean="0">
                <a:latin typeface="Century" pitchFamily="18" charset="0"/>
              </a:rPr>
              <a:t>riche</a:t>
            </a:r>
            <a:r>
              <a:rPr lang="pl-PL" sz="1600" b="1" dirty="0" smtClean="0">
                <a:latin typeface="Century" pitchFamily="18" charset="0"/>
              </a:rPr>
              <a:t> - stawać się bogatym</a:t>
            </a:r>
            <a:endParaRPr lang="de-DE" sz="16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600" b="1" dirty="0" smtClean="0">
                <a:latin typeface="Century" pitchFamily="18" charset="0"/>
              </a:rPr>
              <a:t>en </a:t>
            </a:r>
            <a:r>
              <a:rPr lang="pl-PL" sz="1600" b="1" dirty="0" err="1" smtClean="0">
                <a:latin typeface="Century" pitchFamily="18" charset="0"/>
              </a:rPr>
              <a:t>moyenne</a:t>
            </a:r>
            <a:r>
              <a:rPr lang="pl-PL" sz="1600" b="1" dirty="0" smtClean="0">
                <a:latin typeface="Century" pitchFamily="18" charset="0"/>
              </a:rPr>
              <a:t> - przeciętnie</a:t>
            </a:r>
            <a:endParaRPr lang="de-DE" sz="16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entier</a:t>
            </a:r>
            <a:r>
              <a:rPr lang="pl-PL" sz="1600" b="1" dirty="0" smtClean="0">
                <a:latin typeface="Century" pitchFamily="18" charset="0"/>
              </a:rPr>
              <a:t> (m) - całość</a:t>
            </a:r>
            <a:endParaRPr lang="de-DE" sz="16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600" b="1" dirty="0" err="1" smtClean="0">
                <a:latin typeface="Century" pitchFamily="18" charset="0"/>
              </a:rPr>
              <a:t>entrepreneur</a:t>
            </a:r>
            <a:r>
              <a:rPr lang="pl-PL" sz="1600" b="1" dirty="0" smtClean="0">
                <a:latin typeface="Century" pitchFamily="18" charset="0"/>
              </a:rPr>
              <a:t> (m) - przedsiębiorca</a:t>
            </a:r>
            <a:endParaRPr lang="de-DE" sz="16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600" b="1" dirty="0" smtClean="0">
                <a:latin typeface="Century" pitchFamily="18" charset="0"/>
              </a:rPr>
              <a:t>fruits de mer - owoce morza</a:t>
            </a: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endParaRPr lang="de-DE" sz="1600" b="1" dirty="0" smtClean="0">
              <a:latin typeface="Century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endParaRPr lang="de-DE" sz="1600" b="1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Century" pitchFamily="18" charset="0"/>
              </a:rPr>
              <a:t>Plan de la </a:t>
            </a:r>
            <a:r>
              <a:rPr lang="pl-PL" b="1" dirty="0" err="1" smtClean="0">
                <a:latin typeface="Century" pitchFamily="18" charset="0"/>
              </a:rPr>
              <a:t>présentation</a:t>
            </a:r>
            <a:r>
              <a:rPr lang="pl-PL" b="1" dirty="0" smtClean="0">
                <a:latin typeface="Century" pitchFamily="18" charset="0"/>
              </a:rPr>
              <a:t>:</a:t>
            </a:r>
            <a:endParaRPr lang="de-DE" b="1" dirty="0">
              <a:latin typeface="Century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4006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400" b="1" dirty="0" smtClean="0">
                <a:latin typeface="Century" pitchFamily="18" charset="0"/>
              </a:rPr>
              <a:t>Les </a:t>
            </a:r>
            <a:r>
              <a:rPr lang="pl-PL" sz="2400" b="1" dirty="0" err="1" smtClean="0">
                <a:latin typeface="Century" pitchFamily="18" charset="0"/>
              </a:rPr>
              <a:t>symboles</a:t>
            </a:r>
            <a:r>
              <a:rPr lang="fr-FR" sz="2400" b="1" dirty="0" smtClean="0">
                <a:latin typeface="Century" pitchFamily="18" charset="0"/>
              </a:rPr>
              <a:t> de la France</a:t>
            </a:r>
            <a:r>
              <a:rPr lang="pl-PL" sz="2400" b="1" dirty="0" smtClean="0">
                <a:latin typeface="Century" pitchFamily="18" charset="0"/>
              </a:rPr>
              <a:t>,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400" b="1" dirty="0" smtClean="0">
                <a:latin typeface="Century" pitchFamily="18" charset="0"/>
              </a:rPr>
              <a:t>les </a:t>
            </a:r>
            <a:r>
              <a:rPr lang="pl-PL" sz="2400" b="1" dirty="0" err="1" smtClean="0">
                <a:latin typeface="Century" pitchFamily="18" charset="0"/>
              </a:rPr>
              <a:t>personnages</a:t>
            </a:r>
            <a:r>
              <a:rPr lang="pl-PL" sz="2400" b="1" dirty="0" smtClean="0">
                <a:latin typeface="Century" pitchFamily="18" charset="0"/>
              </a:rPr>
              <a:t> </a:t>
            </a:r>
            <a:r>
              <a:rPr lang="pl-PL" sz="2400" b="1" dirty="0" err="1" smtClean="0">
                <a:latin typeface="Century" pitchFamily="18" charset="0"/>
              </a:rPr>
              <a:t>célèbres</a:t>
            </a:r>
            <a:r>
              <a:rPr lang="pl-PL" sz="2400" b="1" dirty="0" smtClean="0">
                <a:latin typeface="Century" pitchFamily="18" charset="0"/>
              </a:rPr>
              <a:t> de la France,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400" b="1" dirty="0" smtClean="0">
                <a:latin typeface="Century" pitchFamily="18" charset="0"/>
              </a:rPr>
              <a:t>les </a:t>
            </a:r>
            <a:r>
              <a:rPr lang="pl-PL" sz="2400" b="1" dirty="0" err="1" smtClean="0">
                <a:latin typeface="Century" pitchFamily="18" charset="0"/>
              </a:rPr>
              <a:t>symboles</a:t>
            </a:r>
            <a:r>
              <a:rPr lang="pl-PL" sz="2400" b="1" dirty="0" smtClean="0">
                <a:latin typeface="Century" pitchFamily="18" charset="0"/>
              </a:rPr>
              <a:t> </a:t>
            </a:r>
            <a:r>
              <a:rPr lang="pl-PL" sz="2400" b="1" dirty="0" err="1" smtClean="0">
                <a:latin typeface="Century" pitchFamily="18" charset="0"/>
              </a:rPr>
              <a:t>populistes</a:t>
            </a:r>
            <a:r>
              <a:rPr lang="pl-PL" sz="2400" b="1" dirty="0" smtClean="0">
                <a:latin typeface="Century" pitchFamily="18" charset="0"/>
              </a:rPr>
              <a:t> de la France,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400" b="1" dirty="0" smtClean="0">
                <a:latin typeface="Century" pitchFamily="18" charset="0"/>
              </a:rPr>
              <a:t>la </a:t>
            </a:r>
            <a:r>
              <a:rPr lang="pl-PL" sz="2400" b="1" dirty="0" err="1" smtClean="0">
                <a:latin typeface="Century" pitchFamily="18" charset="0"/>
              </a:rPr>
              <a:t>cuisine</a:t>
            </a:r>
            <a:r>
              <a:rPr lang="pl-PL" sz="2400" b="1" dirty="0" smtClean="0">
                <a:latin typeface="Century" pitchFamily="18" charset="0"/>
              </a:rPr>
              <a:t> </a:t>
            </a:r>
            <a:r>
              <a:rPr lang="pl-PL" sz="2400" b="1" dirty="0" err="1" smtClean="0">
                <a:latin typeface="Century" pitchFamily="18" charset="0"/>
              </a:rPr>
              <a:t>française</a:t>
            </a:r>
            <a:r>
              <a:rPr lang="pl-PL" sz="2400" b="1" dirty="0" smtClean="0">
                <a:latin typeface="Century" pitchFamily="18" charset="0"/>
              </a:rPr>
              <a:t>,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400" b="1" dirty="0" smtClean="0">
                <a:latin typeface="Century" pitchFamily="18" charset="0"/>
              </a:rPr>
              <a:t>les </a:t>
            </a:r>
            <a:r>
              <a:rPr lang="pl-PL" sz="2400" b="1" dirty="0" err="1" smtClean="0">
                <a:latin typeface="Century" pitchFamily="18" charset="0"/>
              </a:rPr>
              <a:t>fromages</a:t>
            </a:r>
            <a:r>
              <a:rPr lang="pl-PL" sz="2400" b="1" dirty="0" smtClean="0">
                <a:latin typeface="Century" pitchFamily="18" charset="0"/>
              </a:rPr>
              <a:t> en France,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400" b="1" dirty="0" err="1" smtClean="0">
                <a:latin typeface="Century" pitchFamily="18" charset="0"/>
              </a:rPr>
              <a:t>le</a:t>
            </a:r>
            <a:r>
              <a:rPr lang="pl-PL" sz="2400" b="1" dirty="0" smtClean="0">
                <a:latin typeface="Century" pitchFamily="18" charset="0"/>
              </a:rPr>
              <a:t> </a:t>
            </a:r>
            <a:r>
              <a:rPr lang="pl-PL" sz="2400" b="1" dirty="0" err="1" smtClean="0">
                <a:latin typeface="Century" pitchFamily="18" charset="0"/>
              </a:rPr>
              <a:t>vin</a:t>
            </a:r>
            <a:r>
              <a:rPr lang="pl-PL" sz="2400" b="1" dirty="0" smtClean="0">
                <a:latin typeface="Century" pitchFamily="18" charset="0"/>
              </a:rPr>
              <a:t> en France,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400" b="1" dirty="0" smtClean="0">
                <a:latin typeface="Century" pitchFamily="18" charset="0"/>
              </a:rPr>
              <a:t>les </a:t>
            </a:r>
            <a:r>
              <a:rPr lang="pl-PL" sz="2400" b="1" dirty="0" err="1" smtClean="0">
                <a:latin typeface="Century" pitchFamily="18" charset="0"/>
              </a:rPr>
              <a:t>traditions</a:t>
            </a:r>
            <a:r>
              <a:rPr lang="pl-PL" sz="2400" b="1" dirty="0" smtClean="0">
                <a:latin typeface="Century" pitchFamily="18" charset="0"/>
              </a:rPr>
              <a:t> </a:t>
            </a:r>
            <a:r>
              <a:rPr lang="pl-PL" sz="2400" b="1" dirty="0" err="1" smtClean="0">
                <a:latin typeface="Century" pitchFamily="18" charset="0"/>
              </a:rPr>
              <a:t>françaises</a:t>
            </a:r>
            <a:r>
              <a:rPr lang="pl-PL" sz="2400" b="1" dirty="0" smtClean="0">
                <a:latin typeface="Century" pitchFamily="18" charset="0"/>
              </a:rPr>
              <a:t>,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400" b="1" dirty="0" smtClean="0">
                <a:latin typeface="Century" pitchFamily="18" charset="0"/>
              </a:rPr>
              <a:t>la mode en France.</a:t>
            </a:r>
            <a:endParaRPr lang="de-DE" sz="2400" b="1" dirty="0">
              <a:latin typeface="Century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643274" y="6488668"/>
            <a:ext cx="5500726" cy="369332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pl-PL" dirty="0" smtClean="0">
                <a:latin typeface="Century" pitchFamily="18" charset="0"/>
              </a:rPr>
              <a:t>Sur la photo </a:t>
            </a:r>
            <a:r>
              <a:rPr lang="pl-PL" dirty="0" err="1" smtClean="0">
                <a:latin typeface="Century" pitchFamily="18" charset="0"/>
              </a:rPr>
              <a:t>il</a:t>
            </a:r>
            <a:r>
              <a:rPr lang="pl-PL" dirty="0" smtClean="0">
                <a:latin typeface="Century" pitchFamily="18" charset="0"/>
              </a:rPr>
              <a:t> y a la </a:t>
            </a:r>
            <a:r>
              <a:rPr lang="fr-FR" b="1" dirty="0" smtClean="0">
                <a:latin typeface="Century" pitchFamily="18" charset="0"/>
              </a:rPr>
              <a:t>Fontaine </a:t>
            </a:r>
            <a:r>
              <a:rPr lang="fr-FR" b="1" dirty="0">
                <a:latin typeface="Century" pitchFamily="18" charset="0"/>
              </a:rPr>
              <a:t>des </a:t>
            </a:r>
            <a:r>
              <a:rPr lang="fr-FR" b="1" dirty="0" smtClean="0">
                <a:latin typeface="Century" pitchFamily="18" charset="0"/>
              </a:rPr>
              <a:t>Tritons</a:t>
            </a:r>
            <a:r>
              <a:rPr lang="pl-PL" b="1" dirty="0" smtClean="0">
                <a:latin typeface="Century" pitchFamily="18" charset="0"/>
              </a:rPr>
              <a:t>.</a:t>
            </a:r>
            <a:endParaRPr lang="fr-FR" b="1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00066"/>
          </a:xfrm>
        </p:spPr>
        <p:txBody>
          <a:bodyPr>
            <a:normAutofit/>
          </a:bodyPr>
          <a:lstStyle/>
          <a:p>
            <a:r>
              <a:rPr lang="de-DE" sz="2500" b="1" dirty="0" err="1" smtClean="0">
                <a:latin typeface="Century" pitchFamily="18" charset="0"/>
              </a:rPr>
              <a:t>Vocabulaire</a:t>
            </a:r>
            <a:r>
              <a:rPr lang="de-DE" sz="2500" b="1" dirty="0" smtClean="0">
                <a:latin typeface="Century" pitchFamily="18" charset="0"/>
              </a:rPr>
              <a:t> </a:t>
            </a:r>
            <a:r>
              <a:rPr lang="de-DE" sz="2500" b="1" dirty="0" err="1" smtClean="0">
                <a:latin typeface="Century" pitchFamily="18" charset="0"/>
              </a:rPr>
              <a:t>thématique</a:t>
            </a:r>
            <a:endParaRPr lang="de-DE" sz="25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785794"/>
            <a:ext cx="8501122" cy="5643602"/>
          </a:xfrm>
        </p:spPr>
        <p:txBody>
          <a:bodyPr numCol="3"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des maisons de couture - domy mody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devenir</a:t>
            </a:r>
            <a:r>
              <a:rPr lang="pl-PL" sz="1400" b="1" dirty="0" smtClean="0">
                <a:latin typeface="Century" pitchFamily="18" charset="0"/>
              </a:rPr>
              <a:t> </a:t>
            </a:r>
            <a:r>
              <a:rPr lang="pl-PL" sz="1400" b="1" dirty="0" err="1" smtClean="0">
                <a:latin typeface="Century" pitchFamily="18" charset="0"/>
              </a:rPr>
              <a:t>riche</a:t>
            </a:r>
            <a:r>
              <a:rPr lang="pl-PL" sz="1400" b="1" dirty="0" smtClean="0">
                <a:latin typeface="Century" pitchFamily="18" charset="0"/>
              </a:rPr>
              <a:t> - stawać się bogatym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latin typeface="Century" pitchFamily="18" charset="0"/>
              </a:rPr>
              <a:t>en </a:t>
            </a:r>
            <a:r>
              <a:rPr lang="pl-PL" sz="1400" b="1" dirty="0" err="1" smtClean="0">
                <a:latin typeface="Century" pitchFamily="18" charset="0"/>
              </a:rPr>
              <a:t>moyenne</a:t>
            </a:r>
            <a:r>
              <a:rPr lang="pl-PL" sz="1400" b="1" dirty="0" smtClean="0">
                <a:latin typeface="Century" pitchFamily="18" charset="0"/>
              </a:rPr>
              <a:t> - przeciętnie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entier</a:t>
            </a:r>
            <a:r>
              <a:rPr lang="pl-PL" sz="1400" b="1" dirty="0" smtClean="0">
                <a:latin typeface="Century" pitchFamily="18" charset="0"/>
              </a:rPr>
              <a:t> (m) - całość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entrepreneur</a:t>
            </a:r>
            <a:r>
              <a:rPr lang="pl-PL" sz="1400" b="1" dirty="0" smtClean="0">
                <a:latin typeface="Century" pitchFamily="18" charset="0"/>
              </a:rPr>
              <a:t> (m) - przedsiębiorca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fruits de mer - owoce morza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goûter (m) - podwieczorek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graveur (m) - grawer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haricot vert - fasolka szparagowa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hors-d'œuvre (m) - przystawka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jambon</a:t>
            </a:r>
            <a:r>
              <a:rPr lang="pl-PL" sz="1400" b="1" dirty="0" smtClean="0">
                <a:latin typeface="Century" pitchFamily="18" charset="0"/>
              </a:rPr>
              <a:t> (m) - szynka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latin typeface="Century" pitchFamily="18" charset="0"/>
              </a:rPr>
              <a:t>jus de </a:t>
            </a:r>
            <a:r>
              <a:rPr lang="pl-PL" sz="1400" b="1" dirty="0" err="1" smtClean="0">
                <a:latin typeface="Century" pitchFamily="18" charset="0"/>
              </a:rPr>
              <a:t>cassis</a:t>
            </a:r>
            <a:r>
              <a:rPr lang="pl-PL" sz="1400" b="1" dirty="0" smtClean="0">
                <a:latin typeface="Century" pitchFamily="18" charset="0"/>
              </a:rPr>
              <a:t> - sok z czarnej porzeczki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jus de fruits (m) - sok owocowy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latin typeface="Century" pitchFamily="18" charset="0"/>
              </a:rPr>
              <a:t>kir (m) - aperitif na bazie szampana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l’eau</a:t>
            </a:r>
            <a:r>
              <a:rPr lang="pl-PL" sz="1400" b="1" dirty="0" smtClean="0">
                <a:latin typeface="Century" pitchFamily="18" charset="0"/>
              </a:rPr>
              <a:t> </a:t>
            </a:r>
            <a:r>
              <a:rPr lang="pl-PL" sz="1400" b="1" dirty="0" err="1" smtClean="0">
                <a:latin typeface="Century" pitchFamily="18" charset="0"/>
              </a:rPr>
              <a:t>du</a:t>
            </a:r>
            <a:r>
              <a:rPr lang="pl-PL" sz="1400" b="1" dirty="0" smtClean="0">
                <a:latin typeface="Century" pitchFamily="18" charset="0"/>
              </a:rPr>
              <a:t> </a:t>
            </a:r>
            <a:r>
              <a:rPr lang="pl-PL" sz="1400" b="1" dirty="0" err="1" smtClean="0">
                <a:latin typeface="Century" pitchFamily="18" charset="0"/>
              </a:rPr>
              <a:t>robinet</a:t>
            </a:r>
            <a:r>
              <a:rPr lang="pl-PL" sz="1400" b="1" dirty="0" smtClean="0">
                <a:latin typeface="Century" pitchFamily="18" charset="0"/>
              </a:rPr>
              <a:t> - woda z kranu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la plupart des étrangers - większość obcokrajowców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la soupe à l’oignon - zupa cebulowa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libérer</a:t>
            </a:r>
            <a:r>
              <a:rPr lang="pl-PL" sz="1400" b="1" dirty="0" smtClean="0">
                <a:latin typeface="Century" pitchFamily="18" charset="0"/>
              </a:rPr>
              <a:t> - uwalniać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majorité</a:t>
            </a:r>
            <a:r>
              <a:rPr lang="pl-PL" sz="1400" b="1" dirty="0" smtClean="0">
                <a:latin typeface="Century" pitchFamily="18" charset="0"/>
              </a:rPr>
              <a:t> (f) - większość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mannequin</a:t>
            </a:r>
            <a:r>
              <a:rPr lang="pl-PL" sz="1400" b="1" dirty="0" smtClean="0">
                <a:latin typeface="Century" pitchFamily="18" charset="0"/>
              </a:rPr>
              <a:t> (m) - modelka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maquillage</a:t>
            </a:r>
            <a:r>
              <a:rPr lang="pl-PL" sz="1400" b="1" dirty="0" smtClean="0">
                <a:latin typeface="Century" pitchFamily="18" charset="0"/>
              </a:rPr>
              <a:t> (m) - makijaż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maroquinerie</a:t>
            </a:r>
            <a:r>
              <a:rPr lang="pl-PL" sz="1400" b="1" dirty="0" smtClean="0">
                <a:latin typeface="Century" pitchFamily="18" charset="0"/>
              </a:rPr>
              <a:t> (f) - galanteria skórzana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militante</a:t>
            </a:r>
            <a:r>
              <a:rPr lang="pl-PL" sz="1400" b="1" dirty="0" smtClean="0">
                <a:latin typeface="Century" pitchFamily="18" charset="0"/>
              </a:rPr>
              <a:t> (f) – działaczka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oeufs</a:t>
            </a:r>
            <a:r>
              <a:rPr lang="pl-PL" sz="1400" b="1" dirty="0" smtClean="0">
                <a:latin typeface="Century" pitchFamily="18" charset="0"/>
              </a:rPr>
              <a:t> en </a:t>
            </a:r>
            <a:r>
              <a:rPr lang="pl-PL" sz="1400" b="1" dirty="0" err="1" smtClean="0">
                <a:latin typeface="Century" pitchFamily="18" charset="0"/>
              </a:rPr>
              <a:t>chocolat</a:t>
            </a:r>
            <a:r>
              <a:rPr lang="pl-PL" sz="1400" b="1" dirty="0" smtClean="0">
                <a:latin typeface="Century" pitchFamily="18" charset="0"/>
              </a:rPr>
              <a:t> </a:t>
            </a:r>
            <a:r>
              <a:rPr lang="pl-PL" sz="1400" b="1" dirty="0" err="1" smtClean="0">
                <a:latin typeface="Century" pitchFamily="18" charset="0"/>
              </a:rPr>
              <a:t>cachés</a:t>
            </a:r>
            <a:r>
              <a:rPr lang="pl-PL" sz="1400" b="1" dirty="0" smtClean="0">
                <a:latin typeface="Century" pitchFamily="18" charset="0"/>
              </a:rPr>
              <a:t> - chować czekoladowe jajka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officieux</a:t>
            </a:r>
            <a:r>
              <a:rPr lang="pl-PL" sz="1400" b="1" dirty="0" smtClean="0">
                <a:latin typeface="Century" pitchFamily="18" charset="0"/>
              </a:rPr>
              <a:t> - nieoficjalny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parolière</a:t>
            </a:r>
            <a:r>
              <a:rPr lang="pl-PL" sz="1400" b="1" dirty="0" smtClean="0">
                <a:latin typeface="Century" pitchFamily="18" charset="0"/>
              </a:rPr>
              <a:t> (f) - autorka tekstów piosenek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pâté</a:t>
            </a:r>
            <a:r>
              <a:rPr lang="pl-PL" sz="1400" b="1" dirty="0" smtClean="0">
                <a:latin typeface="Century" pitchFamily="18" charset="0"/>
              </a:rPr>
              <a:t> (m) - pasztet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latin typeface="Century" pitchFamily="18" charset="0"/>
              </a:rPr>
              <a:t>pendant - podczas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plat</a:t>
            </a:r>
            <a:r>
              <a:rPr lang="pl-PL" sz="1400" b="1" dirty="0" smtClean="0">
                <a:latin typeface="Century" pitchFamily="18" charset="0"/>
              </a:rPr>
              <a:t> (m) - potrawa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plusieurs - kilka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poisson (m) - ryba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pomme (f) - jabłko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poulet (m) - kurczak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riz (m) - ryż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sang</a:t>
            </a:r>
            <a:r>
              <a:rPr lang="pl-PL" sz="1400" b="1" dirty="0" smtClean="0">
                <a:latin typeface="Century" pitchFamily="18" charset="0"/>
              </a:rPr>
              <a:t> (m) - krew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smtClean="0">
                <a:latin typeface="Century" pitchFamily="18" charset="0"/>
              </a:rPr>
              <a:t>sapin de Noël (m) - choinka bożonarodzeniowa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saucisson</a:t>
            </a:r>
            <a:r>
              <a:rPr lang="pl-PL" sz="1400" b="1" dirty="0" smtClean="0">
                <a:latin typeface="Century" pitchFamily="18" charset="0"/>
              </a:rPr>
              <a:t> (m) - kiełbasa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saumon</a:t>
            </a:r>
            <a:r>
              <a:rPr lang="pl-PL" sz="1400" b="1" dirty="0" smtClean="0">
                <a:latin typeface="Century" pitchFamily="18" charset="0"/>
              </a:rPr>
              <a:t> (m) - łosoś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suivant</a:t>
            </a:r>
            <a:r>
              <a:rPr lang="pl-PL" sz="1400" b="1" dirty="0" smtClean="0">
                <a:latin typeface="Century" pitchFamily="18" charset="0"/>
              </a:rPr>
              <a:t> - kolejny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vermout</a:t>
            </a:r>
            <a:r>
              <a:rPr lang="pl-PL" sz="1400" b="1" dirty="0" smtClean="0">
                <a:latin typeface="Century" pitchFamily="18" charset="0"/>
              </a:rPr>
              <a:t>(h) (m) - wermut; wino aromatyzowane dodatkami ziołowymi i korzennymi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verser - lać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vêtement (m) - odzież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latin typeface="Century" pitchFamily="18" charset="0"/>
              </a:rPr>
              <a:t>viande (f) - mięso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viennoiserie</a:t>
            </a:r>
            <a:r>
              <a:rPr lang="pl-PL" sz="1400" b="1" dirty="0" smtClean="0">
                <a:latin typeface="Century" pitchFamily="18" charset="0"/>
              </a:rPr>
              <a:t> - wyroby ciastkarskie zwane 'wiedeńskimi', pieczywo z wypełnieniem (drożdżówki, pączki, etc.)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400" b="1" dirty="0" err="1" smtClean="0">
                <a:latin typeface="Century" pitchFamily="18" charset="0"/>
              </a:rPr>
              <a:t>vignoble</a:t>
            </a:r>
            <a:r>
              <a:rPr lang="pl-PL" sz="1400" b="1" dirty="0" smtClean="0">
                <a:latin typeface="Century" pitchFamily="18" charset="0"/>
              </a:rPr>
              <a:t> (m) - winnica</a:t>
            </a:r>
            <a:endParaRPr lang="de-DE" sz="1400" b="1" dirty="0" smtClean="0">
              <a:latin typeface="Century" pitchFamily="18" charset="0"/>
            </a:endParaRPr>
          </a:p>
          <a:p>
            <a:pPr>
              <a:buFont typeface="Wingdings" pitchFamily="2" charset="2"/>
              <a:buChar char="§"/>
            </a:pPr>
            <a:endParaRPr lang="de-DE" sz="1400" b="1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depositphotos_8488056-stock-photo-france-coat-of-ar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9228">
            <a:off x="6353656" y="450840"/>
            <a:ext cx="2419285" cy="276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5614998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Century" pitchFamily="18" charset="0"/>
              </a:rPr>
              <a:t>Les </a:t>
            </a:r>
            <a:r>
              <a:rPr lang="pl-PL" b="1" dirty="0" err="1" smtClean="0">
                <a:latin typeface="Century" pitchFamily="18" charset="0"/>
              </a:rPr>
              <a:t>symboles</a:t>
            </a:r>
            <a:r>
              <a:rPr lang="fr-FR" b="1" dirty="0" smtClean="0">
                <a:latin typeface="Century" pitchFamily="18" charset="0"/>
              </a:rPr>
              <a:t> de la France</a:t>
            </a:r>
            <a:endParaRPr lang="pl-PL" b="1" dirty="0" smtClean="0">
              <a:latin typeface="Century" pitchFamily="18" charset="0"/>
            </a:endParaRPr>
          </a:p>
        </p:txBody>
      </p:sp>
      <p:pic>
        <p:nvPicPr>
          <p:cNvPr id="7" name="Obraz 6" descr="ee1d42cf0d30df7ad64edd536a6ad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3286124"/>
            <a:ext cx="3571900" cy="326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ymbol zastępczy zawartości 3" descr="flag-993627__34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21010029">
            <a:off x="150593" y="2087348"/>
            <a:ext cx="3014298" cy="202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 rot="20928808">
            <a:off x="691354" y="1568119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entury" pitchFamily="18" charset="0"/>
              </a:rPr>
              <a:t>la </a:t>
            </a:r>
            <a:r>
              <a:rPr lang="pl-PL" dirty="0" err="1" smtClean="0">
                <a:latin typeface="Century" pitchFamily="18" charset="0"/>
              </a:rPr>
              <a:t>drapeau</a:t>
            </a:r>
            <a:r>
              <a:rPr lang="pl-PL" dirty="0" smtClean="0">
                <a:latin typeface="Century" pitchFamily="18" charset="0"/>
              </a:rPr>
              <a:t> de la France</a:t>
            </a:r>
            <a:endParaRPr lang="de-DE" dirty="0">
              <a:latin typeface="Century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948264" y="5589240"/>
            <a:ext cx="142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latin typeface="Century" pitchFamily="18" charset="0"/>
              </a:rPr>
              <a:t>l'hymne</a:t>
            </a:r>
            <a:r>
              <a:rPr lang="pl-PL" dirty="0" smtClean="0">
                <a:latin typeface="Century" pitchFamily="18" charset="0"/>
              </a:rPr>
              <a:t> </a:t>
            </a:r>
            <a:r>
              <a:rPr lang="pl-PL" dirty="0" err="1" smtClean="0">
                <a:latin typeface="Century" pitchFamily="18" charset="0"/>
              </a:rPr>
              <a:t>officiel</a:t>
            </a:r>
            <a:r>
              <a:rPr lang="pl-PL" dirty="0" smtClean="0">
                <a:latin typeface="Century" pitchFamily="18" charset="0"/>
              </a:rPr>
              <a:t> de France</a:t>
            </a:r>
          </a:p>
          <a:p>
            <a:endParaRPr lang="de-DE" dirty="0">
              <a:latin typeface="Century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 rot="999733">
            <a:off x="5006532" y="1356437"/>
            <a:ext cx="1291175" cy="121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</a:t>
            </a:r>
            <a:r>
              <a:rPr lang="pl-PL" dirty="0" smtClean="0"/>
              <a:t>        </a:t>
            </a:r>
            <a:r>
              <a:rPr lang="pl-PL" dirty="0" err="1" smtClean="0">
                <a:latin typeface="Century" pitchFamily="18" charset="0"/>
              </a:rPr>
              <a:t>l'emblème</a:t>
            </a:r>
            <a:r>
              <a:rPr lang="pl-PL" dirty="0" smtClean="0">
                <a:latin typeface="Century" pitchFamily="18" charset="0"/>
              </a:rPr>
              <a:t> de la France</a:t>
            </a:r>
            <a:endParaRPr lang="de-DE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Century" pitchFamily="18" charset="0"/>
              </a:rPr>
              <a:t/>
            </a:r>
            <a:br>
              <a:rPr lang="pl-PL" dirty="0" smtClean="0">
                <a:latin typeface="Century" pitchFamily="18" charset="0"/>
              </a:rPr>
            </a:br>
            <a:r>
              <a:rPr lang="pl-PL" sz="4000" b="1" dirty="0" smtClean="0">
                <a:latin typeface="Century" pitchFamily="18" charset="0"/>
              </a:rPr>
              <a:t>Les </a:t>
            </a:r>
            <a:r>
              <a:rPr lang="pl-PL" sz="4000" b="1" dirty="0" err="1" smtClean="0">
                <a:latin typeface="Century" pitchFamily="18" charset="0"/>
              </a:rPr>
              <a:t>personnages</a:t>
            </a:r>
            <a:r>
              <a:rPr lang="pl-PL" sz="4000" b="1" dirty="0" smtClean="0">
                <a:latin typeface="Century" pitchFamily="18" charset="0"/>
              </a:rPr>
              <a:t> </a:t>
            </a:r>
            <a:r>
              <a:rPr lang="pl-PL" sz="4000" b="1" dirty="0" err="1" smtClean="0">
                <a:latin typeface="Century" pitchFamily="18" charset="0"/>
              </a:rPr>
              <a:t>célèbres</a:t>
            </a:r>
            <a:r>
              <a:rPr lang="pl-PL" sz="4000" b="1" dirty="0" smtClean="0">
                <a:latin typeface="Century" pitchFamily="18" charset="0"/>
              </a:rPr>
              <a:t> de la France</a:t>
            </a:r>
            <a:r>
              <a:rPr lang="pl-PL" b="1" dirty="0" smtClean="0">
                <a:latin typeface="Century" pitchFamily="18" charset="0"/>
              </a:rPr>
              <a:t/>
            </a:r>
            <a:br>
              <a:rPr lang="pl-PL" b="1" dirty="0" smtClean="0">
                <a:latin typeface="Century" pitchFamily="18" charset="0"/>
              </a:rPr>
            </a:br>
            <a:r>
              <a:rPr lang="pl-PL" dirty="0" smtClean="0">
                <a:latin typeface="Century" pitchFamily="18" charset="0"/>
              </a:rPr>
              <a:t/>
            </a:r>
            <a:br>
              <a:rPr lang="pl-PL" dirty="0" smtClean="0">
                <a:latin typeface="Century" pitchFamily="18" charset="0"/>
              </a:rPr>
            </a:br>
            <a:endParaRPr lang="de-DE" dirty="0">
              <a:latin typeface="Century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046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pl-PL" sz="2800" b="1" dirty="0" smtClean="0">
                <a:latin typeface="Century" pitchFamily="18" charset="0"/>
              </a:rPr>
              <a:t>Les </a:t>
            </a:r>
            <a:r>
              <a:rPr lang="pl-PL" sz="2800" b="1" dirty="0" err="1" smtClean="0">
                <a:latin typeface="Century" pitchFamily="18" charset="0"/>
              </a:rPr>
              <a:t>peintres</a:t>
            </a:r>
            <a:r>
              <a:rPr lang="pl-PL" sz="2800" b="1" dirty="0" smtClean="0">
                <a:latin typeface="Century" pitchFamily="18" charset="0"/>
              </a:rPr>
              <a:t>: </a:t>
            </a:r>
            <a:r>
              <a:rPr lang="fr-FR" sz="2800" dirty="0" smtClean="0">
                <a:latin typeface="Century" pitchFamily="18" charset="0"/>
              </a:rPr>
              <a:t>Monet, Manet, Renoir, Cezanne</a:t>
            </a:r>
            <a:r>
              <a:rPr lang="pl-PL" sz="2800" dirty="0" smtClean="0">
                <a:latin typeface="Century" pitchFamily="18" charset="0"/>
              </a:rPr>
              <a:t>, </a:t>
            </a:r>
            <a:r>
              <a:rPr lang="fr-FR" sz="2800" dirty="0" smtClean="0">
                <a:latin typeface="Century" pitchFamily="18" charset="0"/>
              </a:rPr>
              <a:t>Gauguin </a:t>
            </a:r>
            <a:endParaRPr lang="pl-PL" sz="2800" dirty="0" smtClean="0">
              <a:latin typeface="Century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800" b="1" dirty="0" smtClean="0">
                <a:latin typeface="Century" pitchFamily="18" charset="0"/>
              </a:rPr>
              <a:t>L</a:t>
            </a:r>
            <a:r>
              <a:rPr lang="fr-FR" sz="2800" b="1" dirty="0" smtClean="0">
                <a:latin typeface="Century" pitchFamily="18" charset="0"/>
              </a:rPr>
              <a:t>es </a:t>
            </a:r>
            <a:r>
              <a:rPr lang="pl-PL" sz="2800" b="1" dirty="0" smtClean="0">
                <a:latin typeface="Century" pitchFamily="18" charset="0"/>
              </a:rPr>
              <a:t>s</a:t>
            </a:r>
            <a:r>
              <a:rPr lang="fr-FR" sz="2800" b="1" dirty="0" smtClean="0">
                <a:latin typeface="Century" pitchFamily="18" charset="0"/>
              </a:rPr>
              <a:t>ymboles du cinéma français</a:t>
            </a:r>
            <a:r>
              <a:rPr lang="pl-PL" sz="2800" dirty="0" smtClean="0">
                <a:latin typeface="Century" pitchFamily="18" charset="0"/>
              </a:rPr>
              <a:t>: Brigitte Bardot, Louis de </a:t>
            </a:r>
            <a:r>
              <a:rPr lang="pl-PL" sz="2800" dirty="0" err="1" smtClean="0">
                <a:latin typeface="Century" pitchFamily="18" charset="0"/>
              </a:rPr>
              <a:t>Funès</a:t>
            </a:r>
            <a:endParaRPr lang="pl-PL" sz="2800" dirty="0" smtClean="0">
              <a:latin typeface="Century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800" b="1" dirty="0" smtClean="0">
                <a:latin typeface="Century" pitchFamily="18" charset="0"/>
              </a:rPr>
              <a:t>France – la </a:t>
            </a:r>
            <a:r>
              <a:rPr lang="pl-PL" sz="2800" b="1" dirty="0" err="1" smtClean="0">
                <a:latin typeface="Century" pitchFamily="18" charset="0"/>
              </a:rPr>
              <a:t>capitale</a:t>
            </a:r>
            <a:r>
              <a:rPr lang="pl-PL" sz="2800" b="1" dirty="0" smtClean="0">
                <a:latin typeface="Century" pitchFamily="18" charset="0"/>
              </a:rPr>
              <a:t> de la mode: </a:t>
            </a:r>
            <a:r>
              <a:rPr lang="pl-PL" sz="2800" dirty="0" smtClean="0">
                <a:latin typeface="Century" pitchFamily="18" charset="0"/>
              </a:rPr>
              <a:t>Coco Chanel, Christian Dior, Pierre Cardin, Louis </a:t>
            </a:r>
            <a:r>
              <a:rPr lang="pl-PL" sz="2800" dirty="0" err="1" smtClean="0">
                <a:latin typeface="Century" pitchFamily="18" charset="0"/>
              </a:rPr>
              <a:t>Vuitton</a:t>
            </a:r>
            <a:r>
              <a:rPr lang="pl-PL" sz="2800" dirty="0" smtClean="0">
                <a:latin typeface="Century" pitchFamily="18" charset="0"/>
              </a:rPr>
              <a:t>, YVS</a:t>
            </a:r>
            <a:endParaRPr lang="de-DE" sz="2800" b="1" dirty="0" smtClean="0">
              <a:latin typeface="Century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800" b="1" dirty="0" smtClean="0">
                <a:latin typeface="Century" pitchFamily="18" charset="0"/>
              </a:rPr>
              <a:t>La </a:t>
            </a:r>
            <a:r>
              <a:rPr lang="pl-PL" sz="2800" b="1" dirty="0" err="1" smtClean="0">
                <a:latin typeface="Century" pitchFamily="18" charset="0"/>
              </a:rPr>
              <a:t>musique</a:t>
            </a:r>
            <a:r>
              <a:rPr lang="pl-PL" sz="2800" b="1" dirty="0" smtClean="0">
                <a:latin typeface="Century" pitchFamily="18" charset="0"/>
              </a:rPr>
              <a:t> </a:t>
            </a:r>
            <a:r>
              <a:rPr lang="pl-PL" sz="2800" b="1" dirty="0" err="1" smtClean="0">
                <a:latin typeface="Century" pitchFamily="18" charset="0"/>
              </a:rPr>
              <a:t>française</a:t>
            </a:r>
            <a:r>
              <a:rPr lang="pl-PL" sz="2800" dirty="0" smtClean="0">
                <a:latin typeface="Century" pitchFamily="18" charset="0"/>
              </a:rPr>
              <a:t>: Edith Piaf, </a:t>
            </a:r>
            <a:r>
              <a:rPr lang="pl-PL" sz="2800" dirty="0" err="1" smtClean="0">
                <a:latin typeface="Century" pitchFamily="18" charset="0"/>
              </a:rPr>
              <a:t>Celine</a:t>
            </a:r>
            <a:r>
              <a:rPr lang="pl-PL" sz="2800" dirty="0" smtClean="0">
                <a:latin typeface="Century" pitchFamily="18" charset="0"/>
              </a:rPr>
              <a:t> Dion, </a:t>
            </a:r>
            <a:r>
              <a:rPr lang="pl-PL" sz="2800" dirty="0" err="1" smtClean="0">
                <a:latin typeface="Century" pitchFamily="18" charset="0"/>
              </a:rPr>
              <a:t>Garou</a:t>
            </a:r>
            <a:endParaRPr lang="pl-PL" sz="2800" dirty="0" smtClean="0">
              <a:latin typeface="Century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800" b="1" dirty="0" err="1" smtClean="0">
                <a:latin typeface="Century" pitchFamily="18" charset="0"/>
              </a:rPr>
              <a:t>Le</a:t>
            </a:r>
            <a:r>
              <a:rPr lang="fr-FR" sz="2800" b="1" dirty="0" smtClean="0">
                <a:latin typeface="Century" pitchFamily="18" charset="0"/>
              </a:rPr>
              <a:t> symbole de l'unité nationale de la </a:t>
            </a:r>
            <a:r>
              <a:rPr lang="pl-PL" sz="2800" b="1" dirty="0" smtClean="0">
                <a:latin typeface="Century" pitchFamily="18" charset="0"/>
              </a:rPr>
              <a:t>F</a:t>
            </a:r>
            <a:r>
              <a:rPr lang="fr-FR" sz="2800" b="1" dirty="0" smtClean="0">
                <a:latin typeface="Century" pitchFamily="18" charset="0"/>
              </a:rPr>
              <a:t>rance</a:t>
            </a:r>
            <a:r>
              <a:rPr lang="pl-PL" sz="2800" b="1" dirty="0" smtClean="0">
                <a:latin typeface="Century" pitchFamily="18" charset="0"/>
              </a:rPr>
              <a:t>: </a:t>
            </a:r>
            <a:r>
              <a:rPr lang="pl-PL" sz="2800" dirty="0" smtClean="0">
                <a:latin typeface="Century" pitchFamily="18" charset="0"/>
              </a:rPr>
              <a:t>Jeanne </a:t>
            </a:r>
            <a:r>
              <a:rPr lang="pl-PL" sz="2800" dirty="0" err="1" smtClean="0">
                <a:latin typeface="Century" pitchFamily="18" charset="0"/>
              </a:rPr>
              <a:t>d’Arc</a:t>
            </a:r>
            <a:r>
              <a:rPr lang="pl-PL" sz="2800" dirty="0" smtClean="0">
                <a:latin typeface="Century" pitchFamily="18" charset="0"/>
              </a:rPr>
              <a:t>, </a:t>
            </a:r>
            <a:r>
              <a:rPr lang="fr-FR" sz="2800" dirty="0" smtClean="0">
                <a:latin typeface="Century" pitchFamily="18" charset="0"/>
              </a:rPr>
              <a:t>une héro</a:t>
            </a:r>
            <a:r>
              <a:rPr lang="pl-PL" sz="2800" dirty="0" smtClean="0">
                <a:latin typeface="Century" pitchFamily="18" charset="0"/>
              </a:rPr>
              <a:t>i</a:t>
            </a:r>
            <a:r>
              <a:rPr lang="fr-FR" sz="2800" dirty="0" smtClean="0">
                <a:latin typeface="Century" pitchFamily="18" charset="0"/>
              </a:rPr>
              <a:t>ne de l'histoire de France, chef de guerre et sainte de l'Église catholique</a:t>
            </a:r>
            <a:endParaRPr lang="pl-PL" sz="2800" dirty="0" smtClean="0">
              <a:latin typeface="Century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375x500.40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4581128"/>
            <a:ext cx="1907704" cy="208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60648"/>
            <a:ext cx="4186238" cy="18002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latin typeface="Century" pitchFamily="18" charset="0"/>
              </a:rPr>
              <a:t>Les </a:t>
            </a:r>
            <a:r>
              <a:rPr lang="pl-PL" sz="4000" b="1" dirty="0" err="1" smtClean="0">
                <a:latin typeface="Century" pitchFamily="18" charset="0"/>
              </a:rPr>
              <a:t>symboles</a:t>
            </a:r>
            <a:r>
              <a:rPr lang="pl-PL" sz="4000" b="1" dirty="0" smtClean="0">
                <a:latin typeface="Century" pitchFamily="18" charset="0"/>
              </a:rPr>
              <a:t> </a:t>
            </a:r>
            <a:r>
              <a:rPr lang="pl-PL" sz="4000" b="1" dirty="0" err="1" smtClean="0">
                <a:latin typeface="Century" pitchFamily="18" charset="0"/>
              </a:rPr>
              <a:t>populistes</a:t>
            </a:r>
            <a:r>
              <a:rPr lang="pl-PL" sz="4000" b="1" dirty="0" smtClean="0">
                <a:latin typeface="Century" pitchFamily="18" charset="0"/>
              </a:rPr>
              <a:t> de la France</a:t>
            </a:r>
            <a:r>
              <a:rPr lang="pl-PL" b="1" dirty="0" smtClean="0">
                <a:latin typeface="Century" pitchFamily="18" charset="0"/>
              </a:rPr>
              <a:t/>
            </a:r>
            <a:br>
              <a:rPr lang="pl-PL" b="1" dirty="0" smtClean="0">
                <a:latin typeface="Century" pitchFamily="18" charset="0"/>
              </a:rPr>
            </a:br>
            <a:endParaRPr lang="pl-PL" b="1" dirty="0" smtClean="0">
              <a:latin typeface="Century" pitchFamily="18" charset="0"/>
            </a:endParaRPr>
          </a:p>
        </p:txBody>
      </p:sp>
      <p:pic>
        <p:nvPicPr>
          <p:cNvPr id="5" name="Obraz 4" descr="croissant brioche colazioni-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32182">
            <a:off x="3442738" y="2567609"/>
            <a:ext cx="2968460" cy="1909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maxresdefaul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71414"/>
            <a:ext cx="4572000" cy="241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ymbol zastępczy zawartości 3" descr="20070903.FIG000000327_1150_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79512" y="1628800"/>
            <a:ext cx="3184407" cy="2261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Eiffeltower21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6376" y="2857496"/>
            <a:ext cx="2757624" cy="400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41xJ-Bzcy2L._UX342_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17975">
            <a:off x="785786" y="4000504"/>
            <a:ext cx="2486031" cy="2486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3882762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Century" pitchFamily="18" charset="0"/>
              </a:rPr>
              <a:t>La </a:t>
            </a:r>
            <a:r>
              <a:rPr lang="pl-PL" b="1" dirty="0" err="1" smtClean="0">
                <a:latin typeface="Century" pitchFamily="18" charset="0"/>
              </a:rPr>
              <a:t>cuisine</a:t>
            </a:r>
            <a:r>
              <a:rPr lang="pl-PL" b="1" dirty="0" smtClean="0">
                <a:latin typeface="Century" pitchFamily="18" charset="0"/>
              </a:rPr>
              <a:t> </a:t>
            </a:r>
            <a:r>
              <a:rPr lang="pl-PL" b="1" dirty="0" err="1" smtClean="0">
                <a:latin typeface="Century" pitchFamily="18" charset="0"/>
              </a:rPr>
              <a:t>française</a:t>
            </a:r>
            <a:endParaRPr lang="pl-PL" b="1" dirty="0" smtClean="0">
              <a:latin typeface="Century" pitchFamily="18" charset="0"/>
            </a:endParaRPr>
          </a:p>
        </p:txBody>
      </p:sp>
      <p:pic>
        <p:nvPicPr>
          <p:cNvPr id="4" name="Symbol zastępczy zawartości 3" descr="kaczka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369170">
            <a:off x="5245371" y="151311"/>
            <a:ext cx="2929518" cy="1973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5d2232dd139a45a631ee58faee5a3797_366422_573f21dc59045_w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4050">
            <a:off x="1470177" y="4083772"/>
            <a:ext cx="3471688" cy="2435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KULINAR.zabie_udka_2_720_482_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19748">
            <a:off x="331820" y="1428634"/>
            <a:ext cx="3500722" cy="2432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DSC_00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25910">
            <a:off x="5018281" y="2617285"/>
            <a:ext cx="3878971" cy="2754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 rot="371682">
            <a:off x="5039489" y="2056658"/>
            <a:ext cx="321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>
                <a:latin typeface="Century" pitchFamily="18" charset="0"/>
              </a:rPr>
              <a:t>Le</a:t>
            </a:r>
            <a:r>
              <a:rPr lang="pl-PL" sz="2400" dirty="0" smtClean="0">
                <a:latin typeface="Century" pitchFamily="18" charset="0"/>
              </a:rPr>
              <a:t> </a:t>
            </a:r>
            <a:r>
              <a:rPr lang="pl-PL" sz="2400" dirty="0" err="1" smtClean="0">
                <a:latin typeface="Century" pitchFamily="18" charset="0"/>
              </a:rPr>
              <a:t>canard</a:t>
            </a:r>
            <a:r>
              <a:rPr lang="pl-PL" sz="2400" dirty="0" smtClean="0">
                <a:latin typeface="Century" pitchFamily="18" charset="0"/>
              </a:rPr>
              <a:t> à </a:t>
            </a:r>
            <a:r>
              <a:rPr lang="pl-PL" sz="2400" dirty="0" err="1" smtClean="0">
                <a:latin typeface="Century" pitchFamily="18" charset="0"/>
              </a:rPr>
              <a:t>l'orange</a:t>
            </a:r>
            <a:endParaRPr lang="pl-PL" sz="2400" dirty="0">
              <a:latin typeface="Century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148064" y="5429264"/>
            <a:ext cx="3781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Century" pitchFamily="18" charset="0"/>
              </a:rPr>
              <a:t>Les </a:t>
            </a:r>
            <a:r>
              <a:rPr lang="pl-PL" sz="2400" dirty="0" err="1" smtClean="0">
                <a:latin typeface="Century" pitchFamily="18" charset="0"/>
              </a:rPr>
              <a:t>escargots</a:t>
            </a:r>
            <a:r>
              <a:rPr lang="pl-PL" b="1" dirty="0" smtClean="0"/>
              <a:t> </a:t>
            </a:r>
            <a:r>
              <a:rPr lang="pl-PL" sz="2400" dirty="0" smtClean="0">
                <a:latin typeface="Century" pitchFamily="18" charset="0"/>
              </a:rPr>
              <a:t>de</a:t>
            </a:r>
            <a:r>
              <a:rPr lang="pl-PL" b="1" dirty="0" smtClean="0"/>
              <a:t> </a:t>
            </a:r>
            <a:r>
              <a:rPr lang="pl-PL" sz="2400" dirty="0" smtClean="0">
                <a:latin typeface="Century" pitchFamily="18" charset="0"/>
              </a:rPr>
              <a:t>Bourgogne</a:t>
            </a:r>
          </a:p>
        </p:txBody>
      </p:sp>
      <p:sp>
        <p:nvSpPr>
          <p:cNvPr id="13" name="pole tekstowe 12"/>
          <p:cNvSpPr txBox="1"/>
          <p:nvPr/>
        </p:nvSpPr>
        <p:spPr>
          <a:xfrm rot="21183329">
            <a:off x="552819" y="3740629"/>
            <a:ext cx="3991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Century" pitchFamily="18" charset="0"/>
              </a:rPr>
              <a:t>Les </a:t>
            </a:r>
            <a:r>
              <a:rPr lang="pl-PL" sz="2400" dirty="0" err="1" smtClean="0">
                <a:latin typeface="Century" pitchFamily="18" charset="0"/>
              </a:rPr>
              <a:t>cuisses</a:t>
            </a:r>
            <a:r>
              <a:rPr lang="pl-PL" sz="2400" dirty="0" smtClean="0"/>
              <a:t> </a:t>
            </a:r>
            <a:r>
              <a:rPr lang="pl-PL" sz="2400" dirty="0" smtClean="0">
                <a:latin typeface="Century" pitchFamily="18" charset="0"/>
              </a:rPr>
              <a:t>de</a:t>
            </a:r>
            <a:r>
              <a:rPr lang="pl-PL" sz="2400" dirty="0" smtClean="0"/>
              <a:t> </a:t>
            </a:r>
            <a:r>
              <a:rPr lang="pl-PL" sz="2400" dirty="0" err="1" smtClean="0">
                <a:latin typeface="Century" pitchFamily="18" charset="0"/>
              </a:rPr>
              <a:t>grenouilles</a:t>
            </a:r>
            <a:endParaRPr lang="pl-PL" dirty="0">
              <a:latin typeface="Century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35696" y="6396335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Century" pitchFamily="18" charset="0"/>
              </a:rPr>
              <a:t>La </a:t>
            </a:r>
            <a:r>
              <a:rPr lang="pl-PL" sz="2400" dirty="0" err="1" smtClean="0">
                <a:latin typeface="Century" pitchFamily="18" charset="0"/>
              </a:rPr>
              <a:t>soupe</a:t>
            </a:r>
            <a:r>
              <a:rPr lang="pl-PL" sz="2400" dirty="0" smtClean="0">
                <a:latin typeface="Century" pitchFamily="18" charset="0"/>
              </a:rPr>
              <a:t> à </a:t>
            </a:r>
            <a:r>
              <a:rPr lang="pl-PL" sz="2400" dirty="0" err="1" smtClean="0">
                <a:latin typeface="Century" pitchFamily="18" charset="0"/>
              </a:rPr>
              <a:t>l’oignon</a:t>
            </a:r>
            <a:endParaRPr lang="pl-PL" sz="2400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pl-PL" sz="4000" b="1" dirty="0" err="1" smtClean="0">
                <a:latin typeface="Century" pitchFamily="18" charset="0"/>
              </a:rPr>
              <a:t>Un</a:t>
            </a:r>
            <a:r>
              <a:rPr lang="pl-PL" sz="4000" b="1" dirty="0" smtClean="0">
                <a:latin typeface="Century" pitchFamily="18" charset="0"/>
              </a:rPr>
              <a:t> </a:t>
            </a:r>
            <a:r>
              <a:rPr lang="pl-PL" sz="4000" b="1" dirty="0" err="1" smtClean="0">
                <a:latin typeface="Century" pitchFamily="18" charset="0"/>
              </a:rPr>
              <a:t>repas</a:t>
            </a:r>
            <a:r>
              <a:rPr lang="pl-PL" sz="4000" b="1" dirty="0" smtClean="0">
                <a:latin typeface="Century" pitchFamily="18" charset="0"/>
              </a:rPr>
              <a:t> </a:t>
            </a:r>
            <a:r>
              <a:rPr lang="pl-PL" sz="4000" b="1" dirty="0" err="1" smtClean="0">
                <a:latin typeface="Century" pitchFamily="18" charset="0"/>
              </a:rPr>
              <a:t>complet</a:t>
            </a:r>
            <a:r>
              <a:rPr lang="pl-PL" sz="4000" b="1" dirty="0" smtClean="0">
                <a:latin typeface="Century" pitchFamily="18" charset="0"/>
              </a:rPr>
              <a:t> </a:t>
            </a:r>
            <a:r>
              <a:rPr lang="pl-PL" sz="4000" b="1" dirty="0" err="1" smtClean="0">
                <a:latin typeface="Century" pitchFamily="18" charset="0"/>
              </a:rPr>
              <a:t>français</a:t>
            </a:r>
            <a:endParaRPr lang="pl-PL" sz="4000" dirty="0">
              <a:latin typeface="Century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algn="ctr"/>
            <a:r>
              <a:rPr lang="pl-PL" sz="3600" dirty="0" err="1" smtClean="0">
                <a:latin typeface="Century" pitchFamily="18" charset="0"/>
              </a:rPr>
              <a:t>un</a:t>
            </a:r>
            <a:r>
              <a:rPr lang="pl-PL" sz="3600" dirty="0" smtClean="0">
                <a:latin typeface="Century" pitchFamily="18" charset="0"/>
              </a:rPr>
              <a:t> </a:t>
            </a:r>
            <a:r>
              <a:rPr lang="pl-PL" sz="3600" dirty="0" err="1" smtClean="0">
                <a:latin typeface="Century" pitchFamily="18" charset="0"/>
              </a:rPr>
              <a:t>apéritif</a:t>
            </a:r>
            <a:r>
              <a:rPr lang="pl-PL" sz="3600" dirty="0" smtClean="0">
                <a:latin typeface="Century" pitchFamily="18" charset="0"/>
              </a:rPr>
              <a:t>,</a:t>
            </a:r>
          </a:p>
          <a:p>
            <a:pPr algn="ctr"/>
            <a:r>
              <a:rPr lang="fr-FR" sz="3600" dirty="0" smtClean="0">
                <a:latin typeface="Century" pitchFamily="18" charset="0"/>
              </a:rPr>
              <a:t>une entrée</a:t>
            </a:r>
            <a:r>
              <a:rPr lang="pl-PL" sz="3600" dirty="0" smtClean="0">
                <a:latin typeface="Century" pitchFamily="18" charset="0"/>
              </a:rPr>
              <a:t>,</a:t>
            </a:r>
          </a:p>
          <a:p>
            <a:pPr algn="ctr"/>
            <a:r>
              <a:rPr lang="pl-PL" sz="3600" dirty="0" smtClean="0">
                <a:latin typeface="Century" pitchFamily="18" charset="0"/>
              </a:rPr>
              <a:t>u</a:t>
            </a:r>
            <a:r>
              <a:rPr lang="fr-FR" sz="3600" dirty="0" smtClean="0">
                <a:latin typeface="Century" pitchFamily="18" charset="0"/>
              </a:rPr>
              <a:t>n plat principal (avec de la viande, du poisson et des légumes)</a:t>
            </a:r>
            <a:r>
              <a:rPr lang="pl-PL" sz="3600" dirty="0" smtClean="0">
                <a:latin typeface="Century" pitchFamily="18" charset="0"/>
              </a:rPr>
              <a:t>,</a:t>
            </a:r>
          </a:p>
          <a:p>
            <a:pPr algn="ctr"/>
            <a:r>
              <a:rPr lang="pl-PL" sz="3600" dirty="0" err="1" smtClean="0">
                <a:latin typeface="Century" pitchFamily="18" charset="0"/>
              </a:rPr>
              <a:t>une</a:t>
            </a:r>
            <a:r>
              <a:rPr lang="pl-PL" sz="3600" dirty="0" smtClean="0">
                <a:latin typeface="Century" pitchFamily="18" charset="0"/>
              </a:rPr>
              <a:t> </a:t>
            </a:r>
            <a:r>
              <a:rPr lang="pl-PL" sz="3600" dirty="0" err="1" smtClean="0">
                <a:latin typeface="Century" pitchFamily="18" charset="0"/>
              </a:rPr>
              <a:t>salade</a:t>
            </a:r>
            <a:r>
              <a:rPr lang="pl-PL" sz="3600" dirty="0" smtClean="0">
                <a:latin typeface="Century" pitchFamily="18" charset="0"/>
              </a:rPr>
              <a:t>,</a:t>
            </a:r>
          </a:p>
          <a:p>
            <a:pPr algn="ctr"/>
            <a:r>
              <a:rPr lang="pl-PL" sz="3600" dirty="0" err="1" smtClean="0">
                <a:latin typeface="Century" pitchFamily="18" charset="0"/>
              </a:rPr>
              <a:t>un</a:t>
            </a:r>
            <a:r>
              <a:rPr lang="pl-PL" sz="3600" dirty="0" smtClean="0">
                <a:latin typeface="Century" pitchFamily="18" charset="0"/>
              </a:rPr>
              <a:t> fromage,</a:t>
            </a:r>
          </a:p>
          <a:p>
            <a:pPr algn="ctr"/>
            <a:r>
              <a:rPr lang="pl-PL" sz="3600" dirty="0" smtClean="0">
                <a:latin typeface="Century" pitchFamily="18" charset="0"/>
              </a:rPr>
              <a:t> </a:t>
            </a:r>
            <a:r>
              <a:rPr lang="pl-PL" sz="3600" dirty="0" err="1" smtClean="0">
                <a:latin typeface="Century" pitchFamily="18" charset="0"/>
              </a:rPr>
              <a:t>un</a:t>
            </a:r>
            <a:r>
              <a:rPr lang="pl-PL" sz="3600" dirty="0" smtClean="0">
                <a:latin typeface="Century" pitchFamily="18" charset="0"/>
              </a:rPr>
              <a:t> </a:t>
            </a:r>
            <a:r>
              <a:rPr lang="pl-PL" sz="3600" dirty="0" err="1" smtClean="0">
                <a:latin typeface="Century" pitchFamily="18" charset="0"/>
              </a:rPr>
              <a:t>dessert</a:t>
            </a:r>
            <a:r>
              <a:rPr lang="pl-PL" sz="3600" dirty="0" smtClean="0">
                <a:latin typeface="Century" pitchFamily="18" charset="0"/>
              </a:rPr>
              <a:t>,</a:t>
            </a:r>
          </a:p>
          <a:p>
            <a:pPr algn="ctr"/>
            <a:r>
              <a:rPr lang="pl-PL" sz="3600" dirty="0" err="1" smtClean="0">
                <a:latin typeface="Century" pitchFamily="18" charset="0"/>
              </a:rPr>
              <a:t>un</a:t>
            </a:r>
            <a:r>
              <a:rPr lang="pl-PL" sz="3600" dirty="0" smtClean="0">
                <a:latin typeface="Century" pitchFamily="18" charset="0"/>
              </a:rPr>
              <a:t> </a:t>
            </a:r>
            <a:r>
              <a:rPr lang="pl-PL" sz="3600" dirty="0" err="1" smtClean="0">
                <a:latin typeface="Century" pitchFamily="18" charset="0"/>
              </a:rPr>
              <a:t>café</a:t>
            </a:r>
            <a:r>
              <a:rPr lang="pl-PL" sz="3600" dirty="0" smtClean="0">
                <a:latin typeface="Century" pitchFamily="18" charset="0"/>
              </a:rPr>
              <a:t> (</a:t>
            </a:r>
            <a:r>
              <a:rPr lang="pl-PL" sz="3600" dirty="0" err="1" smtClean="0">
                <a:latin typeface="Century" pitchFamily="18" charset="0"/>
              </a:rPr>
              <a:t>un</a:t>
            </a:r>
            <a:r>
              <a:rPr lang="pl-PL" sz="3600" dirty="0" smtClean="0">
                <a:latin typeface="Century" pitchFamily="18" charset="0"/>
              </a:rPr>
              <a:t> </a:t>
            </a:r>
            <a:r>
              <a:rPr lang="pl-PL" sz="3600" dirty="0" err="1" smtClean="0">
                <a:latin typeface="Century" pitchFamily="18" charset="0"/>
              </a:rPr>
              <a:t>express</a:t>
            </a:r>
            <a:r>
              <a:rPr lang="pl-PL" sz="3600" dirty="0" smtClean="0">
                <a:latin typeface="Century" pitchFamily="18" charset="0"/>
              </a:rPr>
              <a:t>).</a:t>
            </a:r>
            <a:endParaRPr lang="pl-PL" sz="3600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Century" pitchFamily="18" charset="0"/>
              </a:rPr>
              <a:t>Le petit déjeuner à la française</a:t>
            </a:r>
            <a:endParaRPr lang="fr-FR" b="1" dirty="0">
              <a:latin typeface="Century" pitchFamily="18" charset="0"/>
            </a:endParaRPr>
          </a:p>
        </p:txBody>
      </p:sp>
      <p:pic>
        <p:nvPicPr>
          <p:cNvPr id="4" name="Symbol zastępczy zawartości 3" descr="z11508493M,Sniadanie-francuski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00364" y="2357430"/>
            <a:ext cx="3024336" cy="2478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es-Francais-negligent-le-petit-dejeuner_width1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36712"/>
            <a:ext cx="3203848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indek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980728"/>
            <a:ext cx="2971800" cy="1543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6228184" y="2492896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>
                <a:latin typeface="Century" pitchFamily="18" charset="0"/>
              </a:rPr>
              <a:t>une</a:t>
            </a:r>
            <a:r>
              <a:rPr lang="en-US" dirty="0" smtClean="0"/>
              <a:t> </a:t>
            </a:r>
            <a:r>
              <a:rPr lang="en-US" sz="2400" dirty="0" smtClean="0">
                <a:latin typeface="Century" pitchFamily="18" charset="0"/>
              </a:rPr>
              <a:t>baguette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42844" y="3214686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" pitchFamily="18" charset="0"/>
              </a:rPr>
              <a:t>les</a:t>
            </a:r>
            <a:r>
              <a:rPr lang="en-US" dirty="0" smtClean="0"/>
              <a:t> </a:t>
            </a:r>
            <a:r>
              <a:rPr lang="en-US" sz="2400" dirty="0" err="1" smtClean="0">
                <a:latin typeface="Century" pitchFamily="18" charset="0"/>
              </a:rPr>
              <a:t>tartines</a:t>
            </a:r>
            <a:r>
              <a:rPr lang="en-US" dirty="0" smtClean="0"/>
              <a:t> </a:t>
            </a:r>
            <a:r>
              <a:rPr lang="en-US" sz="2400" dirty="0" smtClean="0">
                <a:latin typeface="Century" pitchFamily="18" charset="0"/>
              </a:rPr>
              <a:t>de</a:t>
            </a:r>
            <a:r>
              <a:rPr lang="en-US" dirty="0" smtClean="0"/>
              <a:t> </a:t>
            </a:r>
            <a:r>
              <a:rPr lang="en-US" sz="2400" dirty="0" smtClean="0">
                <a:latin typeface="Century" pitchFamily="18" charset="0"/>
              </a:rPr>
              <a:t>pain </a:t>
            </a:r>
          </a:p>
          <a:p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357554" y="4572008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" pitchFamily="18" charset="0"/>
              </a:rPr>
              <a:t>les</a:t>
            </a:r>
            <a:r>
              <a:rPr lang="en-US" dirty="0" smtClean="0"/>
              <a:t> </a:t>
            </a:r>
            <a:r>
              <a:rPr lang="en-US" sz="2400" dirty="0" err="1" smtClean="0">
                <a:latin typeface="Century" pitchFamily="18" charset="0"/>
              </a:rPr>
              <a:t>viennoiseries</a:t>
            </a:r>
            <a:endParaRPr lang="en-US" sz="2400" dirty="0" smtClean="0">
              <a:latin typeface="Century" pitchFamily="18" charset="0"/>
            </a:endParaRPr>
          </a:p>
          <a:p>
            <a:endParaRPr lang="pl-PL" dirty="0"/>
          </a:p>
        </p:txBody>
      </p:sp>
      <p:pic>
        <p:nvPicPr>
          <p:cNvPr id="12" name="Obraz 11" descr="indehbk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4221088"/>
            <a:ext cx="3082514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71406" y="6215082"/>
            <a:ext cx="3635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>
                <a:latin typeface="Century" pitchFamily="18" charset="0"/>
              </a:rPr>
              <a:t>un</a:t>
            </a:r>
            <a:r>
              <a:rPr lang="pl-PL" sz="2400" dirty="0" smtClean="0">
                <a:latin typeface="Century" pitchFamily="18" charset="0"/>
              </a:rPr>
              <a:t> jus de </a:t>
            </a:r>
            <a:r>
              <a:rPr lang="pl-PL" sz="2400" dirty="0" err="1" smtClean="0">
                <a:latin typeface="Century" pitchFamily="18" charset="0"/>
              </a:rPr>
              <a:t>fruit</a:t>
            </a:r>
            <a:r>
              <a:rPr lang="pl-PL" sz="2400" dirty="0" smtClean="0">
                <a:latin typeface="Century" pitchFamily="18" charset="0"/>
              </a:rPr>
              <a:t> </a:t>
            </a:r>
            <a:r>
              <a:rPr lang="pl-PL" sz="2400" dirty="0" err="1" smtClean="0">
                <a:latin typeface="Century" pitchFamily="18" charset="0"/>
              </a:rPr>
              <a:t>frais</a:t>
            </a:r>
            <a:r>
              <a:rPr lang="pl-PL" sz="2400" dirty="0" smtClean="0">
                <a:latin typeface="Century" pitchFamily="18" charset="0"/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5" name="Obraz 14" descr="93d016e6c7176e95470aa3b90d5e0b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2924944"/>
            <a:ext cx="2902074" cy="2902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ole tekstowe 15"/>
          <p:cNvSpPr txBox="1"/>
          <p:nvPr/>
        </p:nvSpPr>
        <p:spPr>
          <a:xfrm>
            <a:off x="5715008" y="5786454"/>
            <a:ext cx="3024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>
                <a:latin typeface="Century" pitchFamily="18" charset="0"/>
              </a:rPr>
              <a:t>une</a:t>
            </a:r>
            <a:r>
              <a:rPr lang="pl-PL" sz="2400" dirty="0" smtClean="0">
                <a:latin typeface="Century" pitchFamily="18" charset="0"/>
              </a:rPr>
              <a:t> </a:t>
            </a:r>
            <a:r>
              <a:rPr lang="pl-PL" sz="2400" dirty="0" err="1" smtClean="0">
                <a:latin typeface="Century" pitchFamily="18" charset="0"/>
              </a:rPr>
              <a:t>boisson</a:t>
            </a:r>
            <a:r>
              <a:rPr lang="pl-PL" sz="2400" dirty="0" smtClean="0">
                <a:latin typeface="Century" pitchFamily="18" charset="0"/>
              </a:rPr>
              <a:t> </a:t>
            </a:r>
            <a:r>
              <a:rPr lang="pl-PL" sz="2400" dirty="0" err="1" smtClean="0">
                <a:latin typeface="Century" pitchFamily="18" charset="0"/>
              </a:rPr>
              <a:t>chaude</a:t>
            </a:r>
            <a:endParaRPr lang="pl-PL" sz="2400" dirty="0" smtClean="0">
              <a:latin typeface="Century" pitchFamily="18" charset="0"/>
            </a:endParaRPr>
          </a:p>
          <a:p>
            <a:endParaRPr lang="pl-PL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pl-PL" b="1" dirty="0" err="1" smtClean="0">
                <a:latin typeface="Century" pitchFamily="18" charset="0"/>
              </a:rPr>
              <a:t>Le</a:t>
            </a:r>
            <a:r>
              <a:rPr lang="pl-PL" b="1" dirty="0" smtClean="0">
                <a:latin typeface="Century" pitchFamily="18" charset="0"/>
              </a:rPr>
              <a:t> </a:t>
            </a:r>
            <a:r>
              <a:rPr lang="pl-PL" b="1" dirty="0" err="1" smtClean="0">
                <a:latin typeface="Century" pitchFamily="18" charset="0"/>
              </a:rPr>
              <a:t>déjeuner</a:t>
            </a:r>
            <a:endParaRPr lang="pl-PL" b="1" dirty="0">
              <a:latin typeface="Century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1071546"/>
            <a:ext cx="8572560" cy="5688062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120000"/>
              </a:lnSpc>
              <a:buFont typeface="Wingdings" pitchFamily="2" charset="2"/>
              <a:buChar char="ü"/>
            </a:pPr>
            <a:r>
              <a:rPr lang="pl-PL" sz="16000" b="1" dirty="0" err="1" smtClean="0">
                <a:latin typeface="Century" pitchFamily="18" charset="0"/>
              </a:rPr>
              <a:t>une</a:t>
            </a:r>
            <a:r>
              <a:rPr lang="pl-PL" sz="16000" b="1" dirty="0" smtClean="0">
                <a:latin typeface="Century" pitchFamily="18" charset="0"/>
              </a:rPr>
              <a:t> </a:t>
            </a:r>
            <a:r>
              <a:rPr lang="pl-PL" sz="16000" b="1" dirty="0" err="1" smtClean="0">
                <a:latin typeface="Century" pitchFamily="18" charset="0"/>
              </a:rPr>
              <a:t>entrée</a:t>
            </a:r>
            <a:r>
              <a:rPr lang="pl-PL" sz="16000" b="1" dirty="0" smtClean="0">
                <a:latin typeface="Century" pitchFamily="18" charset="0"/>
              </a:rPr>
              <a:t> </a:t>
            </a:r>
            <a:r>
              <a:rPr lang="pl-PL" sz="14400" dirty="0" smtClean="0">
                <a:latin typeface="Century" pitchFamily="18" charset="0"/>
              </a:rPr>
              <a:t>– </a:t>
            </a:r>
            <a:r>
              <a:rPr lang="pl-PL" sz="14400" dirty="0" err="1" smtClean="0">
                <a:latin typeface="Century" pitchFamily="18" charset="0"/>
              </a:rPr>
              <a:t>un</a:t>
            </a:r>
            <a:r>
              <a:rPr lang="pl-PL" sz="14400" dirty="0" smtClean="0">
                <a:latin typeface="Century" pitchFamily="18" charset="0"/>
              </a:rPr>
              <a:t> </a:t>
            </a:r>
            <a:r>
              <a:rPr lang="pl-PL" sz="14400" dirty="0" err="1" smtClean="0">
                <a:latin typeface="Century" pitchFamily="18" charset="0"/>
              </a:rPr>
              <a:t>peu</a:t>
            </a:r>
            <a:r>
              <a:rPr lang="pl-PL" sz="14400" dirty="0" smtClean="0">
                <a:latin typeface="Century" pitchFamily="18" charset="0"/>
              </a:rPr>
              <a:t> de </a:t>
            </a:r>
            <a:r>
              <a:rPr lang="pl-PL" sz="14400" dirty="0" err="1" smtClean="0">
                <a:latin typeface="Century" pitchFamily="18" charset="0"/>
              </a:rPr>
              <a:t>salade</a:t>
            </a:r>
            <a:r>
              <a:rPr lang="pl-PL" sz="14400" dirty="0" smtClean="0">
                <a:latin typeface="Century" pitchFamily="18" charset="0"/>
              </a:rPr>
              <a:t>, </a:t>
            </a:r>
            <a:r>
              <a:rPr lang="fr-FR" sz="14400" dirty="0" smtClean="0">
                <a:latin typeface="Century" pitchFamily="18" charset="0"/>
              </a:rPr>
              <a:t>des carottes râpées ou de la charcuterie (du jambon, du saucisson, du pâté)</a:t>
            </a:r>
            <a:endParaRPr lang="pl-PL" sz="14400" dirty="0" smtClean="0">
              <a:latin typeface="Century" pitchFamily="18" charset="0"/>
            </a:endParaRPr>
          </a:p>
          <a:p>
            <a:pPr marL="514350" indent="-514350">
              <a:lnSpc>
                <a:spcPct val="120000"/>
              </a:lnSpc>
              <a:buFont typeface="Wingdings" pitchFamily="2" charset="2"/>
              <a:buChar char="ü"/>
            </a:pPr>
            <a:r>
              <a:rPr lang="pl-PL" sz="16000" b="1" dirty="0" err="1" smtClean="0">
                <a:latin typeface="Century" pitchFamily="18" charset="0"/>
              </a:rPr>
              <a:t>un</a:t>
            </a:r>
            <a:r>
              <a:rPr lang="pl-PL" sz="16000" b="1" dirty="0" smtClean="0">
                <a:latin typeface="Century" pitchFamily="18" charset="0"/>
              </a:rPr>
              <a:t> </a:t>
            </a:r>
            <a:r>
              <a:rPr lang="pl-PL" sz="16000" b="1" dirty="0" err="1" smtClean="0">
                <a:latin typeface="Century" pitchFamily="18" charset="0"/>
              </a:rPr>
              <a:t>plat</a:t>
            </a:r>
            <a:r>
              <a:rPr lang="pl-PL" sz="16000" b="1" dirty="0" smtClean="0">
                <a:latin typeface="Century" pitchFamily="18" charset="0"/>
              </a:rPr>
              <a:t> principal </a:t>
            </a:r>
            <a:r>
              <a:rPr lang="pl-PL" sz="14400" dirty="0" smtClean="0">
                <a:latin typeface="Century" pitchFamily="18" charset="0"/>
              </a:rPr>
              <a:t>– la</a:t>
            </a:r>
            <a:r>
              <a:rPr lang="fr-FR" sz="14400" dirty="0" smtClean="0">
                <a:latin typeface="Century" pitchFamily="18" charset="0"/>
              </a:rPr>
              <a:t> viande avec des frites, des pâtes, des haricots verts ou du riz</a:t>
            </a:r>
            <a:endParaRPr lang="pl-PL" sz="14400" dirty="0" smtClean="0">
              <a:latin typeface="Century" pitchFamily="18" charset="0"/>
            </a:endParaRPr>
          </a:p>
          <a:p>
            <a:pPr marL="514350" indent="-514350">
              <a:lnSpc>
                <a:spcPct val="120000"/>
              </a:lnSpc>
              <a:buFont typeface="Wingdings" pitchFamily="2" charset="2"/>
              <a:buChar char="ü"/>
            </a:pPr>
            <a:r>
              <a:rPr lang="pl-PL" sz="16000" b="1" dirty="0" err="1" smtClean="0">
                <a:latin typeface="Century" pitchFamily="18" charset="0"/>
              </a:rPr>
              <a:t>un</a:t>
            </a:r>
            <a:r>
              <a:rPr lang="pl-PL" sz="16000" b="1" dirty="0" smtClean="0">
                <a:latin typeface="Century" pitchFamily="18" charset="0"/>
              </a:rPr>
              <a:t> </a:t>
            </a:r>
            <a:r>
              <a:rPr lang="pl-PL" sz="16000" b="1" dirty="0" err="1" smtClean="0">
                <a:latin typeface="Century" pitchFamily="18" charset="0"/>
              </a:rPr>
              <a:t>dessert</a:t>
            </a:r>
            <a:r>
              <a:rPr lang="pl-PL" sz="16000" b="1" dirty="0" smtClean="0">
                <a:latin typeface="Century" pitchFamily="18" charset="0"/>
              </a:rPr>
              <a:t> </a:t>
            </a:r>
            <a:r>
              <a:rPr lang="pl-PL" sz="14400" dirty="0" smtClean="0">
                <a:latin typeface="Century" pitchFamily="18" charset="0"/>
              </a:rPr>
              <a:t>- </a:t>
            </a:r>
            <a:r>
              <a:rPr lang="fr-FR" sz="14400" dirty="0" smtClean="0">
                <a:latin typeface="Century" pitchFamily="18" charset="0"/>
              </a:rPr>
              <a:t>un peu de fromage avec</a:t>
            </a:r>
            <a:r>
              <a:rPr lang="pl-PL" sz="14400" dirty="0" smtClean="0">
                <a:latin typeface="Century" pitchFamily="18" charset="0"/>
              </a:rPr>
              <a:t> </a:t>
            </a:r>
            <a:r>
              <a:rPr lang="fr-FR" sz="14400" dirty="0" smtClean="0">
                <a:latin typeface="Century" pitchFamily="18" charset="0"/>
              </a:rPr>
              <a:t>du pain</a:t>
            </a:r>
            <a:r>
              <a:rPr lang="pl-PL" sz="14400" dirty="0" smtClean="0">
                <a:latin typeface="Century" pitchFamily="18" charset="0"/>
              </a:rPr>
              <a:t>, </a:t>
            </a:r>
            <a:r>
              <a:rPr lang="fr-FR" sz="14400" dirty="0" smtClean="0">
                <a:latin typeface="Century" pitchFamily="18" charset="0"/>
              </a:rPr>
              <a:t>l’eau du robinet ou de l’eau minérale</a:t>
            </a:r>
            <a:r>
              <a:rPr lang="pl-PL" sz="14400" dirty="0" smtClean="0">
                <a:latin typeface="Century" pitchFamily="18" charset="0"/>
              </a:rPr>
              <a:t>, </a:t>
            </a:r>
            <a:r>
              <a:rPr lang="pl-PL" sz="14400" dirty="0" err="1" smtClean="0">
                <a:latin typeface="Century" pitchFamily="18" charset="0"/>
              </a:rPr>
              <a:t>un</a:t>
            </a:r>
            <a:r>
              <a:rPr lang="pl-PL" sz="14400" dirty="0" smtClean="0">
                <a:latin typeface="Century" pitchFamily="18" charset="0"/>
              </a:rPr>
              <a:t> </a:t>
            </a:r>
            <a:r>
              <a:rPr lang="pl-PL" sz="14400" dirty="0" err="1" smtClean="0">
                <a:latin typeface="Century" pitchFamily="18" charset="0"/>
              </a:rPr>
              <a:t>café</a:t>
            </a:r>
            <a:endParaRPr lang="pl-PL" sz="14400" dirty="0" smtClean="0">
              <a:latin typeface="Century" pitchFamily="18" charset="0"/>
            </a:endParaRPr>
          </a:p>
          <a:p>
            <a:pPr marL="514350" indent="-514350" algn="ctr">
              <a:buNone/>
            </a:pPr>
            <a:r>
              <a:rPr lang="pl-PL" sz="2400" dirty="0" smtClean="0">
                <a:latin typeface="Century" pitchFamily="18" charset="0"/>
              </a:rPr>
              <a:t>	</a:t>
            </a:r>
            <a:endParaRPr lang="de-DE" sz="2400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927</Words>
  <Application>Microsoft Office PowerPoint</Application>
  <PresentationFormat>Pokaz na ekranie (4:3)</PresentationFormat>
  <Paragraphs>183</Paragraphs>
  <Slides>21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Bienvenue en France!</vt:lpstr>
      <vt:lpstr>Plan de la présentation:</vt:lpstr>
      <vt:lpstr>Les symboles de la France</vt:lpstr>
      <vt:lpstr> Les personnages célèbres de la France  </vt:lpstr>
      <vt:lpstr>Les symboles populistes de la France </vt:lpstr>
      <vt:lpstr>La cuisine française</vt:lpstr>
      <vt:lpstr>Un repas complet français</vt:lpstr>
      <vt:lpstr>Le petit déjeuner à la française</vt:lpstr>
      <vt:lpstr>Le déjeuner</vt:lpstr>
      <vt:lpstr>Le dîner</vt:lpstr>
      <vt:lpstr>Les fromages en France</vt:lpstr>
      <vt:lpstr>Le vin en France</vt:lpstr>
      <vt:lpstr>  Les traditions françaises  </vt:lpstr>
      <vt:lpstr>La mode en France</vt:lpstr>
      <vt:lpstr>La mode en France</vt:lpstr>
      <vt:lpstr>La mode en France</vt:lpstr>
      <vt:lpstr>La mode en France</vt:lpstr>
      <vt:lpstr>La bibliographie et netographie</vt:lpstr>
      <vt:lpstr>Vocabulaire thématique</vt:lpstr>
      <vt:lpstr>Vocabulaire thématique</vt:lpstr>
      <vt:lpstr>Slajd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</dc:title>
  <dc:creator>Angelika</dc:creator>
  <cp:lastModifiedBy>Dom</cp:lastModifiedBy>
  <cp:revision>123</cp:revision>
  <dcterms:created xsi:type="dcterms:W3CDTF">2018-04-16T14:31:50Z</dcterms:created>
  <dcterms:modified xsi:type="dcterms:W3CDTF">2018-06-17T18:01:19Z</dcterms:modified>
</cp:coreProperties>
</file>