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9" r:id="rId9"/>
    <p:sldId id="263" r:id="rId10"/>
    <p:sldId id="277" r:id="rId11"/>
    <p:sldId id="276" r:id="rId12"/>
    <p:sldId id="280" r:id="rId13"/>
    <p:sldId id="264" r:id="rId14"/>
    <p:sldId id="278" r:id="rId15"/>
    <p:sldId id="265" r:id="rId16"/>
    <p:sldId id="266" r:id="rId17"/>
    <p:sldId id="267" r:id="rId18"/>
    <p:sldId id="269" r:id="rId19"/>
    <p:sldId id="282" r:id="rId20"/>
    <p:sldId id="281" r:id="rId21"/>
    <p:sldId id="283" r:id="rId22"/>
    <p:sldId id="274" r:id="rId23"/>
    <p:sldId id="275" r:id="rId2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9" d="100"/>
          <a:sy n="79" d="100"/>
        </p:scale>
        <p:origin x="157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120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Prostokąt zaokrąglony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Prostokąt zaokrąglony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Prostokąt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Prostokąt zaokrąglony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</p:spTree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Prostokąt zaokrąglony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11.09.2022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split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Ksi%C4%99gi_Jakubowe" TargetMode="External"/><Relationship Id="rId3" Type="http://schemas.openxmlformats.org/officeDocument/2006/relationships/hyperlink" Target="https://pl.wikipedia.org/wiki/Olga_Tokarczuk" TargetMode="External"/><Relationship Id="rId7" Type="http://schemas.openxmlformats.org/officeDocument/2006/relationships/hyperlink" Target="https://pl.wikipedia.org/wiki/Prowad%C5%BA_sw%C3%B3j_p%C5%82ug_przez_ko%C5%9Bci_umar%C5%82ych" TargetMode="External"/><Relationship Id="rId2" Type="http://schemas.openxmlformats.org/officeDocument/2006/relationships/hyperlink" Target="https://culture.pl/pl/tworca/olga-tokarczu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Bieguni" TargetMode="External"/><Relationship Id="rId5" Type="http://schemas.openxmlformats.org/officeDocument/2006/relationships/hyperlink" Target="https://pl.wikipedia.org/wiki/Prawiek_i_inne_czasy" TargetMode="External"/><Relationship Id="rId4" Type="http://schemas.openxmlformats.org/officeDocument/2006/relationships/hyperlink" Target="https://ciekawostki.online/ciekawostki/299/o-oldze-tokarczuk/1/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643306" y="214290"/>
            <a:ext cx="6400800" cy="1600200"/>
          </a:xfrm>
        </p:spPr>
        <p:txBody>
          <a:bodyPr>
            <a:normAutofit fontScale="92500" lnSpcReduction="10000"/>
          </a:bodyPr>
          <a:lstStyle/>
          <a:p>
            <a:r>
              <a:rPr lang="fr-FR" sz="2800" dirty="0">
                <a:solidFill>
                  <a:schemeClr val="tx1"/>
                </a:solidFill>
                <a:cs typeface="Times New Roman" pitchFamily="18" charset="0"/>
              </a:rPr>
              <a:t>Université de Rzesz</a:t>
            </a:r>
            <a:r>
              <a:rPr lang="pl-PL" sz="2800" dirty="0">
                <a:solidFill>
                  <a:schemeClr val="tx1"/>
                </a:solidFill>
                <a:cs typeface="Times New Roman" pitchFamily="18" charset="0"/>
              </a:rPr>
              <a:t>ó</a:t>
            </a:r>
            <a:r>
              <a:rPr lang="fr-FR" sz="2800" dirty="0">
                <a:solidFill>
                  <a:schemeClr val="tx1"/>
                </a:solidFill>
                <a:cs typeface="Times New Roman" pitchFamily="18" charset="0"/>
              </a:rPr>
              <a:t>w</a:t>
            </a:r>
            <a:br>
              <a:rPr lang="pl-PL" sz="2800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pl-PL" sz="2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cs typeface="Times New Roman" pitchFamily="18" charset="0"/>
              </a:rPr>
              <a:t>Collège des </a:t>
            </a:r>
            <a:r>
              <a:rPr lang="pl-PL" sz="2800" dirty="0">
                <a:solidFill>
                  <a:schemeClr val="tx1"/>
                </a:solidFill>
                <a:cs typeface="Times New Roman" pitchFamily="18" charset="0"/>
              </a:rPr>
              <a:t>S</a:t>
            </a:r>
            <a:r>
              <a:rPr lang="fr-FR" sz="2800" dirty="0">
                <a:solidFill>
                  <a:schemeClr val="tx1"/>
                </a:solidFill>
                <a:cs typeface="Times New Roman" pitchFamily="18" charset="0"/>
              </a:rPr>
              <a:t>ciences </a:t>
            </a:r>
            <a:r>
              <a:rPr lang="pl-PL" sz="2800" dirty="0">
                <a:solidFill>
                  <a:schemeClr val="tx1"/>
                </a:solidFill>
                <a:cs typeface="Times New Roman" pitchFamily="18" charset="0"/>
              </a:rPr>
              <a:t>H</a:t>
            </a:r>
            <a:r>
              <a:rPr lang="fr-FR" sz="2800" dirty="0">
                <a:solidFill>
                  <a:schemeClr val="tx1"/>
                </a:solidFill>
                <a:cs typeface="Times New Roman" pitchFamily="18" charset="0"/>
              </a:rPr>
              <a:t>umaines</a:t>
            </a:r>
            <a:br>
              <a:rPr lang="pl-PL" sz="2800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fr-FR" sz="2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br>
              <a:rPr lang="pl-PL" sz="2800" dirty="0">
                <a:solidFill>
                  <a:schemeClr val="tx1"/>
                </a:solidFill>
                <a:cs typeface="Times New Roman" pitchFamily="18" charset="0"/>
              </a:rPr>
            </a:b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8229600" cy="1470025"/>
          </a:xfrm>
        </p:spPr>
        <p:txBody>
          <a:bodyPr>
            <a:noAutofit/>
          </a:bodyPr>
          <a:lstStyle/>
          <a:p>
            <a:r>
              <a:rPr lang="pl-PL" sz="44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La vie et l’</a:t>
            </a:r>
            <a:r>
              <a:rPr lang="fr-FR" sz="44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œuvre</a:t>
            </a:r>
            <a:r>
              <a:rPr lang="pl-PL" sz="44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</a:t>
            </a:r>
            <a:r>
              <a:rPr lang="pl-PL" sz="4400" b="1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d’Olga</a:t>
            </a:r>
            <a:r>
              <a:rPr lang="pl-PL" sz="44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Tokarczuk </a:t>
            </a:r>
            <a:endParaRPr lang="pl-PL" sz="4400" b="1" dirty="0">
              <a:latin typeface="+mn-lt"/>
              <a:cs typeface="Times New Roman" pitchFamily="18" charset="0"/>
            </a:endParaRPr>
          </a:p>
        </p:txBody>
      </p:sp>
      <p:pic>
        <p:nvPicPr>
          <p:cNvPr id="4" name="Obraz 5"/>
          <p:cNvPicPr/>
          <p:nvPr/>
        </p:nvPicPr>
        <p:blipFill>
          <a:blip r:embed="rId2"/>
          <a:stretch/>
        </p:blipFill>
        <p:spPr>
          <a:xfrm>
            <a:off x="285720" y="214290"/>
            <a:ext cx="1000132" cy="1071570"/>
          </a:xfrm>
          <a:prstGeom prst="rect">
            <a:avLst/>
          </a:prstGeom>
          <a:ln>
            <a:noFill/>
          </a:ln>
        </p:spPr>
      </p:pic>
      <p:sp>
        <p:nvSpPr>
          <p:cNvPr id="5" name="pole tekstowe 4"/>
          <p:cNvSpPr txBox="1"/>
          <p:nvPr/>
        </p:nvSpPr>
        <p:spPr>
          <a:xfrm>
            <a:off x="4143372" y="4572008"/>
            <a:ext cx="46434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Élaboré par </a:t>
            </a:r>
            <a:r>
              <a:rPr lang="pl-PL" sz="2000" dirty="0">
                <a:cs typeface="Times New Roman" pitchFamily="18" charset="0"/>
              </a:rPr>
              <a:t>Klaudia Serwa</a:t>
            </a:r>
          </a:p>
          <a:p>
            <a:pPr algn="ctr"/>
            <a:r>
              <a:rPr lang="fr-FR" sz="2000" dirty="0">
                <a:cs typeface="Times New Roman" pitchFamily="18" charset="0"/>
              </a:rPr>
              <a:t>Philologie polonaise</a:t>
            </a:r>
            <a:r>
              <a:rPr lang="pl-PL" sz="2000" dirty="0">
                <a:cs typeface="Times New Roman" pitchFamily="18" charset="0"/>
              </a:rPr>
              <a:t> </a:t>
            </a:r>
            <a:br>
              <a:rPr lang="pl-PL" sz="2000" dirty="0">
                <a:cs typeface="Times New Roman" pitchFamily="18" charset="0"/>
              </a:rPr>
            </a:br>
            <a:r>
              <a:rPr lang="fr-FR" sz="2000" dirty="0">
                <a:cs typeface="Times New Roman" pitchFamily="18" charset="0"/>
              </a:rPr>
              <a:t>É</a:t>
            </a:r>
            <a:r>
              <a:rPr lang="pl-PL" sz="2000" dirty="0">
                <a:cs typeface="Times New Roman" pitchFamily="18" charset="0"/>
              </a:rPr>
              <a:t>tudes de </a:t>
            </a:r>
            <a:r>
              <a:rPr lang="fr-FR" sz="2000" dirty="0"/>
              <a:t>deuxième</a:t>
            </a:r>
            <a:r>
              <a:rPr lang="pl-PL" sz="2000" dirty="0">
                <a:cs typeface="Times New Roman" pitchFamily="18" charset="0"/>
              </a:rPr>
              <a:t> cycle</a:t>
            </a:r>
            <a:endParaRPr lang="pl-PL" sz="2000" dirty="0"/>
          </a:p>
        </p:txBody>
      </p:sp>
    </p:spTree>
  </p:cSld>
  <p:clrMapOvr>
    <a:masterClrMapping/>
  </p:clrMapOvr>
  <p:transition>
    <p:spli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cs typeface="Times New Roman" pitchFamily="18" charset="0"/>
              </a:rPr>
              <a:t>Les oeuvres les plus importantes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143372" y="1857364"/>
            <a:ext cx="3829048" cy="4591064"/>
          </a:xfrm>
        </p:spPr>
        <p:txBody>
          <a:bodyPr/>
          <a:lstStyle/>
          <a:p>
            <a:pPr algn="ctr"/>
            <a:r>
              <a:rPr lang="pl-PL" dirty="0"/>
              <a:t>„Bieguni” (2007)</a:t>
            </a:r>
          </a:p>
          <a:p>
            <a:pPr algn="ctr"/>
            <a:r>
              <a:rPr lang="fr-FR" dirty="0"/>
              <a:t>roman existentiel</a:t>
            </a:r>
            <a:endParaRPr lang="pl-PL" dirty="0"/>
          </a:p>
          <a:p>
            <a:pPr algn="ctr"/>
            <a:r>
              <a:rPr lang="pl-PL" dirty="0"/>
              <a:t>m</a:t>
            </a:r>
            <a:r>
              <a:rPr lang="fr-FR" dirty="0"/>
              <a:t>obilité</a:t>
            </a:r>
            <a:r>
              <a:rPr lang="pl-PL" dirty="0"/>
              <a:t>, </a:t>
            </a:r>
            <a:r>
              <a:rPr lang="fr-FR" dirty="0"/>
              <a:t>anxiété</a:t>
            </a:r>
            <a:r>
              <a:rPr lang="pl-PL" dirty="0"/>
              <a:t>, </a:t>
            </a:r>
            <a:r>
              <a:rPr lang="fr-FR" dirty="0"/>
              <a:t>lutte contre le décès</a:t>
            </a:r>
            <a:endParaRPr lang="pl-PL" dirty="0"/>
          </a:p>
          <a:p>
            <a:pPr algn="ctr"/>
            <a:r>
              <a:rPr lang="pl-PL" dirty="0"/>
              <a:t>P</a:t>
            </a:r>
            <a:r>
              <a:rPr lang="fr-FR" dirty="0"/>
              <a:t>rix </a:t>
            </a:r>
            <a:r>
              <a:rPr lang="pl-PL" dirty="0"/>
              <a:t>I</a:t>
            </a:r>
            <a:r>
              <a:rPr lang="fr-FR" dirty="0"/>
              <a:t>nternational des </a:t>
            </a:r>
            <a:r>
              <a:rPr lang="pl-PL" dirty="0"/>
              <a:t>B</a:t>
            </a:r>
            <a:r>
              <a:rPr lang="fr-FR" dirty="0"/>
              <a:t>ookers</a:t>
            </a:r>
            <a:r>
              <a:rPr lang="pl-PL" dirty="0"/>
              <a:t> (2018)</a:t>
            </a:r>
          </a:p>
          <a:p>
            <a:pPr algn="ctr"/>
            <a:endParaRPr lang="pl-PL" dirty="0"/>
          </a:p>
          <a:p>
            <a:pPr algn="ctr"/>
            <a:endParaRPr lang="pl-PL" dirty="0"/>
          </a:p>
          <a:p>
            <a:endParaRPr lang="pl-PL" dirty="0"/>
          </a:p>
        </p:txBody>
      </p:sp>
      <p:sp>
        <p:nvSpPr>
          <p:cNvPr id="34818" name="AutoShape 2" descr="Instytut Książk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34820" name="Picture 4" descr="Bieguni - opinie, cena - MediaMarkt.pl"/>
          <p:cNvPicPr>
            <a:picLocks noChangeAspect="1" noChangeArrowheads="1"/>
          </p:cNvPicPr>
          <p:nvPr/>
        </p:nvPicPr>
        <p:blipFill>
          <a:blip r:embed="rId2"/>
          <a:srcRect l="26147" r="25688"/>
          <a:stretch>
            <a:fillRect/>
          </a:stretch>
        </p:blipFill>
        <p:spPr bwMode="auto">
          <a:xfrm>
            <a:off x="1214414" y="1785926"/>
            <a:ext cx="2500330" cy="3810000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758138" cy="1131910"/>
          </a:xfrm>
        </p:spPr>
        <p:txBody>
          <a:bodyPr/>
          <a:lstStyle/>
          <a:p>
            <a:r>
              <a:rPr lang="fr-FR" b="1" dirty="0">
                <a:cs typeface="Times New Roman" pitchFamily="18" charset="0"/>
              </a:rPr>
              <a:t>Les oeuvres les plus importantes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643438" y="1785926"/>
            <a:ext cx="3829048" cy="4591064"/>
          </a:xfrm>
        </p:spPr>
        <p:txBody>
          <a:bodyPr/>
          <a:lstStyle/>
          <a:p>
            <a:pPr algn="ctr"/>
            <a:r>
              <a:rPr lang="pl-PL" dirty="0"/>
              <a:t>„Prowadź swój pług przez kości umarłych” (2009)</a:t>
            </a:r>
          </a:p>
          <a:p>
            <a:pPr algn="ctr"/>
            <a:r>
              <a:rPr lang="fr-FR" dirty="0"/>
              <a:t>thriller moral</a:t>
            </a:r>
            <a:endParaRPr lang="pl-PL" dirty="0"/>
          </a:p>
          <a:p>
            <a:pPr algn="ctr"/>
            <a:r>
              <a:rPr lang="fr-FR" dirty="0"/>
              <a:t>histoire d'une femme et de ses chiens</a:t>
            </a:r>
            <a:endParaRPr lang="pl-PL" dirty="0"/>
          </a:p>
          <a:p>
            <a:pPr algn="ctr"/>
            <a:r>
              <a:rPr lang="fr-FR" dirty="0"/>
              <a:t>casse-tête criminel</a:t>
            </a:r>
            <a:r>
              <a:rPr lang="pl-PL" dirty="0"/>
              <a:t>,</a:t>
            </a:r>
            <a:r>
              <a:rPr lang="fr-FR" dirty="0"/>
              <a:t> événements insolites</a:t>
            </a:r>
            <a:r>
              <a:rPr lang="pl-PL" dirty="0"/>
              <a:t>, </a:t>
            </a:r>
            <a:r>
              <a:rPr lang="fr-FR" dirty="0"/>
              <a:t>meurtres</a:t>
            </a:r>
            <a:endParaRPr lang="pl-PL" dirty="0"/>
          </a:p>
          <a:p>
            <a:pPr algn="ctr"/>
            <a:endParaRPr lang="pl-PL" dirty="0"/>
          </a:p>
          <a:p>
            <a:endParaRPr lang="pl-PL" dirty="0"/>
          </a:p>
        </p:txBody>
      </p:sp>
      <p:pic>
        <p:nvPicPr>
          <p:cNvPr id="33794" name="Picture 2" descr="Prowadź swój pług przez kości umarłych (Olga Tokarczuk) książka outlet w  księgarni TaniaKsiazka.p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4286250" cy="4286250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cs typeface="Times New Roman" pitchFamily="18" charset="0"/>
              </a:rPr>
              <a:t>Les oeuvres les plus importantes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143372" y="1785926"/>
            <a:ext cx="4186238" cy="4591064"/>
          </a:xfrm>
        </p:spPr>
        <p:txBody>
          <a:bodyPr>
            <a:normAutofit/>
          </a:bodyPr>
          <a:lstStyle/>
          <a:p>
            <a:pPr algn="ctr"/>
            <a:r>
              <a:rPr lang="pl-PL" sz="2800" dirty="0"/>
              <a:t>„Księgi Jakubowe” (2014)</a:t>
            </a:r>
          </a:p>
          <a:p>
            <a:pPr algn="ctr"/>
            <a:r>
              <a:rPr lang="fr-FR" sz="2800" dirty="0"/>
              <a:t>roman étendu</a:t>
            </a:r>
            <a:endParaRPr lang="pl-PL" sz="2800" dirty="0"/>
          </a:p>
          <a:p>
            <a:pPr algn="ctr"/>
            <a:r>
              <a:rPr lang="fr-FR" sz="2800" dirty="0"/>
              <a:t>histoire sur un juif</a:t>
            </a:r>
            <a:r>
              <a:rPr lang="pl-PL" sz="2800" dirty="0"/>
              <a:t>: Jakub Frank</a:t>
            </a:r>
          </a:p>
          <a:p>
            <a:pPr algn="ctr"/>
            <a:r>
              <a:rPr lang="fr-FR" sz="2800" dirty="0"/>
              <a:t>histoires controversées d'un juif</a:t>
            </a:r>
            <a:endParaRPr lang="pl-PL" sz="2800" dirty="0"/>
          </a:p>
          <a:p>
            <a:pPr algn="ctr"/>
            <a:r>
              <a:rPr lang="pl-PL" sz="2800" dirty="0"/>
              <a:t>P</a:t>
            </a:r>
            <a:r>
              <a:rPr lang="fr-FR" sz="2800" dirty="0"/>
              <a:t>rix </a:t>
            </a:r>
            <a:r>
              <a:rPr lang="pl-PL" sz="2800" dirty="0"/>
              <a:t>L</a:t>
            </a:r>
            <a:r>
              <a:rPr lang="fr-FR" sz="2800" dirty="0"/>
              <a:t>ittéraire</a:t>
            </a:r>
            <a:r>
              <a:rPr lang="pl-PL" sz="2800" dirty="0"/>
              <a:t> Nike (2015)</a:t>
            </a:r>
          </a:p>
        </p:txBody>
      </p:sp>
      <p:pic>
        <p:nvPicPr>
          <p:cNvPr id="36866" name="Picture 2" descr="eBook Księgi Jakubowe mobi epub w sklepie TaniaKsiazka.pl"/>
          <p:cNvPicPr>
            <a:picLocks noChangeAspect="1" noChangeArrowheads="1"/>
          </p:cNvPicPr>
          <p:nvPr/>
        </p:nvPicPr>
        <p:blipFill>
          <a:blip r:embed="rId2"/>
          <a:srcRect l="13333" r="15000"/>
          <a:stretch>
            <a:fillRect/>
          </a:stretch>
        </p:blipFill>
        <p:spPr bwMode="auto">
          <a:xfrm>
            <a:off x="714348" y="1714488"/>
            <a:ext cx="3071834" cy="4286250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b="1" dirty="0">
                <a:cs typeface="Times New Roman" pitchFamily="18" charset="0"/>
              </a:rPr>
              <a:t>Prix ​​Nobel de littérature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10 octobre 2019 (pour 2018)</a:t>
            </a:r>
          </a:p>
          <a:p>
            <a:r>
              <a:rPr lang="fr-FR" dirty="0"/>
              <a:t>le cinquième lauréat polonais</a:t>
            </a:r>
            <a:endParaRPr lang="pl-PL" dirty="0"/>
          </a:p>
          <a:p>
            <a:r>
              <a:rPr lang="fr-FR" dirty="0"/>
              <a:t>domaine de la littérature</a:t>
            </a:r>
            <a:endParaRPr lang="pl-PL" dirty="0"/>
          </a:p>
        </p:txBody>
      </p:sp>
      <p:pic>
        <p:nvPicPr>
          <p:cNvPr id="24578" name="Picture 2" descr="Olga Tokarczuk odebrała literacką Nagrodę Nobla - Wiadomośc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214686"/>
            <a:ext cx="4691051" cy="3000396"/>
          </a:xfrm>
          <a:prstGeom prst="rect">
            <a:avLst/>
          </a:prstGeom>
          <a:noFill/>
        </p:spPr>
      </p:pic>
      <p:pic>
        <p:nvPicPr>
          <p:cNvPr id="24580" name="Picture 4" descr="Olga Tokarczuk odebrała Nagrodę Nobla. Zapozowała do zdjęcia z rodziną |  Fotoblogia.p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3000372"/>
            <a:ext cx="2384403" cy="3505166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sz="5300" b="1" dirty="0"/>
              <a:t>Autres récompenses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857224" y="1571612"/>
            <a:ext cx="7772400" cy="4572000"/>
          </a:xfrm>
        </p:spPr>
        <p:txBody>
          <a:bodyPr/>
          <a:lstStyle/>
          <a:p>
            <a:r>
              <a:rPr lang="pl-PL" sz="2400" dirty="0"/>
              <a:t>1997: P</a:t>
            </a:r>
            <a:r>
              <a:rPr lang="fr-FR" sz="2400" dirty="0"/>
              <a:t>rix </a:t>
            </a:r>
            <a:r>
              <a:rPr lang="pl-PL" sz="2400" dirty="0"/>
              <a:t>L</a:t>
            </a:r>
            <a:r>
              <a:rPr lang="fr-FR" sz="2400" dirty="0"/>
              <a:t>ittéraire</a:t>
            </a:r>
            <a:r>
              <a:rPr lang="pl-PL" sz="2400" dirty="0"/>
              <a:t> </a:t>
            </a:r>
            <a:r>
              <a:rPr lang="pl-PL" sz="2400" b="1" dirty="0"/>
              <a:t>Nike</a:t>
            </a:r>
            <a:r>
              <a:rPr lang="pl-PL" sz="2400" dirty="0"/>
              <a:t> („Prawiek i inne czasy”)</a:t>
            </a:r>
          </a:p>
          <a:p>
            <a:r>
              <a:rPr lang="pl-PL" sz="2400" dirty="0"/>
              <a:t>1999: P</a:t>
            </a:r>
            <a:r>
              <a:rPr lang="fr-FR" sz="2400" dirty="0"/>
              <a:t>rix </a:t>
            </a:r>
            <a:r>
              <a:rPr lang="pl-PL" sz="2400" dirty="0"/>
              <a:t>L</a:t>
            </a:r>
            <a:r>
              <a:rPr lang="fr-FR" sz="2400" dirty="0"/>
              <a:t>ittéraire</a:t>
            </a:r>
            <a:r>
              <a:rPr lang="pl-PL" sz="2400" dirty="0"/>
              <a:t> </a:t>
            </a:r>
            <a:r>
              <a:rPr lang="pl-PL" sz="2400" b="1" dirty="0"/>
              <a:t>Nike</a:t>
            </a:r>
            <a:r>
              <a:rPr lang="pl-PL" sz="2400" dirty="0"/>
              <a:t> („Dom dzienny, dom nocny”)</a:t>
            </a:r>
          </a:p>
          <a:p>
            <a:r>
              <a:rPr lang="pl-PL" sz="2400" dirty="0"/>
              <a:t>2008: P</a:t>
            </a:r>
            <a:r>
              <a:rPr lang="fr-FR" sz="2400" dirty="0"/>
              <a:t>rix </a:t>
            </a:r>
            <a:r>
              <a:rPr lang="pl-PL" sz="2400" dirty="0"/>
              <a:t>L</a:t>
            </a:r>
            <a:r>
              <a:rPr lang="fr-FR" sz="2400" dirty="0"/>
              <a:t>ittéraire</a:t>
            </a:r>
            <a:r>
              <a:rPr lang="pl-PL" sz="2400" dirty="0"/>
              <a:t> </a:t>
            </a:r>
            <a:r>
              <a:rPr lang="pl-PL" sz="2400" b="1" dirty="0"/>
              <a:t>Nike</a:t>
            </a:r>
            <a:r>
              <a:rPr lang="pl-PL" sz="2400" dirty="0"/>
              <a:t> („Bieguni”)</a:t>
            </a:r>
          </a:p>
          <a:p>
            <a:r>
              <a:rPr lang="pl-PL" sz="2400" dirty="0"/>
              <a:t>2017: P</a:t>
            </a:r>
            <a:r>
              <a:rPr lang="fr-FR" sz="2400" dirty="0"/>
              <a:t>rix </a:t>
            </a:r>
            <a:r>
              <a:rPr lang="pl-PL" sz="2400" dirty="0"/>
              <a:t>L</a:t>
            </a:r>
            <a:r>
              <a:rPr lang="fr-FR" sz="2400" dirty="0"/>
              <a:t>ittéraire </a:t>
            </a:r>
            <a:r>
              <a:rPr lang="pl-PL" sz="2400" dirty="0"/>
              <a:t>I</a:t>
            </a:r>
            <a:r>
              <a:rPr lang="fr-FR" sz="2400" dirty="0"/>
              <a:t>nternational</a:t>
            </a:r>
            <a:r>
              <a:rPr lang="pl-PL" sz="2400" dirty="0"/>
              <a:t> („Księgi Jakubowe”)</a:t>
            </a:r>
          </a:p>
          <a:p>
            <a:r>
              <a:rPr lang="pl-PL" sz="2400" dirty="0"/>
              <a:t>2017: P</a:t>
            </a:r>
            <a:r>
              <a:rPr lang="fr-FR" sz="2400" dirty="0"/>
              <a:t>rix du neuvième congrès des femmes</a:t>
            </a:r>
            <a:endParaRPr lang="pl-PL" sz="2400" dirty="0"/>
          </a:p>
          <a:p>
            <a:r>
              <a:rPr lang="pl-PL" sz="2400" dirty="0"/>
              <a:t>2018: P</a:t>
            </a:r>
            <a:r>
              <a:rPr lang="fr-FR" sz="2400" dirty="0"/>
              <a:t>rix </a:t>
            </a:r>
            <a:r>
              <a:rPr lang="pl-PL" sz="2400" dirty="0"/>
              <a:t>I</a:t>
            </a:r>
            <a:r>
              <a:rPr lang="fr-FR" sz="2400" dirty="0"/>
              <a:t>nternational des </a:t>
            </a:r>
            <a:r>
              <a:rPr lang="pl-PL" sz="2400" b="1" dirty="0"/>
              <a:t>B</a:t>
            </a:r>
            <a:r>
              <a:rPr lang="fr-FR" sz="2400" b="1" dirty="0"/>
              <a:t>ookers</a:t>
            </a:r>
            <a:r>
              <a:rPr lang="pl-PL" sz="2400" b="1" dirty="0"/>
              <a:t> </a:t>
            </a:r>
            <a:r>
              <a:rPr lang="pl-PL" sz="2400" dirty="0"/>
              <a:t>(„Bieguni”)</a:t>
            </a:r>
          </a:p>
          <a:p>
            <a:r>
              <a:rPr lang="pl-PL" sz="2400" dirty="0"/>
              <a:t>2019: </a:t>
            </a:r>
            <a:r>
              <a:rPr lang="fr-FR" sz="2400" dirty="0"/>
              <a:t>Prix ​​</a:t>
            </a:r>
            <a:r>
              <a:rPr lang="fr-FR" sz="2400" b="1" dirty="0"/>
              <a:t>Nobel</a:t>
            </a:r>
            <a:r>
              <a:rPr lang="fr-FR" sz="2400" dirty="0"/>
              <a:t> de littérature</a:t>
            </a:r>
            <a:endParaRPr lang="pl-PL" sz="2400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35842" name="Picture 2" descr="https://upload.wikimedia.org/wikipedia/commons/thumb/e/ee/Man_Booker_International_Prize_2018_by_Janie_Airey.jpg/1024px-Man_Booker_International_Prize_2018_by_Janie_Aire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4357694"/>
            <a:ext cx="3273417" cy="2183344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>
                <a:cs typeface="Times New Roman" pitchFamily="18" charset="0"/>
              </a:rPr>
              <a:t>Citations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714348" y="1714488"/>
            <a:ext cx="7772400" cy="4572000"/>
          </a:xfrm>
        </p:spPr>
        <p:txBody>
          <a:bodyPr>
            <a:normAutofit/>
          </a:bodyPr>
          <a:lstStyle/>
          <a:p>
            <a:pPr algn="ctr"/>
            <a:r>
              <a:rPr lang="fr-FR" sz="4000" i="1" dirty="0"/>
              <a:t>Peu importe où je suis, peu importe où je suis. Je suis.</a:t>
            </a:r>
            <a:endParaRPr lang="pl-PL" sz="4000" i="1" dirty="0"/>
          </a:p>
          <a:p>
            <a:pPr algn="ctr"/>
            <a:r>
              <a:rPr lang="fr-FR" sz="4000" i="1" dirty="0"/>
              <a:t>Dieu a créé l'homme avec ses yeux devant et non pas derrière sa tête, ce qui signifie que l'homme doit faire face à ce qui sera, pas à ce qui était.</a:t>
            </a:r>
            <a:endParaRPr lang="pl-PL" sz="4000" i="1" dirty="0"/>
          </a:p>
        </p:txBody>
      </p:sp>
    </p:spTree>
  </p:cSld>
  <p:clrMapOvr>
    <a:masterClrMapping/>
  </p:clrMapOvr>
  <p:transition>
    <p:spli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/>
              <a:t>Citations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28662" y="1643050"/>
            <a:ext cx="7772400" cy="4572000"/>
          </a:xfrm>
        </p:spPr>
        <p:txBody>
          <a:bodyPr/>
          <a:lstStyle/>
          <a:p>
            <a:pPr algn="ctr"/>
            <a:r>
              <a:rPr lang="fr-FR" sz="4000" i="1" dirty="0"/>
              <a:t>Si les gens lisaient les mêmes livres, ils vivraient dans le même monde.</a:t>
            </a:r>
            <a:endParaRPr lang="pl-PL" sz="4000" i="1" dirty="0"/>
          </a:p>
          <a:p>
            <a:pPr algn="ctr"/>
            <a:r>
              <a:rPr lang="fr-FR" sz="4000" i="1" dirty="0"/>
              <a:t>Le fait d'avoir vécu quelque chose ne veut pas dire que j'en ai appris le sens.</a:t>
            </a:r>
            <a:endParaRPr lang="pl-PL" sz="4000" i="1" dirty="0"/>
          </a:p>
          <a:p>
            <a:pPr algn="ctr"/>
            <a:r>
              <a:rPr lang="fr-FR" sz="4000" i="1" dirty="0"/>
              <a:t>Tout va passer. Le Sage le sait depuis le début et n'a aucun regret.</a:t>
            </a:r>
            <a:endParaRPr lang="pl-PL" sz="4000" i="1" dirty="0"/>
          </a:p>
          <a:p>
            <a:endParaRPr lang="pl-PL" dirty="0"/>
          </a:p>
        </p:txBody>
      </p:sp>
    </p:spTree>
  </p:cSld>
  <p:clrMapOvr>
    <a:masterClrMapping/>
  </p:clrMapOvr>
  <p:transition>
    <p:spli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>
                <a:cs typeface="Times New Roman" pitchFamily="18" charset="0"/>
              </a:rPr>
              <a:t>I</a:t>
            </a:r>
            <a:r>
              <a:rPr lang="fr-FR" sz="4800" b="1" dirty="0">
                <a:cs typeface="Times New Roman" pitchFamily="18" charset="0"/>
              </a:rPr>
              <a:t>nformation</a:t>
            </a:r>
            <a:r>
              <a:rPr lang="pl-PL" sz="4800" b="1" dirty="0">
                <a:cs typeface="Times New Roman" pitchFamily="18" charset="0"/>
              </a:rPr>
              <a:t>s</a:t>
            </a:r>
            <a:r>
              <a:rPr lang="fr-FR" sz="4800" b="1" dirty="0">
                <a:cs typeface="Times New Roman" pitchFamily="18" charset="0"/>
              </a:rPr>
              <a:t> intéressante</a:t>
            </a:r>
            <a:r>
              <a:rPr lang="pl-PL" sz="4800" b="1" dirty="0">
                <a:cs typeface="Times New Roman" pitchFamily="18" charset="0"/>
              </a:rPr>
              <a:t>s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857224" y="1643050"/>
            <a:ext cx="7772400" cy="4572000"/>
          </a:xfrm>
        </p:spPr>
        <p:txBody>
          <a:bodyPr/>
          <a:lstStyle/>
          <a:p>
            <a:r>
              <a:rPr lang="fr-FR" sz="3000" dirty="0"/>
              <a:t>Olga Tokarczuk est une féministe.</a:t>
            </a:r>
            <a:endParaRPr lang="pl-PL" sz="3000" dirty="0"/>
          </a:p>
          <a:p>
            <a:r>
              <a:rPr lang="pl-PL" sz="3000" dirty="0"/>
              <a:t>E</a:t>
            </a:r>
            <a:r>
              <a:rPr lang="fr-FR" sz="3000" dirty="0"/>
              <a:t>lle a ses rituels d'écriture</a:t>
            </a:r>
            <a:r>
              <a:rPr lang="pl-PL" sz="3000" dirty="0"/>
              <a:t>.</a:t>
            </a:r>
          </a:p>
          <a:p>
            <a:r>
              <a:rPr lang="pl-PL" sz="3000" dirty="0"/>
              <a:t>E</a:t>
            </a:r>
            <a:r>
              <a:rPr lang="fr-FR" sz="3000" dirty="0"/>
              <a:t>lle veille à s'habiller confortablement</a:t>
            </a:r>
            <a:r>
              <a:rPr lang="pl-PL" sz="3000" dirty="0"/>
              <a:t>. E</a:t>
            </a:r>
            <a:r>
              <a:rPr lang="fr-FR" sz="3000" dirty="0"/>
              <a:t>lle aime porter des foulards</a:t>
            </a:r>
            <a:r>
              <a:rPr lang="pl-PL" sz="3000" dirty="0"/>
              <a:t>.</a:t>
            </a:r>
          </a:p>
          <a:p>
            <a:r>
              <a:rPr lang="pl-PL" sz="3000" dirty="0"/>
              <a:t>S</a:t>
            </a:r>
            <a:r>
              <a:rPr lang="fr-FR" sz="3000" dirty="0"/>
              <a:t>a coiffure caractéristique est des dreadlocks et des perles colorées</a:t>
            </a:r>
            <a:r>
              <a:rPr lang="pl-PL" sz="3000" dirty="0"/>
              <a:t>.</a:t>
            </a:r>
          </a:p>
          <a:p>
            <a:r>
              <a:rPr lang="fr-FR" sz="3000" dirty="0"/>
              <a:t>Olga Tokarczuk est végétarienne et défend les droits des animaux. </a:t>
            </a:r>
            <a:br>
              <a:rPr lang="fr-FR" dirty="0"/>
            </a:br>
            <a:endParaRPr lang="pl-PL" dirty="0"/>
          </a:p>
        </p:txBody>
      </p:sp>
    </p:spTree>
  </p:cSld>
  <p:clrMapOvr>
    <a:masterClrMapping/>
  </p:clrMapOvr>
  <p:transition>
    <p:spli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/>
              <a:t>Quiz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642910" y="1643050"/>
            <a:ext cx="8501090" cy="505303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pl-PL" b="1" dirty="0"/>
              <a:t>1.</a:t>
            </a:r>
            <a:r>
              <a:rPr lang="fr-FR" b="1" dirty="0"/>
              <a:t>Quelle est la date de naissance d'Olga Tokarczuk?</a:t>
            </a:r>
            <a:endParaRPr lang="pl-PL" b="1" dirty="0"/>
          </a:p>
          <a:p>
            <a:pPr marL="514350" indent="-514350">
              <a:buNone/>
            </a:pPr>
            <a:r>
              <a:rPr lang="pl-PL" b="1" dirty="0"/>
              <a:t>      </a:t>
            </a:r>
            <a:r>
              <a:rPr lang="pl-PL" dirty="0"/>
              <a:t>a)le 26 janvier 1969   b)le 29 janvier 1962  c)le 16 janvier 1966</a:t>
            </a:r>
          </a:p>
          <a:p>
            <a:pPr marL="514350" indent="-514350" algn="just">
              <a:buNone/>
            </a:pPr>
            <a:r>
              <a:rPr lang="pl-PL" b="1" dirty="0"/>
              <a:t>2.</a:t>
            </a:r>
            <a:r>
              <a:rPr lang="fr-FR" b="1" dirty="0"/>
              <a:t> Combien de maris avait Olga Tokarczuk?</a:t>
            </a:r>
            <a:endParaRPr lang="pl-PL" b="1" dirty="0"/>
          </a:p>
          <a:p>
            <a:pPr>
              <a:buNone/>
            </a:pPr>
            <a:r>
              <a:rPr lang="pl-PL" dirty="0"/>
              <a:t>      a)</a:t>
            </a:r>
            <a:r>
              <a:rPr lang="pl-PL" dirty="0" err="1"/>
              <a:t>trois</a:t>
            </a:r>
            <a:r>
              <a:rPr lang="pl-PL" dirty="0"/>
              <a:t>  b)p</a:t>
            </a:r>
            <a:r>
              <a:rPr lang="fr-FR" dirty="0"/>
              <a:t>as un seul</a:t>
            </a:r>
            <a:r>
              <a:rPr lang="pl-PL" dirty="0"/>
              <a:t>  c)deux</a:t>
            </a:r>
          </a:p>
          <a:p>
            <a:pPr>
              <a:buNone/>
            </a:pPr>
            <a:r>
              <a:rPr lang="pl-PL" b="1" dirty="0"/>
              <a:t>3.</a:t>
            </a:r>
            <a:r>
              <a:rPr lang="fr-FR" b="1" dirty="0"/>
              <a:t>Qu'est-ce que Olga Tokarczuk a étudié?</a:t>
            </a:r>
            <a:endParaRPr lang="pl-PL" b="1" dirty="0"/>
          </a:p>
          <a:p>
            <a:pPr>
              <a:buNone/>
            </a:pPr>
            <a:r>
              <a:rPr lang="pl-PL" dirty="0"/>
              <a:t>     a)la p</a:t>
            </a:r>
            <a:r>
              <a:rPr lang="fr-FR" dirty="0"/>
              <a:t>sychologie</a:t>
            </a:r>
            <a:r>
              <a:rPr lang="pl-PL" dirty="0"/>
              <a:t> b)</a:t>
            </a:r>
            <a:r>
              <a:rPr lang="pl-PL" dirty="0" err="1"/>
              <a:t>l’histoire</a:t>
            </a:r>
            <a:r>
              <a:rPr lang="pl-PL" dirty="0"/>
              <a:t> </a:t>
            </a:r>
            <a:r>
              <a:rPr lang="pl-PL" dirty="0" err="1"/>
              <a:t>d’art</a:t>
            </a:r>
            <a:r>
              <a:rPr lang="pl-PL" dirty="0"/>
              <a:t>   c)la </a:t>
            </a:r>
            <a:r>
              <a:rPr lang="pl-PL" dirty="0" err="1"/>
              <a:t>philologie</a:t>
            </a:r>
            <a:r>
              <a:rPr lang="pl-PL" dirty="0"/>
              <a:t> </a:t>
            </a:r>
            <a:r>
              <a:rPr lang="pl-PL" dirty="0" err="1"/>
              <a:t>polonaise</a:t>
            </a:r>
            <a:endParaRPr lang="pl-PL" dirty="0"/>
          </a:p>
          <a:p>
            <a:pPr>
              <a:buNone/>
            </a:pPr>
            <a:r>
              <a:rPr lang="pl-PL" b="1" dirty="0"/>
              <a:t>4.</a:t>
            </a:r>
            <a:r>
              <a:rPr lang="fr-FR" b="1" dirty="0"/>
              <a:t>Quand Olga Tokarczuk a-t-elle fait ses débuts?</a:t>
            </a:r>
            <a:endParaRPr lang="pl-PL" b="1" dirty="0"/>
          </a:p>
          <a:p>
            <a:pPr>
              <a:buNone/>
            </a:pPr>
            <a:r>
              <a:rPr lang="pl-PL" dirty="0"/>
              <a:t>     a)en 1974  b)en 1986  c)</a:t>
            </a:r>
            <a:r>
              <a:rPr lang="fr-FR" dirty="0"/>
              <a:t>en 1976</a:t>
            </a:r>
            <a:endParaRPr lang="pl-PL" dirty="0"/>
          </a:p>
          <a:p>
            <a:pPr>
              <a:buNone/>
            </a:pPr>
            <a:endParaRPr lang="pl-PL" dirty="0"/>
          </a:p>
          <a:p>
            <a:pPr algn="just">
              <a:buNone/>
            </a:pPr>
            <a:endParaRPr lang="fr-FR" dirty="0"/>
          </a:p>
          <a:p>
            <a:pPr>
              <a:buNone/>
            </a:pPr>
            <a:br>
              <a:rPr lang="fr-FR" dirty="0"/>
            </a:br>
            <a:endParaRPr lang="pl-PL" dirty="0"/>
          </a:p>
          <a:p>
            <a:pPr marL="514350" indent="-514350" algn="just">
              <a:buNone/>
            </a:pPr>
            <a:endParaRPr lang="pl-PL" b="1" dirty="0"/>
          </a:p>
          <a:p>
            <a:pPr marL="514350" indent="-514350">
              <a:buNone/>
            </a:pPr>
            <a:endParaRPr lang="pl-PL" dirty="0"/>
          </a:p>
        </p:txBody>
      </p:sp>
    </p:spTree>
  </p:cSld>
  <p:clrMapOvr>
    <a:masterClrMapping/>
  </p:clrMapOvr>
  <p:transition>
    <p:spli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pl-PL" sz="2400" b="1" dirty="0"/>
              <a:t>1.</a:t>
            </a:r>
            <a:r>
              <a:rPr lang="fr-FR" sz="2400" b="1" dirty="0"/>
              <a:t>Quelle est la date de naissance d'Olga Tokarczuk?</a:t>
            </a:r>
            <a:endParaRPr lang="pl-PL" sz="2400" b="1" dirty="0"/>
          </a:p>
          <a:p>
            <a:pPr marL="514350" indent="-514350">
              <a:buNone/>
            </a:pPr>
            <a:r>
              <a:rPr lang="pl-PL" sz="2400" b="1" dirty="0"/>
              <a:t>      </a:t>
            </a:r>
            <a:r>
              <a:rPr lang="pl-PL" sz="2400" dirty="0"/>
              <a:t>a)le 26 janvier 1969   </a:t>
            </a:r>
            <a:r>
              <a:rPr lang="pl-PL" sz="2400" b="1" dirty="0">
                <a:solidFill>
                  <a:srgbClr val="FF0000"/>
                </a:solidFill>
              </a:rPr>
              <a:t>b)le 29 janvier 1962  </a:t>
            </a:r>
            <a:r>
              <a:rPr lang="pl-PL" sz="2400" dirty="0"/>
              <a:t>c)le 16 janvier 1966</a:t>
            </a:r>
          </a:p>
          <a:p>
            <a:pPr marL="514350" indent="-514350" algn="just">
              <a:buNone/>
            </a:pPr>
            <a:r>
              <a:rPr lang="pl-PL" sz="2400" b="1" dirty="0"/>
              <a:t>2.</a:t>
            </a:r>
            <a:r>
              <a:rPr lang="fr-FR" sz="2400" b="1" dirty="0"/>
              <a:t> Combien de maris avait Olga Tokarczuk?</a:t>
            </a:r>
            <a:endParaRPr lang="pl-PL" sz="2400" b="1" dirty="0"/>
          </a:p>
          <a:p>
            <a:pPr>
              <a:buNone/>
            </a:pPr>
            <a:r>
              <a:rPr lang="pl-PL" sz="2400" dirty="0"/>
              <a:t>      a)</a:t>
            </a:r>
            <a:r>
              <a:rPr lang="pl-PL" sz="2400" dirty="0" err="1"/>
              <a:t>trois</a:t>
            </a:r>
            <a:r>
              <a:rPr lang="pl-PL" sz="2400" dirty="0"/>
              <a:t>  b)p</a:t>
            </a:r>
            <a:r>
              <a:rPr lang="fr-FR" sz="2400" dirty="0"/>
              <a:t>as un seul</a:t>
            </a:r>
            <a:r>
              <a:rPr lang="pl-PL" sz="2400" dirty="0"/>
              <a:t>  </a:t>
            </a:r>
            <a:r>
              <a:rPr lang="pl-PL" sz="2400" b="1" dirty="0">
                <a:solidFill>
                  <a:srgbClr val="FF0000"/>
                </a:solidFill>
              </a:rPr>
              <a:t>c)deux</a:t>
            </a:r>
          </a:p>
          <a:p>
            <a:pPr>
              <a:buNone/>
            </a:pPr>
            <a:r>
              <a:rPr lang="pl-PL" sz="2400" b="1" dirty="0"/>
              <a:t>3.</a:t>
            </a:r>
            <a:r>
              <a:rPr lang="fr-FR" sz="2400" b="1" dirty="0"/>
              <a:t>Qu'est-ce que Olga Tokarczuk a étudié?</a:t>
            </a:r>
            <a:endParaRPr lang="pl-PL" sz="2400" b="1" dirty="0"/>
          </a:p>
          <a:p>
            <a:pPr>
              <a:buNone/>
            </a:pPr>
            <a:r>
              <a:rPr lang="pl-PL" sz="2400" b="1" dirty="0">
                <a:solidFill>
                  <a:srgbClr val="FF0000"/>
                </a:solidFill>
              </a:rPr>
              <a:t>     a)la p</a:t>
            </a:r>
            <a:r>
              <a:rPr lang="fr-FR" sz="2400" b="1" dirty="0">
                <a:solidFill>
                  <a:srgbClr val="FF0000"/>
                </a:solidFill>
              </a:rPr>
              <a:t>sychologie</a:t>
            </a:r>
            <a:r>
              <a:rPr lang="pl-PL" sz="2400" b="1" dirty="0">
                <a:solidFill>
                  <a:srgbClr val="FF0000"/>
                </a:solidFill>
              </a:rPr>
              <a:t> </a:t>
            </a:r>
            <a:r>
              <a:rPr lang="pl-PL" sz="2400" dirty="0"/>
              <a:t>b)</a:t>
            </a:r>
            <a:r>
              <a:rPr lang="pl-PL" sz="2400" dirty="0" err="1"/>
              <a:t>l’histoire</a:t>
            </a:r>
            <a:r>
              <a:rPr lang="pl-PL" sz="2400" dirty="0"/>
              <a:t> </a:t>
            </a:r>
            <a:r>
              <a:rPr lang="pl-PL" sz="2400" dirty="0" err="1"/>
              <a:t>d’art</a:t>
            </a:r>
            <a:r>
              <a:rPr lang="pl-PL" sz="2400" dirty="0"/>
              <a:t>   c)la </a:t>
            </a:r>
            <a:r>
              <a:rPr lang="pl-PL" sz="2400" dirty="0" err="1"/>
              <a:t>philologie</a:t>
            </a:r>
            <a:r>
              <a:rPr lang="pl-PL" sz="2400" dirty="0"/>
              <a:t> </a:t>
            </a:r>
            <a:r>
              <a:rPr lang="pl-PL" sz="2400" dirty="0" err="1"/>
              <a:t>polonaise</a:t>
            </a:r>
            <a:endParaRPr lang="pl-PL" sz="2400" dirty="0"/>
          </a:p>
          <a:p>
            <a:pPr>
              <a:buNone/>
            </a:pPr>
            <a:r>
              <a:rPr lang="pl-PL" sz="2400" b="1" dirty="0"/>
              <a:t>4.</a:t>
            </a:r>
            <a:r>
              <a:rPr lang="fr-FR" sz="2400" b="1" dirty="0"/>
              <a:t>Quand Olga Tokarczuk a-t-elle fait ses débuts?</a:t>
            </a:r>
            <a:endParaRPr lang="pl-PL" sz="2400" b="1" dirty="0"/>
          </a:p>
          <a:p>
            <a:pPr>
              <a:buNone/>
            </a:pPr>
            <a:r>
              <a:rPr lang="pl-PL" sz="2400" dirty="0"/>
              <a:t>     a)en 1974  b)en 1986  </a:t>
            </a:r>
            <a:r>
              <a:rPr lang="pl-PL" sz="2400" b="1" dirty="0">
                <a:solidFill>
                  <a:srgbClr val="FF0000"/>
                </a:solidFill>
              </a:rPr>
              <a:t>c)</a:t>
            </a:r>
            <a:r>
              <a:rPr lang="fr-FR" sz="2400" b="1" dirty="0">
                <a:solidFill>
                  <a:srgbClr val="FF0000"/>
                </a:solidFill>
              </a:rPr>
              <a:t>en 1976</a:t>
            </a:r>
            <a:endParaRPr lang="pl-PL" sz="2400" b="1" dirty="0">
              <a:solidFill>
                <a:srgbClr val="FF0000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  <p:transition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/>
              <a:t>Plan de </a:t>
            </a:r>
            <a:r>
              <a:rPr lang="fr-FR" sz="4800" b="1" dirty="0">
                <a:cs typeface="Times New Roman" pitchFamily="18" charset="0"/>
              </a:rPr>
              <a:t>présentation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28662" y="1571612"/>
            <a:ext cx="7772400" cy="4572000"/>
          </a:xfrm>
        </p:spPr>
        <p:txBody>
          <a:bodyPr/>
          <a:lstStyle/>
          <a:p>
            <a:r>
              <a:rPr lang="pl-PL" sz="2400" dirty="0"/>
              <a:t>Vocabulaire </a:t>
            </a:r>
            <a:r>
              <a:rPr lang="fr-FR" sz="2400" dirty="0"/>
              <a:t>thématique</a:t>
            </a:r>
            <a:endParaRPr lang="pl-PL" sz="2400" dirty="0"/>
          </a:p>
          <a:p>
            <a:r>
              <a:rPr lang="pl-PL" sz="2400" dirty="0">
                <a:cs typeface="Times New Roman" pitchFamily="18" charset="0"/>
              </a:rPr>
              <a:t>Informations générales</a:t>
            </a:r>
          </a:p>
          <a:p>
            <a:r>
              <a:rPr lang="pl-PL" sz="2400" dirty="0">
                <a:cs typeface="Times New Roman" pitchFamily="18" charset="0"/>
              </a:rPr>
              <a:t>Biographie</a:t>
            </a:r>
          </a:p>
          <a:p>
            <a:r>
              <a:rPr lang="pl-PL" sz="2400" dirty="0"/>
              <a:t>C</a:t>
            </a:r>
            <a:r>
              <a:rPr lang="fr-FR" sz="2400" dirty="0"/>
              <a:t>aractéristiques de l'écriture</a:t>
            </a:r>
            <a:endParaRPr lang="pl-PL" sz="2400" dirty="0"/>
          </a:p>
          <a:p>
            <a:r>
              <a:rPr lang="fr-FR" sz="2400" dirty="0">
                <a:cs typeface="Times New Roman" pitchFamily="18" charset="0"/>
              </a:rPr>
              <a:t>Les oeuvres les plus importantes</a:t>
            </a:r>
            <a:endParaRPr lang="pl-PL" sz="2400" dirty="0">
              <a:cs typeface="Times New Roman" pitchFamily="18" charset="0"/>
            </a:endParaRPr>
          </a:p>
          <a:p>
            <a:r>
              <a:rPr lang="pl-PL" sz="2400" dirty="0">
                <a:cs typeface="Times New Roman" pitchFamily="18" charset="0"/>
              </a:rPr>
              <a:t>Prix Nobel</a:t>
            </a:r>
          </a:p>
          <a:p>
            <a:r>
              <a:rPr lang="pl-PL" sz="2400" dirty="0">
                <a:cs typeface="Times New Roman" pitchFamily="18" charset="0"/>
              </a:rPr>
              <a:t>Citations</a:t>
            </a:r>
          </a:p>
          <a:p>
            <a:r>
              <a:rPr lang="pl-PL" sz="2400" dirty="0">
                <a:cs typeface="Times New Roman" pitchFamily="18" charset="0"/>
              </a:rPr>
              <a:t>I</a:t>
            </a:r>
            <a:r>
              <a:rPr lang="fr-FR" sz="2400" dirty="0">
                <a:cs typeface="Times New Roman" pitchFamily="18" charset="0"/>
              </a:rPr>
              <a:t>nformation</a:t>
            </a:r>
            <a:r>
              <a:rPr lang="pl-PL" sz="2400" dirty="0">
                <a:cs typeface="Times New Roman" pitchFamily="18" charset="0"/>
              </a:rPr>
              <a:t>s</a:t>
            </a:r>
            <a:r>
              <a:rPr lang="fr-FR" sz="2400" dirty="0">
                <a:cs typeface="Times New Roman" pitchFamily="18" charset="0"/>
              </a:rPr>
              <a:t> intéressante</a:t>
            </a:r>
            <a:r>
              <a:rPr lang="pl-PL" sz="2400" dirty="0">
                <a:cs typeface="Times New Roman" pitchFamily="18" charset="0"/>
              </a:rPr>
              <a:t>s</a:t>
            </a:r>
          </a:p>
          <a:p>
            <a:r>
              <a:rPr lang="pl-PL" sz="2400" dirty="0">
                <a:cs typeface="Times New Roman" pitchFamily="18" charset="0"/>
              </a:rPr>
              <a:t>Quiz</a:t>
            </a:r>
          </a:p>
          <a:p>
            <a:r>
              <a:rPr lang="pl-PL" sz="2400" dirty="0">
                <a:cs typeface="Times New Roman" pitchFamily="18" charset="0"/>
              </a:rPr>
              <a:t>Bibliographie </a:t>
            </a:r>
          </a:p>
          <a:p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ransition>
    <p:spli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/>
              <a:t>Quiz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857224" y="1571612"/>
            <a:ext cx="777240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b="1" dirty="0"/>
              <a:t>5.</a:t>
            </a:r>
            <a:r>
              <a:rPr lang="fr-FR" b="1" dirty="0"/>
              <a:t> Quand a-t-elle reçu le prix Nobel?</a:t>
            </a:r>
            <a:endParaRPr lang="pl-PL" b="1" dirty="0"/>
          </a:p>
          <a:p>
            <a:pPr>
              <a:buNone/>
            </a:pPr>
            <a:r>
              <a:rPr lang="pl-PL" dirty="0"/>
              <a:t>      a)</a:t>
            </a:r>
            <a:r>
              <a:rPr lang="fr-FR" dirty="0"/>
              <a:t>en 2019 pour 2018</a:t>
            </a:r>
            <a:r>
              <a:rPr lang="pl-PL" dirty="0"/>
              <a:t>  b)en 2018  c)</a:t>
            </a:r>
            <a:r>
              <a:rPr lang="fr-FR" dirty="0"/>
              <a:t>n'a pas reçu</a:t>
            </a:r>
            <a:endParaRPr lang="pl-PL" dirty="0"/>
          </a:p>
          <a:p>
            <a:pPr>
              <a:buNone/>
            </a:pPr>
            <a:r>
              <a:rPr lang="pl-PL" b="1" dirty="0"/>
              <a:t>6.</a:t>
            </a:r>
            <a:r>
              <a:rPr lang="fr-FR" b="1" dirty="0"/>
              <a:t> Quelle est la caractéristique de ses cheveux?</a:t>
            </a:r>
            <a:endParaRPr lang="pl-PL" b="1" dirty="0"/>
          </a:p>
          <a:p>
            <a:pPr>
              <a:buNone/>
            </a:pPr>
            <a:r>
              <a:rPr lang="pl-PL" dirty="0"/>
              <a:t>a)</a:t>
            </a:r>
            <a:r>
              <a:rPr lang="fr-FR" dirty="0"/>
              <a:t>bande de cheveux </a:t>
            </a:r>
            <a:r>
              <a:rPr lang="pl-PL" dirty="0"/>
              <a:t>b)</a:t>
            </a:r>
            <a:r>
              <a:rPr lang="fr-FR" dirty="0"/>
              <a:t>grande pince à cheveux</a:t>
            </a:r>
            <a:r>
              <a:rPr lang="pl-PL" dirty="0"/>
              <a:t> c)</a:t>
            </a:r>
            <a:r>
              <a:rPr lang="fr-FR" dirty="0"/>
              <a:t>perles colorées</a:t>
            </a:r>
            <a:endParaRPr lang="pl-PL" dirty="0"/>
          </a:p>
          <a:p>
            <a:pPr>
              <a:buNone/>
            </a:pPr>
            <a:r>
              <a:rPr lang="pl-PL" b="1" dirty="0"/>
              <a:t>7.P</a:t>
            </a:r>
            <a:r>
              <a:rPr lang="fr-FR" b="1" dirty="0"/>
              <a:t>our quel roman a-t-elle reçu le </a:t>
            </a:r>
            <a:r>
              <a:rPr lang="pl-PL" b="1" dirty="0"/>
              <a:t>P</a:t>
            </a:r>
            <a:r>
              <a:rPr lang="fr-FR" b="1" dirty="0"/>
              <a:t>rix </a:t>
            </a:r>
            <a:r>
              <a:rPr lang="pl-PL" b="1" dirty="0"/>
              <a:t>B</a:t>
            </a:r>
            <a:r>
              <a:rPr lang="fr-FR" b="1" dirty="0"/>
              <a:t>ookers?</a:t>
            </a:r>
            <a:endParaRPr lang="pl-PL" b="1" dirty="0"/>
          </a:p>
          <a:p>
            <a:pPr>
              <a:buNone/>
            </a:pPr>
            <a:r>
              <a:rPr lang="pl-PL" dirty="0"/>
              <a:t>     a)Księgi Jakubowe  b)Bieguni  c)Dom dzienny, dom nocny</a:t>
            </a:r>
          </a:p>
          <a:p>
            <a:pPr>
              <a:buNone/>
            </a:pPr>
            <a:r>
              <a:rPr lang="pl-PL" b="1" dirty="0"/>
              <a:t>8.</a:t>
            </a:r>
            <a:r>
              <a:rPr lang="fr-FR" b="1" dirty="0"/>
              <a:t>Olga Tokarczuk est-elle féministe?</a:t>
            </a:r>
            <a:endParaRPr lang="pl-PL" b="1" dirty="0"/>
          </a:p>
          <a:p>
            <a:pPr>
              <a:buNone/>
            </a:pPr>
            <a:r>
              <a:rPr lang="pl-PL" dirty="0"/>
              <a:t>     a)</a:t>
            </a:r>
            <a:r>
              <a:rPr lang="pl-PL" dirty="0" err="1"/>
              <a:t>oui</a:t>
            </a:r>
            <a:r>
              <a:rPr lang="pl-PL" dirty="0"/>
              <a:t>  b)</a:t>
            </a:r>
            <a:r>
              <a:rPr lang="fr-FR" dirty="0"/>
              <a:t>le manque d'information</a:t>
            </a:r>
            <a:r>
              <a:rPr lang="pl-PL" dirty="0"/>
              <a:t>   c)non</a:t>
            </a:r>
            <a:endParaRPr lang="fr-FR" dirty="0"/>
          </a:p>
          <a:p>
            <a:pPr>
              <a:buNone/>
            </a:pPr>
            <a:br>
              <a:rPr lang="fr-FR" dirty="0"/>
            </a:br>
            <a:endParaRPr lang="pl-PL" dirty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>
    <p:spli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pl-PL" sz="2400" b="1" dirty="0"/>
              <a:t>5.</a:t>
            </a:r>
            <a:r>
              <a:rPr lang="fr-FR" sz="2400" b="1" dirty="0"/>
              <a:t> Quand a-t-elle reçu le prix Nobel?</a:t>
            </a:r>
            <a:endParaRPr lang="pl-PL" sz="2400" b="1" dirty="0"/>
          </a:p>
          <a:p>
            <a:pPr>
              <a:buNone/>
            </a:pPr>
            <a:r>
              <a:rPr lang="pl-PL" sz="2400" dirty="0"/>
              <a:t>      </a:t>
            </a:r>
            <a:r>
              <a:rPr lang="pl-PL" sz="2400" b="1" dirty="0">
                <a:solidFill>
                  <a:srgbClr val="FF0000"/>
                </a:solidFill>
              </a:rPr>
              <a:t>a)</a:t>
            </a:r>
            <a:r>
              <a:rPr lang="fr-FR" sz="2400" b="1" dirty="0">
                <a:solidFill>
                  <a:srgbClr val="FF0000"/>
                </a:solidFill>
              </a:rPr>
              <a:t>en 2019 pour 2018</a:t>
            </a:r>
            <a:r>
              <a:rPr lang="pl-PL" sz="2400" b="1" dirty="0">
                <a:solidFill>
                  <a:srgbClr val="FF0000"/>
                </a:solidFill>
              </a:rPr>
              <a:t>  </a:t>
            </a:r>
            <a:r>
              <a:rPr lang="pl-PL" sz="2400" dirty="0"/>
              <a:t>b)en 2018  c)</a:t>
            </a:r>
            <a:r>
              <a:rPr lang="fr-FR" sz="2400" dirty="0"/>
              <a:t>n'a pas reçu</a:t>
            </a:r>
            <a:endParaRPr lang="pl-PL" sz="2400" dirty="0"/>
          </a:p>
          <a:p>
            <a:pPr>
              <a:buNone/>
            </a:pPr>
            <a:r>
              <a:rPr lang="pl-PL" sz="2400" b="1" dirty="0"/>
              <a:t>6.</a:t>
            </a:r>
            <a:r>
              <a:rPr lang="fr-FR" sz="2400" b="1" dirty="0"/>
              <a:t> Quelle est la caractéristique de ses cheveux?</a:t>
            </a:r>
            <a:endParaRPr lang="pl-PL" sz="2400" b="1" dirty="0"/>
          </a:p>
          <a:p>
            <a:pPr>
              <a:buNone/>
            </a:pPr>
            <a:r>
              <a:rPr lang="pl-PL" sz="2400" dirty="0"/>
              <a:t>a)</a:t>
            </a:r>
            <a:r>
              <a:rPr lang="fr-FR" sz="2400" dirty="0"/>
              <a:t>bande de cheveux </a:t>
            </a:r>
            <a:r>
              <a:rPr lang="pl-PL" sz="2400" dirty="0"/>
              <a:t>b)</a:t>
            </a:r>
            <a:r>
              <a:rPr lang="fr-FR" sz="2400" dirty="0"/>
              <a:t>grande pince à cheveux</a:t>
            </a:r>
            <a:r>
              <a:rPr lang="pl-PL" sz="2400" dirty="0"/>
              <a:t> </a:t>
            </a:r>
            <a:r>
              <a:rPr lang="pl-PL" sz="2400" b="1" dirty="0">
                <a:solidFill>
                  <a:srgbClr val="FF0000"/>
                </a:solidFill>
              </a:rPr>
              <a:t>c)</a:t>
            </a:r>
            <a:r>
              <a:rPr lang="fr-FR" sz="2400" b="1" dirty="0">
                <a:solidFill>
                  <a:srgbClr val="FF0000"/>
                </a:solidFill>
              </a:rPr>
              <a:t>perles colorées</a:t>
            </a:r>
            <a:endParaRPr lang="pl-PL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pl-PL" sz="2400" b="1" dirty="0"/>
              <a:t>7.P</a:t>
            </a:r>
            <a:r>
              <a:rPr lang="fr-FR" sz="2400" b="1" dirty="0"/>
              <a:t>our quel roman a-t-elle reçu le </a:t>
            </a:r>
            <a:r>
              <a:rPr lang="pl-PL" sz="2400" b="1" dirty="0"/>
              <a:t>P</a:t>
            </a:r>
            <a:r>
              <a:rPr lang="fr-FR" sz="2400" b="1" dirty="0"/>
              <a:t>rix </a:t>
            </a:r>
            <a:r>
              <a:rPr lang="pl-PL" sz="2400" b="1" dirty="0"/>
              <a:t>B</a:t>
            </a:r>
            <a:r>
              <a:rPr lang="fr-FR" sz="2400" b="1" dirty="0"/>
              <a:t>ookers?</a:t>
            </a:r>
            <a:endParaRPr lang="pl-PL" sz="2400" b="1" dirty="0"/>
          </a:p>
          <a:p>
            <a:pPr>
              <a:buNone/>
            </a:pPr>
            <a:r>
              <a:rPr lang="pl-PL" sz="2400" dirty="0"/>
              <a:t>     a)Księgi Jakubowe  </a:t>
            </a:r>
            <a:r>
              <a:rPr lang="pl-PL" sz="2400" b="1" dirty="0">
                <a:solidFill>
                  <a:srgbClr val="FF0000"/>
                </a:solidFill>
              </a:rPr>
              <a:t>b)Bieguni </a:t>
            </a:r>
            <a:r>
              <a:rPr lang="pl-PL" sz="2400" dirty="0"/>
              <a:t> c)Dom dzienny, dom nocny</a:t>
            </a:r>
          </a:p>
          <a:p>
            <a:pPr>
              <a:buNone/>
            </a:pPr>
            <a:r>
              <a:rPr lang="pl-PL" sz="2400" b="1" dirty="0"/>
              <a:t>8.</a:t>
            </a:r>
            <a:r>
              <a:rPr lang="fr-FR" sz="2400" b="1" dirty="0"/>
              <a:t>Olga Tokarczuk est-elle féministe?</a:t>
            </a:r>
            <a:endParaRPr lang="pl-PL" sz="2400" b="1" dirty="0"/>
          </a:p>
          <a:p>
            <a:pPr>
              <a:buNone/>
            </a:pPr>
            <a:r>
              <a:rPr lang="pl-PL" sz="2400" dirty="0"/>
              <a:t>     </a:t>
            </a:r>
            <a:r>
              <a:rPr lang="pl-PL" sz="2400" b="1" dirty="0">
                <a:solidFill>
                  <a:srgbClr val="FF0000"/>
                </a:solidFill>
              </a:rPr>
              <a:t>a)</a:t>
            </a:r>
            <a:r>
              <a:rPr lang="pl-PL" sz="2400" b="1" dirty="0" err="1">
                <a:solidFill>
                  <a:srgbClr val="FF0000"/>
                </a:solidFill>
              </a:rPr>
              <a:t>oui</a:t>
            </a:r>
            <a:r>
              <a:rPr lang="pl-PL" sz="2400" dirty="0"/>
              <a:t>  b)</a:t>
            </a:r>
            <a:r>
              <a:rPr lang="fr-FR" sz="2400" dirty="0"/>
              <a:t>le manque d'information</a:t>
            </a:r>
            <a:r>
              <a:rPr lang="pl-PL" sz="2400" dirty="0"/>
              <a:t>   c)non</a:t>
            </a:r>
            <a:endParaRPr lang="fr-FR" sz="2400" dirty="0"/>
          </a:p>
          <a:p>
            <a:endParaRPr lang="pl-PL" dirty="0"/>
          </a:p>
        </p:txBody>
      </p:sp>
    </p:spTree>
  </p:cSld>
  <p:clrMapOvr>
    <a:masterClrMapping/>
  </p:clrMapOvr>
  <p:transition>
    <p:spli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/>
              <a:t>Bibliographie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785786" y="1428736"/>
            <a:ext cx="7772400" cy="4572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l-PL" dirty="0">
                <a:hlinkClick r:id="rId2"/>
              </a:rPr>
              <a:t>https://culture.pl/pl/tworca/olga-tokarczuk</a:t>
            </a:r>
            <a:endParaRPr lang="pl-PL" dirty="0"/>
          </a:p>
          <a:p>
            <a:r>
              <a:rPr lang="pl-PL" dirty="0">
                <a:hlinkClick r:id="rId3"/>
              </a:rPr>
              <a:t>https://pl.wikipedia.org/wiki/Olga_Tokarczuk</a:t>
            </a:r>
            <a:endParaRPr lang="pl-PL" dirty="0"/>
          </a:p>
          <a:p>
            <a:r>
              <a:rPr lang="pl-PL" dirty="0">
                <a:hlinkClick r:id="rId4"/>
              </a:rPr>
              <a:t>https://ciekawostki.online/ciekawostki/299/o-oldze-tokarczuk/1/</a:t>
            </a:r>
            <a:endParaRPr lang="pl-PL" dirty="0"/>
          </a:p>
          <a:p>
            <a:r>
              <a:rPr lang="pl-PL" dirty="0">
                <a:hlinkClick r:id="rId5"/>
              </a:rPr>
              <a:t>https://pl.wikipedia.org/wiki/Prawiek_i_inne_czasy</a:t>
            </a:r>
            <a:endParaRPr lang="pl-PL" dirty="0"/>
          </a:p>
          <a:p>
            <a:r>
              <a:rPr lang="pl-PL" dirty="0">
                <a:hlinkClick r:id="rId6"/>
              </a:rPr>
              <a:t>https://pl.wikipedia.org/wiki/Bieguni</a:t>
            </a:r>
            <a:endParaRPr lang="pl-PL" dirty="0"/>
          </a:p>
          <a:p>
            <a:r>
              <a:rPr lang="pl-PL" dirty="0">
                <a:hlinkClick r:id="rId7"/>
              </a:rPr>
              <a:t>https://pl.wikipedia.org/wiki/Prowad%C5%BA_sw%C3%B3j_p%C5%82ug_przez_ko%C5%9Bci_umar%C5%82ych</a:t>
            </a:r>
            <a:endParaRPr lang="pl-PL" dirty="0"/>
          </a:p>
          <a:p>
            <a:r>
              <a:rPr lang="pl-PL" dirty="0">
                <a:hlinkClick r:id="rId8"/>
              </a:rPr>
              <a:t>https://pl.wikipedia.org/wiki/Ksi%C4%99gi_Jakubowe</a:t>
            </a:r>
            <a:endParaRPr lang="pl-PL" dirty="0"/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ransition>
    <p:spli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571472" y="1357298"/>
            <a:ext cx="7772400" cy="4572000"/>
          </a:xfrm>
        </p:spPr>
        <p:txBody>
          <a:bodyPr/>
          <a:lstStyle/>
          <a:p>
            <a:pPr algn="ctr">
              <a:buNone/>
            </a:pPr>
            <a:r>
              <a:rPr lang="fr-FR" sz="8000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Merci pour votre attention</a:t>
            </a:r>
            <a:r>
              <a:rPr lang="pl-PL" sz="8000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!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ransition>
    <p:spli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/>
              <a:t>Vocabulaire </a:t>
            </a:r>
            <a:r>
              <a:rPr lang="fr-FR" sz="4800" b="1" dirty="0"/>
              <a:t>thématique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28662" y="1500174"/>
            <a:ext cx="365760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sz="2000" dirty="0" err="1"/>
              <a:t>anxiété</a:t>
            </a:r>
            <a:r>
              <a:rPr lang="pl-PL" sz="2000" dirty="0"/>
              <a:t> </a:t>
            </a:r>
            <a:r>
              <a:rPr lang="pl-PL" sz="2000" dirty="0">
                <a:solidFill>
                  <a:srgbClr val="00B050"/>
                </a:solidFill>
              </a:rPr>
              <a:t>(m.) </a:t>
            </a:r>
            <a:r>
              <a:rPr lang="pl-PL" sz="2000" dirty="0"/>
              <a:t>– lęk</a:t>
            </a:r>
          </a:p>
          <a:p>
            <a:pPr>
              <a:buNone/>
            </a:pPr>
            <a:r>
              <a:rPr lang="pl-PL" sz="2000" dirty="0" err="1"/>
              <a:t>auteur</a:t>
            </a:r>
            <a:r>
              <a:rPr lang="pl-PL" sz="2000" dirty="0"/>
              <a:t> </a:t>
            </a:r>
            <a:r>
              <a:rPr lang="pl-PL" sz="2000" dirty="0">
                <a:solidFill>
                  <a:srgbClr val="00B050"/>
                </a:solidFill>
              </a:rPr>
              <a:t>(m.) </a:t>
            </a:r>
            <a:r>
              <a:rPr lang="pl-PL" sz="2000" dirty="0"/>
              <a:t>– autor</a:t>
            </a:r>
          </a:p>
          <a:p>
            <a:pPr>
              <a:buNone/>
            </a:pPr>
            <a:r>
              <a:rPr lang="pl-PL" sz="2000" dirty="0" err="1"/>
              <a:t>débuts</a:t>
            </a:r>
            <a:r>
              <a:rPr lang="pl-PL" sz="2000" dirty="0"/>
              <a:t> </a:t>
            </a:r>
            <a:r>
              <a:rPr lang="pl-PL" sz="2000" dirty="0">
                <a:solidFill>
                  <a:srgbClr val="00B050"/>
                </a:solidFill>
              </a:rPr>
              <a:t>(m. pl.) </a:t>
            </a:r>
            <a:r>
              <a:rPr lang="pl-PL" sz="2000" dirty="0"/>
              <a:t>- debiut </a:t>
            </a:r>
          </a:p>
          <a:p>
            <a:pPr>
              <a:buNone/>
            </a:pPr>
            <a:r>
              <a:rPr lang="pl-PL" sz="2000" dirty="0" err="1"/>
              <a:t>démission</a:t>
            </a:r>
            <a:r>
              <a:rPr lang="pl-PL" sz="2000" dirty="0"/>
              <a:t> </a:t>
            </a:r>
            <a:r>
              <a:rPr lang="pl-PL" sz="2000" dirty="0">
                <a:solidFill>
                  <a:schemeClr val="accent6"/>
                </a:solidFill>
              </a:rPr>
              <a:t>(f.) </a:t>
            </a:r>
            <a:r>
              <a:rPr lang="pl-PL" sz="2000" dirty="0"/>
              <a:t>– rezygnacja</a:t>
            </a:r>
          </a:p>
          <a:p>
            <a:pPr>
              <a:buNone/>
            </a:pPr>
            <a:r>
              <a:rPr lang="pl-PL" sz="2000" dirty="0" err="1"/>
              <a:t>domaine</a:t>
            </a:r>
            <a:r>
              <a:rPr lang="pl-PL" sz="2000" dirty="0"/>
              <a:t> </a:t>
            </a:r>
            <a:r>
              <a:rPr lang="pl-PL" sz="2000" dirty="0">
                <a:solidFill>
                  <a:srgbClr val="00B050"/>
                </a:solidFill>
              </a:rPr>
              <a:t>(m.)</a:t>
            </a:r>
            <a:r>
              <a:rPr lang="pl-PL" sz="2000" dirty="0"/>
              <a:t> – dziedzina</a:t>
            </a:r>
          </a:p>
          <a:p>
            <a:pPr>
              <a:buNone/>
            </a:pPr>
            <a:r>
              <a:rPr lang="fr-FR" sz="2000" dirty="0">
                <a:cs typeface="Times New Roman" pitchFamily="18" charset="0"/>
              </a:rPr>
              <a:t>écri</a:t>
            </a:r>
            <a:r>
              <a:rPr lang="pl-PL" sz="2000" dirty="0">
                <a:cs typeface="Times New Roman" pitchFamily="18" charset="0"/>
              </a:rPr>
              <a:t>vain </a:t>
            </a:r>
            <a:r>
              <a:rPr lang="pl-PL" sz="2000" dirty="0">
                <a:solidFill>
                  <a:srgbClr val="00B050"/>
                </a:solidFill>
                <a:cs typeface="Times New Roman" pitchFamily="18" charset="0"/>
              </a:rPr>
              <a:t>(m.) </a:t>
            </a:r>
            <a:r>
              <a:rPr lang="pl-PL" sz="2000" dirty="0">
                <a:cs typeface="Times New Roman" pitchFamily="18" charset="0"/>
              </a:rPr>
              <a:t>– pisarz</a:t>
            </a:r>
          </a:p>
          <a:p>
            <a:pPr>
              <a:buNone/>
            </a:pPr>
            <a:r>
              <a:rPr lang="pl-PL" sz="2000" dirty="0" err="1"/>
              <a:t>féminisme</a:t>
            </a:r>
            <a:r>
              <a:rPr lang="pl-PL" sz="2000" dirty="0"/>
              <a:t> </a:t>
            </a:r>
            <a:r>
              <a:rPr lang="pl-PL" sz="2000" dirty="0">
                <a:solidFill>
                  <a:srgbClr val="00B050"/>
                </a:solidFill>
              </a:rPr>
              <a:t>(m.) </a:t>
            </a:r>
            <a:r>
              <a:rPr lang="pl-PL" sz="2000" dirty="0"/>
              <a:t>– feminizm</a:t>
            </a:r>
          </a:p>
          <a:p>
            <a:pPr>
              <a:buNone/>
            </a:pPr>
            <a:r>
              <a:rPr lang="pl-PL" sz="2000" dirty="0"/>
              <a:t>homme </a:t>
            </a:r>
            <a:r>
              <a:rPr lang="pl-PL" sz="2000" dirty="0">
                <a:solidFill>
                  <a:srgbClr val="00B050"/>
                </a:solidFill>
              </a:rPr>
              <a:t>(m.) </a:t>
            </a:r>
            <a:r>
              <a:rPr lang="pl-PL" sz="2000" dirty="0"/>
              <a:t>– człowiek</a:t>
            </a:r>
          </a:p>
          <a:p>
            <a:pPr>
              <a:buNone/>
            </a:pPr>
            <a:r>
              <a:rPr lang="pl-PL" sz="2000" dirty="0" err="1"/>
              <a:t>littérature</a:t>
            </a:r>
            <a:r>
              <a:rPr lang="pl-PL" sz="2000" dirty="0">
                <a:solidFill>
                  <a:schemeClr val="accent6"/>
                </a:solidFill>
              </a:rPr>
              <a:t> (f.) </a:t>
            </a:r>
            <a:r>
              <a:rPr lang="pl-PL" sz="2000" dirty="0"/>
              <a:t>– literatura</a:t>
            </a:r>
          </a:p>
          <a:p>
            <a:pPr>
              <a:buNone/>
            </a:pPr>
            <a:r>
              <a:rPr lang="pl-PL" sz="2000" dirty="0" err="1"/>
              <a:t>livre</a:t>
            </a:r>
            <a:r>
              <a:rPr lang="pl-PL" sz="2000" dirty="0"/>
              <a:t> </a:t>
            </a:r>
            <a:r>
              <a:rPr lang="pl-PL" sz="2000" dirty="0">
                <a:solidFill>
                  <a:srgbClr val="00B050"/>
                </a:solidFill>
              </a:rPr>
              <a:t>(m.) </a:t>
            </a:r>
            <a:r>
              <a:rPr lang="pl-PL" sz="2000" dirty="0"/>
              <a:t>– książka</a:t>
            </a:r>
          </a:p>
          <a:p>
            <a:pPr>
              <a:buNone/>
            </a:pPr>
            <a:r>
              <a:rPr lang="pl-PL" sz="2000" dirty="0" err="1"/>
              <a:t>mort</a:t>
            </a:r>
            <a:r>
              <a:rPr lang="pl-PL" sz="2000" dirty="0"/>
              <a:t> </a:t>
            </a:r>
            <a:r>
              <a:rPr lang="pl-PL" sz="2000" dirty="0">
                <a:solidFill>
                  <a:schemeClr val="accent6"/>
                </a:solidFill>
              </a:rPr>
              <a:t>(f.) </a:t>
            </a:r>
            <a:r>
              <a:rPr lang="pl-PL" sz="2000" dirty="0"/>
              <a:t>– śmierć</a:t>
            </a:r>
          </a:p>
          <a:p>
            <a:pPr>
              <a:buNone/>
            </a:pPr>
            <a:r>
              <a:rPr lang="pl-PL" sz="2000" dirty="0" err="1"/>
              <a:t>mythe</a:t>
            </a:r>
            <a:r>
              <a:rPr lang="pl-PL" sz="2000" dirty="0"/>
              <a:t> </a:t>
            </a:r>
            <a:r>
              <a:rPr lang="pl-PL" sz="2000" dirty="0">
                <a:solidFill>
                  <a:srgbClr val="00B050"/>
                </a:solidFill>
              </a:rPr>
              <a:t>(m.) </a:t>
            </a:r>
            <a:r>
              <a:rPr lang="pl-PL" sz="2000" dirty="0"/>
              <a:t>– mit</a:t>
            </a:r>
          </a:p>
          <a:p>
            <a:pPr>
              <a:buNone/>
            </a:pPr>
            <a:endParaRPr lang="pl-PL" sz="2000" dirty="0"/>
          </a:p>
          <a:p>
            <a:pPr>
              <a:buNone/>
            </a:pPr>
            <a:endParaRPr lang="pl-PL" sz="2000" dirty="0"/>
          </a:p>
          <a:p>
            <a:pPr>
              <a:buNone/>
            </a:pPr>
            <a:endParaRPr lang="pl-PL" sz="2000" dirty="0">
              <a:cs typeface="Times New Roman" pitchFamily="18" charset="0"/>
            </a:endParaRPr>
          </a:p>
          <a:p>
            <a:pPr>
              <a:buNone/>
            </a:pPr>
            <a:endParaRPr lang="pl-PL" sz="2000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4714876" y="1500174"/>
            <a:ext cx="3786214" cy="750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sz="2200" dirty="0" err="1"/>
              <a:t>poétesse</a:t>
            </a:r>
            <a:r>
              <a:rPr lang="pl-PL" sz="2200" dirty="0"/>
              <a:t> </a:t>
            </a:r>
            <a:r>
              <a:rPr lang="pl-PL" sz="2200" dirty="0">
                <a:solidFill>
                  <a:schemeClr val="accent6"/>
                </a:solidFill>
              </a:rPr>
              <a:t>(f.) </a:t>
            </a:r>
            <a:r>
              <a:rPr lang="pl-PL" sz="2200" dirty="0"/>
              <a:t>– poetka</a:t>
            </a:r>
          </a:p>
          <a:p>
            <a:pPr>
              <a:buNone/>
            </a:pPr>
            <a:r>
              <a:rPr lang="pl-PL" sz="2200" dirty="0"/>
              <a:t>prix </a:t>
            </a:r>
            <a:r>
              <a:rPr lang="pl-PL" sz="2200" dirty="0">
                <a:solidFill>
                  <a:srgbClr val="00B050"/>
                </a:solidFill>
              </a:rPr>
              <a:t>(m.) </a:t>
            </a:r>
            <a:r>
              <a:rPr lang="pl-PL" sz="2200" dirty="0"/>
              <a:t>– nagroda</a:t>
            </a:r>
          </a:p>
          <a:p>
            <a:pPr algn="just"/>
            <a:r>
              <a:rPr lang="pl-PL" sz="2200" dirty="0"/>
              <a:t>psychologie </a:t>
            </a:r>
            <a:r>
              <a:rPr lang="pl-PL" sz="2200" dirty="0">
                <a:solidFill>
                  <a:schemeClr val="accent6"/>
                </a:solidFill>
              </a:rPr>
              <a:t>(f.) </a:t>
            </a:r>
            <a:r>
              <a:rPr lang="pl-PL" sz="2200" dirty="0"/>
              <a:t>- psychologia </a:t>
            </a:r>
          </a:p>
          <a:p>
            <a:pPr algn="just"/>
            <a:r>
              <a:rPr lang="pl-PL" sz="2200" dirty="0" err="1"/>
              <a:t>psychothérapie</a:t>
            </a:r>
            <a:r>
              <a:rPr lang="pl-PL" sz="2200" dirty="0"/>
              <a:t> </a:t>
            </a:r>
            <a:r>
              <a:rPr lang="pl-PL" sz="2200" dirty="0">
                <a:solidFill>
                  <a:schemeClr val="accent6"/>
                </a:solidFill>
              </a:rPr>
              <a:t>(f.) </a:t>
            </a:r>
            <a:r>
              <a:rPr lang="pl-PL" sz="2200" dirty="0"/>
              <a:t>– psychoterapia</a:t>
            </a:r>
          </a:p>
          <a:p>
            <a:pPr>
              <a:buNone/>
            </a:pPr>
            <a:r>
              <a:rPr lang="pl-PL" sz="2200" dirty="0" err="1"/>
              <a:t>récit</a:t>
            </a:r>
            <a:r>
              <a:rPr lang="pl-PL" sz="2200" dirty="0"/>
              <a:t> </a:t>
            </a:r>
            <a:r>
              <a:rPr lang="pl-PL" sz="2200" dirty="0">
                <a:solidFill>
                  <a:srgbClr val="00B050"/>
                </a:solidFill>
              </a:rPr>
              <a:t>(m.) </a:t>
            </a:r>
            <a:r>
              <a:rPr lang="pl-PL" sz="2200" dirty="0"/>
              <a:t>- opowiadanie</a:t>
            </a:r>
          </a:p>
          <a:p>
            <a:pPr>
              <a:buNone/>
            </a:pPr>
            <a:r>
              <a:rPr lang="pl-PL" sz="2200" dirty="0" err="1"/>
              <a:t>rite</a:t>
            </a:r>
            <a:r>
              <a:rPr lang="pl-PL" sz="2200" dirty="0"/>
              <a:t> </a:t>
            </a:r>
            <a:r>
              <a:rPr lang="pl-PL" sz="2200" dirty="0">
                <a:solidFill>
                  <a:srgbClr val="00B050"/>
                </a:solidFill>
              </a:rPr>
              <a:t>(m.) </a:t>
            </a:r>
            <a:r>
              <a:rPr lang="pl-PL" sz="2200" dirty="0"/>
              <a:t>- rytuał</a:t>
            </a:r>
          </a:p>
          <a:p>
            <a:pPr>
              <a:buNone/>
            </a:pPr>
            <a:r>
              <a:rPr lang="pl-PL" sz="2200" dirty="0" err="1">
                <a:cs typeface="Times New Roman" pitchFamily="18" charset="0"/>
              </a:rPr>
              <a:t>roman</a:t>
            </a:r>
            <a:r>
              <a:rPr lang="pl-PL" sz="2200" dirty="0">
                <a:cs typeface="Times New Roman" pitchFamily="18" charset="0"/>
              </a:rPr>
              <a:t> </a:t>
            </a:r>
            <a:r>
              <a:rPr lang="pl-PL" sz="2200" dirty="0">
                <a:solidFill>
                  <a:srgbClr val="00B050"/>
                </a:solidFill>
                <a:cs typeface="Times New Roman" pitchFamily="18" charset="0"/>
              </a:rPr>
              <a:t>(m.) </a:t>
            </a:r>
            <a:r>
              <a:rPr lang="pl-PL" sz="2200" dirty="0">
                <a:cs typeface="Times New Roman" pitchFamily="18" charset="0"/>
              </a:rPr>
              <a:t>- powieść </a:t>
            </a:r>
          </a:p>
          <a:p>
            <a:pPr algn="just"/>
            <a:r>
              <a:rPr lang="pl-PL" sz="2200" dirty="0" err="1"/>
              <a:t>scénario</a:t>
            </a:r>
            <a:r>
              <a:rPr lang="pl-PL" sz="2200" dirty="0"/>
              <a:t> </a:t>
            </a:r>
            <a:r>
              <a:rPr lang="pl-PL" sz="2200" dirty="0">
                <a:solidFill>
                  <a:srgbClr val="00B050"/>
                </a:solidFill>
              </a:rPr>
              <a:t>(m.) </a:t>
            </a:r>
            <a:r>
              <a:rPr lang="pl-PL" sz="2200" dirty="0"/>
              <a:t>– scenariusz</a:t>
            </a:r>
          </a:p>
          <a:p>
            <a:pPr algn="just"/>
            <a:r>
              <a:rPr lang="pl-PL" sz="2200" dirty="0" err="1"/>
              <a:t>travail</a:t>
            </a:r>
            <a:r>
              <a:rPr lang="pl-PL" sz="2200" dirty="0"/>
              <a:t> </a:t>
            </a:r>
            <a:r>
              <a:rPr lang="pl-PL" sz="2200" dirty="0">
                <a:solidFill>
                  <a:srgbClr val="00B050"/>
                </a:solidFill>
              </a:rPr>
              <a:t>(m.) </a:t>
            </a:r>
            <a:r>
              <a:rPr lang="pl-PL" sz="2200" dirty="0"/>
              <a:t>– praca</a:t>
            </a:r>
          </a:p>
          <a:p>
            <a:pPr>
              <a:buNone/>
            </a:pPr>
            <a:r>
              <a:rPr lang="pl-PL" sz="2200" dirty="0" err="1"/>
              <a:t>végétarienne</a:t>
            </a:r>
            <a:r>
              <a:rPr lang="pl-PL" sz="2200" dirty="0"/>
              <a:t> </a:t>
            </a:r>
            <a:r>
              <a:rPr lang="pl-PL" sz="2200" dirty="0">
                <a:solidFill>
                  <a:schemeClr val="accent6"/>
                </a:solidFill>
              </a:rPr>
              <a:t>(f.) </a:t>
            </a:r>
            <a:r>
              <a:rPr lang="pl-PL" sz="2200" dirty="0"/>
              <a:t>- wegetarianka</a:t>
            </a:r>
            <a:endParaRPr lang="pl-PL" sz="2200" dirty="0">
              <a:cs typeface="Times New Roman" pitchFamily="18" charset="0"/>
            </a:endParaRPr>
          </a:p>
          <a:p>
            <a:pPr>
              <a:buNone/>
            </a:pPr>
            <a:r>
              <a:rPr lang="pl-PL" sz="2200" dirty="0"/>
              <a:t>vie </a:t>
            </a:r>
            <a:r>
              <a:rPr lang="pl-PL" sz="2200" dirty="0">
                <a:solidFill>
                  <a:schemeClr val="accent6">
                    <a:lumMod val="75000"/>
                  </a:schemeClr>
                </a:solidFill>
              </a:rPr>
              <a:t>(f.) </a:t>
            </a:r>
            <a:r>
              <a:rPr lang="pl-PL" sz="2200" dirty="0"/>
              <a:t>– życie</a:t>
            </a:r>
          </a:p>
          <a:p>
            <a:pPr>
              <a:buNone/>
            </a:pPr>
            <a:r>
              <a:rPr lang="pl-PL" sz="2200" dirty="0" err="1"/>
              <a:t>voyage</a:t>
            </a:r>
            <a:r>
              <a:rPr lang="pl-PL" sz="2200" dirty="0"/>
              <a:t> </a:t>
            </a:r>
            <a:r>
              <a:rPr lang="pl-PL" sz="2200" dirty="0">
                <a:solidFill>
                  <a:srgbClr val="00B050"/>
                </a:solidFill>
              </a:rPr>
              <a:t>(m.) </a:t>
            </a:r>
            <a:r>
              <a:rPr lang="pl-PL" sz="2200" dirty="0"/>
              <a:t>- podróż </a:t>
            </a:r>
          </a:p>
          <a:p>
            <a:pPr algn="just"/>
            <a:endParaRPr lang="pl-PL" sz="2000" dirty="0"/>
          </a:p>
          <a:p>
            <a:r>
              <a:rPr lang="pl-PL" sz="2000" b="1" dirty="0"/>
              <a:t> </a:t>
            </a:r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r>
              <a:rPr lang="pl-PL" sz="2000" dirty="0"/>
              <a:t> </a:t>
            </a:r>
          </a:p>
          <a:p>
            <a:endParaRPr lang="pl-PL" sz="2000" dirty="0"/>
          </a:p>
          <a:p>
            <a:r>
              <a:rPr lang="pl-PL" sz="2000" dirty="0"/>
              <a:t> </a:t>
            </a:r>
          </a:p>
          <a:p>
            <a:r>
              <a:rPr lang="pl-PL" sz="2000" dirty="0"/>
              <a:t> </a:t>
            </a:r>
          </a:p>
          <a:p>
            <a:endParaRPr lang="pl-PL" sz="2000" dirty="0"/>
          </a:p>
          <a:p>
            <a:endParaRPr lang="pl-PL" sz="2000" dirty="0"/>
          </a:p>
          <a:p>
            <a:r>
              <a:rPr lang="pl-PL" dirty="0"/>
              <a:t> </a:t>
            </a:r>
          </a:p>
        </p:txBody>
      </p:sp>
    </p:spTree>
  </p:cSld>
  <p:clrMapOvr>
    <a:masterClrMapping/>
  </p:clrMapOvr>
  <p:transition>
    <p:spli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>
                <a:cs typeface="Times New Roman" pitchFamily="18" charset="0"/>
              </a:rPr>
              <a:t>Informations générales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28662" y="1571612"/>
            <a:ext cx="7772400" cy="4572000"/>
          </a:xfrm>
        </p:spPr>
        <p:txBody>
          <a:bodyPr/>
          <a:lstStyle/>
          <a:p>
            <a:r>
              <a:rPr lang="pl-PL" dirty="0"/>
              <a:t>Olga Tokarczuk</a:t>
            </a:r>
          </a:p>
          <a:p>
            <a:r>
              <a:rPr lang="pl-PL" dirty="0"/>
              <a:t>29 janvier 1962</a:t>
            </a:r>
          </a:p>
          <a:p>
            <a:r>
              <a:rPr lang="pl-PL" dirty="0">
                <a:cs typeface="Times New Roman" pitchFamily="18" charset="0"/>
              </a:rPr>
              <a:t>femme </a:t>
            </a:r>
            <a:r>
              <a:rPr lang="fr-FR" dirty="0">
                <a:cs typeface="Times New Roman" pitchFamily="18" charset="0"/>
              </a:rPr>
              <a:t>écri</a:t>
            </a:r>
            <a:r>
              <a:rPr lang="pl-PL" dirty="0">
                <a:cs typeface="Times New Roman" pitchFamily="18" charset="0"/>
              </a:rPr>
              <a:t>vain polonais, </a:t>
            </a:r>
            <a:r>
              <a:rPr lang="fr-FR" dirty="0">
                <a:cs typeface="Times New Roman" pitchFamily="18" charset="0"/>
              </a:rPr>
              <a:t>essayiste</a:t>
            </a:r>
            <a:r>
              <a:rPr lang="pl-PL" dirty="0">
                <a:cs typeface="Times New Roman" pitchFamily="18" charset="0"/>
              </a:rPr>
              <a:t>, p</a:t>
            </a:r>
            <a:r>
              <a:rPr lang="fr-FR" dirty="0">
                <a:cs typeface="Times New Roman" pitchFamily="18" charset="0"/>
              </a:rPr>
              <a:t>oétesse</a:t>
            </a:r>
            <a:r>
              <a:rPr lang="pl-PL" dirty="0">
                <a:cs typeface="Times New Roman" pitchFamily="18" charset="0"/>
              </a:rPr>
              <a:t>, </a:t>
            </a:r>
            <a:r>
              <a:rPr lang="fr-FR" dirty="0"/>
              <a:t>auteur de scénarios</a:t>
            </a:r>
            <a:r>
              <a:rPr lang="pl-PL" dirty="0"/>
              <a:t> et </a:t>
            </a:r>
            <a:r>
              <a:rPr lang="fr-FR" dirty="0"/>
              <a:t>psychothérapeute</a:t>
            </a:r>
            <a:endParaRPr lang="pl-PL" dirty="0"/>
          </a:p>
          <a:p>
            <a:r>
              <a:rPr lang="pl-PL" dirty="0">
                <a:cs typeface="Times New Roman" pitchFamily="18" charset="0"/>
              </a:rPr>
              <a:t>l</a:t>
            </a:r>
            <a:r>
              <a:rPr lang="fr-FR" dirty="0">
                <a:cs typeface="Times New Roman" pitchFamily="18" charset="0"/>
              </a:rPr>
              <a:t>auréat</a:t>
            </a:r>
            <a:r>
              <a:rPr lang="pl-PL" dirty="0">
                <a:cs typeface="Times New Roman" pitchFamily="18" charset="0"/>
              </a:rPr>
              <a:t>e</a:t>
            </a:r>
            <a:r>
              <a:rPr lang="fr-FR" dirty="0">
                <a:cs typeface="Times New Roman" pitchFamily="18" charset="0"/>
              </a:rPr>
              <a:t> du Prix Nobel</a:t>
            </a:r>
            <a:r>
              <a:rPr lang="pl-PL" dirty="0">
                <a:cs typeface="Times New Roman" pitchFamily="18" charset="0"/>
              </a:rPr>
              <a:t> et P</a:t>
            </a:r>
            <a:r>
              <a:rPr lang="fr-FR" dirty="0"/>
              <a:t>rix </a:t>
            </a:r>
            <a:r>
              <a:rPr lang="pl-PL" dirty="0"/>
              <a:t>L</a:t>
            </a:r>
            <a:r>
              <a:rPr lang="fr-FR" dirty="0"/>
              <a:t>ittéraire</a:t>
            </a:r>
            <a:r>
              <a:rPr lang="pl-PL" dirty="0"/>
              <a:t> Nike</a:t>
            </a:r>
          </a:p>
          <a:p>
            <a:r>
              <a:rPr lang="fr-FR" dirty="0"/>
              <a:t>étudiante en psychologie</a:t>
            </a:r>
            <a:endParaRPr lang="pl-PL" dirty="0">
              <a:cs typeface="Times New Roman" pitchFamily="18" charset="0"/>
            </a:endParaRPr>
          </a:p>
          <a:p>
            <a:endParaRPr lang="pl-PL" dirty="0"/>
          </a:p>
          <a:p>
            <a:endParaRPr lang="pl-PL" dirty="0"/>
          </a:p>
        </p:txBody>
      </p:sp>
      <p:pic>
        <p:nvPicPr>
          <p:cNvPr id="29698" name="Picture 2" descr="Jakie książki napisała Olga Tokarczuk? | Lubimyczytać.p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000504"/>
            <a:ext cx="3286148" cy="2464611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Droga Olgi Tokarczuk do literackiego Nobla 2019. Poznaj wszystkie książki  gwiazdy polskiej literatu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3710397" cy="2512248"/>
          </a:xfrm>
          <a:prstGeom prst="rect">
            <a:avLst/>
          </a:prstGeom>
          <a:noFill/>
        </p:spPr>
      </p:pic>
      <p:pic>
        <p:nvPicPr>
          <p:cNvPr id="28676" name="Picture 4" descr="Olga Tokarczuk odebrała Nobla. Laudacja: Polska krajem antysemityzmu i  kolonializmu - tvp.inf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643314"/>
            <a:ext cx="4850290" cy="2728289"/>
          </a:xfrm>
          <a:prstGeom prst="rect">
            <a:avLst/>
          </a:prstGeom>
          <a:noFill/>
        </p:spPr>
      </p:pic>
      <p:pic>
        <p:nvPicPr>
          <p:cNvPr id="28678" name="Picture 6" descr="Olga Tokarczuk do czasu przyznania Nagrody Nobla sprzedała milion książek -  &quot;Rz&quot; | Biznes Radio ZE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714356"/>
            <a:ext cx="3714776" cy="2500329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/>
              <a:t>Biographie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857224" y="1500174"/>
            <a:ext cx="7772400" cy="4572000"/>
          </a:xfrm>
        </p:spPr>
        <p:txBody>
          <a:bodyPr/>
          <a:lstStyle/>
          <a:p>
            <a:r>
              <a:rPr lang="pl-PL" dirty="0"/>
              <a:t>n</a:t>
            </a:r>
            <a:r>
              <a:rPr lang="fr-FR" dirty="0"/>
              <a:t>é</a:t>
            </a:r>
            <a:r>
              <a:rPr lang="pl-PL" dirty="0"/>
              <a:t>e </a:t>
            </a:r>
            <a:r>
              <a:rPr lang="fr-FR" dirty="0"/>
              <a:t>le 29 janvier 1962 à Sulechów</a:t>
            </a:r>
            <a:endParaRPr lang="pl-PL" dirty="0"/>
          </a:p>
          <a:p>
            <a:r>
              <a:rPr lang="fr-FR" dirty="0"/>
              <a:t>fille d'enseignants</a:t>
            </a:r>
            <a:endParaRPr lang="pl-PL" dirty="0"/>
          </a:p>
          <a:p>
            <a:r>
              <a:rPr lang="fr-FR" dirty="0"/>
              <a:t>étudiante en psychologie à l'université de Varsovie</a:t>
            </a:r>
            <a:endParaRPr lang="pl-PL" dirty="0"/>
          </a:p>
          <a:p>
            <a:r>
              <a:rPr lang="fr-FR" dirty="0"/>
              <a:t>après l'obtention du diplôme</a:t>
            </a:r>
            <a:r>
              <a:rPr lang="pl-PL" dirty="0"/>
              <a:t>, elle</a:t>
            </a:r>
            <a:r>
              <a:rPr lang="fr-FR" dirty="0"/>
              <a:t> travaille comme</a:t>
            </a:r>
            <a:r>
              <a:rPr lang="pl-PL" dirty="0"/>
              <a:t> </a:t>
            </a:r>
            <a:r>
              <a:rPr lang="fr-FR" dirty="0"/>
              <a:t>psychothérapeute</a:t>
            </a:r>
            <a:endParaRPr lang="pl-PL" dirty="0"/>
          </a:p>
          <a:p>
            <a:r>
              <a:rPr lang="fr-FR" dirty="0"/>
              <a:t>démission du travail en faveur de l'écriture</a:t>
            </a:r>
            <a:endParaRPr lang="pl-PL" dirty="0"/>
          </a:p>
          <a:p>
            <a:r>
              <a:rPr lang="fr-FR" dirty="0"/>
              <a:t>marié</a:t>
            </a:r>
            <a:r>
              <a:rPr lang="pl-PL" dirty="0"/>
              <a:t>e</a:t>
            </a:r>
            <a:r>
              <a:rPr lang="fr-FR" dirty="0"/>
              <a:t> deux fois</a:t>
            </a:r>
            <a:endParaRPr lang="pl-PL" dirty="0"/>
          </a:p>
        </p:txBody>
      </p:sp>
      <p:pic>
        <p:nvPicPr>
          <p:cNvPr id="15362" name="Picture 2" descr="Olga Tokarczuk i jej życie prywatne. Rodzina, mąż, syn - pomponik.p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4286256"/>
            <a:ext cx="4526857" cy="2214578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400" b="1" dirty="0"/>
              <a:t>C</a:t>
            </a:r>
            <a:r>
              <a:rPr lang="fr-FR" sz="4400" b="1" dirty="0"/>
              <a:t>aractéristiques de l'écriture</a:t>
            </a:r>
            <a:endParaRPr lang="pl-PL" sz="4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28662" y="1643050"/>
            <a:ext cx="7772400" cy="4572000"/>
          </a:xfrm>
        </p:spPr>
        <p:txBody>
          <a:bodyPr/>
          <a:lstStyle/>
          <a:p>
            <a:r>
              <a:rPr lang="fr-FR" dirty="0"/>
              <a:t>débuts littéraires en 1976</a:t>
            </a:r>
            <a:endParaRPr lang="pl-PL" dirty="0"/>
          </a:p>
          <a:p>
            <a:r>
              <a:rPr lang="fr-FR" dirty="0"/>
              <a:t>premier roman en 1993</a:t>
            </a:r>
            <a:r>
              <a:rPr lang="pl-PL" dirty="0"/>
              <a:t> (</a:t>
            </a:r>
            <a:r>
              <a:rPr lang="pl-PL" i="1" dirty="0"/>
              <a:t>Podróż ludzi Księgi)</a:t>
            </a:r>
          </a:p>
          <a:p>
            <a:r>
              <a:rPr lang="fr-FR" dirty="0"/>
              <a:t>littérature féminine</a:t>
            </a:r>
            <a:endParaRPr lang="pl-PL" dirty="0"/>
          </a:p>
          <a:p>
            <a:r>
              <a:rPr lang="fr-FR" dirty="0"/>
              <a:t>thème du voyage</a:t>
            </a:r>
            <a:r>
              <a:rPr lang="pl-PL" dirty="0"/>
              <a:t>, </a:t>
            </a:r>
            <a:r>
              <a:rPr lang="fr-FR" dirty="0"/>
              <a:t>mythicité</a:t>
            </a:r>
            <a:r>
              <a:rPr lang="pl-PL" dirty="0"/>
              <a:t>, </a:t>
            </a:r>
            <a:r>
              <a:rPr lang="fr-FR" dirty="0"/>
              <a:t>mystère</a:t>
            </a:r>
            <a:endParaRPr lang="pl-PL" dirty="0"/>
          </a:p>
          <a:p>
            <a:r>
              <a:rPr lang="fr-FR" dirty="0"/>
              <a:t>auteur de dix-sept livres</a:t>
            </a:r>
            <a:r>
              <a:rPr lang="pl-PL" dirty="0"/>
              <a:t> et </a:t>
            </a:r>
            <a:r>
              <a:rPr lang="fr-FR" dirty="0"/>
              <a:t>une trentaine de publications</a:t>
            </a:r>
            <a:endParaRPr lang="pl-PL" dirty="0"/>
          </a:p>
          <a:p>
            <a:r>
              <a:rPr lang="fr-FR" dirty="0"/>
              <a:t>traduit dans de nombreuses langues</a:t>
            </a:r>
            <a:endParaRPr lang="pl-PL" dirty="0"/>
          </a:p>
          <a:p>
            <a:endParaRPr lang="pl-PL" dirty="0"/>
          </a:p>
        </p:txBody>
      </p:sp>
      <p:pic>
        <p:nvPicPr>
          <p:cNvPr id="14338" name="Picture 2" descr="W 10 godzin sprzedało się 12 tys. książek Olgi Tokarczuk. &quot;Pisze o  ludziach, z którymi łatwo się utożsamić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4214818"/>
            <a:ext cx="3200352" cy="2400264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dirty="0"/>
              <a:t>L</a:t>
            </a:r>
            <a:r>
              <a:rPr lang="fr-FR" sz="4800" b="1" dirty="0"/>
              <a:t>ivres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28662" y="1500174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1993: </a:t>
            </a:r>
            <a:r>
              <a:rPr lang="pl-PL" i="1" dirty="0">
                <a:solidFill>
                  <a:schemeClr val="tx2"/>
                </a:solidFill>
              </a:rPr>
              <a:t>V</a:t>
            </a:r>
            <a:r>
              <a:rPr lang="fr-FR" i="1" dirty="0">
                <a:solidFill>
                  <a:schemeClr val="tx2"/>
                </a:solidFill>
              </a:rPr>
              <a:t>oyage des gens du </a:t>
            </a:r>
            <a:r>
              <a:rPr lang="pl-PL" i="1" dirty="0">
                <a:solidFill>
                  <a:schemeClr val="tx2"/>
                </a:solidFill>
              </a:rPr>
              <a:t>l</a:t>
            </a:r>
            <a:r>
              <a:rPr lang="fr-FR" i="1" dirty="0">
                <a:solidFill>
                  <a:schemeClr val="tx2"/>
                </a:solidFill>
              </a:rPr>
              <a:t>ivre</a:t>
            </a:r>
            <a:r>
              <a:rPr lang="pl-PL" i="1" dirty="0"/>
              <a:t> (Podróż ludzi Księgi)</a:t>
            </a:r>
          </a:p>
          <a:p>
            <a:r>
              <a:rPr lang="pl-PL" dirty="0"/>
              <a:t>1995: </a:t>
            </a:r>
            <a:r>
              <a:rPr lang="pl-PL" i="1" dirty="0">
                <a:solidFill>
                  <a:schemeClr val="tx2"/>
                </a:solidFill>
              </a:rPr>
              <a:t>E.E.</a:t>
            </a:r>
          </a:p>
          <a:p>
            <a:r>
              <a:rPr lang="pl-PL" dirty="0"/>
              <a:t>1996: </a:t>
            </a:r>
            <a:r>
              <a:rPr lang="pl-PL" i="1" dirty="0">
                <a:solidFill>
                  <a:schemeClr val="tx2"/>
                </a:solidFill>
              </a:rPr>
              <a:t>P</a:t>
            </a:r>
            <a:r>
              <a:rPr lang="fr-FR" i="1" dirty="0">
                <a:solidFill>
                  <a:schemeClr val="tx2"/>
                </a:solidFill>
              </a:rPr>
              <a:t>resque</a:t>
            </a:r>
            <a:r>
              <a:rPr lang="pl-PL" i="1" dirty="0">
                <a:solidFill>
                  <a:schemeClr val="tx2"/>
                </a:solidFill>
              </a:rPr>
              <a:t>k</a:t>
            </a:r>
            <a:r>
              <a:rPr lang="fr-FR" i="1" dirty="0">
                <a:solidFill>
                  <a:schemeClr val="tx2"/>
                </a:solidFill>
              </a:rPr>
              <a:t> et d'autres fois</a:t>
            </a:r>
            <a:r>
              <a:rPr lang="pl-PL" i="1" dirty="0">
                <a:solidFill>
                  <a:schemeClr val="tx2"/>
                </a:solidFill>
              </a:rPr>
              <a:t> </a:t>
            </a:r>
            <a:r>
              <a:rPr lang="pl-PL" i="1" dirty="0"/>
              <a:t>(Prawiek i inne czasy)</a:t>
            </a:r>
          </a:p>
          <a:p>
            <a:r>
              <a:rPr lang="pl-PL" dirty="0"/>
              <a:t>1998: </a:t>
            </a:r>
            <a:r>
              <a:rPr lang="pl-PL" i="1" dirty="0">
                <a:solidFill>
                  <a:schemeClr val="tx2"/>
                </a:solidFill>
              </a:rPr>
              <a:t>M</a:t>
            </a:r>
            <a:r>
              <a:rPr lang="fr-FR" i="1" dirty="0">
                <a:solidFill>
                  <a:schemeClr val="tx2"/>
                </a:solidFill>
              </a:rPr>
              <a:t>aison de jour</a:t>
            </a:r>
            <a:r>
              <a:rPr lang="pl-PL" i="1" dirty="0">
                <a:solidFill>
                  <a:schemeClr val="tx2"/>
                </a:solidFill>
              </a:rPr>
              <a:t>,</a:t>
            </a:r>
            <a:r>
              <a:rPr lang="fr-FR" i="1" dirty="0">
                <a:solidFill>
                  <a:schemeClr val="tx2"/>
                </a:solidFill>
              </a:rPr>
              <a:t> maison de nuit</a:t>
            </a:r>
            <a:r>
              <a:rPr lang="pl-PL" i="1" dirty="0">
                <a:solidFill>
                  <a:schemeClr val="tx2"/>
                </a:solidFill>
              </a:rPr>
              <a:t> </a:t>
            </a:r>
            <a:r>
              <a:rPr lang="pl-PL" i="1" dirty="0"/>
              <a:t>(Dom dzienny, dom nocny)</a:t>
            </a:r>
          </a:p>
          <a:p>
            <a:r>
              <a:rPr lang="pl-PL" dirty="0"/>
              <a:t>2006: </a:t>
            </a:r>
            <a:r>
              <a:rPr lang="pl-PL" i="1" dirty="0">
                <a:solidFill>
                  <a:schemeClr val="tx2"/>
                </a:solidFill>
              </a:rPr>
              <a:t>A</a:t>
            </a:r>
            <a:r>
              <a:rPr lang="fr-FR" i="1" dirty="0">
                <a:solidFill>
                  <a:schemeClr val="tx2"/>
                </a:solidFill>
              </a:rPr>
              <a:t>nna</a:t>
            </a:r>
            <a:r>
              <a:rPr lang="pl-PL" i="1" dirty="0">
                <a:solidFill>
                  <a:schemeClr val="tx2"/>
                </a:solidFill>
              </a:rPr>
              <a:t> In</a:t>
            </a:r>
            <a:r>
              <a:rPr lang="fr-FR" i="1" dirty="0">
                <a:solidFill>
                  <a:schemeClr val="tx2"/>
                </a:solidFill>
              </a:rPr>
              <a:t> dans les tombes du monde</a:t>
            </a:r>
            <a:r>
              <a:rPr lang="pl-PL" i="1" dirty="0">
                <a:solidFill>
                  <a:schemeClr val="tx2"/>
                </a:solidFill>
              </a:rPr>
              <a:t> </a:t>
            </a:r>
            <a:r>
              <a:rPr lang="pl-PL" i="1" dirty="0"/>
              <a:t>(Anna In w grobowcach świata)</a:t>
            </a:r>
          </a:p>
          <a:p>
            <a:r>
              <a:rPr lang="pl-PL" dirty="0"/>
              <a:t>2007: </a:t>
            </a:r>
            <a:r>
              <a:rPr lang="pl-PL" i="1" dirty="0">
                <a:solidFill>
                  <a:schemeClr val="tx2"/>
                </a:solidFill>
              </a:rPr>
              <a:t>P</a:t>
            </a:r>
            <a:r>
              <a:rPr lang="fr-FR" i="1" dirty="0">
                <a:solidFill>
                  <a:schemeClr val="tx2"/>
                </a:solidFill>
              </a:rPr>
              <a:t>oteaux</a:t>
            </a:r>
            <a:r>
              <a:rPr lang="pl-PL" i="1" dirty="0">
                <a:solidFill>
                  <a:schemeClr val="tx2"/>
                </a:solidFill>
              </a:rPr>
              <a:t> </a:t>
            </a:r>
            <a:r>
              <a:rPr lang="pl-PL" i="1" dirty="0"/>
              <a:t>(Bieguni)</a:t>
            </a:r>
          </a:p>
          <a:p>
            <a:r>
              <a:rPr lang="pl-PL" dirty="0"/>
              <a:t>2009: </a:t>
            </a:r>
            <a:r>
              <a:rPr lang="pl-PL" i="1" dirty="0">
                <a:solidFill>
                  <a:schemeClr val="tx2"/>
                </a:solidFill>
              </a:rPr>
              <a:t>G</a:t>
            </a:r>
            <a:r>
              <a:rPr lang="fr-FR" i="1" dirty="0">
                <a:solidFill>
                  <a:schemeClr val="tx2"/>
                </a:solidFill>
              </a:rPr>
              <a:t>uide ta charrue à travers les os des morts</a:t>
            </a:r>
            <a:r>
              <a:rPr lang="pl-PL" i="1" dirty="0">
                <a:solidFill>
                  <a:schemeClr val="tx2"/>
                </a:solidFill>
              </a:rPr>
              <a:t> </a:t>
            </a:r>
            <a:r>
              <a:rPr lang="pl-PL" i="1" dirty="0"/>
              <a:t>(Prowadź swój pług przez kości umarłych)</a:t>
            </a:r>
          </a:p>
          <a:p>
            <a:r>
              <a:rPr lang="pl-PL" dirty="0"/>
              <a:t>2014: </a:t>
            </a:r>
            <a:r>
              <a:rPr lang="pl-PL" i="1" dirty="0">
                <a:solidFill>
                  <a:schemeClr val="tx2"/>
                </a:solidFill>
              </a:rPr>
              <a:t>Livres de Jacques </a:t>
            </a:r>
            <a:r>
              <a:rPr lang="pl-PL" i="1" dirty="0"/>
              <a:t>(Księgi Jakubowe)</a:t>
            </a:r>
          </a:p>
        </p:txBody>
      </p:sp>
    </p:spTree>
  </p:cSld>
  <p:clrMapOvr>
    <a:masterClrMapping/>
  </p:clrMapOvr>
  <p:transition>
    <p:spli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cs typeface="Times New Roman" pitchFamily="18" charset="0"/>
              </a:rPr>
              <a:t>Les oeuvres les plus importantes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357686" y="1857364"/>
            <a:ext cx="3757610" cy="3733808"/>
          </a:xfrm>
        </p:spPr>
        <p:txBody>
          <a:bodyPr/>
          <a:lstStyle/>
          <a:p>
            <a:pPr algn="ctr"/>
            <a:r>
              <a:rPr lang="pl-PL" dirty="0"/>
              <a:t>„Prawiek i inne czasy” (1996)</a:t>
            </a:r>
          </a:p>
          <a:p>
            <a:pPr algn="ctr"/>
            <a:r>
              <a:rPr lang="pl-PL" dirty="0" err="1"/>
              <a:t>roman</a:t>
            </a:r>
            <a:r>
              <a:rPr lang="pl-PL" dirty="0"/>
              <a:t> sur deux </a:t>
            </a:r>
            <a:r>
              <a:rPr lang="pl-PL" dirty="0" err="1"/>
              <a:t>familles</a:t>
            </a:r>
            <a:r>
              <a:rPr lang="pl-PL" dirty="0"/>
              <a:t>: Boscy et Niebiescy</a:t>
            </a:r>
          </a:p>
          <a:p>
            <a:pPr algn="ctr"/>
            <a:r>
              <a:rPr lang="fr-FR" dirty="0"/>
              <a:t>histoire mythique</a:t>
            </a:r>
            <a:endParaRPr lang="pl-PL" dirty="0"/>
          </a:p>
          <a:p>
            <a:pPr algn="ctr"/>
            <a:r>
              <a:rPr lang="fr-FR" dirty="0"/>
              <a:t>histoire sur le temps, le passage et le destin humain</a:t>
            </a:r>
            <a:endParaRPr lang="pl-PL" dirty="0"/>
          </a:p>
        </p:txBody>
      </p:sp>
      <p:pic>
        <p:nvPicPr>
          <p:cNvPr id="13314" name="Picture 2" descr="Książka Prawiek i inne czasy - Olga Tokarczuk - Ceny i opinie - Ceneo.p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4286250" cy="4286250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ł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apitał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pita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934</TotalTime>
  <Words>1345</Words>
  <Application>Microsoft Office PowerPoint</Application>
  <PresentationFormat>Pokaz na ekranie (4:3)</PresentationFormat>
  <Paragraphs>178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7" baseType="lpstr">
      <vt:lpstr>Franklin Gothic Book</vt:lpstr>
      <vt:lpstr>Perpetua</vt:lpstr>
      <vt:lpstr>Wingdings 2</vt:lpstr>
      <vt:lpstr>Kapitał</vt:lpstr>
      <vt:lpstr>La vie et l’œuvre d’Olga Tokarczuk </vt:lpstr>
      <vt:lpstr>Plan de présentation</vt:lpstr>
      <vt:lpstr>Vocabulaire thématique</vt:lpstr>
      <vt:lpstr>Informations générales</vt:lpstr>
      <vt:lpstr>Prezentacja programu PowerPoint</vt:lpstr>
      <vt:lpstr>Biographie</vt:lpstr>
      <vt:lpstr>Caractéristiques de l'écriture</vt:lpstr>
      <vt:lpstr>Livres</vt:lpstr>
      <vt:lpstr>Les oeuvres les plus importantes</vt:lpstr>
      <vt:lpstr>Les oeuvres les plus importantes</vt:lpstr>
      <vt:lpstr>Les oeuvres les plus importantes</vt:lpstr>
      <vt:lpstr>Les oeuvres les plus importantes</vt:lpstr>
      <vt:lpstr>Prix ​​Nobel de littérature</vt:lpstr>
      <vt:lpstr> Autres récompenses</vt:lpstr>
      <vt:lpstr>Citations</vt:lpstr>
      <vt:lpstr>Citations</vt:lpstr>
      <vt:lpstr>Informations intéressantes</vt:lpstr>
      <vt:lpstr>Quiz</vt:lpstr>
      <vt:lpstr>Prezentacja programu PowerPoint</vt:lpstr>
      <vt:lpstr>Quiz</vt:lpstr>
      <vt:lpstr>Prezentacja programu PowerPoint</vt:lpstr>
      <vt:lpstr>Bibliographie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vie et l’ œuvre de</dc:title>
  <dc:creator>HP</dc:creator>
  <cp:lastModifiedBy>Beata Kawalec</cp:lastModifiedBy>
  <cp:revision>96</cp:revision>
  <dcterms:modified xsi:type="dcterms:W3CDTF">2022-09-11T15:00:17Z</dcterms:modified>
</cp:coreProperties>
</file>