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7" r:id="rId3"/>
    <p:sldId id="259" r:id="rId4"/>
    <p:sldId id="258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6" r:id="rId17"/>
    <p:sldId id="277" r:id="rId18"/>
    <p:sldId id="273" r:id="rId19"/>
    <p:sldId id="274" r:id="rId20"/>
    <p:sldId id="275" r:id="rId21"/>
  </p:sldIdLst>
  <p:sldSz cx="18288000" cy="10287000"/>
  <p:notesSz cx="6858000" cy="9144000"/>
  <p:embeddedFontLst>
    <p:embeddedFont>
      <p:font typeface="Arimo" panose="020B0604020202020204" charset="0"/>
      <p:regular r:id="rId22"/>
    </p:embeddedFont>
    <p:embeddedFont>
      <p:font typeface="Arimo Bold" panose="020B0604020202020204" charset="0"/>
      <p:regular r:id="rId23"/>
    </p:embeddedFont>
    <p:embeddedFont>
      <p:font typeface="Calibri" panose="020F0502020204030204" pitchFamily="34" charset="0"/>
      <p:regular r:id="rId24"/>
      <p:bold r:id="rId25"/>
      <p:italic r:id="rId26"/>
      <p:boldItalic r:id="rId27"/>
    </p:embeddedFont>
    <p:embeddedFont>
      <p:font typeface="Open Sans 1" panose="020B0604020202020204" charset="0"/>
      <p:regular r:id="rId28"/>
    </p:embeddedFont>
    <p:embeddedFont>
      <p:font typeface="Open Sans 1 Bold" panose="020B0604020202020204" charset="0"/>
      <p:regular r:id="rId29"/>
    </p:embeddedFont>
    <p:embeddedFont>
      <p:font typeface="Open Sans 1 Bold Italics" panose="020B0604020202020204" charset="0"/>
      <p:regular r:id="rId30"/>
    </p:embeddedFont>
    <p:embeddedFont>
      <p:font typeface="Open Sans 1 Italics" panose="020B0604020202020204" charset="0"/>
      <p:regular r:id="rId31"/>
    </p:embeddedFont>
    <p:embeddedFont>
      <p:font typeface="Open Sans 2 Italics" panose="020B0604020202020204" charset="0"/>
      <p:regular r:id="rId32"/>
    </p:embeddedFont>
    <p:embeddedFont>
      <p:font typeface="Open Sans Light Bold" panose="020B0604020202020204" charset="0"/>
      <p:regular r:id="rId33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53" d="100"/>
          <a:sy n="53" d="100"/>
        </p:scale>
        <p:origin x="802" y="6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5.fntdata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4.fntdata"/><Relationship Id="rId33" Type="http://schemas.openxmlformats.org/officeDocument/2006/relationships/font" Target="fonts/font12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8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3.fntdata"/><Relationship Id="rId32" Type="http://schemas.openxmlformats.org/officeDocument/2006/relationships/font" Target="fonts/font11.fntdata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2.fntdata"/><Relationship Id="rId28" Type="http://schemas.openxmlformats.org/officeDocument/2006/relationships/font" Target="fonts/font7.fntdata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10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1.fntdata"/><Relationship Id="rId27" Type="http://schemas.openxmlformats.org/officeDocument/2006/relationships/font" Target="fonts/font6.fntdata"/><Relationship Id="rId30" Type="http://schemas.openxmlformats.org/officeDocument/2006/relationships/font" Target="fonts/font9.fntdata"/><Relationship Id="rId35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9/11/2022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9/11/2022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9/11/2022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9/11/2022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sv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sv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sv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sv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8E49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t="13016" r="15087" b="27249"/>
          <a:stretch>
            <a:fillRect/>
          </a:stretch>
        </p:blipFill>
        <p:spPr>
          <a:xfrm>
            <a:off x="-9508" y="2144897"/>
            <a:ext cx="18297508" cy="8142103"/>
          </a:xfrm>
          <a:prstGeom prst="rect">
            <a:avLst/>
          </a:prstGeom>
        </p:spPr>
      </p:pic>
      <p:sp>
        <p:nvSpPr>
          <p:cNvPr id="3" name="AutoShape 3"/>
          <p:cNvSpPr/>
          <p:nvPr/>
        </p:nvSpPr>
        <p:spPr>
          <a:xfrm>
            <a:off x="1" y="0"/>
            <a:ext cx="18288000" cy="2262578"/>
          </a:xfrm>
          <a:prstGeom prst="rect">
            <a:avLst/>
          </a:prstGeom>
          <a:solidFill>
            <a:srgbClr val="E8E492"/>
          </a:solidFill>
        </p:spPr>
      </p:sp>
      <p:grpSp>
        <p:nvGrpSpPr>
          <p:cNvPr id="4" name="Group 4"/>
          <p:cNvGrpSpPr/>
          <p:nvPr/>
        </p:nvGrpSpPr>
        <p:grpSpPr>
          <a:xfrm rot="-10800000">
            <a:off x="0" y="2027214"/>
            <a:ext cx="18288000" cy="330204"/>
            <a:chOff x="2714659" y="0"/>
            <a:chExt cx="24552951" cy="313819"/>
          </a:xfrm>
        </p:grpSpPr>
        <p:sp>
          <p:nvSpPr>
            <p:cNvPr id="5" name="AutoShape 5"/>
            <p:cNvSpPr/>
            <p:nvPr/>
          </p:nvSpPr>
          <p:spPr>
            <a:xfrm>
              <a:off x="16347597" y="0"/>
              <a:ext cx="10920013" cy="284213"/>
            </a:xfrm>
            <a:prstGeom prst="rect">
              <a:avLst/>
            </a:prstGeom>
            <a:solidFill>
              <a:srgbClr val="B8B750"/>
            </a:solidFill>
          </p:spPr>
        </p:sp>
        <p:sp>
          <p:nvSpPr>
            <p:cNvPr id="6" name="AutoShape 6"/>
            <p:cNvSpPr/>
            <p:nvPr/>
          </p:nvSpPr>
          <p:spPr>
            <a:xfrm>
              <a:off x="2714659" y="67893"/>
              <a:ext cx="13048527" cy="245926"/>
            </a:xfrm>
            <a:prstGeom prst="rect">
              <a:avLst/>
            </a:prstGeom>
            <a:solidFill>
              <a:srgbClr val="B8B750"/>
            </a:solidFill>
          </p:spPr>
        </p:sp>
      </p:grpSp>
      <p:pic>
        <p:nvPicPr>
          <p:cNvPr id="7" name="Picture 7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435634" y="218727"/>
            <a:ext cx="1633994" cy="1633994"/>
          </a:xfrm>
          <a:prstGeom prst="rect">
            <a:avLst/>
          </a:prstGeom>
        </p:spPr>
      </p:pic>
      <p:sp>
        <p:nvSpPr>
          <p:cNvPr id="8" name="TextBox 8"/>
          <p:cNvSpPr txBox="1"/>
          <p:nvPr/>
        </p:nvSpPr>
        <p:spPr>
          <a:xfrm>
            <a:off x="435634" y="5143500"/>
            <a:ext cx="9037899" cy="253106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9982"/>
              </a:lnSpc>
            </a:pPr>
            <a:r>
              <a:rPr lang="en-US" sz="8318" spc="83" dirty="0">
                <a:solidFill>
                  <a:srgbClr val="FAFEFF"/>
                </a:solidFill>
                <a:latin typeface="Open Sans Light Bold"/>
              </a:rPr>
              <a:t>Albert Camus - </a:t>
            </a:r>
          </a:p>
          <a:p>
            <a:pPr algn="ctr">
              <a:lnSpc>
                <a:spcPts val="9982"/>
              </a:lnSpc>
            </a:pPr>
            <a:r>
              <a:rPr lang="en-US" sz="8318" spc="83" dirty="0">
                <a:solidFill>
                  <a:srgbClr val="FAFEFF"/>
                </a:solidFill>
                <a:latin typeface="Open Sans Light Bold"/>
              </a:rPr>
              <a:t>la vie et </a:t>
            </a:r>
            <a:r>
              <a:rPr lang="en-US" sz="8318" spc="83" dirty="0" err="1">
                <a:solidFill>
                  <a:srgbClr val="FAFEFF"/>
                </a:solidFill>
                <a:latin typeface="Open Sans Light Bold"/>
              </a:rPr>
              <a:t>l’œuvre</a:t>
            </a:r>
            <a:r>
              <a:rPr lang="en-US" sz="8318" spc="83" dirty="0">
                <a:solidFill>
                  <a:srgbClr val="FAFEFF"/>
                </a:solidFill>
                <a:latin typeface="Open Sans Light Bold"/>
              </a:rPr>
              <a:t> 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2208017" y="417095"/>
            <a:ext cx="4951690" cy="61160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171"/>
              </a:lnSpc>
              <a:spcBef>
                <a:spcPct val="0"/>
              </a:spcBef>
            </a:pPr>
            <a:r>
              <a:rPr lang="en-US" sz="3447" spc="34">
                <a:solidFill>
                  <a:srgbClr val="000000"/>
                </a:solidFill>
                <a:latin typeface="Open Sans 1 Bold"/>
              </a:rPr>
              <a:t>Université de Rzeszów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8746949" y="59473"/>
            <a:ext cx="7619643" cy="230832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649"/>
              </a:lnSpc>
              <a:spcBef>
                <a:spcPct val="0"/>
              </a:spcBef>
            </a:pPr>
            <a:r>
              <a:rPr lang="en-US" sz="2800" spc="24" dirty="0">
                <a:solidFill>
                  <a:srgbClr val="000000"/>
                </a:solidFill>
                <a:latin typeface="Open Sans 1 Bold"/>
              </a:rPr>
              <a:t>Collège des Sciences </a:t>
            </a:r>
            <a:r>
              <a:rPr lang="en-US" sz="2800" spc="24" dirty="0" err="1">
                <a:solidFill>
                  <a:srgbClr val="000000"/>
                </a:solidFill>
                <a:latin typeface="Open Sans 1 Bold"/>
              </a:rPr>
              <a:t>Humaines</a:t>
            </a:r>
            <a:endParaRPr lang="en-US" sz="2800" spc="24" dirty="0">
              <a:solidFill>
                <a:srgbClr val="000000"/>
              </a:solidFill>
              <a:latin typeface="Open Sans 1 Bold"/>
            </a:endParaRPr>
          </a:p>
          <a:p>
            <a:pPr>
              <a:lnSpc>
                <a:spcPts val="3649"/>
              </a:lnSpc>
              <a:spcBef>
                <a:spcPct val="0"/>
              </a:spcBef>
            </a:pPr>
            <a:r>
              <a:rPr lang="en-US" sz="2800" spc="24" dirty="0" err="1">
                <a:solidFill>
                  <a:srgbClr val="000000"/>
                </a:solidFill>
                <a:latin typeface="Open Sans 1 Bold"/>
              </a:rPr>
              <a:t>Philologie</a:t>
            </a:r>
            <a:r>
              <a:rPr lang="en-US" sz="2800" spc="24" dirty="0">
                <a:solidFill>
                  <a:srgbClr val="000000"/>
                </a:solidFill>
                <a:latin typeface="Open Sans 1 Bold"/>
              </a:rPr>
              <a:t> polonaise</a:t>
            </a:r>
          </a:p>
          <a:p>
            <a:pPr>
              <a:lnSpc>
                <a:spcPts val="3649"/>
              </a:lnSpc>
              <a:spcBef>
                <a:spcPct val="0"/>
              </a:spcBef>
            </a:pPr>
            <a:r>
              <a:rPr lang="en-US" sz="2800" spc="24" dirty="0">
                <a:solidFill>
                  <a:srgbClr val="000000"/>
                </a:solidFill>
                <a:latin typeface="Open Sans 1 Bold"/>
              </a:rPr>
              <a:t>Études de </a:t>
            </a:r>
            <a:r>
              <a:rPr lang="pl-PL" sz="2800" spc="24" dirty="0" err="1">
                <a:solidFill>
                  <a:srgbClr val="000000"/>
                </a:solidFill>
                <a:latin typeface="Open Sans 1 Bold"/>
              </a:rPr>
              <a:t>duxi</a:t>
            </a:r>
            <a:r>
              <a:rPr lang="en-US" sz="2800" spc="24" dirty="0">
                <a:solidFill>
                  <a:srgbClr val="000000"/>
                </a:solidFill>
                <a:latin typeface="Open Sans 1 Bold"/>
              </a:rPr>
              <a:t>è</a:t>
            </a:r>
            <a:r>
              <a:rPr lang="pl-PL" sz="2800" spc="24" dirty="0">
                <a:solidFill>
                  <a:srgbClr val="000000"/>
                </a:solidFill>
                <a:latin typeface="Open Sans 1 Bold"/>
              </a:rPr>
              <a:t>me</a:t>
            </a:r>
            <a:r>
              <a:rPr lang="en-US" sz="2800" spc="24" dirty="0">
                <a:solidFill>
                  <a:srgbClr val="000000"/>
                </a:solidFill>
                <a:latin typeface="Open Sans 1 Bold"/>
              </a:rPr>
              <a:t> </a:t>
            </a:r>
            <a:r>
              <a:rPr lang="en-US" sz="2800" spc="24" dirty="0" err="1">
                <a:solidFill>
                  <a:srgbClr val="000000"/>
                </a:solidFill>
                <a:latin typeface="Open Sans 1 Bold"/>
              </a:rPr>
              <a:t>cycl</a:t>
            </a:r>
            <a:r>
              <a:rPr lang="pl-PL" sz="2800" spc="24" dirty="0">
                <a:solidFill>
                  <a:srgbClr val="000000"/>
                </a:solidFill>
                <a:latin typeface="Open Sans 1 Bold"/>
              </a:rPr>
              <a:t>e</a:t>
            </a:r>
          </a:p>
          <a:p>
            <a:pPr>
              <a:lnSpc>
                <a:spcPts val="3649"/>
              </a:lnSpc>
              <a:spcBef>
                <a:spcPct val="0"/>
              </a:spcBef>
            </a:pPr>
            <a:r>
              <a:rPr lang="en-US" sz="2800" spc="24" dirty="0">
                <a:solidFill>
                  <a:srgbClr val="000000"/>
                </a:solidFill>
                <a:latin typeface="Open Sans 1 Bold"/>
              </a:rPr>
              <a:t>É</a:t>
            </a:r>
            <a:r>
              <a:rPr lang="pl-PL" sz="2800" spc="24" dirty="0" err="1">
                <a:solidFill>
                  <a:srgbClr val="000000"/>
                </a:solidFill>
                <a:latin typeface="Open Sans 1 Bold"/>
              </a:rPr>
              <a:t>labor</a:t>
            </a:r>
            <a:r>
              <a:rPr lang="en-US" sz="2800" spc="24" dirty="0">
                <a:solidFill>
                  <a:srgbClr val="000000"/>
                </a:solidFill>
                <a:latin typeface="Open Sans 1 Bold"/>
              </a:rPr>
              <a:t>é</a:t>
            </a:r>
            <a:r>
              <a:rPr lang="pl-PL" sz="2800" spc="24" dirty="0">
                <a:solidFill>
                  <a:srgbClr val="000000"/>
                </a:solidFill>
                <a:latin typeface="Open Sans 1 Bold"/>
              </a:rPr>
              <a:t> par </a:t>
            </a:r>
            <a:r>
              <a:rPr lang="pl-PL" sz="3200" b="1" spc="24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JOANNA SZYMAŃSKA</a:t>
            </a:r>
          </a:p>
          <a:p>
            <a:pPr>
              <a:lnSpc>
                <a:spcPts val="3649"/>
              </a:lnSpc>
              <a:spcBef>
                <a:spcPct val="0"/>
              </a:spcBef>
            </a:pPr>
            <a:endParaRPr lang="en-US" sz="2433" spc="24" dirty="0">
              <a:solidFill>
                <a:srgbClr val="000000"/>
              </a:solidFill>
              <a:latin typeface="Open Sans 1 Bold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8E49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3000332" y="7929582"/>
            <a:ext cx="15287668" cy="214314"/>
          </a:xfrm>
          <a:prstGeom prst="rect">
            <a:avLst/>
          </a:prstGeom>
          <a:solidFill>
            <a:srgbClr val="000000">
              <a:alpha val="49804"/>
            </a:srgbClr>
          </a:solidFill>
        </p:spPr>
      </p:sp>
      <p:sp>
        <p:nvSpPr>
          <p:cNvPr id="5" name="AutoShape 5"/>
          <p:cNvSpPr/>
          <p:nvPr/>
        </p:nvSpPr>
        <p:spPr>
          <a:xfrm>
            <a:off x="8000992" y="565486"/>
            <a:ext cx="10287008" cy="220295"/>
          </a:xfrm>
          <a:prstGeom prst="rect">
            <a:avLst/>
          </a:prstGeom>
          <a:solidFill>
            <a:srgbClr val="000000">
              <a:alpha val="49804"/>
            </a:srgbClr>
          </a:solidFill>
        </p:spPr>
      </p:sp>
      <p:sp>
        <p:nvSpPr>
          <p:cNvPr id="6" name="AutoShape 6"/>
          <p:cNvSpPr/>
          <p:nvPr/>
        </p:nvSpPr>
        <p:spPr>
          <a:xfrm>
            <a:off x="6429356" y="2833936"/>
            <a:ext cx="11803082" cy="237861"/>
          </a:xfrm>
          <a:prstGeom prst="rect">
            <a:avLst/>
          </a:prstGeom>
          <a:solidFill>
            <a:srgbClr val="000000">
              <a:alpha val="49804"/>
            </a:srgbClr>
          </a:solidFill>
        </p:spPr>
      </p:sp>
      <p:sp>
        <p:nvSpPr>
          <p:cNvPr id="7" name="AutoShape 7"/>
          <p:cNvSpPr/>
          <p:nvPr/>
        </p:nvSpPr>
        <p:spPr>
          <a:xfrm>
            <a:off x="4643406" y="5445799"/>
            <a:ext cx="13644594" cy="197767"/>
          </a:xfrm>
          <a:prstGeom prst="rect">
            <a:avLst/>
          </a:prstGeom>
          <a:solidFill>
            <a:srgbClr val="000000">
              <a:alpha val="49804"/>
            </a:srgbClr>
          </a:solidFill>
        </p:spPr>
      </p:sp>
      <p:pic>
        <p:nvPicPr>
          <p:cNvPr id="9" name="Picture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-671158">
            <a:off x="262189" y="5211298"/>
            <a:ext cx="3203879" cy="3016791"/>
          </a:xfrm>
          <a:prstGeom prst="rect">
            <a:avLst/>
          </a:prstGeom>
        </p:spPr>
      </p:pic>
      <p:sp>
        <p:nvSpPr>
          <p:cNvPr id="10" name="TextBox 10"/>
          <p:cNvSpPr txBox="1"/>
          <p:nvPr/>
        </p:nvSpPr>
        <p:spPr>
          <a:xfrm>
            <a:off x="0" y="571468"/>
            <a:ext cx="6900967" cy="376254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0118"/>
              </a:lnSpc>
            </a:pPr>
            <a:r>
              <a:rPr lang="en-US" sz="6000" spc="67" dirty="0">
                <a:solidFill>
                  <a:srgbClr val="FFFFFF"/>
                </a:solidFill>
                <a:latin typeface="Open Sans 1 Bold"/>
              </a:rPr>
              <a:t>LE CLASSEMENT DE L'OEUVRE </a:t>
            </a:r>
          </a:p>
          <a:p>
            <a:pPr algn="ctr">
              <a:lnSpc>
                <a:spcPts val="10118"/>
              </a:lnSpc>
              <a:spcBef>
                <a:spcPct val="0"/>
              </a:spcBef>
            </a:pPr>
            <a:r>
              <a:rPr lang="en-US" sz="6000" spc="67" dirty="0">
                <a:solidFill>
                  <a:srgbClr val="FFFFFF"/>
                </a:solidFill>
                <a:latin typeface="Open Sans 1 Bold"/>
              </a:rPr>
              <a:t>DE CAMUS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6884704" y="1205152"/>
            <a:ext cx="11559358" cy="130667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786"/>
              </a:lnSpc>
              <a:spcBef>
                <a:spcPct val="0"/>
              </a:spcBef>
            </a:pPr>
            <a:r>
              <a:rPr lang="en-US" sz="3857" b="1" spc="38" dirty="0">
                <a:solidFill>
                  <a:srgbClr val="000000"/>
                </a:solidFill>
                <a:latin typeface="Open Sans 1" charset="0"/>
                <a:ea typeface="Open Sans 1" charset="0"/>
                <a:cs typeface="Open Sans 1" charset="0"/>
              </a:rPr>
              <a:t>• des </a:t>
            </a:r>
            <a:r>
              <a:rPr lang="en-US" sz="3857" b="1" spc="38" dirty="0" err="1">
                <a:solidFill>
                  <a:srgbClr val="000000"/>
                </a:solidFill>
                <a:latin typeface="Open Sans 1" charset="0"/>
                <a:ea typeface="Open Sans 1" charset="0"/>
                <a:cs typeface="Open Sans 1" charset="0"/>
              </a:rPr>
              <a:t>romans</a:t>
            </a:r>
            <a:endParaRPr lang="en-US" sz="3857" b="1" spc="38" dirty="0">
              <a:solidFill>
                <a:srgbClr val="000000"/>
              </a:solidFill>
              <a:latin typeface="Open Sans 1" charset="0"/>
              <a:ea typeface="Open Sans 1" charset="0"/>
              <a:cs typeface="Open Sans 1" charset="0"/>
            </a:endParaRPr>
          </a:p>
          <a:p>
            <a:pPr algn="ctr">
              <a:lnSpc>
                <a:spcPts val="4798"/>
              </a:lnSpc>
              <a:spcBef>
                <a:spcPct val="0"/>
              </a:spcBef>
            </a:pPr>
            <a:r>
              <a:rPr lang="en-US" sz="3199" spc="31" dirty="0">
                <a:solidFill>
                  <a:srgbClr val="000000"/>
                </a:solidFill>
                <a:latin typeface="Open Sans 1" charset="0"/>
                <a:ea typeface="Open Sans 1" charset="0"/>
                <a:cs typeface="Open Sans 1" charset="0"/>
              </a:rPr>
              <a:t>(</a:t>
            </a:r>
            <a:r>
              <a:rPr lang="en-US" sz="3199" i="1" spc="31" dirty="0" err="1">
                <a:solidFill>
                  <a:srgbClr val="000000"/>
                </a:solidFill>
                <a:latin typeface="Open Sans 1" charset="0"/>
                <a:ea typeface="Open Sans 1" charset="0"/>
                <a:cs typeface="Open Sans 1" charset="0"/>
              </a:rPr>
              <a:t>L’étranger</a:t>
            </a:r>
            <a:r>
              <a:rPr lang="en-US" sz="3199" i="1" spc="31" dirty="0">
                <a:solidFill>
                  <a:srgbClr val="000000"/>
                </a:solidFill>
                <a:latin typeface="Open Sans 1" charset="0"/>
                <a:ea typeface="Open Sans 1" charset="0"/>
                <a:cs typeface="Open Sans 1" charset="0"/>
              </a:rPr>
              <a:t>;  La </a:t>
            </a:r>
            <a:r>
              <a:rPr lang="en-US" sz="3199" i="1" spc="31" dirty="0" err="1">
                <a:solidFill>
                  <a:srgbClr val="000000"/>
                </a:solidFill>
                <a:latin typeface="Open Sans 1" charset="0"/>
                <a:ea typeface="Open Sans 1" charset="0"/>
                <a:cs typeface="Open Sans 1" charset="0"/>
              </a:rPr>
              <a:t>Peste</a:t>
            </a:r>
            <a:r>
              <a:rPr lang="en-US" sz="3199" i="1" spc="31" dirty="0">
                <a:solidFill>
                  <a:srgbClr val="000000"/>
                </a:solidFill>
                <a:latin typeface="Open Sans 1" charset="0"/>
                <a:ea typeface="Open Sans 1" charset="0"/>
                <a:cs typeface="Open Sans 1" charset="0"/>
              </a:rPr>
              <a:t>;  La chute; Le premier </a:t>
            </a:r>
            <a:r>
              <a:rPr lang="en-US" sz="3199" i="1" spc="31" dirty="0" err="1">
                <a:solidFill>
                  <a:srgbClr val="000000"/>
                </a:solidFill>
                <a:latin typeface="Open Sans 1" charset="0"/>
                <a:ea typeface="Open Sans 1" charset="0"/>
                <a:cs typeface="Open Sans 1" charset="0"/>
              </a:rPr>
              <a:t>homme</a:t>
            </a:r>
            <a:r>
              <a:rPr lang="en-US" sz="3199" spc="31" dirty="0">
                <a:solidFill>
                  <a:srgbClr val="000000"/>
                </a:solidFill>
                <a:latin typeface="Open Sans 1" charset="0"/>
                <a:ea typeface="Open Sans 1" charset="0"/>
                <a:cs typeface="Open Sans 1" charset="0"/>
              </a:rPr>
              <a:t>) </a:t>
            </a:r>
          </a:p>
        </p:txBody>
      </p:sp>
      <p:sp>
        <p:nvSpPr>
          <p:cNvPr id="12" name="TextBox 12"/>
          <p:cNvSpPr txBox="1"/>
          <p:nvPr/>
        </p:nvSpPr>
        <p:spPr>
          <a:xfrm>
            <a:off x="6884704" y="3681326"/>
            <a:ext cx="10286405" cy="135934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756"/>
              </a:lnSpc>
              <a:spcBef>
                <a:spcPct val="0"/>
              </a:spcBef>
            </a:pPr>
            <a:r>
              <a:rPr lang="en-US" sz="3837" b="1" spc="38" dirty="0">
                <a:solidFill>
                  <a:srgbClr val="000000"/>
                </a:solidFill>
                <a:latin typeface="Open Sans 1" charset="0"/>
                <a:ea typeface="Open Sans 1" charset="0"/>
                <a:cs typeface="Open Sans 1" charset="0"/>
              </a:rPr>
              <a:t>• des </a:t>
            </a:r>
            <a:r>
              <a:rPr lang="en-US" sz="3837" b="1" spc="38" dirty="0" err="1">
                <a:solidFill>
                  <a:srgbClr val="000000"/>
                </a:solidFill>
                <a:latin typeface="Open Sans 1" charset="0"/>
                <a:ea typeface="Open Sans 1" charset="0"/>
                <a:cs typeface="Open Sans 1" charset="0"/>
              </a:rPr>
              <a:t>drames</a:t>
            </a:r>
            <a:r>
              <a:rPr lang="en-US" sz="3837" b="1" spc="38" dirty="0">
                <a:solidFill>
                  <a:srgbClr val="000000"/>
                </a:solidFill>
                <a:latin typeface="Open Sans 1" charset="0"/>
                <a:ea typeface="Open Sans 1" charset="0"/>
                <a:cs typeface="Open Sans 1" charset="0"/>
              </a:rPr>
              <a:t> </a:t>
            </a:r>
          </a:p>
          <a:p>
            <a:pPr algn="ctr">
              <a:lnSpc>
                <a:spcPts val="4774"/>
              </a:lnSpc>
              <a:spcBef>
                <a:spcPct val="0"/>
              </a:spcBef>
            </a:pPr>
            <a:r>
              <a:rPr lang="en-US" sz="3183" spc="31" dirty="0">
                <a:solidFill>
                  <a:srgbClr val="000000"/>
                </a:solidFill>
                <a:latin typeface="Open Sans 1" charset="0"/>
                <a:ea typeface="Open Sans 1" charset="0"/>
                <a:cs typeface="Open Sans 1" charset="0"/>
              </a:rPr>
              <a:t>(</a:t>
            </a:r>
            <a:r>
              <a:rPr lang="en-US" sz="3183" i="1" spc="31" dirty="0">
                <a:solidFill>
                  <a:srgbClr val="000000"/>
                </a:solidFill>
                <a:latin typeface="Open Sans 1" charset="0"/>
                <a:ea typeface="Open Sans 1" charset="0"/>
                <a:cs typeface="Open Sans 1" charset="0"/>
              </a:rPr>
              <a:t>Caligula</a:t>
            </a:r>
            <a:r>
              <a:rPr lang="pl-PL" sz="3183" i="1" spc="31" dirty="0">
                <a:solidFill>
                  <a:srgbClr val="000000"/>
                </a:solidFill>
                <a:latin typeface="Open Sans 1" charset="0"/>
                <a:ea typeface="Open Sans 1" charset="0"/>
                <a:cs typeface="Open Sans 1" charset="0"/>
              </a:rPr>
              <a:t>;</a:t>
            </a:r>
            <a:r>
              <a:rPr lang="en-US" sz="3183" i="1" spc="31" dirty="0">
                <a:solidFill>
                  <a:srgbClr val="000000"/>
                </a:solidFill>
                <a:latin typeface="Open Sans 1" charset="0"/>
                <a:ea typeface="Open Sans 1" charset="0"/>
                <a:cs typeface="Open Sans 1" charset="0"/>
              </a:rPr>
              <a:t> </a:t>
            </a:r>
            <a:r>
              <a:rPr lang="en-US" sz="3183" i="1" spc="31" dirty="0" err="1">
                <a:solidFill>
                  <a:srgbClr val="000000"/>
                </a:solidFill>
                <a:latin typeface="Open Sans 1" charset="0"/>
                <a:ea typeface="Open Sans 1" charset="0"/>
                <a:cs typeface="Open Sans 1" charset="0"/>
              </a:rPr>
              <a:t>L’État</a:t>
            </a:r>
            <a:r>
              <a:rPr lang="en-US" sz="3183" i="1" spc="31" dirty="0">
                <a:solidFill>
                  <a:srgbClr val="000000"/>
                </a:solidFill>
                <a:latin typeface="Open Sans 1" charset="0"/>
                <a:ea typeface="Open Sans 1" charset="0"/>
                <a:cs typeface="Open Sans 1" charset="0"/>
              </a:rPr>
              <a:t> de </a:t>
            </a:r>
            <a:r>
              <a:rPr lang="en-US" sz="3183" i="1" spc="31" dirty="0" err="1">
                <a:solidFill>
                  <a:srgbClr val="000000"/>
                </a:solidFill>
                <a:latin typeface="Open Sans 1" charset="0"/>
                <a:ea typeface="Open Sans 1" charset="0"/>
                <a:cs typeface="Open Sans 1" charset="0"/>
              </a:rPr>
              <a:t>siège</a:t>
            </a:r>
            <a:r>
              <a:rPr lang="pl-PL" sz="3183" i="1" spc="31" dirty="0">
                <a:solidFill>
                  <a:srgbClr val="000000"/>
                </a:solidFill>
                <a:latin typeface="Open Sans 1" charset="0"/>
                <a:ea typeface="Open Sans 1" charset="0"/>
                <a:cs typeface="Open Sans 1" charset="0"/>
              </a:rPr>
              <a:t>;</a:t>
            </a:r>
            <a:r>
              <a:rPr lang="en-US" sz="3183" i="1" spc="31" dirty="0">
                <a:solidFill>
                  <a:srgbClr val="000000"/>
                </a:solidFill>
                <a:latin typeface="Open Sans 1" charset="0"/>
                <a:ea typeface="Open Sans 1" charset="0"/>
                <a:cs typeface="Open Sans 1" charset="0"/>
              </a:rPr>
              <a:t> Le </a:t>
            </a:r>
            <a:r>
              <a:rPr lang="en-US" sz="3183" i="1" spc="31" dirty="0" err="1">
                <a:solidFill>
                  <a:srgbClr val="000000"/>
                </a:solidFill>
                <a:latin typeface="Open Sans 1" charset="0"/>
                <a:ea typeface="Open Sans 1" charset="0"/>
                <a:cs typeface="Open Sans 1" charset="0"/>
              </a:rPr>
              <a:t>Malentendu</a:t>
            </a:r>
            <a:r>
              <a:rPr lang="pl-PL" sz="3183" i="1" spc="31" dirty="0">
                <a:solidFill>
                  <a:srgbClr val="000000"/>
                </a:solidFill>
                <a:latin typeface="Open Sans 1" charset="0"/>
                <a:ea typeface="Open Sans 1" charset="0"/>
                <a:cs typeface="Open Sans 1" charset="0"/>
              </a:rPr>
              <a:t>;</a:t>
            </a:r>
            <a:r>
              <a:rPr lang="en-US" sz="3183" i="1" spc="31" dirty="0">
                <a:solidFill>
                  <a:srgbClr val="000000"/>
                </a:solidFill>
                <a:latin typeface="Open Sans 1" charset="0"/>
                <a:ea typeface="Open Sans 1" charset="0"/>
                <a:cs typeface="Open Sans 1" charset="0"/>
              </a:rPr>
              <a:t> Les </a:t>
            </a:r>
            <a:r>
              <a:rPr lang="en-US" sz="3183" i="1" spc="31" dirty="0" err="1">
                <a:solidFill>
                  <a:srgbClr val="000000"/>
                </a:solidFill>
                <a:latin typeface="Open Sans 1" charset="0"/>
                <a:ea typeface="Open Sans 1" charset="0"/>
                <a:cs typeface="Open Sans 1" charset="0"/>
              </a:rPr>
              <a:t>Juste</a:t>
            </a:r>
            <a:r>
              <a:rPr lang="pl-PL" sz="3183" i="1" spc="31" dirty="0">
                <a:solidFill>
                  <a:srgbClr val="000000"/>
                </a:solidFill>
                <a:latin typeface="Open Sans 1" charset="0"/>
                <a:ea typeface="Open Sans 1" charset="0"/>
                <a:cs typeface="Open Sans 1" charset="0"/>
              </a:rPr>
              <a:t>s)</a:t>
            </a:r>
            <a:endParaRPr lang="en-US" sz="3183" i="1" spc="31" dirty="0">
              <a:solidFill>
                <a:srgbClr val="FAFEFF"/>
              </a:solidFill>
              <a:latin typeface="Open Sans 1"/>
            </a:endParaRPr>
          </a:p>
        </p:txBody>
      </p:sp>
      <p:sp>
        <p:nvSpPr>
          <p:cNvPr id="13" name="TextBox 13"/>
          <p:cNvSpPr txBox="1"/>
          <p:nvPr/>
        </p:nvSpPr>
        <p:spPr>
          <a:xfrm>
            <a:off x="3824018" y="5961268"/>
            <a:ext cx="14853780" cy="132185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830"/>
              </a:lnSpc>
              <a:spcBef>
                <a:spcPct val="0"/>
              </a:spcBef>
            </a:pPr>
            <a:r>
              <a:rPr lang="en-US" sz="3886" b="1" spc="38" dirty="0">
                <a:solidFill>
                  <a:srgbClr val="000000"/>
                </a:solidFill>
                <a:latin typeface="Open Sans 1" charset="0"/>
                <a:ea typeface="Open Sans 1" charset="0"/>
                <a:cs typeface="Open Sans 1" charset="0"/>
              </a:rPr>
              <a:t>• des </a:t>
            </a:r>
            <a:r>
              <a:rPr lang="en-US" sz="3886" b="1" spc="38" dirty="0" err="1">
                <a:solidFill>
                  <a:srgbClr val="000000"/>
                </a:solidFill>
                <a:latin typeface="Open Sans 1" charset="0"/>
                <a:ea typeface="Open Sans 1" charset="0"/>
                <a:cs typeface="Open Sans 1" charset="0"/>
              </a:rPr>
              <a:t>essais</a:t>
            </a:r>
            <a:r>
              <a:rPr lang="en-US" sz="3886" b="1" spc="38" dirty="0">
                <a:solidFill>
                  <a:srgbClr val="000000"/>
                </a:solidFill>
                <a:latin typeface="Open Sans 1" charset="0"/>
                <a:ea typeface="Open Sans 1" charset="0"/>
                <a:cs typeface="Open Sans 1" charset="0"/>
              </a:rPr>
              <a:t>  </a:t>
            </a:r>
          </a:p>
          <a:p>
            <a:pPr algn="ctr">
              <a:lnSpc>
                <a:spcPts val="4836"/>
              </a:lnSpc>
              <a:spcBef>
                <a:spcPct val="0"/>
              </a:spcBef>
            </a:pPr>
            <a:r>
              <a:rPr lang="en-US" sz="3224" spc="32" dirty="0">
                <a:solidFill>
                  <a:srgbClr val="000000"/>
                </a:solidFill>
                <a:latin typeface="Open Sans 1" charset="0"/>
                <a:ea typeface="Open Sans 1" charset="0"/>
                <a:cs typeface="Open Sans 1" charset="0"/>
              </a:rPr>
              <a:t>(</a:t>
            </a:r>
            <a:r>
              <a:rPr lang="en-US" sz="3224" i="1" spc="32" dirty="0">
                <a:solidFill>
                  <a:srgbClr val="000000"/>
                </a:solidFill>
                <a:latin typeface="Open Sans 1" charset="0"/>
                <a:ea typeface="Open Sans 1" charset="0"/>
                <a:cs typeface="Open Sans 1" charset="0"/>
              </a:rPr>
              <a:t>Le </a:t>
            </a:r>
            <a:r>
              <a:rPr lang="en-US" sz="3224" i="1" spc="32" dirty="0" err="1">
                <a:solidFill>
                  <a:srgbClr val="000000"/>
                </a:solidFill>
                <a:latin typeface="Open Sans 1" charset="0"/>
                <a:ea typeface="Open Sans 1" charset="0"/>
                <a:cs typeface="Open Sans 1" charset="0"/>
              </a:rPr>
              <a:t>mythe</a:t>
            </a:r>
            <a:r>
              <a:rPr lang="en-US" sz="3224" i="1" spc="32" dirty="0">
                <a:solidFill>
                  <a:srgbClr val="000000"/>
                </a:solidFill>
                <a:latin typeface="Open Sans 1" charset="0"/>
                <a:ea typeface="Open Sans 1" charset="0"/>
                <a:cs typeface="Open Sans 1" charset="0"/>
              </a:rPr>
              <a:t> de </a:t>
            </a:r>
            <a:r>
              <a:rPr lang="en-US" sz="3224" i="1" spc="32" dirty="0" err="1">
                <a:solidFill>
                  <a:srgbClr val="000000"/>
                </a:solidFill>
                <a:latin typeface="Open Sans 1" charset="0"/>
                <a:ea typeface="Open Sans 1" charset="0"/>
                <a:cs typeface="Open Sans 1" charset="0"/>
              </a:rPr>
              <a:t>Sisyphe</a:t>
            </a:r>
            <a:r>
              <a:rPr lang="pl-PL" sz="3224" i="1" spc="32" dirty="0">
                <a:solidFill>
                  <a:srgbClr val="000000"/>
                </a:solidFill>
                <a:latin typeface="Open Sans 1" charset="0"/>
                <a:ea typeface="Open Sans 1" charset="0"/>
                <a:cs typeface="Open Sans 1" charset="0"/>
              </a:rPr>
              <a:t>;</a:t>
            </a:r>
            <a:r>
              <a:rPr lang="en-US" sz="3224" i="1" spc="32" dirty="0">
                <a:solidFill>
                  <a:srgbClr val="000000"/>
                </a:solidFill>
                <a:latin typeface="Open Sans 1" charset="0"/>
                <a:ea typeface="Open Sans 1" charset="0"/>
                <a:cs typeface="Open Sans 1" charset="0"/>
              </a:rPr>
              <a:t> </a:t>
            </a:r>
            <a:r>
              <a:rPr lang="en-US" sz="3224" i="1" spc="32" dirty="0" err="1">
                <a:solidFill>
                  <a:srgbClr val="000000"/>
                </a:solidFill>
                <a:latin typeface="Open Sans 1" charset="0"/>
                <a:ea typeface="Open Sans 1" charset="0"/>
                <a:cs typeface="Open Sans 1" charset="0"/>
              </a:rPr>
              <a:t>Côté</a:t>
            </a:r>
            <a:r>
              <a:rPr lang="en-US" sz="3224" i="1" spc="32" dirty="0">
                <a:solidFill>
                  <a:srgbClr val="000000"/>
                </a:solidFill>
                <a:latin typeface="Open Sans 1" charset="0"/>
                <a:ea typeface="Open Sans 1" charset="0"/>
                <a:cs typeface="Open Sans 1" charset="0"/>
              </a:rPr>
              <a:t> </a:t>
            </a:r>
            <a:r>
              <a:rPr lang="en-US" sz="3224" i="1" spc="32" dirty="0" err="1">
                <a:solidFill>
                  <a:srgbClr val="000000"/>
                </a:solidFill>
                <a:latin typeface="Open Sans 1" charset="0"/>
                <a:ea typeface="Open Sans 1" charset="0"/>
                <a:cs typeface="Open Sans 1" charset="0"/>
              </a:rPr>
              <a:t>droit</a:t>
            </a:r>
            <a:r>
              <a:rPr lang="en-US" sz="3224" i="1" spc="32" dirty="0">
                <a:solidFill>
                  <a:srgbClr val="000000"/>
                </a:solidFill>
                <a:latin typeface="Open Sans 1" charset="0"/>
                <a:ea typeface="Open Sans 1" charset="0"/>
                <a:cs typeface="Open Sans 1" charset="0"/>
              </a:rPr>
              <a:t> et </a:t>
            </a:r>
            <a:r>
              <a:rPr lang="en-US" sz="3224" i="1" spc="32" dirty="0" err="1">
                <a:solidFill>
                  <a:srgbClr val="000000"/>
                </a:solidFill>
                <a:latin typeface="Open Sans 1" charset="0"/>
                <a:ea typeface="Open Sans 1" charset="0"/>
                <a:cs typeface="Open Sans 1" charset="0"/>
              </a:rPr>
              <a:t>côté</a:t>
            </a:r>
            <a:r>
              <a:rPr lang="en-US" sz="3224" i="1" spc="32" dirty="0">
                <a:solidFill>
                  <a:srgbClr val="000000"/>
                </a:solidFill>
                <a:latin typeface="Open Sans 1" charset="0"/>
                <a:ea typeface="Open Sans 1" charset="0"/>
                <a:cs typeface="Open Sans 1" charset="0"/>
              </a:rPr>
              <a:t> gauche</a:t>
            </a:r>
            <a:r>
              <a:rPr lang="pl-PL" sz="3224" i="1" spc="32" dirty="0">
                <a:solidFill>
                  <a:srgbClr val="000000"/>
                </a:solidFill>
                <a:latin typeface="Open Sans 1" charset="0"/>
                <a:ea typeface="Open Sans 1" charset="0"/>
                <a:cs typeface="Open Sans 1" charset="0"/>
              </a:rPr>
              <a:t>;</a:t>
            </a:r>
            <a:r>
              <a:rPr lang="en-US" sz="3224" i="1" spc="32" dirty="0">
                <a:solidFill>
                  <a:srgbClr val="000000"/>
                </a:solidFill>
                <a:latin typeface="Open Sans 1" charset="0"/>
                <a:ea typeface="Open Sans 1" charset="0"/>
                <a:cs typeface="Open Sans 1" charset="0"/>
              </a:rPr>
              <a:t> </a:t>
            </a:r>
            <a:r>
              <a:rPr lang="en-US" sz="3224" i="1" spc="32" dirty="0" err="1">
                <a:solidFill>
                  <a:srgbClr val="000000"/>
                </a:solidFill>
                <a:latin typeface="Open Sans 1" charset="0"/>
                <a:ea typeface="Open Sans 1" charset="0"/>
                <a:cs typeface="Open Sans 1" charset="0"/>
              </a:rPr>
              <a:t>L'Homme</a:t>
            </a:r>
            <a:r>
              <a:rPr lang="en-US" sz="3224" i="1" spc="32" dirty="0">
                <a:solidFill>
                  <a:srgbClr val="000000"/>
                </a:solidFill>
                <a:latin typeface="Open Sans 1" charset="0"/>
                <a:ea typeface="Open Sans 1" charset="0"/>
                <a:cs typeface="Open Sans 1" charset="0"/>
              </a:rPr>
              <a:t> </a:t>
            </a:r>
            <a:r>
              <a:rPr lang="en-US" sz="3224" i="1" spc="32" dirty="0" err="1">
                <a:solidFill>
                  <a:srgbClr val="000000"/>
                </a:solidFill>
                <a:latin typeface="Open Sans 1" charset="0"/>
                <a:ea typeface="Open Sans 1" charset="0"/>
                <a:cs typeface="Open Sans 1" charset="0"/>
              </a:rPr>
              <a:t>Revolté</a:t>
            </a:r>
            <a:r>
              <a:rPr lang="en-US" sz="3224" spc="32" dirty="0">
                <a:solidFill>
                  <a:srgbClr val="000000"/>
                </a:solidFill>
                <a:latin typeface="Open Sans 1" charset="0"/>
                <a:ea typeface="Open Sans 1" charset="0"/>
                <a:cs typeface="Open Sans 1" charset="0"/>
              </a:rPr>
              <a:t>)</a:t>
            </a:r>
          </a:p>
        </p:txBody>
      </p:sp>
      <p:sp>
        <p:nvSpPr>
          <p:cNvPr id="14" name="TextBox 14"/>
          <p:cNvSpPr txBox="1"/>
          <p:nvPr/>
        </p:nvSpPr>
        <p:spPr>
          <a:xfrm>
            <a:off x="7201245" y="8540050"/>
            <a:ext cx="6698337" cy="132220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815"/>
              </a:lnSpc>
              <a:spcBef>
                <a:spcPct val="0"/>
              </a:spcBef>
            </a:pPr>
            <a:r>
              <a:rPr lang="en-US" sz="3877" b="1" spc="38" dirty="0">
                <a:solidFill>
                  <a:srgbClr val="000000"/>
                </a:solidFill>
                <a:latin typeface="Open Sans 1" charset="0"/>
                <a:ea typeface="Open Sans 1" charset="0"/>
                <a:cs typeface="Open Sans 1" charset="0"/>
              </a:rPr>
              <a:t>• des </a:t>
            </a:r>
            <a:r>
              <a:rPr lang="en-US" sz="3877" b="1" spc="38" dirty="0" err="1">
                <a:solidFill>
                  <a:srgbClr val="000000"/>
                </a:solidFill>
                <a:latin typeface="Open Sans 1" charset="0"/>
                <a:ea typeface="Open Sans 1" charset="0"/>
                <a:cs typeface="Open Sans 1" charset="0"/>
              </a:rPr>
              <a:t>recueils</a:t>
            </a:r>
            <a:r>
              <a:rPr lang="en-US" sz="3877" b="1" spc="38" dirty="0">
                <a:solidFill>
                  <a:srgbClr val="000000"/>
                </a:solidFill>
                <a:latin typeface="Open Sans 1" charset="0"/>
                <a:ea typeface="Open Sans 1" charset="0"/>
                <a:cs typeface="Open Sans 1" charset="0"/>
              </a:rPr>
              <a:t> de </a:t>
            </a:r>
            <a:r>
              <a:rPr lang="en-US" sz="3877" b="1" spc="38" dirty="0" err="1">
                <a:solidFill>
                  <a:srgbClr val="000000"/>
                </a:solidFill>
                <a:latin typeface="Open Sans 1" charset="0"/>
                <a:ea typeface="Open Sans 1" charset="0"/>
                <a:cs typeface="Open Sans 1" charset="0"/>
              </a:rPr>
              <a:t>nouvelles</a:t>
            </a:r>
            <a:r>
              <a:rPr lang="en-US" sz="3877" b="1" spc="38" dirty="0">
                <a:solidFill>
                  <a:srgbClr val="000000"/>
                </a:solidFill>
                <a:latin typeface="Open Sans 1" charset="0"/>
                <a:ea typeface="Open Sans 1" charset="0"/>
                <a:cs typeface="Open Sans 1" charset="0"/>
              </a:rPr>
              <a:t> </a:t>
            </a:r>
          </a:p>
          <a:p>
            <a:pPr algn="ctr">
              <a:lnSpc>
                <a:spcPts val="4823"/>
              </a:lnSpc>
              <a:spcBef>
                <a:spcPct val="0"/>
              </a:spcBef>
            </a:pPr>
            <a:r>
              <a:rPr lang="en-US" sz="3215" spc="32" dirty="0">
                <a:solidFill>
                  <a:srgbClr val="000000"/>
                </a:solidFill>
                <a:latin typeface="Open Sans 1" charset="0"/>
                <a:ea typeface="Open Sans 1" charset="0"/>
                <a:cs typeface="Open Sans 1" charset="0"/>
              </a:rPr>
              <a:t> (</a:t>
            </a:r>
            <a:r>
              <a:rPr lang="en-US" sz="3215" spc="32" dirty="0" err="1">
                <a:solidFill>
                  <a:srgbClr val="000000"/>
                </a:solidFill>
                <a:latin typeface="Open Sans 1" charset="0"/>
                <a:ea typeface="Open Sans 1" charset="0"/>
                <a:cs typeface="Open Sans 1" charset="0"/>
              </a:rPr>
              <a:t>L’exile</a:t>
            </a:r>
            <a:r>
              <a:rPr lang="en-US" sz="3215" spc="32" dirty="0">
                <a:solidFill>
                  <a:srgbClr val="000000"/>
                </a:solidFill>
                <a:latin typeface="Open Sans 1" charset="0"/>
                <a:ea typeface="Open Sans 1" charset="0"/>
                <a:cs typeface="Open Sans 1" charset="0"/>
              </a:rPr>
              <a:t> et le </a:t>
            </a:r>
            <a:r>
              <a:rPr lang="en-US" sz="3215" spc="32" dirty="0" err="1">
                <a:solidFill>
                  <a:srgbClr val="000000"/>
                </a:solidFill>
                <a:latin typeface="Open Sans 1" charset="0"/>
                <a:ea typeface="Open Sans 1" charset="0"/>
                <a:cs typeface="Open Sans 1" charset="0"/>
              </a:rPr>
              <a:t>royaume</a:t>
            </a:r>
            <a:r>
              <a:rPr lang="en-US" sz="3215" spc="32" dirty="0">
                <a:solidFill>
                  <a:srgbClr val="000000"/>
                </a:solidFill>
                <a:latin typeface="Open Sans 1" charset="0"/>
                <a:ea typeface="Open Sans 1" charset="0"/>
                <a:cs typeface="Open Sans 1" charset="0"/>
              </a:rPr>
              <a:t>; </a:t>
            </a:r>
            <a:r>
              <a:rPr lang="en-US" sz="3215" spc="32" dirty="0" err="1">
                <a:solidFill>
                  <a:srgbClr val="000000"/>
                </a:solidFill>
                <a:latin typeface="Open Sans 1" charset="0"/>
                <a:ea typeface="Open Sans 1" charset="0"/>
                <a:cs typeface="Open Sans 1" charset="0"/>
              </a:rPr>
              <a:t>L’été</a:t>
            </a:r>
            <a:r>
              <a:rPr lang="en-US" sz="3215" spc="32" dirty="0">
                <a:solidFill>
                  <a:srgbClr val="000000"/>
                </a:solidFill>
                <a:latin typeface="Open Sans 1" charset="0"/>
                <a:ea typeface="Open Sans 1" charset="0"/>
                <a:cs typeface="Open Sans 1" charset="0"/>
              </a:rPr>
              <a:t>)</a:t>
            </a:r>
          </a:p>
        </p:txBody>
      </p:sp>
      <p:sp>
        <p:nvSpPr>
          <p:cNvPr id="15" name="AutoShape 15"/>
          <p:cNvSpPr/>
          <p:nvPr/>
        </p:nvSpPr>
        <p:spPr>
          <a:xfrm rot="7431678" flipV="1">
            <a:off x="-1236578" y="5051667"/>
            <a:ext cx="12482820" cy="237284"/>
          </a:xfrm>
          <a:prstGeom prst="rect">
            <a:avLst/>
          </a:prstGeom>
          <a:solidFill>
            <a:srgbClr val="000000">
              <a:alpha val="49804"/>
            </a:srgbClr>
          </a:solidFill>
        </p:spPr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2CCA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386939" y="9583825"/>
            <a:ext cx="9884089" cy="205258"/>
          </a:xfrm>
          <a:prstGeom prst="rect">
            <a:avLst/>
          </a:prstGeom>
          <a:solidFill>
            <a:srgbClr val="FAFEFF"/>
          </a:solidFill>
        </p:spPr>
      </p:sp>
      <p:pic>
        <p:nvPicPr>
          <p:cNvPr id="3" name="Picture 3"/>
          <p:cNvPicPr>
            <a:picLocks noChangeAspect="1"/>
          </p:cNvPicPr>
          <p:nvPr/>
        </p:nvPicPr>
        <p:blipFill>
          <a:blip r:embed="rId2"/>
          <a:srcRect t="554" b="24248"/>
          <a:stretch>
            <a:fillRect/>
          </a:stretch>
        </p:blipFill>
        <p:spPr>
          <a:xfrm>
            <a:off x="47850" y="0"/>
            <a:ext cx="18240150" cy="10287000"/>
          </a:xfrm>
          <a:prstGeom prst="rect">
            <a:avLst/>
          </a:prstGeom>
        </p:spPr>
      </p:pic>
      <p:sp>
        <p:nvSpPr>
          <p:cNvPr id="4" name="TextBox 4"/>
          <p:cNvSpPr txBox="1"/>
          <p:nvPr/>
        </p:nvSpPr>
        <p:spPr>
          <a:xfrm>
            <a:off x="-318818" y="6942722"/>
            <a:ext cx="11295603" cy="429284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1964"/>
              </a:lnSpc>
            </a:pPr>
            <a:r>
              <a:rPr lang="en-US" sz="8546" b="1" spc="256" dirty="0">
                <a:solidFill>
                  <a:srgbClr val="000000"/>
                </a:solidFill>
                <a:latin typeface="Open Sans 1" charset="0"/>
                <a:ea typeface="Open Sans 1" charset="0"/>
                <a:cs typeface="Open Sans 1" charset="0"/>
              </a:rPr>
              <a:t>LES ŒUVRES LES PLUS CONNUES</a:t>
            </a:r>
          </a:p>
          <a:p>
            <a:pPr algn="ctr">
              <a:lnSpc>
                <a:spcPts val="11964"/>
              </a:lnSpc>
            </a:pPr>
            <a:endParaRPr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8E49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869736" y="1920459"/>
            <a:ext cx="7726824" cy="7991775"/>
            <a:chOff x="0" y="0"/>
            <a:chExt cx="10302431" cy="10655700"/>
          </a:xfrm>
        </p:grpSpPr>
        <p:sp>
          <p:nvSpPr>
            <p:cNvPr id="3" name="AutoShape 3"/>
            <p:cNvSpPr/>
            <p:nvPr/>
          </p:nvSpPr>
          <p:spPr>
            <a:xfrm>
              <a:off x="0" y="3078"/>
              <a:ext cx="10302431" cy="10652622"/>
            </a:xfrm>
            <a:prstGeom prst="rect">
              <a:avLst/>
            </a:prstGeom>
            <a:solidFill>
              <a:srgbClr val="2E414D">
                <a:alpha val="6667"/>
              </a:srgbClr>
            </a:solidFill>
          </p:spPr>
        </p:sp>
        <p:sp>
          <p:nvSpPr>
            <p:cNvPr id="4" name="AutoShape 4"/>
            <p:cNvSpPr/>
            <p:nvPr/>
          </p:nvSpPr>
          <p:spPr>
            <a:xfrm>
              <a:off x="0" y="0"/>
              <a:ext cx="260091" cy="10652622"/>
            </a:xfrm>
            <a:prstGeom prst="rect">
              <a:avLst/>
            </a:prstGeom>
            <a:solidFill>
              <a:srgbClr val="000000"/>
            </a:solidFill>
          </p:spPr>
        </p:sp>
      </p:grpSp>
      <p:sp>
        <p:nvSpPr>
          <p:cNvPr id="5" name="AutoShape 5"/>
          <p:cNvSpPr/>
          <p:nvPr/>
        </p:nvSpPr>
        <p:spPr>
          <a:xfrm>
            <a:off x="13409372" y="1"/>
            <a:ext cx="4878628" cy="10286999"/>
          </a:xfrm>
          <a:prstGeom prst="rect">
            <a:avLst/>
          </a:prstGeom>
          <a:solidFill>
            <a:srgbClr val="B8B750"/>
          </a:solidFill>
        </p:spPr>
      </p:sp>
      <p:sp>
        <p:nvSpPr>
          <p:cNvPr id="6" name="TextBox 6"/>
          <p:cNvSpPr txBox="1"/>
          <p:nvPr/>
        </p:nvSpPr>
        <p:spPr>
          <a:xfrm>
            <a:off x="1895681" y="6574745"/>
            <a:ext cx="6089449" cy="5429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500"/>
              </a:lnSpc>
            </a:pPr>
            <a:endParaRPr/>
          </a:p>
        </p:txBody>
      </p:sp>
      <p:sp>
        <p:nvSpPr>
          <p:cNvPr id="7" name="TextBox 7"/>
          <p:cNvSpPr txBox="1"/>
          <p:nvPr/>
        </p:nvSpPr>
        <p:spPr>
          <a:xfrm>
            <a:off x="1028700" y="2431539"/>
            <a:ext cx="7451509" cy="691939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1051084" lvl="1" indent="-525542">
              <a:lnSpc>
                <a:spcPts val="6815"/>
              </a:lnSpc>
              <a:buFont typeface="Arial"/>
              <a:buChar char="•"/>
            </a:pPr>
            <a:r>
              <a:rPr lang="en-US" sz="4868" dirty="0" err="1">
                <a:solidFill>
                  <a:srgbClr val="000000"/>
                </a:solidFill>
                <a:latin typeface="Open Sans 1" charset="0"/>
                <a:ea typeface="Open Sans 1" charset="0"/>
                <a:cs typeface="Open Sans 1" charset="0"/>
              </a:rPr>
              <a:t>l'année</a:t>
            </a:r>
            <a:r>
              <a:rPr lang="en-US" sz="4868" dirty="0">
                <a:solidFill>
                  <a:srgbClr val="000000"/>
                </a:solidFill>
                <a:latin typeface="Open Sans 1" charset="0"/>
                <a:ea typeface="Open Sans 1" charset="0"/>
                <a:cs typeface="Open Sans 1" charset="0"/>
              </a:rPr>
              <a:t> de publication: 1942;</a:t>
            </a:r>
          </a:p>
          <a:p>
            <a:pPr marL="1051084" lvl="1" indent="-525542">
              <a:lnSpc>
                <a:spcPts val="6815"/>
              </a:lnSpc>
              <a:buFont typeface="Arial"/>
              <a:buChar char="•"/>
            </a:pPr>
            <a:r>
              <a:rPr lang="en-US" sz="4868" dirty="0">
                <a:solidFill>
                  <a:srgbClr val="000000"/>
                </a:solidFill>
                <a:latin typeface="Open Sans 1" charset="0"/>
                <a:ea typeface="Open Sans 1" charset="0"/>
                <a:cs typeface="Open Sans 1" charset="0"/>
              </a:rPr>
              <a:t>le roman;</a:t>
            </a:r>
          </a:p>
          <a:p>
            <a:pPr marL="1051084" lvl="1" indent="-525542">
              <a:lnSpc>
                <a:spcPts val="6815"/>
              </a:lnSpc>
              <a:buFont typeface="Arial"/>
              <a:buChar char="•"/>
            </a:pPr>
            <a:r>
              <a:rPr lang="en-US" sz="4868" dirty="0" err="1">
                <a:solidFill>
                  <a:srgbClr val="000000"/>
                </a:solidFill>
                <a:latin typeface="Open Sans 1" charset="0"/>
                <a:ea typeface="Open Sans 1" charset="0"/>
                <a:cs typeface="Open Sans 1" charset="0"/>
              </a:rPr>
              <a:t>conférence</a:t>
            </a:r>
            <a:r>
              <a:rPr lang="en-US" sz="4868" dirty="0">
                <a:solidFill>
                  <a:srgbClr val="000000"/>
                </a:solidFill>
                <a:latin typeface="Open Sans 1" charset="0"/>
                <a:ea typeface="Open Sans 1" charset="0"/>
                <a:cs typeface="Open Sans 1" charset="0"/>
              </a:rPr>
              <a:t> </a:t>
            </a:r>
            <a:r>
              <a:rPr lang="en-US" sz="4868" dirty="0" err="1">
                <a:solidFill>
                  <a:srgbClr val="000000"/>
                </a:solidFill>
                <a:latin typeface="Open Sans 1" charset="0"/>
                <a:ea typeface="Open Sans 1" charset="0"/>
                <a:cs typeface="Open Sans 1" charset="0"/>
              </a:rPr>
              <a:t>littéraire</a:t>
            </a:r>
            <a:r>
              <a:rPr lang="en-US" sz="4868" dirty="0">
                <a:solidFill>
                  <a:srgbClr val="000000"/>
                </a:solidFill>
                <a:latin typeface="Open Sans 1" charset="0"/>
                <a:ea typeface="Open Sans 1" charset="0"/>
                <a:cs typeface="Open Sans 1" charset="0"/>
              </a:rPr>
              <a:t> </a:t>
            </a:r>
            <a:r>
              <a:rPr lang="en-US" sz="4868" dirty="0" err="1">
                <a:solidFill>
                  <a:srgbClr val="000000"/>
                </a:solidFill>
                <a:latin typeface="Open Sans 1" charset="0"/>
                <a:ea typeface="Open Sans 1" charset="0"/>
                <a:cs typeface="Open Sans 1" charset="0"/>
              </a:rPr>
              <a:t>sur</a:t>
            </a:r>
            <a:r>
              <a:rPr lang="en-US" sz="4868" dirty="0">
                <a:solidFill>
                  <a:srgbClr val="000000"/>
                </a:solidFill>
                <a:latin typeface="Open Sans 1" charset="0"/>
                <a:ea typeface="Open Sans 1" charset="0"/>
                <a:cs typeface="Open Sans 1" charset="0"/>
              </a:rPr>
              <a:t> la </a:t>
            </a:r>
            <a:r>
              <a:rPr lang="en-US" sz="4868" dirty="0" err="1">
                <a:solidFill>
                  <a:srgbClr val="000000"/>
                </a:solidFill>
                <a:latin typeface="Open Sans 1" charset="0"/>
                <a:ea typeface="Open Sans 1" charset="0"/>
                <a:cs typeface="Open Sans 1" charset="0"/>
              </a:rPr>
              <a:t>philosophie</a:t>
            </a:r>
            <a:r>
              <a:rPr lang="en-US" sz="4868" dirty="0">
                <a:solidFill>
                  <a:srgbClr val="000000"/>
                </a:solidFill>
                <a:latin typeface="Open Sans 1" charset="0"/>
                <a:ea typeface="Open Sans 1" charset="0"/>
                <a:cs typeface="Open Sans 1" charset="0"/>
              </a:rPr>
              <a:t> </a:t>
            </a:r>
            <a:r>
              <a:rPr lang="en-US" sz="4868" dirty="0" err="1">
                <a:solidFill>
                  <a:srgbClr val="000000"/>
                </a:solidFill>
                <a:latin typeface="Open Sans 1" charset="0"/>
                <a:ea typeface="Open Sans 1" charset="0"/>
                <a:cs typeface="Open Sans 1" charset="0"/>
              </a:rPr>
              <a:t>existentielle</a:t>
            </a:r>
            <a:r>
              <a:rPr lang="en-US" sz="4868" dirty="0">
                <a:solidFill>
                  <a:srgbClr val="000000"/>
                </a:solidFill>
                <a:latin typeface="Open Sans 1" charset="0"/>
                <a:ea typeface="Open Sans 1" charset="0"/>
                <a:cs typeface="Open Sans 1" charset="0"/>
              </a:rPr>
              <a:t>;</a:t>
            </a:r>
          </a:p>
          <a:p>
            <a:pPr marL="1051084" lvl="1" indent="-525542">
              <a:lnSpc>
                <a:spcPts val="6815"/>
              </a:lnSpc>
              <a:buFont typeface="Arial"/>
              <a:buChar char="•"/>
            </a:pPr>
            <a:r>
              <a:rPr lang="en-US" sz="4868" dirty="0">
                <a:solidFill>
                  <a:srgbClr val="000000"/>
                </a:solidFill>
                <a:latin typeface="Open Sans 1" charset="0"/>
                <a:ea typeface="Open Sans 1" charset="0"/>
                <a:cs typeface="Open Sans 1" charset="0"/>
              </a:rPr>
              <a:t>"</a:t>
            </a:r>
            <a:r>
              <a:rPr lang="en-US" sz="4868" dirty="0" err="1">
                <a:solidFill>
                  <a:srgbClr val="000000"/>
                </a:solidFill>
                <a:latin typeface="Open Sans 1" charset="0"/>
                <a:ea typeface="Open Sans 1" charset="0"/>
                <a:cs typeface="Open Sans 1" charset="0"/>
              </a:rPr>
              <a:t>classique</a:t>
            </a:r>
            <a:r>
              <a:rPr lang="en-US" sz="4868" dirty="0">
                <a:solidFill>
                  <a:srgbClr val="000000"/>
                </a:solidFill>
                <a:latin typeface="Open Sans 1" charset="0"/>
                <a:ea typeface="Open Sans 1" charset="0"/>
                <a:cs typeface="Open Sans 1" charset="0"/>
              </a:rPr>
              <a:t> de </a:t>
            </a:r>
            <a:r>
              <a:rPr lang="en-US" sz="4868" dirty="0" err="1">
                <a:solidFill>
                  <a:srgbClr val="000000"/>
                </a:solidFill>
                <a:latin typeface="Open Sans 1" charset="0"/>
                <a:ea typeface="Open Sans 1" charset="0"/>
                <a:cs typeface="Open Sans 1" charset="0"/>
              </a:rPr>
              <a:t>l'absurde</a:t>
            </a:r>
            <a:r>
              <a:rPr lang="en-US" sz="4868" dirty="0">
                <a:solidFill>
                  <a:srgbClr val="000000"/>
                </a:solidFill>
                <a:latin typeface="Open Sans 1" charset="0"/>
                <a:ea typeface="Open Sans 1" charset="0"/>
                <a:cs typeface="Open Sans 1" charset="0"/>
              </a:rPr>
              <a:t>"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2779552" y="387252"/>
            <a:ext cx="3907191" cy="230243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9345"/>
              </a:lnSpc>
            </a:pPr>
            <a:r>
              <a:rPr lang="en-US" sz="6230" u="sng" spc="62" dirty="0" err="1">
                <a:solidFill>
                  <a:srgbClr val="000000"/>
                </a:solidFill>
                <a:latin typeface="Open Sans 1 Bold Italics"/>
              </a:rPr>
              <a:t>L’étranger</a:t>
            </a:r>
            <a:endParaRPr lang="en-US" sz="6230" u="sng" spc="62" dirty="0">
              <a:solidFill>
                <a:srgbClr val="000000"/>
              </a:solidFill>
              <a:latin typeface="Open Sans 1 Bold Italics"/>
            </a:endParaRPr>
          </a:p>
          <a:p>
            <a:pPr algn="ctr">
              <a:lnSpc>
                <a:spcPts val="9345"/>
              </a:lnSpc>
              <a:spcBef>
                <a:spcPct val="0"/>
              </a:spcBef>
            </a:pPr>
            <a:endParaRPr/>
          </a:p>
        </p:txBody>
      </p:sp>
      <p:pic>
        <p:nvPicPr>
          <p:cNvPr id="9" name="Picture 9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10416235" y="407524"/>
            <a:ext cx="5986274" cy="9471952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8E49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869736" y="1920459"/>
            <a:ext cx="7726824" cy="7991775"/>
            <a:chOff x="0" y="0"/>
            <a:chExt cx="10302431" cy="10655700"/>
          </a:xfrm>
        </p:grpSpPr>
        <p:sp>
          <p:nvSpPr>
            <p:cNvPr id="3" name="AutoShape 3"/>
            <p:cNvSpPr/>
            <p:nvPr/>
          </p:nvSpPr>
          <p:spPr>
            <a:xfrm>
              <a:off x="0" y="3078"/>
              <a:ext cx="10302431" cy="10652622"/>
            </a:xfrm>
            <a:prstGeom prst="rect">
              <a:avLst/>
            </a:prstGeom>
            <a:solidFill>
              <a:srgbClr val="2E414D">
                <a:alpha val="6667"/>
              </a:srgbClr>
            </a:solidFill>
          </p:spPr>
        </p:sp>
        <p:sp>
          <p:nvSpPr>
            <p:cNvPr id="4" name="AutoShape 4"/>
            <p:cNvSpPr/>
            <p:nvPr/>
          </p:nvSpPr>
          <p:spPr>
            <a:xfrm>
              <a:off x="0" y="0"/>
              <a:ext cx="260091" cy="10652622"/>
            </a:xfrm>
            <a:prstGeom prst="rect">
              <a:avLst/>
            </a:prstGeom>
            <a:solidFill>
              <a:srgbClr val="000000"/>
            </a:solidFill>
          </p:spPr>
        </p:sp>
      </p:grpSp>
      <p:sp>
        <p:nvSpPr>
          <p:cNvPr id="5" name="AutoShape 5"/>
          <p:cNvSpPr/>
          <p:nvPr/>
        </p:nvSpPr>
        <p:spPr>
          <a:xfrm>
            <a:off x="13409372" y="1"/>
            <a:ext cx="4878628" cy="10286999"/>
          </a:xfrm>
          <a:prstGeom prst="rect">
            <a:avLst/>
          </a:prstGeom>
          <a:solidFill>
            <a:srgbClr val="B8B750"/>
          </a:solidFill>
        </p:spPr>
      </p:sp>
      <p:pic>
        <p:nvPicPr>
          <p:cNvPr id="6" name="Picture 6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10322608" y="374766"/>
            <a:ext cx="6173526" cy="9537468"/>
          </a:xfrm>
          <a:prstGeom prst="rect">
            <a:avLst/>
          </a:prstGeom>
        </p:spPr>
      </p:pic>
      <p:sp>
        <p:nvSpPr>
          <p:cNvPr id="7" name="TextBox 7"/>
          <p:cNvSpPr txBox="1"/>
          <p:nvPr/>
        </p:nvSpPr>
        <p:spPr>
          <a:xfrm>
            <a:off x="1895681" y="6574745"/>
            <a:ext cx="6089449" cy="5429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500"/>
              </a:lnSpc>
            </a:pPr>
            <a:endParaRPr/>
          </a:p>
        </p:txBody>
      </p:sp>
      <p:sp>
        <p:nvSpPr>
          <p:cNvPr id="8" name="TextBox 8"/>
          <p:cNvSpPr txBox="1"/>
          <p:nvPr/>
        </p:nvSpPr>
        <p:spPr>
          <a:xfrm>
            <a:off x="1028700" y="2431539"/>
            <a:ext cx="7451509" cy="697626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1051084" lvl="1" indent="-525542">
              <a:lnSpc>
                <a:spcPts val="6815"/>
              </a:lnSpc>
              <a:buFont typeface="Arial"/>
              <a:buChar char="•"/>
            </a:pPr>
            <a:r>
              <a:rPr lang="en-US" sz="4868" dirty="0" err="1">
                <a:solidFill>
                  <a:srgbClr val="000000"/>
                </a:solidFill>
                <a:latin typeface="Open Sans 1" charset="0"/>
                <a:ea typeface="Open Sans 1" charset="0"/>
                <a:cs typeface="Open Sans 1" charset="0"/>
              </a:rPr>
              <a:t>l'année</a:t>
            </a:r>
            <a:r>
              <a:rPr lang="en-US" sz="4868" dirty="0">
                <a:solidFill>
                  <a:srgbClr val="000000"/>
                </a:solidFill>
                <a:latin typeface="Open Sans 1" charset="0"/>
                <a:ea typeface="Open Sans 1" charset="0"/>
                <a:cs typeface="Open Sans 1" charset="0"/>
              </a:rPr>
              <a:t> de publication: 1942;</a:t>
            </a:r>
          </a:p>
          <a:p>
            <a:pPr marL="1051084" lvl="1" indent="-525542">
              <a:lnSpc>
                <a:spcPts val="6815"/>
              </a:lnSpc>
              <a:buFont typeface="Arial"/>
              <a:buChar char="•"/>
            </a:pPr>
            <a:r>
              <a:rPr lang="en-US" sz="4868" dirty="0" err="1">
                <a:solidFill>
                  <a:srgbClr val="000000"/>
                </a:solidFill>
                <a:latin typeface="Open Sans 1" charset="0"/>
                <a:ea typeface="Open Sans 1" charset="0"/>
                <a:cs typeface="Open Sans 1" charset="0"/>
              </a:rPr>
              <a:t>l'essai</a:t>
            </a:r>
            <a:r>
              <a:rPr lang="en-US" sz="4868" dirty="0">
                <a:solidFill>
                  <a:srgbClr val="000000"/>
                </a:solidFill>
                <a:latin typeface="Open Sans 1" charset="0"/>
                <a:ea typeface="Open Sans 1" charset="0"/>
                <a:cs typeface="Open Sans 1" charset="0"/>
              </a:rPr>
              <a:t> </a:t>
            </a:r>
            <a:r>
              <a:rPr lang="en-US" sz="4868" dirty="0" err="1">
                <a:solidFill>
                  <a:srgbClr val="000000"/>
                </a:solidFill>
                <a:latin typeface="Open Sans 1" charset="0"/>
                <a:ea typeface="Open Sans 1" charset="0"/>
                <a:cs typeface="Open Sans 1" charset="0"/>
              </a:rPr>
              <a:t>philosophique</a:t>
            </a:r>
            <a:r>
              <a:rPr lang="en-US" sz="4868" dirty="0">
                <a:solidFill>
                  <a:srgbClr val="000000"/>
                </a:solidFill>
                <a:latin typeface="Open Sans 1" charset="0"/>
                <a:ea typeface="Open Sans 1" charset="0"/>
                <a:cs typeface="Open Sans 1" charset="0"/>
              </a:rPr>
              <a:t>;</a:t>
            </a:r>
          </a:p>
          <a:p>
            <a:pPr marL="1051084" lvl="1" indent="-525542">
              <a:lnSpc>
                <a:spcPts val="6815"/>
              </a:lnSpc>
              <a:buFont typeface="Arial"/>
              <a:buChar char="•"/>
            </a:pPr>
            <a:r>
              <a:rPr lang="fr-FR" sz="4868" dirty="0">
                <a:solidFill>
                  <a:srgbClr val="000000"/>
                </a:solidFill>
                <a:latin typeface="Open Sans 1" charset="0"/>
                <a:ea typeface="Open Sans 1" charset="0"/>
                <a:cs typeface="Open Sans 1" charset="0"/>
              </a:rPr>
              <a:t>présentation de la philosophie de l'absurde</a:t>
            </a:r>
            <a:r>
              <a:rPr lang="pl-PL" sz="4868" dirty="0">
                <a:solidFill>
                  <a:srgbClr val="000000"/>
                </a:solidFill>
                <a:latin typeface="Open Sans 1" charset="0"/>
                <a:ea typeface="Open Sans 1" charset="0"/>
                <a:cs typeface="Open Sans 1" charset="0"/>
              </a:rPr>
              <a:t>;</a:t>
            </a:r>
          </a:p>
          <a:p>
            <a:pPr marL="1051084" lvl="1" indent="-525542">
              <a:lnSpc>
                <a:spcPts val="6815"/>
              </a:lnSpc>
              <a:buFont typeface="Arial"/>
              <a:buChar char="•"/>
            </a:pPr>
            <a:r>
              <a:rPr lang="en-US" sz="4868" dirty="0" err="1">
                <a:solidFill>
                  <a:srgbClr val="000000"/>
                </a:solidFill>
                <a:latin typeface="Open Sans 1" charset="0"/>
                <a:ea typeface="Open Sans 1" charset="0"/>
                <a:cs typeface="Open Sans 1" charset="0"/>
              </a:rPr>
              <a:t>réinterprétation</a:t>
            </a:r>
            <a:r>
              <a:rPr lang="en-US" sz="4868" dirty="0">
                <a:solidFill>
                  <a:srgbClr val="000000"/>
                </a:solidFill>
                <a:latin typeface="Open Sans 1" charset="0"/>
                <a:ea typeface="Open Sans 1" charset="0"/>
                <a:cs typeface="Open Sans 1" charset="0"/>
              </a:rPr>
              <a:t> du </a:t>
            </a:r>
            <a:r>
              <a:rPr lang="en-US" sz="4868" dirty="0" err="1">
                <a:solidFill>
                  <a:srgbClr val="000000"/>
                </a:solidFill>
                <a:latin typeface="Open Sans 1" charset="0"/>
                <a:ea typeface="Open Sans 1" charset="0"/>
                <a:cs typeface="Open Sans 1" charset="0"/>
              </a:rPr>
              <a:t>mythe</a:t>
            </a:r>
            <a:endParaRPr lang="en-US" sz="4868" dirty="0">
              <a:solidFill>
                <a:srgbClr val="000000"/>
              </a:solidFill>
              <a:latin typeface="Open Sans 1" charset="0"/>
              <a:ea typeface="Open Sans 1" charset="0"/>
              <a:cs typeface="Open Sans 1" charset="0"/>
            </a:endParaRPr>
          </a:p>
        </p:txBody>
      </p:sp>
      <p:sp>
        <p:nvSpPr>
          <p:cNvPr id="9" name="TextBox 9"/>
          <p:cNvSpPr txBox="1"/>
          <p:nvPr/>
        </p:nvSpPr>
        <p:spPr>
          <a:xfrm>
            <a:off x="214250" y="357154"/>
            <a:ext cx="8845768" cy="119263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9345"/>
              </a:lnSpc>
              <a:spcBef>
                <a:spcPct val="0"/>
              </a:spcBef>
            </a:pPr>
            <a:r>
              <a:rPr lang="en-US" sz="6230" u="sng" spc="62" dirty="0">
                <a:solidFill>
                  <a:srgbClr val="000000"/>
                </a:solidFill>
                <a:latin typeface="Open Sans 1 Bold Italics"/>
              </a:rPr>
              <a:t>Le </a:t>
            </a:r>
            <a:r>
              <a:rPr lang="en-US" sz="6230" u="sng" spc="62" dirty="0" err="1">
                <a:solidFill>
                  <a:srgbClr val="000000"/>
                </a:solidFill>
                <a:latin typeface="Open Sans 1 Bold Italics"/>
              </a:rPr>
              <a:t>mythe</a:t>
            </a:r>
            <a:r>
              <a:rPr lang="en-US" sz="6230" u="sng" spc="62" dirty="0">
                <a:solidFill>
                  <a:srgbClr val="000000"/>
                </a:solidFill>
                <a:latin typeface="Open Sans 1 Bold Italics"/>
              </a:rPr>
              <a:t> de </a:t>
            </a:r>
            <a:r>
              <a:rPr lang="en-US" sz="6230" u="sng" spc="62" dirty="0" err="1">
                <a:solidFill>
                  <a:srgbClr val="000000"/>
                </a:solidFill>
                <a:latin typeface="Open Sans 1 Bold Italics"/>
              </a:rPr>
              <a:t>Sisyphe</a:t>
            </a:r>
            <a:endParaRPr lang="en-US" sz="6230" u="sng" spc="62" dirty="0">
              <a:solidFill>
                <a:srgbClr val="000000"/>
              </a:solidFill>
              <a:latin typeface="Open Sans 1 Bold Italics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8E49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869736" y="1920459"/>
            <a:ext cx="7988512" cy="7991775"/>
            <a:chOff x="0" y="0"/>
            <a:chExt cx="10302431" cy="10655700"/>
          </a:xfrm>
        </p:grpSpPr>
        <p:sp>
          <p:nvSpPr>
            <p:cNvPr id="3" name="AutoShape 3"/>
            <p:cNvSpPr/>
            <p:nvPr/>
          </p:nvSpPr>
          <p:spPr>
            <a:xfrm>
              <a:off x="0" y="3078"/>
              <a:ext cx="10302431" cy="10652622"/>
            </a:xfrm>
            <a:prstGeom prst="rect">
              <a:avLst/>
            </a:prstGeom>
            <a:solidFill>
              <a:srgbClr val="2E414D">
                <a:alpha val="6667"/>
              </a:srgbClr>
            </a:solidFill>
          </p:spPr>
        </p:sp>
        <p:sp>
          <p:nvSpPr>
            <p:cNvPr id="4" name="AutoShape 4"/>
            <p:cNvSpPr/>
            <p:nvPr/>
          </p:nvSpPr>
          <p:spPr>
            <a:xfrm>
              <a:off x="0" y="0"/>
              <a:ext cx="260091" cy="10652622"/>
            </a:xfrm>
            <a:prstGeom prst="rect">
              <a:avLst/>
            </a:prstGeom>
            <a:solidFill>
              <a:srgbClr val="000000"/>
            </a:solidFill>
          </p:spPr>
        </p:sp>
      </p:grpSp>
      <p:sp>
        <p:nvSpPr>
          <p:cNvPr id="5" name="AutoShape 5"/>
          <p:cNvSpPr/>
          <p:nvPr/>
        </p:nvSpPr>
        <p:spPr>
          <a:xfrm>
            <a:off x="13409372" y="0"/>
            <a:ext cx="4878628" cy="10287000"/>
          </a:xfrm>
          <a:prstGeom prst="rect">
            <a:avLst/>
          </a:prstGeom>
          <a:solidFill>
            <a:srgbClr val="B8B750"/>
          </a:solidFill>
        </p:spPr>
      </p:sp>
      <p:sp>
        <p:nvSpPr>
          <p:cNvPr id="6" name="TextBox 6"/>
          <p:cNvSpPr txBox="1"/>
          <p:nvPr/>
        </p:nvSpPr>
        <p:spPr>
          <a:xfrm>
            <a:off x="1895681" y="6574745"/>
            <a:ext cx="6089449" cy="5429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500"/>
              </a:lnSpc>
            </a:pPr>
            <a:endParaRPr/>
          </a:p>
        </p:txBody>
      </p:sp>
      <p:sp>
        <p:nvSpPr>
          <p:cNvPr id="7" name="TextBox 7"/>
          <p:cNvSpPr txBox="1"/>
          <p:nvPr/>
        </p:nvSpPr>
        <p:spPr>
          <a:xfrm>
            <a:off x="1028700" y="2431539"/>
            <a:ext cx="7829548" cy="523220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1051084" lvl="1" indent="-525542">
              <a:lnSpc>
                <a:spcPts val="6815"/>
              </a:lnSpc>
              <a:buFont typeface="Arial"/>
              <a:buChar char="•"/>
            </a:pPr>
            <a:r>
              <a:rPr lang="en-US" sz="4868" dirty="0" err="1">
                <a:solidFill>
                  <a:srgbClr val="000000"/>
                </a:solidFill>
                <a:latin typeface="Open Sans 1" charset="0"/>
                <a:ea typeface="Open Sans 1" charset="0"/>
                <a:cs typeface="Open Sans 1" charset="0"/>
              </a:rPr>
              <a:t>l'année</a:t>
            </a:r>
            <a:r>
              <a:rPr lang="en-US" sz="4868" dirty="0">
                <a:solidFill>
                  <a:srgbClr val="000000"/>
                </a:solidFill>
                <a:latin typeface="Open Sans 1" charset="0"/>
                <a:ea typeface="Open Sans 1" charset="0"/>
                <a:cs typeface="Open Sans 1" charset="0"/>
              </a:rPr>
              <a:t> de publication: 1947;</a:t>
            </a:r>
          </a:p>
          <a:p>
            <a:pPr marL="1051084" lvl="1" indent="-525542">
              <a:lnSpc>
                <a:spcPts val="6815"/>
              </a:lnSpc>
              <a:buFont typeface="Arial"/>
              <a:buChar char="•"/>
            </a:pPr>
            <a:r>
              <a:rPr lang="en-US" sz="4868" dirty="0">
                <a:solidFill>
                  <a:srgbClr val="000000"/>
                </a:solidFill>
                <a:latin typeface="Open Sans 1" charset="0"/>
                <a:ea typeface="Open Sans 1" charset="0"/>
                <a:cs typeface="Open Sans 1" charset="0"/>
              </a:rPr>
              <a:t>le roman </a:t>
            </a:r>
            <a:r>
              <a:rPr lang="en-US" sz="4868" dirty="0" err="1">
                <a:solidFill>
                  <a:srgbClr val="000000"/>
                </a:solidFill>
                <a:latin typeface="Open Sans 1" charset="0"/>
                <a:ea typeface="Open Sans 1" charset="0"/>
                <a:cs typeface="Open Sans 1" charset="0"/>
              </a:rPr>
              <a:t>parabolique</a:t>
            </a:r>
            <a:r>
              <a:rPr lang="en-US" sz="4868" dirty="0">
                <a:solidFill>
                  <a:srgbClr val="000000"/>
                </a:solidFill>
                <a:latin typeface="Open Sans 1" charset="0"/>
                <a:ea typeface="Open Sans 1" charset="0"/>
                <a:cs typeface="Open Sans 1" charset="0"/>
              </a:rPr>
              <a:t>;</a:t>
            </a:r>
          </a:p>
          <a:p>
            <a:pPr marL="1051084" lvl="1" indent="-525542">
              <a:lnSpc>
                <a:spcPts val="6815"/>
              </a:lnSpc>
              <a:buFont typeface="Arial"/>
              <a:buChar char="•"/>
            </a:pPr>
            <a:r>
              <a:rPr lang="en-US" sz="4868" dirty="0">
                <a:solidFill>
                  <a:srgbClr val="000000"/>
                </a:solidFill>
                <a:latin typeface="Open Sans 1" charset="0"/>
                <a:ea typeface="Open Sans 1" charset="0"/>
                <a:cs typeface="Open Sans 1" charset="0"/>
              </a:rPr>
              <a:t>la </a:t>
            </a:r>
            <a:r>
              <a:rPr lang="en-US" sz="4868" dirty="0" err="1">
                <a:solidFill>
                  <a:srgbClr val="000000"/>
                </a:solidFill>
                <a:latin typeface="Open Sans 1" charset="0"/>
                <a:ea typeface="Open Sans 1" charset="0"/>
                <a:cs typeface="Open Sans 1" charset="0"/>
              </a:rPr>
              <a:t>maladie</a:t>
            </a:r>
            <a:r>
              <a:rPr lang="en-US" sz="4868" dirty="0">
                <a:solidFill>
                  <a:srgbClr val="000000"/>
                </a:solidFill>
                <a:latin typeface="Open Sans 1" charset="0"/>
                <a:ea typeface="Open Sans 1" charset="0"/>
                <a:cs typeface="Open Sans 1" charset="0"/>
              </a:rPr>
              <a:t> = le mal, la guerre, le </a:t>
            </a:r>
            <a:r>
              <a:rPr lang="en-US" sz="4868" dirty="0" err="1">
                <a:solidFill>
                  <a:srgbClr val="000000"/>
                </a:solidFill>
                <a:latin typeface="Open Sans 1" charset="0"/>
                <a:ea typeface="Open Sans 1" charset="0"/>
                <a:cs typeface="Open Sans 1" charset="0"/>
              </a:rPr>
              <a:t>totalitarisme</a:t>
            </a:r>
            <a:r>
              <a:rPr lang="en-US" sz="4868" dirty="0">
                <a:solidFill>
                  <a:srgbClr val="000000"/>
                </a:solidFill>
                <a:latin typeface="Open Sans 1" charset="0"/>
                <a:ea typeface="Open Sans 1" charset="0"/>
                <a:cs typeface="Open Sans 1" charset="0"/>
              </a:rPr>
              <a:t>, </a:t>
            </a:r>
            <a:r>
              <a:rPr lang="en-US" sz="4868" dirty="0" err="1">
                <a:solidFill>
                  <a:srgbClr val="000000"/>
                </a:solidFill>
                <a:latin typeface="Open Sans 1" charset="0"/>
                <a:ea typeface="Open Sans 1" charset="0"/>
                <a:cs typeface="Open Sans 1" charset="0"/>
              </a:rPr>
              <a:t>l’absurde</a:t>
            </a:r>
            <a:endParaRPr lang="en-US" sz="4868" dirty="0">
              <a:solidFill>
                <a:srgbClr val="000000"/>
              </a:solidFill>
              <a:latin typeface="Open Sans 1" charset="0"/>
              <a:ea typeface="Open Sans 1" charset="0"/>
              <a:cs typeface="Open Sans 1" charset="0"/>
            </a:endParaRPr>
          </a:p>
        </p:txBody>
      </p:sp>
      <p:sp>
        <p:nvSpPr>
          <p:cNvPr id="8" name="TextBox 8"/>
          <p:cNvSpPr txBox="1"/>
          <p:nvPr/>
        </p:nvSpPr>
        <p:spPr>
          <a:xfrm>
            <a:off x="2714580" y="428592"/>
            <a:ext cx="4047288" cy="119263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9345"/>
              </a:lnSpc>
              <a:spcBef>
                <a:spcPct val="0"/>
              </a:spcBef>
            </a:pPr>
            <a:r>
              <a:rPr lang="en-US" sz="6230" u="sng" spc="62" dirty="0">
                <a:solidFill>
                  <a:srgbClr val="000000"/>
                </a:solidFill>
                <a:latin typeface="Open Sans 1 Bold Italics"/>
              </a:rPr>
              <a:t>La </a:t>
            </a:r>
            <a:r>
              <a:rPr lang="en-US" sz="6230" u="sng" spc="62" dirty="0" err="1">
                <a:solidFill>
                  <a:srgbClr val="000000"/>
                </a:solidFill>
                <a:latin typeface="Open Sans 1 Bold Italics"/>
              </a:rPr>
              <a:t>peste</a:t>
            </a:r>
            <a:endParaRPr lang="en-US" sz="6230" u="sng" spc="62" dirty="0">
              <a:solidFill>
                <a:srgbClr val="000000"/>
              </a:solidFill>
              <a:latin typeface="Open Sans 1 Bold Italics"/>
            </a:endParaRPr>
          </a:p>
        </p:txBody>
      </p:sp>
      <p:pic>
        <p:nvPicPr>
          <p:cNvPr id="9" name="Picture 9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10592631" y="422809"/>
            <a:ext cx="5633481" cy="9441382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8E49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869736" y="1920459"/>
            <a:ext cx="7726824" cy="7991775"/>
            <a:chOff x="0" y="0"/>
            <a:chExt cx="10302431" cy="10655700"/>
          </a:xfrm>
        </p:grpSpPr>
        <p:sp>
          <p:nvSpPr>
            <p:cNvPr id="3" name="AutoShape 3"/>
            <p:cNvSpPr/>
            <p:nvPr/>
          </p:nvSpPr>
          <p:spPr>
            <a:xfrm>
              <a:off x="0" y="3078"/>
              <a:ext cx="10302431" cy="10652622"/>
            </a:xfrm>
            <a:prstGeom prst="rect">
              <a:avLst/>
            </a:prstGeom>
            <a:solidFill>
              <a:srgbClr val="2E414D">
                <a:alpha val="6667"/>
              </a:srgbClr>
            </a:solidFill>
          </p:spPr>
        </p:sp>
        <p:sp>
          <p:nvSpPr>
            <p:cNvPr id="4" name="AutoShape 4"/>
            <p:cNvSpPr/>
            <p:nvPr/>
          </p:nvSpPr>
          <p:spPr>
            <a:xfrm>
              <a:off x="0" y="0"/>
              <a:ext cx="260091" cy="10652622"/>
            </a:xfrm>
            <a:prstGeom prst="rect">
              <a:avLst/>
            </a:prstGeom>
            <a:solidFill>
              <a:srgbClr val="000000"/>
            </a:solidFill>
          </p:spPr>
        </p:sp>
      </p:grpSp>
      <p:sp>
        <p:nvSpPr>
          <p:cNvPr id="5" name="AutoShape 5"/>
          <p:cNvSpPr/>
          <p:nvPr/>
        </p:nvSpPr>
        <p:spPr>
          <a:xfrm>
            <a:off x="13409372" y="-1"/>
            <a:ext cx="4878628" cy="10287001"/>
          </a:xfrm>
          <a:prstGeom prst="rect">
            <a:avLst/>
          </a:prstGeom>
          <a:solidFill>
            <a:srgbClr val="B8B750"/>
          </a:solidFill>
        </p:spPr>
      </p:sp>
      <p:sp>
        <p:nvSpPr>
          <p:cNvPr id="6" name="TextBox 6"/>
          <p:cNvSpPr txBox="1"/>
          <p:nvPr/>
        </p:nvSpPr>
        <p:spPr>
          <a:xfrm>
            <a:off x="1895681" y="6574745"/>
            <a:ext cx="6089449" cy="5429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500"/>
              </a:lnSpc>
            </a:pPr>
            <a:endParaRPr/>
          </a:p>
        </p:txBody>
      </p:sp>
      <p:sp>
        <p:nvSpPr>
          <p:cNvPr id="7" name="TextBox 7"/>
          <p:cNvSpPr txBox="1"/>
          <p:nvPr/>
        </p:nvSpPr>
        <p:spPr>
          <a:xfrm>
            <a:off x="1028700" y="2431539"/>
            <a:ext cx="7451509" cy="596281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1051084" lvl="1" indent="-525542">
              <a:lnSpc>
                <a:spcPts val="6815"/>
              </a:lnSpc>
              <a:buFont typeface="Arial"/>
              <a:buChar char="•"/>
            </a:pPr>
            <a:r>
              <a:rPr lang="en-US" sz="4868" dirty="0" err="1">
                <a:solidFill>
                  <a:srgbClr val="000000"/>
                </a:solidFill>
                <a:latin typeface="Open Sans 1" charset="0"/>
                <a:ea typeface="Open Sans 1" charset="0"/>
                <a:cs typeface="Open Sans 1" charset="0"/>
              </a:rPr>
              <a:t>l'année</a:t>
            </a:r>
            <a:r>
              <a:rPr lang="en-US" sz="4868" dirty="0">
                <a:solidFill>
                  <a:srgbClr val="000000"/>
                </a:solidFill>
                <a:latin typeface="Open Sans 1" charset="0"/>
                <a:ea typeface="Open Sans 1" charset="0"/>
                <a:cs typeface="Open Sans 1" charset="0"/>
              </a:rPr>
              <a:t> de publication: 1951;</a:t>
            </a:r>
          </a:p>
          <a:p>
            <a:pPr marL="1051084" lvl="1" indent="-525542">
              <a:lnSpc>
                <a:spcPts val="6815"/>
              </a:lnSpc>
              <a:buFont typeface="Arial"/>
              <a:buChar char="•"/>
            </a:pPr>
            <a:r>
              <a:rPr lang="en-US" sz="4868" dirty="0" err="1">
                <a:solidFill>
                  <a:srgbClr val="000000"/>
                </a:solidFill>
                <a:latin typeface="Open Sans 1" charset="0"/>
                <a:ea typeface="Open Sans 1" charset="0"/>
                <a:cs typeface="Open Sans 1" charset="0"/>
              </a:rPr>
              <a:t>l’essai</a:t>
            </a:r>
            <a:r>
              <a:rPr lang="en-US" sz="4868" dirty="0">
                <a:solidFill>
                  <a:srgbClr val="000000"/>
                </a:solidFill>
                <a:latin typeface="Open Sans 1" charset="0"/>
                <a:ea typeface="Open Sans 1" charset="0"/>
                <a:cs typeface="Open Sans 1" charset="0"/>
              </a:rPr>
              <a:t>;</a:t>
            </a:r>
          </a:p>
          <a:p>
            <a:pPr marL="1051084" lvl="1" indent="-525542">
              <a:lnSpc>
                <a:spcPts val="6815"/>
              </a:lnSpc>
              <a:buFont typeface="Arial"/>
              <a:buChar char="•"/>
            </a:pPr>
            <a:r>
              <a:rPr lang="en-US" sz="4868" dirty="0">
                <a:solidFill>
                  <a:srgbClr val="000000"/>
                </a:solidFill>
                <a:latin typeface="Open Sans 1" charset="0"/>
                <a:ea typeface="Open Sans 1" charset="0"/>
                <a:cs typeface="Open Sans 1" charset="0"/>
              </a:rPr>
              <a:t>la </a:t>
            </a:r>
            <a:r>
              <a:rPr lang="en-US" sz="4868" dirty="0" err="1">
                <a:solidFill>
                  <a:srgbClr val="000000"/>
                </a:solidFill>
                <a:latin typeface="Open Sans 1" charset="0"/>
                <a:ea typeface="Open Sans 1" charset="0"/>
                <a:cs typeface="Open Sans 1" charset="0"/>
              </a:rPr>
              <a:t>rébellion</a:t>
            </a:r>
            <a:r>
              <a:rPr lang="en-US" sz="4868" dirty="0">
                <a:solidFill>
                  <a:srgbClr val="000000"/>
                </a:solidFill>
                <a:latin typeface="Open Sans 1" charset="0"/>
                <a:ea typeface="Open Sans 1" charset="0"/>
                <a:cs typeface="Open Sans 1" charset="0"/>
              </a:rPr>
              <a:t> et la  </a:t>
            </a:r>
            <a:r>
              <a:rPr lang="en-US" sz="4868" dirty="0" err="1">
                <a:solidFill>
                  <a:srgbClr val="000000"/>
                </a:solidFill>
                <a:latin typeface="Open Sans 1" charset="0"/>
                <a:ea typeface="Open Sans 1" charset="0"/>
                <a:cs typeface="Open Sans 1" charset="0"/>
              </a:rPr>
              <a:t>révolution</a:t>
            </a:r>
            <a:r>
              <a:rPr lang="en-US" sz="4868" dirty="0">
                <a:solidFill>
                  <a:srgbClr val="000000"/>
                </a:solidFill>
                <a:latin typeface="Open Sans 1" charset="0"/>
                <a:ea typeface="Open Sans 1" charset="0"/>
                <a:cs typeface="Open Sans 1" charset="0"/>
              </a:rPr>
              <a:t> au temps de </a:t>
            </a:r>
            <a:r>
              <a:rPr lang="en-US" sz="4868" dirty="0" err="1">
                <a:solidFill>
                  <a:srgbClr val="000000"/>
                </a:solidFill>
                <a:latin typeface="Open Sans 1" charset="0"/>
                <a:ea typeface="Open Sans 1" charset="0"/>
                <a:cs typeface="Open Sans 1" charset="0"/>
              </a:rPr>
              <a:t>l'Europe</a:t>
            </a:r>
            <a:endParaRPr lang="en-US" sz="4868" dirty="0">
              <a:solidFill>
                <a:srgbClr val="000000"/>
              </a:solidFill>
              <a:latin typeface="Open Sans 1" charset="0"/>
              <a:ea typeface="Open Sans 1" charset="0"/>
              <a:cs typeface="Open Sans 1" charset="0"/>
            </a:endParaRPr>
          </a:p>
          <a:p>
            <a:pPr>
              <a:lnSpc>
                <a:spcPts val="6815"/>
              </a:lnSpc>
            </a:pPr>
            <a:endParaRPr/>
          </a:p>
        </p:txBody>
      </p:sp>
      <p:sp>
        <p:nvSpPr>
          <p:cNvPr id="8" name="TextBox 8"/>
          <p:cNvSpPr txBox="1"/>
          <p:nvPr/>
        </p:nvSpPr>
        <p:spPr>
          <a:xfrm>
            <a:off x="1537707" y="387252"/>
            <a:ext cx="6390882" cy="348184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9345"/>
              </a:lnSpc>
            </a:pPr>
            <a:r>
              <a:rPr lang="en-US" sz="6230" u="sng" spc="62">
                <a:solidFill>
                  <a:srgbClr val="000000"/>
                </a:solidFill>
                <a:latin typeface="Open Sans 1 Bold Italics"/>
              </a:rPr>
              <a:t>L'homme révolté</a:t>
            </a:r>
          </a:p>
          <a:p>
            <a:pPr algn="ctr">
              <a:lnSpc>
                <a:spcPts val="9345"/>
              </a:lnSpc>
            </a:pPr>
            <a:endParaRPr/>
          </a:p>
          <a:p>
            <a:pPr algn="ctr">
              <a:lnSpc>
                <a:spcPts val="9345"/>
              </a:lnSpc>
              <a:spcBef>
                <a:spcPct val="0"/>
              </a:spcBef>
            </a:pPr>
            <a:endParaRPr/>
          </a:p>
        </p:txBody>
      </p:sp>
      <p:pic>
        <p:nvPicPr>
          <p:cNvPr id="9" name="Picture 9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10494322" y="349011"/>
            <a:ext cx="5830099" cy="9588979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8E49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7711154" y="192249"/>
            <a:ext cx="2865692" cy="112152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9023"/>
              </a:lnSpc>
            </a:pPr>
            <a:r>
              <a:rPr lang="en-US" sz="6941" spc="208" dirty="0">
                <a:solidFill>
                  <a:srgbClr val="000000"/>
                </a:solidFill>
                <a:latin typeface="Open Sans Light Bold"/>
              </a:rPr>
              <a:t>QUIZ</a:t>
            </a:r>
          </a:p>
        </p:txBody>
      </p:sp>
      <p:sp>
        <p:nvSpPr>
          <p:cNvPr id="3" name="AutoShape 3"/>
          <p:cNvSpPr/>
          <p:nvPr/>
        </p:nvSpPr>
        <p:spPr>
          <a:xfrm>
            <a:off x="693219" y="1714979"/>
            <a:ext cx="8306750" cy="2480760"/>
          </a:xfrm>
          <a:prstGeom prst="rect">
            <a:avLst/>
          </a:prstGeom>
          <a:solidFill>
            <a:srgbClr val="000000">
              <a:alpha val="6667"/>
            </a:srgbClr>
          </a:solidFill>
        </p:spPr>
      </p:sp>
      <p:grpSp>
        <p:nvGrpSpPr>
          <p:cNvPr id="4" name="Group 4"/>
          <p:cNvGrpSpPr/>
          <p:nvPr/>
        </p:nvGrpSpPr>
        <p:grpSpPr>
          <a:xfrm>
            <a:off x="922140" y="1812768"/>
            <a:ext cx="8221860" cy="2262374"/>
            <a:chOff x="0" y="0"/>
            <a:chExt cx="10962480" cy="3016499"/>
          </a:xfrm>
        </p:grpSpPr>
        <p:sp>
          <p:nvSpPr>
            <p:cNvPr id="5" name="TextBox 5"/>
            <p:cNvSpPr txBox="1"/>
            <p:nvPr/>
          </p:nvSpPr>
          <p:spPr>
            <a:xfrm>
              <a:off x="0" y="-57150"/>
              <a:ext cx="10940253" cy="67755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4278"/>
                </a:lnSpc>
              </a:pPr>
              <a:r>
                <a:rPr lang="en-US" sz="3056" spc="91">
                  <a:solidFill>
                    <a:srgbClr val="000000"/>
                  </a:solidFill>
                  <a:latin typeface="Open Sans 1 Bold Italics"/>
                </a:rPr>
                <a:t>En quelle année est né Albert Camus?</a:t>
              </a:r>
            </a:p>
          </p:txBody>
        </p:sp>
        <p:sp>
          <p:nvSpPr>
            <p:cNvPr id="6" name="TextBox 6"/>
            <p:cNvSpPr txBox="1"/>
            <p:nvPr/>
          </p:nvSpPr>
          <p:spPr>
            <a:xfrm>
              <a:off x="0" y="1024763"/>
              <a:ext cx="10962480" cy="199441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4109"/>
                </a:lnSpc>
              </a:pPr>
              <a:r>
                <a:rPr lang="en-US" sz="2739" spc="27" dirty="0">
                  <a:solidFill>
                    <a:srgbClr val="000000"/>
                  </a:solidFill>
                  <a:latin typeface="Open Sans 1"/>
                </a:rPr>
                <a:t>A. 1925</a:t>
              </a:r>
            </a:p>
            <a:p>
              <a:pPr>
                <a:lnSpc>
                  <a:spcPts val="4109"/>
                </a:lnSpc>
              </a:pPr>
              <a:r>
                <a:rPr lang="en-US" sz="2739" spc="27" dirty="0">
                  <a:solidFill>
                    <a:srgbClr val="000000"/>
                  </a:solidFill>
                  <a:latin typeface="Open Sans 1"/>
                </a:rPr>
                <a:t>B. 1913</a:t>
              </a:r>
            </a:p>
            <a:p>
              <a:pPr>
                <a:lnSpc>
                  <a:spcPts val="4109"/>
                </a:lnSpc>
              </a:pPr>
              <a:r>
                <a:rPr lang="en-US" sz="2739" spc="27" dirty="0">
                  <a:solidFill>
                    <a:srgbClr val="000000"/>
                  </a:solidFill>
                  <a:latin typeface="Open Sans 1"/>
                </a:rPr>
                <a:t>C. 1909</a:t>
              </a:r>
            </a:p>
          </p:txBody>
        </p:sp>
      </p:grpSp>
      <p:sp>
        <p:nvSpPr>
          <p:cNvPr id="7" name="AutoShape 7"/>
          <p:cNvSpPr/>
          <p:nvPr/>
        </p:nvSpPr>
        <p:spPr>
          <a:xfrm>
            <a:off x="608330" y="1711007"/>
            <a:ext cx="169779" cy="2480760"/>
          </a:xfrm>
          <a:prstGeom prst="rect">
            <a:avLst/>
          </a:prstGeom>
          <a:solidFill>
            <a:srgbClr val="2E414D"/>
          </a:solidFill>
        </p:spPr>
      </p:sp>
      <p:sp>
        <p:nvSpPr>
          <p:cNvPr id="8" name="AutoShape 8"/>
          <p:cNvSpPr/>
          <p:nvPr/>
        </p:nvSpPr>
        <p:spPr>
          <a:xfrm>
            <a:off x="608330" y="4671275"/>
            <a:ext cx="169779" cy="2480760"/>
          </a:xfrm>
          <a:prstGeom prst="rect">
            <a:avLst/>
          </a:prstGeom>
          <a:solidFill>
            <a:srgbClr val="2E414D"/>
          </a:solidFill>
        </p:spPr>
      </p:sp>
      <p:sp>
        <p:nvSpPr>
          <p:cNvPr id="9" name="AutoShape 9"/>
          <p:cNvSpPr/>
          <p:nvPr/>
        </p:nvSpPr>
        <p:spPr>
          <a:xfrm>
            <a:off x="608330" y="7538412"/>
            <a:ext cx="169779" cy="2480760"/>
          </a:xfrm>
          <a:prstGeom prst="rect">
            <a:avLst/>
          </a:prstGeom>
          <a:solidFill>
            <a:srgbClr val="2E414D"/>
          </a:solidFill>
        </p:spPr>
      </p:sp>
      <p:sp>
        <p:nvSpPr>
          <p:cNvPr id="10" name="AutoShape 10"/>
          <p:cNvSpPr/>
          <p:nvPr/>
        </p:nvSpPr>
        <p:spPr>
          <a:xfrm>
            <a:off x="9501190" y="3071798"/>
            <a:ext cx="169779" cy="2643206"/>
          </a:xfrm>
          <a:prstGeom prst="rect">
            <a:avLst/>
          </a:prstGeom>
          <a:solidFill>
            <a:srgbClr val="2E414D"/>
          </a:solidFill>
        </p:spPr>
      </p:sp>
      <p:sp>
        <p:nvSpPr>
          <p:cNvPr id="12" name="AutoShape 12"/>
          <p:cNvSpPr/>
          <p:nvPr/>
        </p:nvSpPr>
        <p:spPr>
          <a:xfrm>
            <a:off x="9501190" y="6215070"/>
            <a:ext cx="142876" cy="2571768"/>
          </a:xfrm>
          <a:prstGeom prst="rect">
            <a:avLst/>
          </a:prstGeom>
          <a:solidFill>
            <a:srgbClr val="2E414D"/>
          </a:solidFill>
        </p:spPr>
      </p:sp>
      <p:sp>
        <p:nvSpPr>
          <p:cNvPr id="13" name="AutoShape 13"/>
          <p:cNvSpPr/>
          <p:nvPr/>
        </p:nvSpPr>
        <p:spPr>
          <a:xfrm>
            <a:off x="778108" y="4671275"/>
            <a:ext cx="8306750" cy="2480760"/>
          </a:xfrm>
          <a:prstGeom prst="rect">
            <a:avLst/>
          </a:prstGeom>
          <a:solidFill>
            <a:srgbClr val="000000">
              <a:alpha val="6667"/>
            </a:srgbClr>
          </a:solidFill>
        </p:spPr>
      </p:sp>
      <p:sp>
        <p:nvSpPr>
          <p:cNvPr id="14" name="AutoShape 14"/>
          <p:cNvSpPr/>
          <p:nvPr/>
        </p:nvSpPr>
        <p:spPr>
          <a:xfrm>
            <a:off x="693219" y="7538412"/>
            <a:ext cx="8306750" cy="2480760"/>
          </a:xfrm>
          <a:prstGeom prst="rect">
            <a:avLst/>
          </a:prstGeom>
          <a:solidFill>
            <a:srgbClr val="000000">
              <a:alpha val="6667"/>
            </a:srgbClr>
          </a:solidFill>
        </p:spPr>
      </p:sp>
      <p:sp>
        <p:nvSpPr>
          <p:cNvPr id="15" name="AutoShape 15"/>
          <p:cNvSpPr/>
          <p:nvPr/>
        </p:nvSpPr>
        <p:spPr>
          <a:xfrm>
            <a:off x="9572628" y="3071798"/>
            <a:ext cx="8501122" cy="2643206"/>
          </a:xfrm>
          <a:prstGeom prst="rect">
            <a:avLst/>
          </a:prstGeom>
          <a:solidFill>
            <a:srgbClr val="000000">
              <a:alpha val="6667"/>
            </a:srgbClr>
          </a:solidFill>
        </p:spPr>
      </p:sp>
      <p:sp>
        <p:nvSpPr>
          <p:cNvPr id="17" name="AutoShape 17"/>
          <p:cNvSpPr/>
          <p:nvPr/>
        </p:nvSpPr>
        <p:spPr>
          <a:xfrm>
            <a:off x="9572628" y="6215070"/>
            <a:ext cx="8501122" cy="2571768"/>
          </a:xfrm>
          <a:prstGeom prst="rect">
            <a:avLst/>
          </a:prstGeom>
          <a:solidFill>
            <a:srgbClr val="000000">
              <a:alpha val="6667"/>
            </a:srgbClr>
          </a:solidFill>
        </p:spPr>
      </p:sp>
      <p:grpSp>
        <p:nvGrpSpPr>
          <p:cNvPr id="11" name="Group 18"/>
          <p:cNvGrpSpPr/>
          <p:nvPr/>
        </p:nvGrpSpPr>
        <p:grpSpPr>
          <a:xfrm>
            <a:off x="922140" y="7644455"/>
            <a:ext cx="8221860" cy="2229354"/>
            <a:chOff x="0" y="0"/>
            <a:chExt cx="10962480" cy="2972472"/>
          </a:xfrm>
        </p:grpSpPr>
        <p:sp>
          <p:nvSpPr>
            <p:cNvPr id="19" name="TextBox 19"/>
            <p:cNvSpPr txBox="1"/>
            <p:nvPr/>
          </p:nvSpPr>
          <p:spPr>
            <a:xfrm>
              <a:off x="0" y="-47625"/>
              <a:ext cx="10940253" cy="62400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3998"/>
                </a:lnSpc>
              </a:pPr>
              <a:r>
                <a:rPr lang="en-US" sz="2856" spc="85">
                  <a:solidFill>
                    <a:srgbClr val="000000"/>
                  </a:solidFill>
                  <a:latin typeface="Open Sans 1 Bold Italics"/>
                </a:rPr>
                <a:t>Avec quel livre Camus a-t-il fait ses débuts?</a:t>
              </a:r>
            </a:p>
          </p:txBody>
        </p:sp>
        <p:sp>
          <p:nvSpPr>
            <p:cNvPr id="20" name="TextBox 20"/>
            <p:cNvSpPr txBox="1"/>
            <p:nvPr/>
          </p:nvSpPr>
          <p:spPr>
            <a:xfrm>
              <a:off x="0" y="980736"/>
              <a:ext cx="10962480" cy="199441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4109"/>
                </a:lnSpc>
              </a:pPr>
              <a:r>
                <a:rPr lang="en-US" sz="2739" spc="27" dirty="0">
                  <a:solidFill>
                    <a:srgbClr val="000000"/>
                  </a:solidFill>
                  <a:latin typeface="Open Sans 1"/>
                </a:rPr>
                <a:t>A.</a:t>
              </a:r>
              <a:r>
                <a:rPr lang="en-US" sz="2739" spc="27" dirty="0">
                  <a:solidFill>
                    <a:srgbClr val="000000"/>
                  </a:solidFill>
                  <a:latin typeface="Open Sans 1 Italics"/>
                </a:rPr>
                <a:t> </a:t>
              </a:r>
              <a:r>
                <a:rPr lang="en-US" sz="2739" spc="27" dirty="0" err="1">
                  <a:solidFill>
                    <a:srgbClr val="000000"/>
                  </a:solidFill>
                  <a:latin typeface="Open Sans 1 Italics"/>
                </a:rPr>
                <a:t>L’étranger</a:t>
              </a:r>
              <a:endParaRPr lang="en-US" sz="2739" spc="27" dirty="0">
                <a:solidFill>
                  <a:srgbClr val="000000"/>
                </a:solidFill>
                <a:latin typeface="Open Sans 1 Italics"/>
              </a:endParaRPr>
            </a:p>
            <a:p>
              <a:pPr>
                <a:lnSpc>
                  <a:spcPts val="4109"/>
                </a:lnSpc>
              </a:pPr>
              <a:r>
                <a:rPr lang="en-US" sz="2739" spc="27" dirty="0">
                  <a:solidFill>
                    <a:srgbClr val="000000"/>
                  </a:solidFill>
                  <a:latin typeface="Open Sans 1"/>
                </a:rPr>
                <a:t>B. </a:t>
              </a:r>
              <a:r>
                <a:rPr lang="en-US" sz="2739" spc="27" dirty="0">
                  <a:solidFill>
                    <a:srgbClr val="000000"/>
                  </a:solidFill>
                  <a:latin typeface="Open Sans 1 Italics"/>
                </a:rPr>
                <a:t>La </a:t>
              </a:r>
              <a:r>
                <a:rPr lang="en-US" sz="2739" spc="27" dirty="0" err="1">
                  <a:solidFill>
                    <a:srgbClr val="000000"/>
                  </a:solidFill>
                  <a:latin typeface="Open Sans 1 Italics"/>
                </a:rPr>
                <a:t>peste</a:t>
              </a:r>
              <a:endParaRPr lang="en-US" sz="2739" spc="27" dirty="0">
                <a:solidFill>
                  <a:srgbClr val="000000"/>
                </a:solidFill>
                <a:latin typeface="Open Sans 1 Italics"/>
              </a:endParaRPr>
            </a:p>
            <a:p>
              <a:pPr>
                <a:lnSpc>
                  <a:spcPts val="4109"/>
                </a:lnSpc>
              </a:pPr>
              <a:r>
                <a:rPr lang="en-US" sz="2739" spc="27" dirty="0">
                  <a:solidFill>
                    <a:srgbClr val="000000"/>
                  </a:solidFill>
                  <a:latin typeface="Open Sans 1"/>
                </a:rPr>
                <a:t>C. </a:t>
              </a:r>
              <a:r>
                <a:rPr lang="en-US" sz="2739" spc="27" dirty="0" err="1">
                  <a:solidFill>
                    <a:srgbClr val="000000"/>
                  </a:solidFill>
                  <a:latin typeface="Open Sans 1 Italics"/>
                </a:rPr>
                <a:t>L'homme</a:t>
              </a:r>
              <a:r>
                <a:rPr lang="en-US" sz="2739" spc="27" dirty="0">
                  <a:solidFill>
                    <a:srgbClr val="000000"/>
                  </a:solidFill>
                  <a:latin typeface="Open Sans 1 Italics"/>
                </a:rPr>
                <a:t> </a:t>
              </a:r>
              <a:r>
                <a:rPr lang="en-US" sz="2739" spc="27" dirty="0" err="1">
                  <a:solidFill>
                    <a:srgbClr val="000000"/>
                  </a:solidFill>
                  <a:latin typeface="Open Sans 1 Italics"/>
                </a:rPr>
                <a:t>révolté</a:t>
              </a:r>
              <a:endParaRPr lang="en-US" sz="2739" spc="27" dirty="0">
                <a:solidFill>
                  <a:srgbClr val="000000"/>
                </a:solidFill>
                <a:latin typeface="Open Sans 1 Italics"/>
              </a:endParaRPr>
            </a:p>
          </p:txBody>
        </p:sp>
      </p:grpSp>
      <p:grpSp>
        <p:nvGrpSpPr>
          <p:cNvPr id="16" name="Group 21"/>
          <p:cNvGrpSpPr/>
          <p:nvPr/>
        </p:nvGrpSpPr>
        <p:grpSpPr>
          <a:xfrm>
            <a:off x="9786942" y="6357946"/>
            <a:ext cx="8221860" cy="1995875"/>
            <a:chOff x="-136819" y="-3906112"/>
            <a:chExt cx="10962480" cy="2661167"/>
          </a:xfrm>
        </p:grpSpPr>
        <p:sp>
          <p:nvSpPr>
            <p:cNvPr id="22" name="TextBox 22"/>
            <p:cNvSpPr txBox="1"/>
            <p:nvPr/>
          </p:nvSpPr>
          <p:spPr>
            <a:xfrm>
              <a:off x="-136819" y="-3906112"/>
              <a:ext cx="10940253" cy="65553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4138"/>
                </a:lnSpc>
              </a:pPr>
              <a:r>
                <a:rPr lang="en-US" sz="2956" spc="88">
                  <a:solidFill>
                    <a:srgbClr val="000000"/>
                  </a:solidFill>
                  <a:latin typeface="Open Sans 1 Bold Italics"/>
                </a:rPr>
                <a:t>Qu'est-ce qui a causé la mort de Camus?</a:t>
              </a:r>
            </a:p>
          </p:txBody>
        </p:sp>
        <p:sp>
          <p:nvSpPr>
            <p:cNvPr id="23" name="TextBox 23"/>
            <p:cNvSpPr txBox="1"/>
            <p:nvPr/>
          </p:nvSpPr>
          <p:spPr>
            <a:xfrm>
              <a:off x="-136819" y="-3239357"/>
              <a:ext cx="10962480" cy="199441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4109"/>
                </a:lnSpc>
              </a:pPr>
              <a:r>
                <a:rPr lang="en-US" sz="2739" spc="27" dirty="0">
                  <a:solidFill>
                    <a:srgbClr val="000000"/>
                  </a:solidFill>
                  <a:latin typeface="Open Sans 1"/>
                </a:rPr>
                <a:t>A. </a:t>
              </a:r>
              <a:r>
                <a:rPr lang="en-US" sz="2739" spc="27" dirty="0" err="1">
                  <a:solidFill>
                    <a:srgbClr val="000000"/>
                  </a:solidFill>
                  <a:latin typeface="Open Sans 1"/>
                </a:rPr>
                <a:t>l'empoisonnement</a:t>
              </a:r>
              <a:endParaRPr lang="en-US" sz="2739" spc="27" dirty="0">
                <a:solidFill>
                  <a:srgbClr val="000000"/>
                </a:solidFill>
                <a:latin typeface="Open Sans 1"/>
              </a:endParaRPr>
            </a:p>
            <a:p>
              <a:pPr>
                <a:lnSpc>
                  <a:spcPts val="4109"/>
                </a:lnSpc>
              </a:pPr>
              <a:r>
                <a:rPr lang="en-US" sz="2739" spc="27" dirty="0">
                  <a:solidFill>
                    <a:srgbClr val="000000"/>
                  </a:solidFill>
                  <a:latin typeface="Open Sans 1"/>
                </a:rPr>
                <a:t>B. la </a:t>
              </a:r>
              <a:r>
                <a:rPr lang="en-US" sz="2739" spc="27" dirty="0" err="1">
                  <a:solidFill>
                    <a:srgbClr val="000000"/>
                  </a:solidFill>
                  <a:latin typeface="Open Sans 1"/>
                </a:rPr>
                <a:t>maladie</a:t>
              </a:r>
              <a:endParaRPr lang="en-US" sz="2739" spc="27" dirty="0">
                <a:solidFill>
                  <a:srgbClr val="000000"/>
                </a:solidFill>
                <a:latin typeface="Open Sans 1"/>
              </a:endParaRPr>
            </a:p>
            <a:p>
              <a:pPr>
                <a:lnSpc>
                  <a:spcPts val="4109"/>
                </a:lnSpc>
              </a:pPr>
              <a:r>
                <a:rPr lang="en-US" sz="2739" spc="27" dirty="0">
                  <a:solidFill>
                    <a:srgbClr val="000000"/>
                  </a:solidFill>
                  <a:latin typeface="Open Sans 1"/>
                </a:rPr>
                <a:t>C. accident de </a:t>
              </a:r>
              <a:r>
                <a:rPr lang="en-US" sz="2739" spc="27" dirty="0" err="1">
                  <a:solidFill>
                    <a:srgbClr val="000000"/>
                  </a:solidFill>
                  <a:latin typeface="Open Sans 1"/>
                </a:rPr>
                <a:t>voiture</a:t>
              </a:r>
              <a:endParaRPr lang="en-US" sz="2739" spc="27" dirty="0">
                <a:solidFill>
                  <a:srgbClr val="000000"/>
                </a:solidFill>
                <a:latin typeface="Open Sans 1"/>
              </a:endParaRPr>
            </a:p>
          </p:txBody>
        </p:sp>
      </p:grpSp>
      <p:grpSp>
        <p:nvGrpSpPr>
          <p:cNvPr id="18" name="Group 27"/>
          <p:cNvGrpSpPr/>
          <p:nvPr/>
        </p:nvGrpSpPr>
        <p:grpSpPr>
          <a:xfrm>
            <a:off x="922140" y="4780468"/>
            <a:ext cx="8221860" cy="2262374"/>
            <a:chOff x="0" y="0"/>
            <a:chExt cx="10962480" cy="3016499"/>
          </a:xfrm>
        </p:grpSpPr>
        <p:sp>
          <p:nvSpPr>
            <p:cNvPr id="28" name="TextBox 28"/>
            <p:cNvSpPr txBox="1"/>
            <p:nvPr/>
          </p:nvSpPr>
          <p:spPr>
            <a:xfrm>
              <a:off x="0" y="-57150"/>
              <a:ext cx="10940253" cy="67755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4278"/>
                </a:lnSpc>
              </a:pPr>
              <a:r>
                <a:rPr lang="en-US" sz="3056" spc="91">
                  <a:solidFill>
                    <a:srgbClr val="000000"/>
                  </a:solidFill>
                  <a:latin typeface="Open Sans 1 Bold Italics"/>
                </a:rPr>
                <a:t>Le théâtre fondé par Camus est :</a:t>
              </a:r>
            </a:p>
          </p:txBody>
        </p:sp>
        <p:sp>
          <p:nvSpPr>
            <p:cNvPr id="29" name="TextBox 29"/>
            <p:cNvSpPr txBox="1"/>
            <p:nvPr/>
          </p:nvSpPr>
          <p:spPr>
            <a:xfrm>
              <a:off x="0" y="1024763"/>
              <a:ext cx="10962480" cy="199441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4109"/>
                </a:lnSpc>
              </a:pPr>
              <a:r>
                <a:rPr lang="en-US" sz="2739" spc="27" dirty="0">
                  <a:solidFill>
                    <a:srgbClr val="000000"/>
                  </a:solidFill>
                  <a:latin typeface="Open Sans 1"/>
                </a:rPr>
                <a:t>A. </a:t>
              </a:r>
              <a:r>
                <a:rPr lang="en-US" sz="2739" spc="27" dirty="0" err="1">
                  <a:solidFill>
                    <a:srgbClr val="000000"/>
                  </a:solidFill>
                  <a:latin typeface="Open Sans 1"/>
                </a:rPr>
                <a:t>Théâtre</a:t>
              </a:r>
              <a:r>
                <a:rPr lang="en-US" sz="2739" spc="27" dirty="0">
                  <a:solidFill>
                    <a:srgbClr val="000000"/>
                  </a:solidFill>
                  <a:latin typeface="Open Sans 1"/>
                </a:rPr>
                <a:t> du Vieux-</a:t>
              </a:r>
              <a:r>
                <a:rPr lang="en-US" sz="2739" spc="27" dirty="0" err="1">
                  <a:solidFill>
                    <a:srgbClr val="000000"/>
                  </a:solidFill>
                  <a:latin typeface="Open Sans 1"/>
                </a:rPr>
                <a:t>Colombier</a:t>
              </a:r>
              <a:endParaRPr lang="en-US" sz="2739" spc="27" dirty="0">
                <a:solidFill>
                  <a:srgbClr val="000000"/>
                </a:solidFill>
                <a:latin typeface="Open Sans 1"/>
              </a:endParaRPr>
            </a:p>
            <a:p>
              <a:pPr>
                <a:lnSpc>
                  <a:spcPts val="4109"/>
                </a:lnSpc>
              </a:pPr>
              <a:r>
                <a:rPr lang="en-US" sz="2739" spc="27" dirty="0">
                  <a:solidFill>
                    <a:srgbClr val="000000"/>
                  </a:solidFill>
                  <a:latin typeface="Open Sans 1"/>
                </a:rPr>
                <a:t>B. </a:t>
              </a:r>
              <a:r>
                <a:rPr lang="en-US" sz="2739" spc="27" dirty="0" err="1">
                  <a:solidFill>
                    <a:srgbClr val="000000"/>
                  </a:solidFill>
                  <a:latin typeface="Open Sans 1"/>
                </a:rPr>
                <a:t>Théâtre</a:t>
              </a:r>
              <a:r>
                <a:rPr lang="en-US" sz="2739" spc="27" dirty="0">
                  <a:solidFill>
                    <a:srgbClr val="000000"/>
                  </a:solidFill>
                  <a:latin typeface="Open Sans 1"/>
                </a:rPr>
                <a:t> des Abbesses</a:t>
              </a:r>
            </a:p>
            <a:p>
              <a:pPr>
                <a:lnSpc>
                  <a:spcPts val="4109"/>
                </a:lnSpc>
              </a:pPr>
              <a:r>
                <a:rPr lang="en-US" sz="2739" spc="27" dirty="0">
                  <a:solidFill>
                    <a:srgbClr val="000000"/>
                  </a:solidFill>
                  <a:latin typeface="Open Sans 1"/>
                </a:rPr>
                <a:t>C. "</a:t>
              </a:r>
              <a:r>
                <a:rPr lang="en-US" sz="2739" spc="27" dirty="0" err="1">
                  <a:solidFill>
                    <a:srgbClr val="000000"/>
                  </a:solidFill>
                  <a:latin typeface="Open Sans 1"/>
                </a:rPr>
                <a:t>Théâtre</a:t>
              </a:r>
              <a:r>
                <a:rPr lang="en-US" sz="2739" spc="27" dirty="0">
                  <a:solidFill>
                    <a:srgbClr val="000000"/>
                  </a:solidFill>
                  <a:latin typeface="Open Sans 1"/>
                </a:rPr>
                <a:t> du Travail"</a:t>
              </a:r>
            </a:p>
          </p:txBody>
        </p:sp>
      </p:grpSp>
      <p:grpSp>
        <p:nvGrpSpPr>
          <p:cNvPr id="21" name="Group 30"/>
          <p:cNvGrpSpPr/>
          <p:nvPr/>
        </p:nvGrpSpPr>
        <p:grpSpPr>
          <a:xfrm>
            <a:off x="9644066" y="3071798"/>
            <a:ext cx="8643934" cy="2531768"/>
            <a:chOff x="-232069" y="-131056"/>
            <a:chExt cx="11525245" cy="3375690"/>
          </a:xfrm>
        </p:grpSpPr>
        <p:sp>
          <p:nvSpPr>
            <p:cNvPr id="31" name="TextBox 31"/>
            <p:cNvSpPr txBox="1"/>
            <p:nvPr/>
          </p:nvSpPr>
          <p:spPr>
            <a:xfrm>
              <a:off x="-232069" y="-131056"/>
              <a:ext cx="11525245" cy="683948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>
                <a:lnSpc>
                  <a:spcPts val="3998"/>
                </a:lnSpc>
              </a:pPr>
              <a:r>
                <a:rPr lang="pl-PL" sz="2700" spc="85" dirty="0">
                  <a:solidFill>
                    <a:srgbClr val="000000"/>
                  </a:solidFill>
                  <a:latin typeface="Open Sans 1 Bold Italics"/>
                </a:rPr>
                <a:t> </a:t>
              </a:r>
              <a:r>
                <a:rPr lang="fr-FR" sz="2700" spc="85" dirty="0">
                  <a:solidFill>
                    <a:srgbClr val="000000"/>
                  </a:solidFill>
                  <a:latin typeface="Open Sans 1 Bold Italics"/>
                </a:rPr>
                <a:t>Quels sont les essais de Camus les plus connus?</a:t>
              </a:r>
              <a:endParaRPr lang="en-US" sz="2700" spc="85" dirty="0">
                <a:solidFill>
                  <a:srgbClr val="000000"/>
                </a:solidFill>
                <a:latin typeface="Open Sans 1 Bold Italics"/>
              </a:endParaRPr>
            </a:p>
          </p:txBody>
        </p:sp>
        <p:sp>
          <p:nvSpPr>
            <p:cNvPr id="32" name="TextBox 32"/>
            <p:cNvSpPr txBox="1"/>
            <p:nvPr/>
          </p:nvSpPr>
          <p:spPr>
            <a:xfrm>
              <a:off x="-41567" y="440448"/>
              <a:ext cx="10962479" cy="280418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4109"/>
                </a:lnSpc>
              </a:pPr>
              <a:r>
                <a:rPr lang="en-US" sz="2600" spc="27" dirty="0">
                  <a:solidFill>
                    <a:srgbClr val="000000"/>
                  </a:solidFill>
                  <a:latin typeface="Open Sans 2 Italics" charset="0"/>
                  <a:ea typeface="Open Sans 2 Italics" charset="0"/>
                  <a:cs typeface="Open Sans 2 Italics" charset="0"/>
                </a:rPr>
                <a:t>A.</a:t>
              </a:r>
              <a:r>
                <a:rPr lang="en-US" sz="2600" i="1" spc="27" dirty="0">
                  <a:solidFill>
                    <a:srgbClr val="000000"/>
                  </a:solidFill>
                  <a:latin typeface="Open Sans 2 Italics" charset="0"/>
                  <a:ea typeface="Open Sans 2 Italics" charset="0"/>
                  <a:cs typeface="Open Sans 2 Italics" charset="0"/>
                </a:rPr>
                <a:t> </a:t>
              </a:r>
              <a:r>
                <a:rPr lang="pl-PL" sz="2600" i="1" dirty="0">
                  <a:latin typeface="Open Sans 2 Italics" charset="0"/>
                  <a:ea typeface="Open Sans 2 Italics" charset="0"/>
                  <a:cs typeface="Open Sans 2 Italics" charset="0"/>
                </a:rPr>
                <a:t>La </a:t>
              </a:r>
              <a:r>
                <a:rPr lang="pl-PL" sz="2600" i="1" dirty="0" err="1">
                  <a:latin typeface="Open Sans 2 Italics" charset="0"/>
                  <a:ea typeface="Open Sans 2 Italics" charset="0"/>
                  <a:cs typeface="Open Sans 2 Italics" charset="0"/>
                </a:rPr>
                <a:t>Peste</a:t>
              </a:r>
              <a:r>
                <a:rPr lang="pl-PL" sz="2600" i="1" dirty="0">
                  <a:latin typeface="Open Sans 2 Italics" charset="0"/>
                  <a:ea typeface="Open Sans 2 Italics" charset="0"/>
                  <a:cs typeface="Open Sans 2 Italics" charset="0"/>
                </a:rPr>
                <a:t>;  La </a:t>
              </a:r>
              <a:r>
                <a:rPr lang="pl-PL" sz="2600" i="1" dirty="0" err="1">
                  <a:latin typeface="Open Sans 2 Italics" charset="0"/>
                  <a:ea typeface="Open Sans 2 Italics" charset="0"/>
                  <a:cs typeface="Open Sans 2 Italics" charset="0"/>
                </a:rPr>
                <a:t>chute</a:t>
              </a:r>
              <a:r>
                <a:rPr lang="pl-PL" sz="2600" i="1" dirty="0">
                  <a:latin typeface="Open Sans 2 Italics" charset="0"/>
                  <a:ea typeface="Open Sans 2 Italics" charset="0"/>
                  <a:cs typeface="Open Sans 2 Italics" charset="0"/>
                </a:rPr>
                <a:t>; </a:t>
              </a:r>
              <a:r>
                <a:rPr lang="pl-PL" sz="2600" i="1" dirty="0" err="1">
                  <a:latin typeface="Open Sans 2 Italics" charset="0"/>
                  <a:ea typeface="Open Sans 2 Italics" charset="0"/>
                  <a:cs typeface="Open Sans 2 Italics" charset="0"/>
                </a:rPr>
                <a:t>Le</a:t>
              </a:r>
              <a:r>
                <a:rPr lang="pl-PL" sz="2600" i="1" dirty="0">
                  <a:latin typeface="Open Sans 2 Italics" charset="0"/>
                  <a:ea typeface="Open Sans 2 Italics" charset="0"/>
                  <a:cs typeface="Open Sans 2 Italics" charset="0"/>
                </a:rPr>
                <a:t> premier </a:t>
              </a:r>
              <a:r>
                <a:rPr lang="pl-PL" sz="2600" i="1" dirty="0" err="1">
                  <a:latin typeface="Open Sans 2 Italics" charset="0"/>
                  <a:ea typeface="Open Sans 2 Italics" charset="0"/>
                  <a:cs typeface="Open Sans 2 Italics" charset="0"/>
                </a:rPr>
                <a:t>homme</a:t>
              </a:r>
              <a:endParaRPr lang="en-US" sz="2600" i="1" spc="27" dirty="0">
                <a:solidFill>
                  <a:srgbClr val="000000"/>
                </a:solidFill>
                <a:latin typeface="Open Sans 2 Italics" charset="0"/>
                <a:ea typeface="Open Sans 2 Italics" charset="0"/>
                <a:cs typeface="Open Sans 2 Italics" charset="0"/>
              </a:endParaRPr>
            </a:p>
            <a:p>
              <a:pPr>
                <a:lnSpc>
                  <a:spcPts val="4109"/>
                </a:lnSpc>
              </a:pPr>
              <a:r>
                <a:rPr lang="en-US" sz="2600" spc="27" dirty="0">
                  <a:solidFill>
                    <a:srgbClr val="000000"/>
                  </a:solidFill>
                  <a:latin typeface="Open Sans 2 Italics" charset="0"/>
                  <a:ea typeface="Open Sans 2 Italics" charset="0"/>
                  <a:cs typeface="Open Sans 2 Italics" charset="0"/>
                </a:rPr>
                <a:t>B. </a:t>
              </a:r>
              <a:r>
                <a:rPr lang="en-US" sz="2600" i="1" spc="32" dirty="0">
                  <a:solidFill>
                    <a:srgbClr val="000000"/>
                  </a:solidFill>
                  <a:latin typeface="Open Sans 2 Italics" charset="0"/>
                  <a:ea typeface="Open Sans 2 Italics" charset="0"/>
                  <a:cs typeface="Open Sans 2 Italics" charset="0"/>
                </a:rPr>
                <a:t>Le </a:t>
              </a:r>
              <a:r>
                <a:rPr lang="en-US" sz="2600" i="1" spc="32" dirty="0" err="1">
                  <a:solidFill>
                    <a:srgbClr val="000000"/>
                  </a:solidFill>
                  <a:latin typeface="Open Sans 2 Italics" charset="0"/>
                  <a:ea typeface="Open Sans 2 Italics" charset="0"/>
                  <a:cs typeface="Open Sans 2 Italics" charset="0"/>
                </a:rPr>
                <a:t>mythe</a:t>
              </a:r>
              <a:r>
                <a:rPr lang="en-US" sz="2600" i="1" spc="32" dirty="0">
                  <a:solidFill>
                    <a:srgbClr val="000000"/>
                  </a:solidFill>
                  <a:latin typeface="Open Sans 2 Italics" charset="0"/>
                  <a:ea typeface="Open Sans 2 Italics" charset="0"/>
                  <a:cs typeface="Open Sans 2 Italics" charset="0"/>
                </a:rPr>
                <a:t> de </a:t>
              </a:r>
              <a:r>
                <a:rPr lang="en-US" sz="2600" i="1" spc="32" dirty="0" err="1">
                  <a:solidFill>
                    <a:srgbClr val="000000"/>
                  </a:solidFill>
                  <a:latin typeface="Open Sans 2 Italics" charset="0"/>
                  <a:ea typeface="Open Sans 2 Italics" charset="0"/>
                  <a:cs typeface="Open Sans 2 Italics" charset="0"/>
                </a:rPr>
                <a:t>Sisyphe</a:t>
              </a:r>
              <a:r>
                <a:rPr lang="pl-PL" sz="2600" i="1" spc="32" dirty="0">
                  <a:solidFill>
                    <a:srgbClr val="000000"/>
                  </a:solidFill>
                  <a:latin typeface="Open Sans 2 Italics" charset="0"/>
                  <a:ea typeface="Open Sans 2 Italics" charset="0"/>
                  <a:cs typeface="Open Sans 2 Italics" charset="0"/>
                </a:rPr>
                <a:t>;</a:t>
              </a:r>
              <a:r>
                <a:rPr lang="en-US" sz="2600" i="1" spc="32" dirty="0">
                  <a:solidFill>
                    <a:srgbClr val="000000"/>
                  </a:solidFill>
                  <a:latin typeface="Open Sans 2 Italics" charset="0"/>
                  <a:ea typeface="Open Sans 2 Italics" charset="0"/>
                  <a:cs typeface="Open Sans 2 Italics" charset="0"/>
                </a:rPr>
                <a:t> </a:t>
              </a:r>
              <a:r>
                <a:rPr lang="en-US" sz="2600" i="1" spc="32" dirty="0" err="1">
                  <a:solidFill>
                    <a:srgbClr val="000000"/>
                  </a:solidFill>
                  <a:latin typeface="Open Sans 2 Italics" charset="0"/>
                  <a:ea typeface="Open Sans 2 Italics" charset="0"/>
                  <a:cs typeface="Open Sans 2 Italics" charset="0"/>
                </a:rPr>
                <a:t>Côté</a:t>
              </a:r>
              <a:r>
                <a:rPr lang="en-US" sz="2600" i="1" spc="32" dirty="0">
                  <a:solidFill>
                    <a:srgbClr val="000000"/>
                  </a:solidFill>
                  <a:latin typeface="Open Sans 2 Italics" charset="0"/>
                  <a:ea typeface="Open Sans 2 Italics" charset="0"/>
                  <a:cs typeface="Open Sans 2 Italics" charset="0"/>
                </a:rPr>
                <a:t> </a:t>
              </a:r>
              <a:r>
                <a:rPr lang="en-US" sz="2600" i="1" spc="32" dirty="0" err="1">
                  <a:solidFill>
                    <a:srgbClr val="000000"/>
                  </a:solidFill>
                  <a:latin typeface="Open Sans 2 Italics" charset="0"/>
                  <a:ea typeface="Open Sans 2 Italics" charset="0"/>
                  <a:cs typeface="Open Sans 2 Italics" charset="0"/>
                </a:rPr>
                <a:t>droit</a:t>
              </a:r>
              <a:r>
                <a:rPr lang="en-US" sz="2600" i="1" spc="32" dirty="0">
                  <a:solidFill>
                    <a:srgbClr val="000000"/>
                  </a:solidFill>
                  <a:latin typeface="Open Sans 2 Italics" charset="0"/>
                  <a:ea typeface="Open Sans 2 Italics" charset="0"/>
                  <a:cs typeface="Open Sans 2 Italics" charset="0"/>
                </a:rPr>
                <a:t> et </a:t>
              </a:r>
              <a:r>
                <a:rPr lang="en-US" sz="2600" i="1" spc="32" dirty="0" err="1">
                  <a:solidFill>
                    <a:srgbClr val="000000"/>
                  </a:solidFill>
                  <a:latin typeface="Open Sans 2 Italics" charset="0"/>
                  <a:ea typeface="Open Sans 2 Italics" charset="0"/>
                  <a:cs typeface="Open Sans 2 Italics" charset="0"/>
                </a:rPr>
                <a:t>côté</a:t>
              </a:r>
              <a:r>
                <a:rPr lang="en-US" sz="2600" i="1" spc="32" dirty="0">
                  <a:solidFill>
                    <a:srgbClr val="000000"/>
                  </a:solidFill>
                  <a:latin typeface="Open Sans 2 Italics" charset="0"/>
                  <a:ea typeface="Open Sans 2 Italics" charset="0"/>
                  <a:cs typeface="Open Sans 2 Italics" charset="0"/>
                </a:rPr>
                <a:t> gauche</a:t>
              </a:r>
              <a:r>
                <a:rPr lang="pl-PL" sz="2600" i="1" spc="32" dirty="0">
                  <a:solidFill>
                    <a:srgbClr val="000000"/>
                  </a:solidFill>
                  <a:latin typeface="Open Sans 2 Italics" charset="0"/>
                  <a:ea typeface="Open Sans 2 Italics" charset="0"/>
                  <a:cs typeface="Open Sans 2 Italics" charset="0"/>
                </a:rPr>
                <a:t>;</a:t>
              </a:r>
              <a:r>
                <a:rPr lang="en-US" sz="2600" i="1" spc="32" dirty="0">
                  <a:solidFill>
                    <a:srgbClr val="000000"/>
                  </a:solidFill>
                  <a:latin typeface="Open Sans 2 Italics" charset="0"/>
                  <a:ea typeface="Open Sans 2 Italics" charset="0"/>
                  <a:cs typeface="Open Sans 2 Italics" charset="0"/>
                </a:rPr>
                <a:t> </a:t>
              </a:r>
              <a:r>
                <a:rPr lang="en-US" sz="2600" i="1" spc="32" dirty="0" err="1">
                  <a:solidFill>
                    <a:srgbClr val="000000"/>
                  </a:solidFill>
                  <a:latin typeface="Open Sans 2 Italics" charset="0"/>
                  <a:ea typeface="Open Sans 2 Italics" charset="0"/>
                  <a:cs typeface="Open Sans 2 Italics" charset="0"/>
                </a:rPr>
                <a:t>L'Homme</a:t>
              </a:r>
              <a:r>
                <a:rPr lang="en-US" sz="2600" i="1" spc="32" dirty="0">
                  <a:solidFill>
                    <a:srgbClr val="000000"/>
                  </a:solidFill>
                  <a:latin typeface="Open Sans 2 Italics" charset="0"/>
                  <a:ea typeface="Open Sans 2 Italics" charset="0"/>
                  <a:cs typeface="Open Sans 2 Italics" charset="0"/>
                </a:rPr>
                <a:t> </a:t>
              </a:r>
              <a:r>
                <a:rPr lang="en-US" sz="2600" i="1" spc="32" dirty="0" err="1">
                  <a:solidFill>
                    <a:srgbClr val="000000"/>
                  </a:solidFill>
                  <a:latin typeface="Open Sans 2 Italics" charset="0"/>
                  <a:ea typeface="Open Sans 2 Italics" charset="0"/>
                  <a:cs typeface="Open Sans 2 Italics" charset="0"/>
                </a:rPr>
                <a:t>Revolté</a:t>
              </a:r>
              <a:endParaRPr lang="en-US" sz="2600" i="1" spc="27" dirty="0">
                <a:solidFill>
                  <a:srgbClr val="000000"/>
                </a:solidFill>
                <a:latin typeface="Open Sans 2 Italics" charset="0"/>
                <a:ea typeface="Open Sans 2 Italics" charset="0"/>
                <a:cs typeface="Open Sans 2 Italics" charset="0"/>
              </a:endParaRPr>
            </a:p>
            <a:p>
              <a:pPr>
                <a:lnSpc>
                  <a:spcPts val="4109"/>
                </a:lnSpc>
              </a:pPr>
              <a:r>
                <a:rPr lang="en-US" sz="2600" spc="27" dirty="0">
                  <a:solidFill>
                    <a:srgbClr val="000000"/>
                  </a:solidFill>
                  <a:latin typeface="Open Sans 2 Italics" charset="0"/>
                  <a:ea typeface="Open Sans 2 Italics" charset="0"/>
                  <a:cs typeface="Open Sans 2 Italics" charset="0"/>
                </a:rPr>
                <a:t>C. </a:t>
              </a:r>
              <a:r>
                <a:rPr lang="pl-PL" sz="2600" i="1" dirty="0" err="1">
                  <a:latin typeface="Open Sans 2 Italics" charset="0"/>
                  <a:ea typeface="Open Sans 2 Italics" charset="0"/>
                  <a:cs typeface="Open Sans 2 Italics" charset="0"/>
                </a:rPr>
                <a:t>L’exile</a:t>
              </a:r>
              <a:r>
                <a:rPr lang="pl-PL" sz="2600" i="1" dirty="0">
                  <a:latin typeface="Open Sans 2 Italics" charset="0"/>
                  <a:ea typeface="Open Sans 2 Italics" charset="0"/>
                  <a:cs typeface="Open Sans 2 Italics" charset="0"/>
                </a:rPr>
                <a:t> et </a:t>
              </a:r>
              <a:r>
                <a:rPr lang="pl-PL" sz="2600" i="1" dirty="0" err="1">
                  <a:latin typeface="Open Sans 2 Italics" charset="0"/>
                  <a:ea typeface="Open Sans 2 Italics" charset="0"/>
                  <a:cs typeface="Open Sans 2 Italics" charset="0"/>
                </a:rPr>
                <a:t>le</a:t>
              </a:r>
              <a:r>
                <a:rPr lang="pl-PL" sz="2600" i="1" dirty="0">
                  <a:latin typeface="Open Sans 2 Italics" charset="0"/>
                  <a:ea typeface="Open Sans 2 Italics" charset="0"/>
                  <a:cs typeface="Open Sans 2 Italics" charset="0"/>
                </a:rPr>
                <a:t> </a:t>
              </a:r>
              <a:r>
                <a:rPr lang="pl-PL" sz="2600" i="1" dirty="0" err="1">
                  <a:latin typeface="Open Sans 2 Italics" charset="0"/>
                  <a:ea typeface="Open Sans 2 Italics" charset="0"/>
                  <a:cs typeface="Open Sans 2 Italics" charset="0"/>
                </a:rPr>
                <a:t>royaume</a:t>
              </a:r>
              <a:r>
                <a:rPr lang="pl-PL" sz="2600" i="1" dirty="0">
                  <a:latin typeface="Open Sans 2 Italics" charset="0"/>
                  <a:ea typeface="Open Sans 2 Italics" charset="0"/>
                  <a:cs typeface="Open Sans 2 Italics" charset="0"/>
                </a:rPr>
                <a:t>; </a:t>
              </a:r>
              <a:r>
                <a:rPr lang="pl-PL" sz="2600" i="1" dirty="0" err="1">
                  <a:latin typeface="Open Sans 2 Italics" charset="0"/>
                  <a:ea typeface="Open Sans 2 Italics" charset="0"/>
                  <a:cs typeface="Open Sans 2 Italics" charset="0"/>
                </a:rPr>
                <a:t>L’été</a:t>
              </a:r>
              <a:endParaRPr lang="en-US" sz="2600" i="1" spc="27" dirty="0">
                <a:solidFill>
                  <a:srgbClr val="000000"/>
                </a:solidFill>
                <a:latin typeface="Open Sans 2 Italics" charset="0"/>
                <a:ea typeface="Open Sans 2 Italics" charset="0"/>
                <a:cs typeface="Open Sans 2 Italics" charset="0"/>
              </a:endParaRPr>
            </a:p>
          </p:txBody>
        </p:sp>
      </p:grp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8E49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7711154" y="192249"/>
            <a:ext cx="2865692" cy="112152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9023"/>
              </a:lnSpc>
            </a:pPr>
            <a:r>
              <a:rPr lang="en-US" sz="6941" spc="208" dirty="0">
                <a:solidFill>
                  <a:srgbClr val="000000"/>
                </a:solidFill>
                <a:latin typeface="Open Sans Light Bold"/>
              </a:rPr>
              <a:t>QUIZ</a:t>
            </a:r>
          </a:p>
        </p:txBody>
      </p:sp>
      <p:sp>
        <p:nvSpPr>
          <p:cNvPr id="3" name="AutoShape 3"/>
          <p:cNvSpPr/>
          <p:nvPr/>
        </p:nvSpPr>
        <p:spPr>
          <a:xfrm>
            <a:off x="693219" y="1714979"/>
            <a:ext cx="8306750" cy="2480760"/>
          </a:xfrm>
          <a:prstGeom prst="rect">
            <a:avLst/>
          </a:prstGeom>
          <a:solidFill>
            <a:srgbClr val="000000">
              <a:alpha val="6667"/>
            </a:srgbClr>
          </a:solidFill>
        </p:spPr>
      </p:sp>
      <p:grpSp>
        <p:nvGrpSpPr>
          <p:cNvPr id="4" name="Group 4"/>
          <p:cNvGrpSpPr/>
          <p:nvPr/>
        </p:nvGrpSpPr>
        <p:grpSpPr>
          <a:xfrm>
            <a:off x="922140" y="1769906"/>
            <a:ext cx="8221860" cy="2388789"/>
            <a:chOff x="0" y="-57150"/>
            <a:chExt cx="10962480" cy="3185052"/>
          </a:xfrm>
        </p:grpSpPr>
        <p:sp>
          <p:nvSpPr>
            <p:cNvPr id="5" name="TextBox 5"/>
            <p:cNvSpPr txBox="1"/>
            <p:nvPr/>
          </p:nvSpPr>
          <p:spPr>
            <a:xfrm>
              <a:off x="0" y="-57150"/>
              <a:ext cx="10940253" cy="67755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4278"/>
                </a:lnSpc>
              </a:pPr>
              <a:r>
                <a:rPr lang="en-US" sz="3056" spc="91">
                  <a:solidFill>
                    <a:srgbClr val="000000"/>
                  </a:solidFill>
                  <a:latin typeface="Open Sans 1 Bold Italics"/>
                </a:rPr>
                <a:t>En quelle année est né Albert Camus?</a:t>
              </a:r>
            </a:p>
          </p:txBody>
        </p:sp>
        <p:sp>
          <p:nvSpPr>
            <p:cNvPr id="6" name="TextBox 6"/>
            <p:cNvSpPr txBox="1"/>
            <p:nvPr/>
          </p:nvSpPr>
          <p:spPr>
            <a:xfrm>
              <a:off x="0" y="1024762"/>
              <a:ext cx="10962480" cy="210314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4109"/>
                </a:lnSpc>
              </a:pPr>
              <a:r>
                <a:rPr lang="en-US" sz="2739" spc="27" dirty="0">
                  <a:solidFill>
                    <a:srgbClr val="000000"/>
                  </a:solidFill>
                  <a:latin typeface="Open Sans 1"/>
                </a:rPr>
                <a:t>A. 1925</a:t>
              </a:r>
            </a:p>
            <a:p>
              <a:pPr>
                <a:lnSpc>
                  <a:spcPts val="4109"/>
                </a:lnSpc>
              </a:pPr>
              <a:r>
                <a:rPr lang="en-US" sz="2739" b="1" spc="27" dirty="0">
                  <a:solidFill>
                    <a:srgbClr val="FF0000"/>
                  </a:solidFill>
                  <a:latin typeface="Open Sans 1"/>
                </a:rPr>
                <a:t>B. 1913</a:t>
              </a:r>
            </a:p>
            <a:p>
              <a:pPr>
                <a:lnSpc>
                  <a:spcPts val="4109"/>
                </a:lnSpc>
              </a:pPr>
              <a:r>
                <a:rPr lang="en-US" sz="2739" spc="27" dirty="0">
                  <a:solidFill>
                    <a:srgbClr val="000000"/>
                  </a:solidFill>
                  <a:latin typeface="Open Sans 1"/>
                </a:rPr>
                <a:t>C. 1909</a:t>
              </a:r>
            </a:p>
          </p:txBody>
        </p:sp>
      </p:grpSp>
      <p:sp>
        <p:nvSpPr>
          <p:cNvPr id="7" name="AutoShape 7"/>
          <p:cNvSpPr/>
          <p:nvPr/>
        </p:nvSpPr>
        <p:spPr>
          <a:xfrm>
            <a:off x="608330" y="1711007"/>
            <a:ext cx="169779" cy="2480760"/>
          </a:xfrm>
          <a:prstGeom prst="rect">
            <a:avLst/>
          </a:prstGeom>
          <a:solidFill>
            <a:srgbClr val="2E414D"/>
          </a:solidFill>
        </p:spPr>
      </p:sp>
      <p:sp>
        <p:nvSpPr>
          <p:cNvPr id="8" name="AutoShape 8"/>
          <p:cNvSpPr/>
          <p:nvPr/>
        </p:nvSpPr>
        <p:spPr>
          <a:xfrm>
            <a:off x="608330" y="4671275"/>
            <a:ext cx="169779" cy="2480760"/>
          </a:xfrm>
          <a:prstGeom prst="rect">
            <a:avLst/>
          </a:prstGeom>
          <a:solidFill>
            <a:srgbClr val="2E414D"/>
          </a:solidFill>
        </p:spPr>
      </p:sp>
      <p:sp>
        <p:nvSpPr>
          <p:cNvPr id="9" name="AutoShape 9"/>
          <p:cNvSpPr/>
          <p:nvPr/>
        </p:nvSpPr>
        <p:spPr>
          <a:xfrm>
            <a:off x="608330" y="7538412"/>
            <a:ext cx="169779" cy="2480760"/>
          </a:xfrm>
          <a:prstGeom prst="rect">
            <a:avLst/>
          </a:prstGeom>
          <a:solidFill>
            <a:srgbClr val="2E414D"/>
          </a:solidFill>
        </p:spPr>
      </p:sp>
      <p:sp>
        <p:nvSpPr>
          <p:cNvPr id="10" name="AutoShape 10"/>
          <p:cNvSpPr/>
          <p:nvPr/>
        </p:nvSpPr>
        <p:spPr>
          <a:xfrm>
            <a:off x="9501190" y="3071798"/>
            <a:ext cx="169779" cy="2643206"/>
          </a:xfrm>
          <a:prstGeom prst="rect">
            <a:avLst/>
          </a:prstGeom>
          <a:solidFill>
            <a:srgbClr val="2E414D"/>
          </a:solidFill>
        </p:spPr>
      </p:sp>
      <p:sp>
        <p:nvSpPr>
          <p:cNvPr id="12" name="AutoShape 12"/>
          <p:cNvSpPr/>
          <p:nvPr/>
        </p:nvSpPr>
        <p:spPr>
          <a:xfrm>
            <a:off x="9501190" y="6215070"/>
            <a:ext cx="142876" cy="2571768"/>
          </a:xfrm>
          <a:prstGeom prst="rect">
            <a:avLst/>
          </a:prstGeom>
          <a:solidFill>
            <a:srgbClr val="2E414D"/>
          </a:solidFill>
        </p:spPr>
      </p:sp>
      <p:sp>
        <p:nvSpPr>
          <p:cNvPr id="13" name="AutoShape 13"/>
          <p:cNvSpPr/>
          <p:nvPr/>
        </p:nvSpPr>
        <p:spPr>
          <a:xfrm>
            <a:off x="778108" y="4671275"/>
            <a:ext cx="8306750" cy="2480760"/>
          </a:xfrm>
          <a:prstGeom prst="rect">
            <a:avLst/>
          </a:prstGeom>
          <a:solidFill>
            <a:srgbClr val="000000">
              <a:alpha val="6667"/>
            </a:srgbClr>
          </a:solidFill>
        </p:spPr>
      </p:sp>
      <p:sp>
        <p:nvSpPr>
          <p:cNvPr id="14" name="AutoShape 14"/>
          <p:cNvSpPr/>
          <p:nvPr/>
        </p:nvSpPr>
        <p:spPr>
          <a:xfrm>
            <a:off x="693219" y="7538412"/>
            <a:ext cx="8306750" cy="2480760"/>
          </a:xfrm>
          <a:prstGeom prst="rect">
            <a:avLst/>
          </a:prstGeom>
          <a:solidFill>
            <a:srgbClr val="000000">
              <a:alpha val="6667"/>
            </a:srgbClr>
          </a:solidFill>
        </p:spPr>
      </p:sp>
      <p:sp>
        <p:nvSpPr>
          <p:cNvPr id="15" name="AutoShape 15"/>
          <p:cNvSpPr/>
          <p:nvPr/>
        </p:nvSpPr>
        <p:spPr>
          <a:xfrm>
            <a:off x="9572628" y="3071798"/>
            <a:ext cx="8501122" cy="2643206"/>
          </a:xfrm>
          <a:prstGeom prst="rect">
            <a:avLst/>
          </a:prstGeom>
          <a:solidFill>
            <a:srgbClr val="000000">
              <a:alpha val="6667"/>
            </a:srgbClr>
          </a:solidFill>
        </p:spPr>
      </p:sp>
      <p:sp>
        <p:nvSpPr>
          <p:cNvPr id="17" name="AutoShape 17"/>
          <p:cNvSpPr/>
          <p:nvPr/>
        </p:nvSpPr>
        <p:spPr>
          <a:xfrm>
            <a:off x="9572628" y="6215070"/>
            <a:ext cx="8501122" cy="2571768"/>
          </a:xfrm>
          <a:prstGeom prst="rect">
            <a:avLst/>
          </a:prstGeom>
          <a:solidFill>
            <a:srgbClr val="000000">
              <a:alpha val="6667"/>
            </a:srgbClr>
          </a:solidFill>
        </p:spPr>
      </p:sp>
      <p:grpSp>
        <p:nvGrpSpPr>
          <p:cNvPr id="11" name="Group 18"/>
          <p:cNvGrpSpPr/>
          <p:nvPr/>
        </p:nvGrpSpPr>
        <p:grpSpPr>
          <a:xfrm>
            <a:off x="922140" y="7608736"/>
            <a:ext cx="8221860" cy="2348626"/>
            <a:chOff x="0" y="-47625"/>
            <a:chExt cx="10962480" cy="3131501"/>
          </a:xfrm>
        </p:grpSpPr>
        <p:sp>
          <p:nvSpPr>
            <p:cNvPr id="19" name="TextBox 19"/>
            <p:cNvSpPr txBox="1"/>
            <p:nvPr/>
          </p:nvSpPr>
          <p:spPr>
            <a:xfrm>
              <a:off x="0" y="-47625"/>
              <a:ext cx="10940253" cy="62400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3998"/>
                </a:lnSpc>
              </a:pPr>
              <a:r>
                <a:rPr lang="en-US" sz="2856" spc="85">
                  <a:solidFill>
                    <a:srgbClr val="000000"/>
                  </a:solidFill>
                  <a:latin typeface="Open Sans 1 Bold Italics"/>
                </a:rPr>
                <a:t>Avec quel livre Camus a-t-il fait ses débuts?</a:t>
              </a:r>
            </a:p>
          </p:txBody>
        </p:sp>
        <p:sp>
          <p:nvSpPr>
            <p:cNvPr id="20" name="TextBox 20"/>
            <p:cNvSpPr txBox="1"/>
            <p:nvPr/>
          </p:nvSpPr>
          <p:spPr>
            <a:xfrm>
              <a:off x="0" y="980736"/>
              <a:ext cx="10962480" cy="210314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4109"/>
                </a:lnSpc>
              </a:pPr>
              <a:r>
                <a:rPr lang="en-US" sz="2739" b="1" spc="27" dirty="0">
                  <a:solidFill>
                    <a:srgbClr val="FF0000"/>
                  </a:solidFill>
                  <a:latin typeface="Open Sans 1"/>
                </a:rPr>
                <a:t>A.</a:t>
              </a:r>
              <a:r>
                <a:rPr lang="en-US" sz="2739" b="1" spc="27" dirty="0">
                  <a:solidFill>
                    <a:srgbClr val="FF0000"/>
                  </a:solidFill>
                  <a:latin typeface="Open Sans 1 Italics"/>
                </a:rPr>
                <a:t> </a:t>
              </a:r>
              <a:r>
                <a:rPr lang="en-US" sz="2739" b="1" spc="27" dirty="0" err="1">
                  <a:solidFill>
                    <a:srgbClr val="FF0000"/>
                  </a:solidFill>
                  <a:latin typeface="Open Sans 1 Italics"/>
                </a:rPr>
                <a:t>L’étranger</a:t>
              </a:r>
              <a:endParaRPr lang="en-US" sz="2739" b="1" spc="27" dirty="0">
                <a:solidFill>
                  <a:srgbClr val="FF0000"/>
                </a:solidFill>
                <a:latin typeface="Open Sans 1 Italics"/>
              </a:endParaRPr>
            </a:p>
            <a:p>
              <a:pPr>
                <a:lnSpc>
                  <a:spcPts val="4109"/>
                </a:lnSpc>
              </a:pPr>
              <a:r>
                <a:rPr lang="en-US" sz="2739" spc="27" dirty="0">
                  <a:solidFill>
                    <a:srgbClr val="000000"/>
                  </a:solidFill>
                  <a:latin typeface="Open Sans 1"/>
                </a:rPr>
                <a:t>B. </a:t>
              </a:r>
              <a:r>
                <a:rPr lang="en-US" sz="2739" spc="27" dirty="0">
                  <a:solidFill>
                    <a:srgbClr val="000000"/>
                  </a:solidFill>
                  <a:latin typeface="Open Sans 1 Italics"/>
                </a:rPr>
                <a:t>La </a:t>
              </a:r>
              <a:r>
                <a:rPr lang="en-US" sz="2739" spc="27" dirty="0" err="1">
                  <a:solidFill>
                    <a:srgbClr val="000000"/>
                  </a:solidFill>
                  <a:latin typeface="Open Sans 1 Italics"/>
                </a:rPr>
                <a:t>peste</a:t>
              </a:r>
              <a:endParaRPr lang="en-US" sz="2739" spc="27" dirty="0">
                <a:solidFill>
                  <a:srgbClr val="000000"/>
                </a:solidFill>
                <a:latin typeface="Open Sans 1 Italics"/>
              </a:endParaRPr>
            </a:p>
            <a:p>
              <a:pPr>
                <a:lnSpc>
                  <a:spcPts val="4109"/>
                </a:lnSpc>
              </a:pPr>
              <a:r>
                <a:rPr lang="en-US" sz="2739" spc="27" dirty="0">
                  <a:solidFill>
                    <a:srgbClr val="000000"/>
                  </a:solidFill>
                  <a:latin typeface="Open Sans 1"/>
                </a:rPr>
                <a:t>C. </a:t>
              </a:r>
              <a:r>
                <a:rPr lang="en-US" sz="2739" spc="27" dirty="0" err="1">
                  <a:solidFill>
                    <a:srgbClr val="000000"/>
                  </a:solidFill>
                  <a:latin typeface="Open Sans 1 Italics"/>
                </a:rPr>
                <a:t>L'homme</a:t>
              </a:r>
              <a:r>
                <a:rPr lang="en-US" sz="2739" spc="27" dirty="0">
                  <a:solidFill>
                    <a:srgbClr val="000000"/>
                  </a:solidFill>
                  <a:latin typeface="Open Sans 1 Italics"/>
                </a:rPr>
                <a:t> </a:t>
              </a:r>
              <a:r>
                <a:rPr lang="en-US" sz="2739" spc="27" dirty="0" err="1">
                  <a:solidFill>
                    <a:srgbClr val="000000"/>
                  </a:solidFill>
                  <a:latin typeface="Open Sans 1 Italics"/>
                </a:rPr>
                <a:t>révolté</a:t>
              </a:r>
              <a:endParaRPr lang="en-US" sz="2739" spc="27" dirty="0">
                <a:solidFill>
                  <a:srgbClr val="000000"/>
                </a:solidFill>
                <a:latin typeface="Open Sans 1 Italics"/>
              </a:endParaRPr>
            </a:p>
          </p:txBody>
        </p:sp>
      </p:grpSp>
      <p:grpSp>
        <p:nvGrpSpPr>
          <p:cNvPr id="16" name="Group 21"/>
          <p:cNvGrpSpPr/>
          <p:nvPr/>
        </p:nvGrpSpPr>
        <p:grpSpPr>
          <a:xfrm>
            <a:off x="9786942" y="6357946"/>
            <a:ext cx="8221860" cy="2077421"/>
            <a:chOff x="-136819" y="-3906112"/>
            <a:chExt cx="10962480" cy="2769895"/>
          </a:xfrm>
        </p:grpSpPr>
        <p:sp>
          <p:nvSpPr>
            <p:cNvPr id="22" name="TextBox 22"/>
            <p:cNvSpPr txBox="1"/>
            <p:nvPr/>
          </p:nvSpPr>
          <p:spPr>
            <a:xfrm>
              <a:off x="-136819" y="-3906112"/>
              <a:ext cx="10940253" cy="65553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4138"/>
                </a:lnSpc>
              </a:pPr>
              <a:r>
                <a:rPr lang="en-US" sz="2956" spc="88">
                  <a:solidFill>
                    <a:srgbClr val="000000"/>
                  </a:solidFill>
                  <a:latin typeface="Open Sans 1 Bold Italics"/>
                </a:rPr>
                <a:t>Qu'est-ce qui a causé la mort de Camus?</a:t>
              </a:r>
            </a:p>
          </p:txBody>
        </p:sp>
        <p:sp>
          <p:nvSpPr>
            <p:cNvPr id="23" name="TextBox 23"/>
            <p:cNvSpPr txBox="1"/>
            <p:nvPr/>
          </p:nvSpPr>
          <p:spPr>
            <a:xfrm>
              <a:off x="-136819" y="-3239357"/>
              <a:ext cx="10962480" cy="210314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4109"/>
                </a:lnSpc>
              </a:pPr>
              <a:r>
                <a:rPr lang="en-US" sz="2739" spc="27" dirty="0">
                  <a:solidFill>
                    <a:srgbClr val="000000"/>
                  </a:solidFill>
                  <a:latin typeface="Open Sans 1"/>
                </a:rPr>
                <a:t>A. </a:t>
              </a:r>
              <a:r>
                <a:rPr lang="en-US" sz="2739" spc="27" dirty="0" err="1">
                  <a:solidFill>
                    <a:srgbClr val="000000"/>
                  </a:solidFill>
                  <a:latin typeface="Open Sans 1"/>
                </a:rPr>
                <a:t>l'empoisonnement</a:t>
              </a:r>
              <a:endParaRPr lang="en-US" sz="2739" spc="27" dirty="0">
                <a:solidFill>
                  <a:srgbClr val="000000"/>
                </a:solidFill>
                <a:latin typeface="Open Sans 1"/>
              </a:endParaRPr>
            </a:p>
            <a:p>
              <a:pPr>
                <a:lnSpc>
                  <a:spcPts val="4109"/>
                </a:lnSpc>
              </a:pPr>
              <a:r>
                <a:rPr lang="en-US" sz="2739" spc="27" dirty="0">
                  <a:solidFill>
                    <a:srgbClr val="000000"/>
                  </a:solidFill>
                  <a:latin typeface="Open Sans 1"/>
                </a:rPr>
                <a:t>B. la </a:t>
              </a:r>
              <a:r>
                <a:rPr lang="en-US" sz="2739" spc="27" dirty="0" err="1">
                  <a:solidFill>
                    <a:srgbClr val="000000"/>
                  </a:solidFill>
                  <a:latin typeface="Open Sans 1"/>
                </a:rPr>
                <a:t>maladie</a:t>
              </a:r>
              <a:endParaRPr lang="en-US" sz="2739" spc="27" dirty="0">
                <a:solidFill>
                  <a:srgbClr val="000000"/>
                </a:solidFill>
                <a:latin typeface="Open Sans 1"/>
              </a:endParaRPr>
            </a:p>
            <a:p>
              <a:pPr>
                <a:lnSpc>
                  <a:spcPts val="4109"/>
                </a:lnSpc>
              </a:pPr>
              <a:r>
                <a:rPr lang="en-US" sz="2739" b="1" spc="27" dirty="0">
                  <a:solidFill>
                    <a:srgbClr val="FF0000"/>
                  </a:solidFill>
                  <a:latin typeface="Open Sans 1"/>
                </a:rPr>
                <a:t>C. accident de </a:t>
              </a:r>
              <a:r>
                <a:rPr lang="en-US" sz="2739" b="1" spc="27" dirty="0" err="1">
                  <a:solidFill>
                    <a:srgbClr val="FF0000"/>
                  </a:solidFill>
                  <a:latin typeface="Open Sans 1"/>
                </a:rPr>
                <a:t>voiture</a:t>
              </a:r>
              <a:endParaRPr lang="en-US" sz="2739" b="1" spc="27" dirty="0">
                <a:solidFill>
                  <a:srgbClr val="FF0000"/>
                </a:solidFill>
                <a:latin typeface="Open Sans 1"/>
              </a:endParaRPr>
            </a:p>
          </p:txBody>
        </p:sp>
      </p:grpSp>
      <p:grpSp>
        <p:nvGrpSpPr>
          <p:cNvPr id="18" name="Group 27"/>
          <p:cNvGrpSpPr/>
          <p:nvPr/>
        </p:nvGrpSpPr>
        <p:grpSpPr>
          <a:xfrm>
            <a:off x="922140" y="4737606"/>
            <a:ext cx="8221860" cy="2388789"/>
            <a:chOff x="0" y="-57150"/>
            <a:chExt cx="10962480" cy="3185053"/>
          </a:xfrm>
        </p:grpSpPr>
        <p:sp>
          <p:nvSpPr>
            <p:cNvPr id="28" name="TextBox 28"/>
            <p:cNvSpPr txBox="1"/>
            <p:nvPr/>
          </p:nvSpPr>
          <p:spPr>
            <a:xfrm>
              <a:off x="0" y="-57150"/>
              <a:ext cx="10940253" cy="67755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4278"/>
                </a:lnSpc>
              </a:pPr>
              <a:r>
                <a:rPr lang="en-US" sz="3056" spc="91">
                  <a:solidFill>
                    <a:srgbClr val="000000"/>
                  </a:solidFill>
                  <a:latin typeface="Open Sans 1 Bold Italics"/>
                </a:rPr>
                <a:t>Le théâtre fondé par Camus est :</a:t>
              </a:r>
            </a:p>
          </p:txBody>
        </p:sp>
        <p:sp>
          <p:nvSpPr>
            <p:cNvPr id="29" name="TextBox 29"/>
            <p:cNvSpPr txBox="1"/>
            <p:nvPr/>
          </p:nvSpPr>
          <p:spPr>
            <a:xfrm>
              <a:off x="0" y="1024763"/>
              <a:ext cx="10962480" cy="210314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4109"/>
                </a:lnSpc>
              </a:pPr>
              <a:r>
                <a:rPr lang="en-US" sz="2739" spc="27" dirty="0">
                  <a:solidFill>
                    <a:srgbClr val="000000"/>
                  </a:solidFill>
                  <a:latin typeface="Open Sans 1"/>
                </a:rPr>
                <a:t>A. </a:t>
              </a:r>
              <a:r>
                <a:rPr lang="en-US" sz="2739" spc="27" dirty="0" err="1">
                  <a:solidFill>
                    <a:srgbClr val="000000"/>
                  </a:solidFill>
                  <a:latin typeface="Open Sans 1"/>
                </a:rPr>
                <a:t>Théâtre</a:t>
              </a:r>
              <a:r>
                <a:rPr lang="en-US" sz="2739" spc="27" dirty="0">
                  <a:solidFill>
                    <a:srgbClr val="000000"/>
                  </a:solidFill>
                  <a:latin typeface="Open Sans 1"/>
                </a:rPr>
                <a:t> du Vieux-</a:t>
              </a:r>
              <a:r>
                <a:rPr lang="en-US" sz="2739" spc="27" dirty="0" err="1">
                  <a:solidFill>
                    <a:srgbClr val="000000"/>
                  </a:solidFill>
                  <a:latin typeface="Open Sans 1"/>
                </a:rPr>
                <a:t>Colombier</a:t>
              </a:r>
              <a:endParaRPr lang="en-US" sz="2739" spc="27" dirty="0">
                <a:solidFill>
                  <a:srgbClr val="000000"/>
                </a:solidFill>
                <a:latin typeface="Open Sans 1"/>
              </a:endParaRPr>
            </a:p>
            <a:p>
              <a:pPr>
                <a:lnSpc>
                  <a:spcPts val="4109"/>
                </a:lnSpc>
              </a:pPr>
              <a:r>
                <a:rPr lang="en-US" sz="2739" spc="27" dirty="0">
                  <a:solidFill>
                    <a:srgbClr val="000000"/>
                  </a:solidFill>
                  <a:latin typeface="Open Sans 1"/>
                </a:rPr>
                <a:t>B. </a:t>
              </a:r>
              <a:r>
                <a:rPr lang="en-US" sz="2739" spc="27" dirty="0" err="1">
                  <a:solidFill>
                    <a:srgbClr val="000000"/>
                  </a:solidFill>
                  <a:latin typeface="Open Sans 1"/>
                </a:rPr>
                <a:t>Théâtre</a:t>
              </a:r>
              <a:r>
                <a:rPr lang="en-US" sz="2739" spc="27" dirty="0">
                  <a:solidFill>
                    <a:srgbClr val="000000"/>
                  </a:solidFill>
                  <a:latin typeface="Open Sans 1"/>
                </a:rPr>
                <a:t> des Abbesses</a:t>
              </a:r>
            </a:p>
            <a:p>
              <a:pPr>
                <a:lnSpc>
                  <a:spcPts val="4109"/>
                </a:lnSpc>
              </a:pPr>
              <a:r>
                <a:rPr lang="en-US" sz="2739" b="1" spc="27" dirty="0">
                  <a:solidFill>
                    <a:srgbClr val="FF0000"/>
                  </a:solidFill>
                  <a:latin typeface="Open Sans 1"/>
                </a:rPr>
                <a:t>C. "</a:t>
              </a:r>
              <a:r>
                <a:rPr lang="en-US" sz="2739" b="1" spc="27" dirty="0" err="1">
                  <a:solidFill>
                    <a:srgbClr val="FF0000"/>
                  </a:solidFill>
                  <a:latin typeface="Open Sans 1"/>
                </a:rPr>
                <a:t>Théâtre</a:t>
              </a:r>
              <a:r>
                <a:rPr lang="en-US" sz="2739" b="1" spc="27" dirty="0">
                  <a:solidFill>
                    <a:srgbClr val="FF0000"/>
                  </a:solidFill>
                  <a:latin typeface="Open Sans 1"/>
                </a:rPr>
                <a:t> du Travail"</a:t>
              </a:r>
            </a:p>
          </p:txBody>
        </p:sp>
      </p:grpSp>
      <p:grpSp>
        <p:nvGrpSpPr>
          <p:cNvPr id="21" name="Group 30"/>
          <p:cNvGrpSpPr/>
          <p:nvPr/>
        </p:nvGrpSpPr>
        <p:grpSpPr>
          <a:xfrm>
            <a:off x="9644066" y="3071798"/>
            <a:ext cx="8643934" cy="2531768"/>
            <a:chOff x="-232069" y="-131056"/>
            <a:chExt cx="11525245" cy="3375690"/>
          </a:xfrm>
        </p:grpSpPr>
        <p:sp>
          <p:nvSpPr>
            <p:cNvPr id="31" name="TextBox 31"/>
            <p:cNvSpPr txBox="1"/>
            <p:nvPr/>
          </p:nvSpPr>
          <p:spPr>
            <a:xfrm>
              <a:off x="-232069" y="-131056"/>
              <a:ext cx="11525245" cy="683948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>
                <a:lnSpc>
                  <a:spcPts val="3998"/>
                </a:lnSpc>
              </a:pPr>
              <a:r>
                <a:rPr lang="pl-PL" sz="2700" spc="85" dirty="0">
                  <a:solidFill>
                    <a:srgbClr val="000000"/>
                  </a:solidFill>
                  <a:latin typeface="Open Sans 1 Bold Italics"/>
                </a:rPr>
                <a:t> </a:t>
              </a:r>
              <a:r>
                <a:rPr lang="fr-FR" sz="2700" spc="85" dirty="0">
                  <a:solidFill>
                    <a:srgbClr val="000000"/>
                  </a:solidFill>
                  <a:latin typeface="Open Sans 1 Bold Italics"/>
                </a:rPr>
                <a:t>Quels sont les essais de Camus les plus connus?</a:t>
              </a:r>
              <a:endParaRPr lang="en-US" sz="2700" spc="85" dirty="0">
                <a:solidFill>
                  <a:srgbClr val="000000"/>
                </a:solidFill>
                <a:latin typeface="Open Sans 1 Bold Italics"/>
              </a:endParaRPr>
            </a:p>
          </p:txBody>
        </p:sp>
        <p:sp>
          <p:nvSpPr>
            <p:cNvPr id="32" name="TextBox 32"/>
            <p:cNvSpPr txBox="1"/>
            <p:nvPr/>
          </p:nvSpPr>
          <p:spPr>
            <a:xfrm>
              <a:off x="-41567" y="440448"/>
              <a:ext cx="10962479" cy="280418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4109"/>
                </a:lnSpc>
              </a:pPr>
              <a:r>
                <a:rPr lang="en-US" sz="2600" spc="27" dirty="0">
                  <a:solidFill>
                    <a:srgbClr val="000000"/>
                  </a:solidFill>
                  <a:latin typeface="Open Sans 2 Italics" charset="0"/>
                  <a:ea typeface="Open Sans 2 Italics" charset="0"/>
                  <a:cs typeface="Open Sans 2 Italics" charset="0"/>
                </a:rPr>
                <a:t>A.</a:t>
              </a:r>
              <a:r>
                <a:rPr lang="en-US" sz="2600" i="1" spc="27" dirty="0">
                  <a:solidFill>
                    <a:srgbClr val="000000"/>
                  </a:solidFill>
                  <a:latin typeface="Open Sans 2 Italics" charset="0"/>
                  <a:ea typeface="Open Sans 2 Italics" charset="0"/>
                  <a:cs typeface="Open Sans 2 Italics" charset="0"/>
                </a:rPr>
                <a:t> </a:t>
              </a:r>
              <a:r>
                <a:rPr lang="pl-PL" sz="2600" i="1" dirty="0">
                  <a:latin typeface="Open Sans 2 Italics" charset="0"/>
                  <a:ea typeface="Open Sans 2 Italics" charset="0"/>
                  <a:cs typeface="Open Sans 2 Italics" charset="0"/>
                </a:rPr>
                <a:t>La </a:t>
              </a:r>
              <a:r>
                <a:rPr lang="pl-PL" sz="2600" i="1" dirty="0" err="1">
                  <a:latin typeface="Open Sans 2 Italics" charset="0"/>
                  <a:ea typeface="Open Sans 2 Italics" charset="0"/>
                  <a:cs typeface="Open Sans 2 Italics" charset="0"/>
                </a:rPr>
                <a:t>Peste</a:t>
              </a:r>
              <a:r>
                <a:rPr lang="pl-PL" sz="2600" i="1" dirty="0">
                  <a:latin typeface="Open Sans 2 Italics" charset="0"/>
                  <a:ea typeface="Open Sans 2 Italics" charset="0"/>
                  <a:cs typeface="Open Sans 2 Italics" charset="0"/>
                </a:rPr>
                <a:t>;  La </a:t>
              </a:r>
              <a:r>
                <a:rPr lang="pl-PL" sz="2600" i="1" dirty="0" err="1">
                  <a:latin typeface="Open Sans 2 Italics" charset="0"/>
                  <a:ea typeface="Open Sans 2 Italics" charset="0"/>
                  <a:cs typeface="Open Sans 2 Italics" charset="0"/>
                </a:rPr>
                <a:t>chute</a:t>
              </a:r>
              <a:r>
                <a:rPr lang="pl-PL" sz="2600" i="1" dirty="0">
                  <a:latin typeface="Open Sans 2 Italics" charset="0"/>
                  <a:ea typeface="Open Sans 2 Italics" charset="0"/>
                  <a:cs typeface="Open Sans 2 Italics" charset="0"/>
                </a:rPr>
                <a:t>; </a:t>
              </a:r>
              <a:r>
                <a:rPr lang="pl-PL" sz="2600" i="1" dirty="0" err="1">
                  <a:latin typeface="Open Sans 2 Italics" charset="0"/>
                  <a:ea typeface="Open Sans 2 Italics" charset="0"/>
                  <a:cs typeface="Open Sans 2 Italics" charset="0"/>
                </a:rPr>
                <a:t>Le</a:t>
              </a:r>
              <a:r>
                <a:rPr lang="pl-PL" sz="2600" i="1" dirty="0">
                  <a:latin typeface="Open Sans 2 Italics" charset="0"/>
                  <a:ea typeface="Open Sans 2 Italics" charset="0"/>
                  <a:cs typeface="Open Sans 2 Italics" charset="0"/>
                </a:rPr>
                <a:t> premier </a:t>
              </a:r>
              <a:r>
                <a:rPr lang="pl-PL" sz="2600" i="1" dirty="0" err="1">
                  <a:latin typeface="Open Sans 2 Italics" charset="0"/>
                  <a:ea typeface="Open Sans 2 Italics" charset="0"/>
                  <a:cs typeface="Open Sans 2 Italics" charset="0"/>
                </a:rPr>
                <a:t>homme</a:t>
              </a:r>
              <a:endParaRPr lang="en-US" sz="2600" i="1" spc="27" dirty="0">
                <a:solidFill>
                  <a:srgbClr val="000000"/>
                </a:solidFill>
                <a:latin typeface="Open Sans 2 Italics" charset="0"/>
                <a:ea typeface="Open Sans 2 Italics" charset="0"/>
                <a:cs typeface="Open Sans 2 Italics" charset="0"/>
              </a:endParaRPr>
            </a:p>
            <a:p>
              <a:pPr>
                <a:lnSpc>
                  <a:spcPts val="4109"/>
                </a:lnSpc>
              </a:pPr>
              <a:r>
                <a:rPr lang="en-US" sz="2600" b="1" spc="27" dirty="0">
                  <a:solidFill>
                    <a:srgbClr val="FF0000"/>
                  </a:solidFill>
                  <a:latin typeface="Open Sans 2 Italics" charset="0"/>
                  <a:ea typeface="Open Sans 2 Italics" charset="0"/>
                  <a:cs typeface="Open Sans 2 Italics" charset="0"/>
                </a:rPr>
                <a:t>B. </a:t>
              </a:r>
              <a:r>
                <a:rPr lang="en-US" sz="2600" b="1" i="1" spc="32" dirty="0">
                  <a:solidFill>
                    <a:srgbClr val="FF0000"/>
                  </a:solidFill>
                  <a:latin typeface="Open Sans 2 Italics" charset="0"/>
                  <a:ea typeface="Open Sans 2 Italics" charset="0"/>
                  <a:cs typeface="Open Sans 2 Italics" charset="0"/>
                </a:rPr>
                <a:t>Le </a:t>
              </a:r>
              <a:r>
                <a:rPr lang="en-US" sz="2600" b="1" i="1" spc="32" dirty="0" err="1">
                  <a:solidFill>
                    <a:srgbClr val="FF0000"/>
                  </a:solidFill>
                  <a:latin typeface="Open Sans 2 Italics" charset="0"/>
                  <a:ea typeface="Open Sans 2 Italics" charset="0"/>
                  <a:cs typeface="Open Sans 2 Italics" charset="0"/>
                </a:rPr>
                <a:t>mythe</a:t>
              </a:r>
              <a:r>
                <a:rPr lang="en-US" sz="2600" b="1" i="1" spc="32" dirty="0">
                  <a:solidFill>
                    <a:srgbClr val="FF0000"/>
                  </a:solidFill>
                  <a:latin typeface="Open Sans 2 Italics" charset="0"/>
                  <a:ea typeface="Open Sans 2 Italics" charset="0"/>
                  <a:cs typeface="Open Sans 2 Italics" charset="0"/>
                </a:rPr>
                <a:t> de </a:t>
              </a:r>
              <a:r>
                <a:rPr lang="en-US" sz="2600" b="1" i="1" spc="32" dirty="0" err="1">
                  <a:solidFill>
                    <a:srgbClr val="FF0000"/>
                  </a:solidFill>
                  <a:latin typeface="Open Sans 2 Italics" charset="0"/>
                  <a:ea typeface="Open Sans 2 Italics" charset="0"/>
                  <a:cs typeface="Open Sans 2 Italics" charset="0"/>
                </a:rPr>
                <a:t>Sisyphe</a:t>
              </a:r>
              <a:r>
                <a:rPr lang="pl-PL" sz="2600" b="1" i="1" spc="32" dirty="0">
                  <a:solidFill>
                    <a:srgbClr val="FF0000"/>
                  </a:solidFill>
                  <a:latin typeface="Open Sans 2 Italics" charset="0"/>
                  <a:ea typeface="Open Sans 2 Italics" charset="0"/>
                  <a:cs typeface="Open Sans 2 Italics" charset="0"/>
                </a:rPr>
                <a:t>;</a:t>
              </a:r>
              <a:r>
                <a:rPr lang="en-US" sz="2600" b="1" i="1" spc="32" dirty="0">
                  <a:solidFill>
                    <a:srgbClr val="FF0000"/>
                  </a:solidFill>
                  <a:latin typeface="Open Sans 2 Italics" charset="0"/>
                  <a:ea typeface="Open Sans 2 Italics" charset="0"/>
                  <a:cs typeface="Open Sans 2 Italics" charset="0"/>
                </a:rPr>
                <a:t> </a:t>
              </a:r>
              <a:r>
                <a:rPr lang="en-US" sz="2600" b="1" i="1" spc="32" dirty="0" err="1">
                  <a:solidFill>
                    <a:srgbClr val="FF0000"/>
                  </a:solidFill>
                  <a:latin typeface="Open Sans 2 Italics" charset="0"/>
                  <a:ea typeface="Open Sans 2 Italics" charset="0"/>
                  <a:cs typeface="Open Sans 2 Italics" charset="0"/>
                </a:rPr>
                <a:t>Côté</a:t>
              </a:r>
              <a:r>
                <a:rPr lang="en-US" sz="2600" b="1" i="1" spc="32" dirty="0">
                  <a:solidFill>
                    <a:srgbClr val="FF0000"/>
                  </a:solidFill>
                  <a:latin typeface="Open Sans 2 Italics" charset="0"/>
                  <a:ea typeface="Open Sans 2 Italics" charset="0"/>
                  <a:cs typeface="Open Sans 2 Italics" charset="0"/>
                </a:rPr>
                <a:t> </a:t>
              </a:r>
              <a:r>
                <a:rPr lang="en-US" sz="2600" b="1" i="1" spc="32" dirty="0" err="1">
                  <a:solidFill>
                    <a:srgbClr val="FF0000"/>
                  </a:solidFill>
                  <a:latin typeface="Open Sans 2 Italics" charset="0"/>
                  <a:ea typeface="Open Sans 2 Italics" charset="0"/>
                  <a:cs typeface="Open Sans 2 Italics" charset="0"/>
                </a:rPr>
                <a:t>droit</a:t>
              </a:r>
              <a:r>
                <a:rPr lang="en-US" sz="2600" b="1" i="1" spc="32" dirty="0">
                  <a:solidFill>
                    <a:srgbClr val="FF0000"/>
                  </a:solidFill>
                  <a:latin typeface="Open Sans 2 Italics" charset="0"/>
                  <a:ea typeface="Open Sans 2 Italics" charset="0"/>
                  <a:cs typeface="Open Sans 2 Italics" charset="0"/>
                </a:rPr>
                <a:t> et </a:t>
              </a:r>
              <a:r>
                <a:rPr lang="en-US" sz="2600" b="1" i="1" spc="32" dirty="0" err="1">
                  <a:solidFill>
                    <a:srgbClr val="FF0000"/>
                  </a:solidFill>
                  <a:latin typeface="Open Sans 2 Italics" charset="0"/>
                  <a:ea typeface="Open Sans 2 Italics" charset="0"/>
                  <a:cs typeface="Open Sans 2 Italics" charset="0"/>
                </a:rPr>
                <a:t>côté</a:t>
              </a:r>
              <a:r>
                <a:rPr lang="en-US" sz="2600" b="1" i="1" spc="32" dirty="0">
                  <a:solidFill>
                    <a:srgbClr val="FF0000"/>
                  </a:solidFill>
                  <a:latin typeface="Open Sans 2 Italics" charset="0"/>
                  <a:ea typeface="Open Sans 2 Italics" charset="0"/>
                  <a:cs typeface="Open Sans 2 Italics" charset="0"/>
                </a:rPr>
                <a:t> gauche</a:t>
              </a:r>
              <a:r>
                <a:rPr lang="pl-PL" sz="2600" b="1" i="1" spc="32" dirty="0">
                  <a:solidFill>
                    <a:srgbClr val="FF0000"/>
                  </a:solidFill>
                  <a:latin typeface="Open Sans 2 Italics" charset="0"/>
                  <a:ea typeface="Open Sans 2 Italics" charset="0"/>
                  <a:cs typeface="Open Sans 2 Italics" charset="0"/>
                </a:rPr>
                <a:t>;</a:t>
              </a:r>
              <a:r>
                <a:rPr lang="en-US" sz="2600" b="1" i="1" spc="32" dirty="0">
                  <a:solidFill>
                    <a:srgbClr val="FF0000"/>
                  </a:solidFill>
                  <a:latin typeface="Open Sans 2 Italics" charset="0"/>
                  <a:ea typeface="Open Sans 2 Italics" charset="0"/>
                  <a:cs typeface="Open Sans 2 Italics" charset="0"/>
                </a:rPr>
                <a:t> </a:t>
              </a:r>
              <a:r>
                <a:rPr lang="en-US" sz="2600" b="1" i="1" spc="32" dirty="0" err="1">
                  <a:solidFill>
                    <a:srgbClr val="FF0000"/>
                  </a:solidFill>
                  <a:latin typeface="Open Sans 2 Italics" charset="0"/>
                  <a:ea typeface="Open Sans 2 Italics" charset="0"/>
                  <a:cs typeface="Open Sans 2 Italics" charset="0"/>
                </a:rPr>
                <a:t>L'Homme</a:t>
              </a:r>
              <a:r>
                <a:rPr lang="en-US" sz="2600" b="1" i="1" spc="32" dirty="0">
                  <a:solidFill>
                    <a:srgbClr val="FF0000"/>
                  </a:solidFill>
                  <a:latin typeface="Open Sans 2 Italics" charset="0"/>
                  <a:ea typeface="Open Sans 2 Italics" charset="0"/>
                  <a:cs typeface="Open Sans 2 Italics" charset="0"/>
                </a:rPr>
                <a:t> </a:t>
              </a:r>
              <a:r>
                <a:rPr lang="en-US" sz="2600" b="1" i="1" spc="32" dirty="0" err="1">
                  <a:solidFill>
                    <a:srgbClr val="FF0000"/>
                  </a:solidFill>
                  <a:latin typeface="Open Sans 2 Italics" charset="0"/>
                  <a:ea typeface="Open Sans 2 Italics" charset="0"/>
                  <a:cs typeface="Open Sans 2 Italics" charset="0"/>
                </a:rPr>
                <a:t>Revolté</a:t>
              </a:r>
              <a:endParaRPr lang="en-US" sz="2600" b="1" i="1" spc="27" dirty="0">
                <a:solidFill>
                  <a:srgbClr val="FF0000"/>
                </a:solidFill>
                <a:latin typeface="Open Sans 2 Italics" charset="0"/>
                <a:ea typeface="Open Sans 2 Italics" charset="0"/>
                <a:cs typeface="Open Sans 2 Italics" charset="0"/>
              </a:endParaRPr>
            </a:p>
            <a:p>
              <a:pPr>
                <a:lnSpc>
                  <a:spcPts val="4109"/>
                </a:lnSpc>
              </a:pPr>
              <a:r>
                <a:rPr lang="en-US" sz="2600" spc="27" dirty="0">
                  <a:solidFill>
                    <a:srgbClr val="000000"/>
                  </a:solidFill>
                  <a:latin typeface="Open Sans 2 Italics" charset="0"/>
                  <a:ea typeface="Open Sans 2 Italics" charset="0"/>
                  <a:cs typeface="Open Sans 2 Italics" charset="0"/>
                </a:rPr>
                <a:t>C. </a:t>
              </a:r>
              <a:r>
                <a:rPr lang="pl-PL" sz="2600" i="1" dirty="0" err="1">
                  <a:latin typeface="Open Sans 2 Italics" charset="0"/>
                  <a:ea typeface="Open Sans 2 Italics" charset="0"/>
                  <a:cs typeface="Open Sans 2 Italics" charset="0"/>
                </a:rPr>
                <a:t>L’exile</a:t>
              </a:r>
              <a:r>
                <a:rPr lang="pl-PL" sz="2600" i="1" dirty="0">
                  <a:latin typeface="Open Sans 2 Italics" charset="0"/>
                  <a:ea typeface="Open Sans 2 Italics" charset="0"/>
                  <a:cs typeface="Open Sans 2 Italics" charset="0"/>
                </a:rPr>
                <a:t> et </a:t>
              </a:r>
              <a:r>
                <a:rPr lang="pl-PL" sz="2600" i="1" dirty="0" err="1">
                  <a:latin typeface="Open Sans 2 Italics" charset="0"/>
                  <a:ea typeface="Open Sans 2 Italics" charset="0"/>
                  <a:cs typeface="Open Sans 2 Italics" charset="0"/>
                </a:rPr>
                <a:t>le</a:t>
              </a:r>
              <a:r>
                <a:rPr lang="pl-PL" sz="2600" i="1" dirty="0">
                  <a:latin typeface="Open Sans 2 Italics" charset="0"/>
                  <a:ea typeface="Open Sans 2 Italics" charset="0"/>
                  <a:cs typeface="Open Sans 2 Italics" charset="0"/>
                </a:rPr>
                <a:t> </a:t>
              </a:r>
              <a:r>
                <a:rPr lang="pl-PL" sz="2600" i="1" dirty="0" err="1">
                  <a:latin typeface="Open Sans 2 Italics" charset="0"/>
                  <a:ea typeface="Open Sans 2 Italics" charset="0"/>
                  <a:cs typeface="Open Sans 2 Italics" charset="0"/>
                </a:rPr>
                <a:t>royaume</a:t>
              </a:r>
              <a:r>
                <a:rPr lang="pl-PL" sz="2600" i="1" dirty="0">
                  <a:latin typeface="Open Sans 2 Italics" charset="0"/>
                  <a:ea typeface="Open Sans 2 Italics" charset="0"/>
                  <a:cs typeface="Open Sans 2 Italics" charset="0"/>
                </a:rPr>
                <a:t>; </a:t>
              </a:r>
              <a:r>
                <a:rPr lang="pl-PL" sz="2600" i="1" dirty="0" err="1">
                  <a:latin typeface="Open Sans 2 Italics" charset="0"/>
                  <a:ea typeface="Open Sans 2 Italics" charset="0"/>
                  <a:cs typeface="Open Sans 2 Italics" charset="0"/>
                </a:rPr>
                <a:t>L’été</a:t>
              </a:r>
              <a:endParaRPr lang="en-US" sz="2600" i="1" spc="27" dirty="0">
                <a:solidFill>
                  <a:srgbClr val="000000"/>
                </a:solidFill>
                <a:latin typeface="Open Sans 2 Italics" charset="0"/>
                <a:ea typeface="Open Sans 2 Italics" charset="0"/>
                <a:cs typeface="Open Sans 2 Italics" charset="0"/>
              </a:endParaRPr>
            </a:p>
          </p:txBody>
        </p:sp>
      </p:grp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8E49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 rot="-5400000">
            <a:off x="6189392" y="-6189392"/>
            <a:ext cx="1028700" cy="13407483"/>
          </a:xfrm>
          <a:prstGeom prst="rect">
            <a:avLst/>
          </a:prstGeom>
          <a:solidFill>
            <a:srgbClr val="B8B750"/>
          </a:solidFill>
        </p:spPr>
      </p:sp>
      <p:sp>
        <p:nvSpPr>
          <p:cNvPr id="3" name="AutoShape 3"/>
          <p:cNvSpPr/>
          <p:nvPr/>
        </p:nvSpPr>
        <p:spPr>
          <a:xfrm>
            <a:off x="13407483" y="1"/>
            <a:ext cx="4880517" cy="10287000"/>
          </a:xfrm>
          <a:prstGeom prst="rect">
            <a:avLst/>
          </a:prstGeom>
          <a:solidFill>
            <a:srgbClr val="B8B750"/>
          </a:solidFill>
        </p:spPr>
      </p:sp>
      <p:sp>
        <p:nvSpPr>
          <p:cNvPr id="4" name="TextBox 4"/>
          <p:cNvSpPr txBox="1"/>
          <p:nvPr/>
        </p:nvSpPr>
        <p:spPr>
          <a:xfrm>
            <a:off x="5389827" y="-13155"/>
            <a:ext cx="2896917" cy="97462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7589"/>
              </a:lnSpc>
              <a:spcBef>
                <a:spcPct val="0"/>
              </a:spcBef>
            </a:pPr>
            <a:r>
              <a:rPr lang="en-US" sz="5059" spc="50" dirty="0">
                <a:solidFill>
                  <a:srgbClr val="FFFFFF"/>
                </a:solidFill>
                <a:latin typeface="Open Sans 1 Bold"/>
              </a:rPr>
              <a:t>RÉSUMÉ</a:t>
            </a:r>
          </a:p>
        </p:txBody>
      </p:sp>
      <p:sp>
        <p:nvSpPr>
          <p:cNvPr id="5" name="TextBox 5"/>
          <p:cNvSpPr txBox="1"/>
          <p:nvPr/>
        </p:nvSpPr>
        <p:spPr>
          <a:xfrm>
            <a:off x="624294" y="1457088"/>
            <a:ext cx="11138276" cy="687367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6674"/>
              </a:lnSpc>
            </a:pPr>
            <a:r>
              <a:rPr lang="en-US" sz="4449" b="1" spc="44" dirty="0">
                <a:solidFill>
                  <a:srgbClr val="000000"/>
                </a:solidFill>
                <a:latin typeface="Open Sans 1" charset="0"/>
                <a:ea typeface="Open Sans 1" charset="0"/>
                <a:cs typeface="Open Sans 1" charset="0"/>
              </a:rPr>
              <a:t>La </a:t>
            </a:r>
            <a:r>
              <a:rPr lang="en-US" sz="4449" b="1" spc="44" dirty="0" err="1">
                <a:solidFill>
                  <a:srgbClr val="000000"/>
                </a:solidFill>
                <a:latin typeface="Open Sans 1" charset="0"/>
                <a:ea typeface="Open Sans 1" charset="0"/>
                <a:cs typeface="Open Sans 1" charset="0"/>
              </a:rPr>
              <a:t>présentation</a:t>
            </a:r>
            <a:r>
              <a:rPr lang="en-US" sz="4449" b="1" spc="44" dirty="0">
                <a:solidFill>
                  <a:srgbClr val="000000"/>
                </a:solidFill>
                <a:latin typeface="Open Sans 1" charset="0"/>
                <a:ea typeface="Open Sans 1" charset="0"/>
                <a:cs typeface="Open Sans 1" charset="0"/>
              </a:rPr>
              <a:t> </a:t>
            </a:r>
            <a:r>
              <a:rPr lang="en-US" sz="4449" b="1" spc="44" dirty="0" err="1">
                <a:solidFill>
                  <a:srgbClr val="000000"/>
                </a:solidFill>
                <a:latin typeface="Open Sans 1" charset="0"/>
                <a:ea typeface="Open Sans 1" charset="0"/>
                <a:cs typeface="Open Sans 1" charset="0"/>
              </a:rPr>
              <a:t>contient</a:t>
            </a:r>
            <a:r>
              <a:rPr lang="en-US" sz="4449" b="1" spc="44" dirty="0">
                <a:solidFill>
                  <a:srgbClr val="000000"/>
                </a:solidFill>
                <a:latin typeface="Open Sans 1" charset="0"/>
                <a:ea typeface="Open Sans 1" charset="0"/>
                <a:cs typeface="Open Sans 1" charset="0"/>
              </a:rPr>
              <a:t> les </a:t>
            </a:r>
            <a:r>
              <a:rPr lang="en-US" sz="4449" b="1" spc="44" dirty="0" err="1">
                <a:solidFill>
                  <a:srgbClr val="000000"/>
                </a:solidFill>
                <a:latin typeface="Open Sans 1" charset="0"/>
                <a:ea typeface="Open Sans 1" charset="0"/>
                <a:cs typeface="Open Sans 1" charset="0"/>
              </a:rPr>
              <a:t>informations</a:t>
            </a:r>
            <a:r>
              <a:rPr lang="en-US" sz="4449" b="1" spc="44" dirty="0">
                <a:solidFill>
                  <a:srgbClr val="000000"/>
                </a:solidFill>
                <a:latin typeface="Open Sans 1" charset="0"/>
                <a:ea typeface="Open Sans 1" charset="0"/>
                <a:cs typeface="Open Sans 1" charset="0"/>
              </a:rPr>
              <a:t> les plus </a:t>
            </a:r>
            <a:r>
              <a:rPr lang="en-US" sz="4449" b="1" spc="44" dirty="0" err="1">
                <a:solidFill>
                  <a:srgbClr val="000000"/>
                </a:solidFill>
                <a:latin typeface="Open Sans 1" charset="0"/>
                <a:ea typeface="Open Sans 1" charset="0"/>
                <a:cs typeface="Open Sans 1" charset="0"/>
              </a:rPr>
              <a:t>importantes</a:t>
            </a:r>
            <a:r>
              <a:rPr lang="en-US" sz="4449" b="1" spc="44" dirty="0">
                <a:solidFill>
                  <a:srgbClr val="000000"/>
                </a:solidFill>
                <a:latin typeface="Open Sans 1" charset="0"/>
                <a:ea typeface="Open Sans 1" charset="0"/>
                <a:cs typeface="Open Sans 1" charset="0"/>
              </a:rPr>
              <a:t> </a:t>
            </a:r>
            <a:r>
              <a:rPr lang="en-US" sz="4449" b="1" spc="44" dirty="0" err="1">
                <a:solidFill>
                  <a:srgbClr val="000000"/>
                </a:solidFill>
                <a:latin typeface="Open Sans 1" charset="0"/>
                <a:ea typeface="Open Sans 1" charset="0"/>
                <a:cs typeface="Open Sans 1" charset="0"/>
              </a:rPr>
              <a:t>sur</a:t>
            </a:r>
            <a:r>
              <a:rPr lang="en-US" sz="4449" b="1" spc="44" dirty="0">
                <a:solidFill>
                  <a:srgbClr val="000000"/>
                </a:solidFill>
                <a:latin typeface="Open Sans 1" charset="0"/>
                <a:ea typeface="Open Sans 1" charset="0"/>
                <a:cs typeface="Open Sans 1" charset="0"/>
              </a:rPr>
              <a:t>:</a:t>
            </a:r>
          </a:p>
          <a:p>
            <a:pPr marL="960643" lvl="1" indent="-480321">
              <a:lnSpc>
                <a:spcPts val="6674"/>
              </a:lnSpc>
              <a:buFont typeface="Arial"/>
              <a:buChar char="•"/>
            </a:pPr>
            <a:r>
              <a:rPr lang="en-US" sz="4449" spc="14" dirty="0">
                <a:solidFill>
                  <a:srgbClr val="000000"/>
                </a:solidFill>
                <a:latin typeface="Open Sans 1" charset="0"/>
                <a:ea typeface="Open Sans 1" charset="0"/>
                <a:cs typeface="Open Sans 1" charset="0"/>
              </a:rPr>
              <a:t>des </a:t>
            </a:r>
            <a:r>
              <a:rPr lang="en-US" sz="4449" spc="14" dirty="0" err="1">
                <a:solidFill>
                  <a:srgbClr val="000000"/>
                </a:solidFill>
                <a:latin typeface="Open Sans 1" charset="0"/>
                <a:ea typeface="Open Sans 1" charset="0"/>
                <a:cs typeface="Open Sans 1" charset="0"/>
              </a:rPr>
              <a:t>événements</a:t>
            </a:r>
            <a:r>
              <a:rPr lang="en-US" sz="4449" spc="14" dirty="0">
                <a:solidFill>
                  <a:srgbClr val="000000"/>
                </a:solidFill>
                <a:latin typeface="Open Sans 1" charset="0"/>
                <a:ea typeface="Open Sans 1" charset="0"/>
                <a:cs typeface="Open Sans 1" charset="0"/>
              </a:rPr>
              <a:t> de la vie </a:t>
            </a:r>
            <a:r>
              <a:rPr lang="en-US" sz="4449" spc="14" dirty="0" err="1">
                <a:solidFill>
                  <a:srgbClr val="000000"/>
                </a:solidFill>
                <a:latin typeface="Open Sans 1" charset="0"/>
                <a:ea typeface="Open Sans 1" charset="0"/>
                <a:cs typeface="Open Sans 1" charset="0"/>
              </a:rPr>
              <a:t>d'Albert</a:t>
            </a:r>
            <a:r>
              <a:rPr lang="en-US" sz="4449" spc="14" dirty="0">
                <a:solidFill>
                  <a:srgbClr val="000000"/>
                </a:solidFill>
                <a:latin typeface="Open Sans 1" charset="0"/>
                <a:ea typeface="Open Sans 1" charset="0"/>
                <a:cs typeface="Open Sans 1" charset="0"/>
              </a:rPr>
              <a:t> Camus;</a:t>
            </a:r>
          </a:p>
          <a:p>
            <a:pPr marL="960643" lvl="1" indent="-480321">
              <a:lnSpc>
                <a:spcPts val="6674"/>
              </a:lnSpc>
              <a:buFont typeface="Arial"/>
              <a:buChar char="•"/>
            </a:pPr>
            <a:r>
              <a:rPr lang="en-US" sz="4449" spc="14" dirty="0">
                <a:solidFill>
                  <a:srgbClr val="000000"/>
                </a:solidFill>
                <a:latin typeface="Open Sans 1" charset="0"/>
                <a:ea typeface="Open Sans 1" charset="0"/>
                <a:cs typeface="Open Sans 1" charset="0"/>
              </a:rPr>
              <a:t>les </a:t>
            </a:r>
            <a:r>
              <a:rPr lang="en-US" sz="4449" spc="14" dirty="0" err="1">
                <a:solidFill>
                  <a:srgbClr val="000000"/>
                </a:solidFill>
                <a:latin typeface="Open Sans 1" charset="0"/>
                <a:ea typeface="Open Sans 1" charset="0"/>
                <a:cs typeface="Open Sans 1" charset="0"/>
              </a:rPr>
              <a:t>déterminants</a:t>
            </a:r>
            <a:r>
              <a:rPr lang="en-US" sz="4449" spc="14" dirty="0">
                <a:solidFill>
                  <a:srgbClr val="000000"/>
                </a:solidFill>
                <a:latin typeface="Open Sans 1" charset="0"/>
                <a:ea typeface="Open Sans 1" charset="0"/>
                <a:cs typeface="Open Sans 1" charset="0"/>
              </a:rPr>
              <a:t> de </a:t>
            </a:r>
            <a:r>
              <a:rPr lang="en-US" sz="4449" spc="14" dirty="0" err="1">
                <a:solidFill>
                  <a:srgbClr val="000000"/>
                </a:solidFill>
                <a:latin typeface="Open Sans 1" charset="0"/>
                <a:ea typeface="Open Sans 1" charset="0"/>
                <a:cs typeface="Open Sans 1" charset="0"/>
              </a:rPr>
              <a:t>l'existentialisme</a:t>
            </a:r>
            <a:r>
              <a:rPr lang="en-US" sz="4449" spc="14" dirty="0">
                <a:solidFill>
                  <a:srgbClr val="000000"/>
                </a:solidFill>
                <a:latin typeface="Open Sans 1" charset="0"/>
                <a:ea typeface="Open Sans 1" charset="0"/>
                <a:cs typeface="Open Sans 1" charset="0"/>
              </a:rPr>
              <a:t>;</a:t>
            </a:r>
          </a:p>
          <a:p>
            <a:pPr marL="960643" lvl="1" indent="-480321">
              <a:lnSpc>
                <a:spcPts val="6674"/>
              </a:lnSpc>
              <a:buFont typeface="Arial"/>
              <a:buChar char="•"/>
            </a:pPr>
            <a:r>
              <a:rPr lang="fr-FR" sz="4449" spc="14" dirty="0">
                <a:solidFill>
                  <a:srgbClr val="000000"/>
                </a:solidFill>
                <a:latin typeface="Open Sans 1" charset="0"/>
                <a:ea typeface="Open Sans 1" charset="0"/>
                <a:cs typeface="Open Sans 1" charset="0"/>
              </a:rPr>
              <a:t>classement des oeuvres de Camus et descriptions des plus importantes d'entre elles</a:t>
            </a:r>
            <a:endParaRPr/>
          </a:p>
        </p:txBody>
      </p:sp>
      <p:pic>
        <p:nvPicPr>
          <p:cNvPr id="6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13799503" y="3386397"/>
            <a:ext cx="4284739" cy="3550977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8E49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 rot="-5400000">
            <a:off x="6189392" y="-6189392"/>
            <a:ext cx="1028700" cy="13407483"/>
          </a:xfrm>
          <a:prstGeom prst="rect">
            <a:avLst/>
          </a:prstGeom>
          <a:solidFill>
            <a:srgbClr val="B8B750"/>
          </a:solidFill>
        </p:spPr>
      </p:sp>
      <p:sp>
        <p:nvSpPr>
          <p:cNvPr id="3" name="AutoShape 3"/>
          <p:cNvSpPr/>
          <p:nvPr/>
        </p:nvSpPr>
        <p:spPr>
          <a:xfrm>
            <a:off x="13407483" y="0"/>
            <a:ext cx="4880517" cy="10287000"/>
          </a:xfrm>
          <a:prstGeom prst="rect">
            <a:avLst/>
          </a:prstGeom>
          <a:solidFill>
            <a:srgbClr val="B8B750"/>
          </a:solidFill>
        </p:spPr>
      </p:sp>
      <p:sp>
        <p:nvSpPr>
          <p:cNvPr id="4" name="TextBox 4"/>
          <p:cNvSpPr txBox="1"/>
          <p:nvPr/>
        </p:nvSpPr>
        <p:spPr>
          <a:xfrm>
            <a:off x="3143208" y="0"/>
            <a:ext cx="6286544" cy="97462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7589"/>
              </a:lnSpc>
              <a:spcBef>
                <a:spcPct val="0"/>
              </a:spcBef>
            </a:pPr>
            <a:r>
              <a:rPr lang="pl-PL" sz="5059" spc="50" dirty="0">
                <a:solidFill>
                  <a:srgbClr val="FFFFFF"/>
                </a:solidFill>
                <a:latin typeface="Open Sans 1 Bold"/>
              </a:rPr>
              <a:t>LA BIBLIOGRAPHIE</a:t>
            </a:r>
            <a:endParaRPr lang="en-US" sz="5059" spc="50" dirty="0">
              <a:solidFill>
                <a:srgbClr val="FFFFFF"/>
              </a:solidFill>
              <a:latin typeface="Open Sans 1 Bold"/>
            </a:endParaRPr>
          </a:p>
        </p:txBody>
      </p:sp>
      <p:sp>
        <p:nvSpPr>
          <p:cNvPr id="5" name="TextBox 5"/>
          <p:cNvSpPr txBox="1"/>
          <p:nvPr/>
        </p:nvSpPr>
        <p:spPr>
          <a:xfrm>
            <a:off x="428564" y="1643038"/>
            <a:ext cx="12377358" cy="744819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lvl="1">
              <a:buFont typeface="Arial" pitchFamily="34" charset="0"/>
              <a:buChar char="•"/>
            </a:pPr>
            <a:r>
              <a:rPr lang="pl-PL" sz="4400" dirty="0">
                <a:latin typeface="Open Sans 1" charset="0"/>
                <a:ea typeface="Open Sans 1" charset="0"/>
                <a:cs typeface="Open Sans 1" charset="0"/>
              </a:rPr>
              <a:t> https://aleklasa.pl/liceum/biografie/camus </a:t>
            </a:r>
          </a:p>
          <a:p>
            <a:pPr lvl="1">
              <a:buFont typeface="Arial" pitchFamily="34" charset="0"/>
              <a:buChar char="•"/>
            </a:pPr>
            <a:r>
              <a:rPr lang="pl-PL" sz="4400" dirty="0">
                <a:latin typeface="Open Sans 1" charset="0"/>
                <a:ea typeface="Open Sans 1" charset="0"/>
                <a:cs typeface="Open Sans 1" charset="0"/>
              </a:rPr>
              <a:t> https://fr.wikipedia.org/wiki/Albert-Camus </a:t>
            </a:r>
          </a:p>
          <a:p>
            <a:pPr lvl="1">
              <a:buFont typeface="Arial" pitchFamily="34" charset="0"/>
              <a:buChar char="•"/>
            </a:pPr>
            <a:r>
              <a:rPr lang="pl-PL" sz="4400" dirty="0">
                <a:latin typeface="Open Sans 1" charset="0"/>
                <a:ea typeface="Open Sans 1" charset="0"/>
                <a:cs typeface="Open Sans 1" charset="0"/>
              </a:rPr>
              <a:t> https://klp.pl/dzuma/a-9416.html</a:t>
            </a:r>
          </a:p>
          <a:p>
            <a:pPr lvl="1">
              <a:buFont typeface="Arial" pitchFamily="34" charset="0"/>
              <a:buChar char="•"/>
            </a:pPr>
            <a:r>
              <a:rPr lang="pl-PL" sz="4400" dirty="0">
                <a:latin typeface="Open Sans 1" charset="0"/>
                <a:ea typeface="Open Sans 1" charset="0"/>
                <a:cs typeface="Open Sans 1" charset="0"/>
              </a:rPr>
              <a:t> https://klp.pl/obcy/</a:t>
            </a:r>
          </a:p>
          <a:p>
            <a:pPr lvl="1">
              <a:buFont typeface="Arial" pitchFamily="34" charset="0"/>
              <a:buChar char="•"/>
            </a:pPr>
            <a:r>
              <a:rPr lang="pl-PL" sz="4400" dirty="0">
                <a:latin typeface="Open Sans 1" charset="0"/>
                <a:ea typeface="Open Sans 1" charset="0"/>
                <a:cs typeface="Open Sans 1" charset="0"/>
              </a:rPr>
              <a:t> </a:t>
            </a:r>
            <a:r>
              <a:rPr lang="en-US" sz="4400" dirty="0">
                <a:latin typeface="Open Sans 1" charset="0"/>
                <a:ea typeface="Open Sans 1" charset="0"/>
                <a:cs typeface="Open Sans 1" charset="0"/>
              </a:rPr>
              <a:t>https://pl.wikipedia.org/wiki/Albert</a:t>
            </a:r>
            <a:r>
              <a:rPr lang="pl-PL" sz="4400" dirty="0">
                <a:latin typeface="Open Sans 1" charset="0"/>
                <a:ea typeface="Open Sans 1" charset="0"/>
                <a:cs typeface="Open Sans 1" charset="0"/>
              </a:rPr>
              <a:t>-</a:t>
            </a:r>
            <a:r>
              <a:rPr lang="en-US" sz="4400" dirty="0">
                <a:latin typeface="Open Sans 1" charset="0"/>
                <a:ea typeface="Open Sans 1" charset="0"/>
                <a:cs typeface="Open Sans 1" charset="0"/>
              </a:rPr>
              <a:t>Camus </a:t>
            </a:r>
            <a:endParaRPr lang="pl-PL" sz="4400" dirty="0">
              <a:latin typeface="Open Sans 1" charset="0"/>
              <a:ea typeface="Open Sans 1" charset="0"/>
              <a:cs typeface="Open Sans 1" charset="0"/>
            </a:endParaRPr>
          </a:p>
          <a:p>
            <a:pPr lvl="1">
              <a:buFont typeface="Arial" pitchFamily="34" charset="0"/>
              <a:buChar char="•"/>
            </a:pPr>
            <a:r>
              <a:rPr lang="pl-PL" sz="4400" dirty="0">
                <a:latin typeface="Open Sans 1" charset="0"/>
                <a:ea typeface="Open Sans 1" charset="0"/>
                <a:cs typeface="Open Sans 1" charset="0"/>
              </a:rPr>
              <a:t> https://pl.wikipedia.org/wiki/Mit-Syzyfa</a:t>
            </a:r>
          </a:p>
          <a:p>
            <a:pPr lvl="1">
              <a:buFont typeface="Arial" pitchFamily="34" charset="0"/>
              <a:buChar char="•"/>
            </a:pPr>
            <a:r>
              <a:rPr lang="pl-PL" sz="4400" dirty="0">
                <a:latin typeface="Open Sans 1" charset="0"/>
                <a:ea typeface="Open Sans 1" charset="0"/>
                <a:cs typeface="Open Sans 1" charset="0"/>
              </a:rPr>
              <a:t>https://www.edukator.pl/resources/page/albert-camus/3570</a:t>
            </a:r>
          </a:p>
          <a:p>
            <a:pPr lvl="1">
              <a:buFont typeface="Arial" pitchFamily="34" charset="0"/>
              <a:buChar char="•"/>
            </a:pPr>
            <a:r>
              <a:rPr lang="pl-PL" sz="4400" dirty="0">
                <a:latin typeface="Open Sans 1" charset="0"/>
                <a:ea typeface="Open Sans 1" charset="0"/>
                <a:cs typeface="Open Sans 1" charset="0"/>
              </a:rPr>
              <a:t>https://www.linternaute.fr/biographie/litterature/1755178-albert-camus-biographie-courte-du-prix-nobel-auteur-de-l-etranger/</a:t>
            </a:r>
          </a:p>
        </p:txBody>
      </p:sp>
      <p:pic>
        <p:nvPicPr>
          <p:cNvPr id="6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13884472" y="3086100"/>
            <a:ext cx="4114800" cy="411480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8E49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 rot="-5400000">
            <a:off x="6189392" y="-6189392"/>
            <a:ext cx="1028700" cy="13407483"/>
          </a:xfrm>
          <a:prstGeom prst="rect">
            <a:avLst/>
          </a:prstGeom>
          <a:solidFill>
            <a:srgbClr val="B8B750"/>
          </a:solidFill>
        </p:spPr>
      </p:sp>
      <p:sp>
        <p:nvSpPr>
          <p:cNvPr id="3" name="AutoShape 3"/>
          <p:cNvSpPr/>
          <p:nvPr/>
        </p:nvSpPr>
        <p:spPr>
          <a:xfrm>
            <a:off x="13407483" y="1"/>
            <a:ext cx="4880517" cy="10287000"/>
          </a:xfrm>
          <a:prstGeom prst="rect">
            <a:avLst/>
          </a:prstGeom>
          <a:solidFill>
            <a:srgbClr val="B8B750"/>
          </a:solidFill>
        </p:spPr>
      </p:sp>
      <p:sp>
        <p:nvSpPr>
          <p:cNvPr id="5" name="TextBox 5"/>
          <p:cNvSpPr txBox="1"/>
          <p:nvPr/>
        </p:nvSpPr>
        <p:spPr>
          <a:xfrm>
            <a:off x="2263782" y="-13155"/>
            <a:ext cx="8879920" cy="91213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589"/>
              </a:lnSpc>
              <a:spcBef>
                <a:spcPct val="0"/>
              </a:spcBef>
            </a:pPr>
            <a:r>
              <a:rPr lang="en-US" sz="5059" spc="50">
                <a:solidFill>
                  <a:srgbClr val="FFFFFF"/>
                </a:solidFill>
                <a:latin typeface="Open Sans 1 Bold"/>
              </a:rPr>
              <a:t>PLAN DE LA PRESENTATION </a:t>
            </a:r>
            <a:endParaRPr lang="en-US" sz="5059" spc="50" dirty="0">
              <a:solidFill>
                <a:srgbClr val="FFFFFF"/>
              </a:solidFill>
              <a:latin typeface="Open Sans 1 Bold"/>
            </a:endParaRPr>
          </a:p>
        </p:txBody>
      </p:sp>
      <p:sp>
        <p:nvSpPr>
          <p:cNvPr id="6" name="TextBox 6"/>
          <p:cNvSpPr txBox="1"/>
          <p:nvPr/>
        </p:nvSpPr>
        <p:spPr>
          <a:xfrm>
            <a:off x="349268" y="1258281"/>
            <a:ext cx="10012323" cy="900246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777219" lvl="1" indent="-388609">
              <a:lnSpc>
                <a:spcPts val="5399"/>
              </a:lnSpc>
              <a:buFont typeface="Arial"/>
              <a:buChar char="•"/>
            </a:pPr>
            <a:r>
              <a:rPr lang="en-US" sz="3200" b="1" spc="35" dirty="0">
                <a:solidFill>
                  <a:srgbClr val="000000"/>
                </a:solidFill>
                <a:latin typeface="Open Sans 1" charset="0"/>
                <a:ea typeface="Open Sans 1" charset="0"/>
                <a:cs typeface="Open Sans 1" charset="0"/>
              </a:rPr>
              <a:t>LE VOCABULAIRE THÉMATIQUE </a:t>
            </a:r>
          </a:p>
          <a:p>
            <a:pPr marL="777219" lvl="1" indent="-388609">
              <a:lnSpc>
                <a:spcPts val="5399"/>
              </a:lnSpc>
              <a:buFont typeface="Arial"/>
              <a:buChar char="•"/>
            </a:pPr>
            <a:r>
              <a:rPr lang="en-US" sz="3200" b="1" spc="12" dirty="0">
                <a:solidFill>
                  <a:srgbClr val="000000"/>
                </a:solidFill>
                <a:latin typeface="Open Sans 1" charset="0"/>
                <a:ea typeface="Open Sans 1" charset="0"/>
                <a:cs typeface="Open Sans 1" charset="0"/>
              </a:rPr>
              <a:t>QUI EST ALBERT CAMUS?</a:t>
            </a:r>
            <a:endParaRPr lang="pl-PL" sz="3200" b="1" spc="12" dirty="0">
              <a:solidFill>
                <a:srgbClr val="000000"/>
              </a:solidFill>
              <a:latin typeface="Open Sans 1" charset="0"/>
              <a:ea typeface="Open Sans 1" charset="0"/>
              <a:cs typeface="Open Sans 1" charset="0"/>
            </a:endParaRPr>
          </a:p>
          <a:p>
            <a:pPr marL="777219" lvl="1" indent="-388609">
              <a:lnSpc>
                <a:spcPts val="5399"/>
              </a:lnSpc>
              <a:buFont typeface="Arial"/>
              <a:buChar char="•"/>
            </a:pPr>
            <a:r>
              <a:rPr lang="pl-PL" sz="3200" b="1" spc="12" dirty="0">
                <a:solidFill>
                  <a:srgbClr val="000000"/>
                </a:solidFill>
                <a:latin typeface="Open Sans 1" charset="0"/>
                <a:ea typeface="Open Sans 1" charset="0"/>
                <a:cs typeface="Open Sans 1" charset="0"/>
              </a:rPr>
              <a:t> LA VIE D</a:t>
            </a:r>
            <a:r>
              <a:rPr lang="en-US" sz="3200" b="1" spc="12" dirty="0">
                <a:solidFill>
                  <a:srgbClr val="000000"/>
                </a:solidFill>
                <a:latin typeface="Open Sans 1" charset="0"/>
                <a:ea typeface="Open Sans 1" charset="0"/>
                <a:cs typeface="Open Sans 1" charset="0"/>
              </a:rPr>
              <a:t>'</a:t>
            </a:r>
            <a:r>
              <a:rPr lang="pl-PL" sz="3200" b="1" spc="12" dirty="0">
                <a:solidFill>
                  <a:srgbClr val="000000"/>
                </a:solidFill>
                <a:latin typeface="Open Sans 1" charset="0"/>
                <a:ea typeface="Open Sans 1" charset="0"/>
                <a:cs typeface="Open Sans 1" charset="0"/>
              </a:rPr>
              <a:t>ALBERT CAMUS</a:t>
            </a:r>
          </a:p>
          <a:p>
            <a:pPr marL="777219" lvl="1" indent="-388609">
              <a:lnSpc>
                <a:spcPts val="5399"/>
              </a:lnSpc>
              <a:buFont typeface="Arial"/>
              <a:buChar char="•"/>
            </a:pPr>
            <a:r>
              <a:rPr lang="en-US" sz="3200" b="1" spc="12" dirty="0">
                <a:solidFill>
                  <a:srgbClr val="000000"/>
                </a:solidFill>
                <a:latin typeface="Open Sans 1" charset="0"/>
                <a:ea typeface="Open Sans 1" charset="0"/>
                <a:cs typeface="Open Sans 1" charset="0"/>
              </a:rPr>
              <a:t>SURNOMS D'ALBERT CAMUS</a:t>
            </a:r>
          </a:p>
          <a:p>
            <a:pPr marL="777219" lvl="1" indent="-388609">
              <a:lnSpc>
                <a:spcPts val="5399"/>
              </a:lnSpc>
              <a:buFont typeface="Arial"/>
              <a:buChar char="•"/>
            </a:pPr>
            <a:r>
              <a:rPr lang="en-US" sz="3200" b="1" spc="12" dirty="0">
                <a:solidFill>
                  <a:srgbClr val="000000"/>
                </a:solidFill>
                <a:latin typeface="Open Sans 1" charset="0"/>
                <a:ea typeface="Open Sans 1" charset="0"/>
                <a:cs typeface="Open Sans 1" charset="0"/>
              </a:rPr>
              <a:t>L’EXISTENTIALISME</a:t>
            </a:r>
          </a:p>
          <a:p>
            <a:pPr marL="777219" lvl="1" indent="-388609">
              <a:lnSpc>
                <a:spcPts val="5399"/>
              </a:lnSpc>
              <a:buFont typeface="Arial"/>
              <a:buChar char="•"/>
            </a:pPr>
            <a:r>
              <a:rPr lang="en-US" sz="3200" b="1" spc="12" dirty="0">
                <a:solidFill>
                  <a:srgbClr val="000000"/>
                </a:solidFill>
                <a:latin typeface="Open Sans 1" charset="0"/>
                <a:ea typeface="Open Sans 1" charset="0"/>
                <a:cs typeface="Open Sans 1" charset="0"/>
              </a:rPr>
              <a:t>LE CLASSEMENT DE L'OEUVRE DE CAMUS</a:t>
            </a:r>
          </a:p>
          <a:p>
            <a:pPr marL="777219" lvl="1" indent="-388609">
              <a:lnSpc>
                <a:spcPts val="5399"/>
              </a:lnSpc>
              <a:buFont typeface="Arial"/>
              <a:buChar char="•"/>
            </a:pPr>
            <a:r>
              <a:rPr lang="en-US" sz="3200" b="1" spc="35" dirty="0">
                <a:solidFill>
                  <a:srgbClr val="000000"/>
                </a:solidFill>
                <a:latin typeface="Open Sans 1" charset="0"/>
                <a:ea typeface="Open Sans 1" charset="0"/>
                <a:cs typeface="Open Sans 1" charset="0"/>
              </a:rPr>
              <a:t>LES ŒUVRES LES PLUS CONNUES </a:t>
            </a:r>
          </a:p>
          <a:p>
            <a:pPr marL="1554438" lvl="2" indent="-518146">
              <a:lnSpc>
                <a:spcPts val="5399"/>
              </a:lnSpc>
              <a:buFont typeface="Courier New" pitchFamily="49" charset="0"/>
              <a:buChar char="o"/>
            </a:pPr>
            <a:r>
              <a:rPr lang="en-US" sz="3200" b="1" spc="12" dirty="0">
                <a:solidFill>
                  <a:srgbClr val="000000"/>
                </a:solidFill>
                <a:latin typeface="Open Sans 1" charset="0"/>
                <a:ea typeface="Open Sans 1" charset="0"/>
                <a:cs typeface="Open Sans 1" charset="0"/>
              </a:rPr>
              <a:t>LE MYTHE DE SISYPHE</a:t>
            </a:r>
          </a:p>
          <a:p>
            <a:pPr marL="1554438" lvl="2" indent="-518146">
              <a:lnSpc>
                <a:spcPts val="5399"/>
              </a:lnSpc>
              <a:buFont typeface="Courier New" pitchFamily="49" charset="0"/>
              <a:buChar char="o"/>
            </a:pPr>
            <a:r>
              <a:rPr lang="en-US" sz="3200" b="1" spc="12" dirty="0">
                <a:solidFill>
                  <a:srgbClr val="000000"/>
                </a:solidFill>
                <a:latin typeface="Open Sans 1" charset="0"/>
                <a:ea typeface="Open Sans 1" charset="0"/>
                <a:cs typeface="Open Sans 1" charset="0"/>
              </a:rPr>
              <a:t>L’ ÉTRANGER</a:t>
            </a:r>
          </a:p>
          <a:p>
            <a:pPr marL="1554438" lvl="2" indent="-518146">
              <a:lnSpc>
                <a:spcPts val="5399"/>
              </a:lnSpc>
              <a:buFont typeface="Courier New" pitchFamily="49" charset="0"/>
              <a:buChar char="o"/>
            </a:pPr>
            <a:r>
              <a:rPr lang="en-US" sz="3200" b="1" spc="12" dirty="0">
                <a:solidFill>
                  <a:srgbClr val="000000"/>
                </a:solidFill>
                <a:latin typeface="Open Sans 1" charset="0"/>
                <a:ea typeface="Open Sans 1" charset="0"/>
                <a:cs typeface="Open Sans 1" charset="0"/>
              </a:rPr>
              <a:t>LA PESTE</a:t>
            </a:r>
          </a:p>
          <a:p>
            <a:pPr marL="1554438" lvl="2" indent="-518146">
              <a:lnSpc>
                <a:spcPts val="5399"/>
              </a:lnSpc>
              <a:buFont typeface="Courier New" pitchFamily="49" charset="0"/>
              <a:buChar char="o"/>
            </a:pPr>
            <a:r>
              <a:rPr lang="en-US" sz="3200" b="1" spc="12" dirty="0">
                <a:solidFill>
                  <a:srgbClr val="000000"/>
                </a:solidFill>
                <a:latin typeface="Open Sans 1" charset="0"/>
                <a:ea typeface="Open Sans 1" charset="0"/>
                <a:cs typeface="Open Sans 1" charset="0"/>
              </a:rPr>
              <a:t>L'HOMME REVOLTÉ</a:t>
            </a:r>
          </a:p>
          <a:p>
            <a:pPr marL="777219" lvl="1" indent="-388609">
              <a:lnSpc>
                <a:spcPts val="5399"/>
              </a:lnSpc>
              <a:buFont typeface="Arial"/>
              <a:buChar char="•"/>
            </a:pPr>
            <a:r>
              <a:rPr lang="en-US" sz="3200" b="1" spc="12" dirty="0">
                <a:solidFill>
                  <a:srgbClr val="000000"/>
                </a:solidFill>
                <a:latin typeface="Open Sans 1" charset="0"/>
                <a:ea typeface="Open Sans 1" charset="0"/>
                <a:cs typeface="Open Sans 1" charset="0"/>
              </a:rPr>
              <a:t>QUIZ</a:t>
            </a:r>
          </a:p>
          <a:p>
            <a:pPr marL="777219" lvl="1" indent="-388609">
              <a:lnSpc>
                <a:spcPts val="5399"/>
              </a:lnSpc>
              <a:spcBef>
                <a:spcPct val="0"/>
              </a:spcBef>
              <a:buFont typeface="Arial"/>
              <a:buChar char="•"/>
            </a:pPr>
            <a:r>
              <a:rPr lang="en-US" sz="3200" b="1" spc="12" dirty="0">
                <a:solidFill>
                  <a:srgbClr val="000000"/>
                </a:solidFill>
                <a:latin typeface="Open Sans 1" charset="0"/>
                <a:ea typeface="Open Sans 1" charset="0"/>
                <a:cs typeface="Open Sans 1" charset="0"/>
              </a:rPr>
              <a:t>LA BIBLIOGRAPHIE</a:t>
            </a:r>
          </a:p>
        </p:txBody>
      </p:sp>
      <p:pic>
        <p:nvPicPr>
          <p:cNvPr id="9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13709940" y="2756406"/>
            <a:ext cx="4463865" cy="4774187"/>
          </a:xfrm>
          <a:prstGeom prst="rect">
            <a:avLst/>
          </a:prstGeom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b="1557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3" name="TextBox 3"/>
          <p:cNvSpPr txBox="1"/>
          <p:nvPr/>
        </p:nvSpPr>
        <p:spPr>
          <a:xfrm>
            <a:off x="7244060" y="3181751"/>
            <a:ext cx="8609211" cy="352344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8864"/>
              </a:lnSpc>
            </a:pPr>
            <a:r>
              <a:rPr lang="en-US" sz="20617">
                <a:solidFill>
                  <a:srgbClr val="000000"/>
                </a:solidFill>
                <a:latin typeface="Intro Rust"/>
              </a:rPr>
              <a:t>LA FIN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8E49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1" y="0"/>
            <a:ext cx="18288000" cy="1989098"/>
          </a:xfrm>
          <a:prstGeom prst="rect">
            <a:avLst/>
          </a:prstGeom>
          <a:solidFill>
            <a:srgbClr val="B8B750"/>
          </a:solidFill>
        </p:spPr>
      </p:sp>
      <p:sp>
        <p:nvSpPr>
          <p:cNvPr id="3" name="AutoShape 3"/>
          <p:cNvSpPr/>
          <p:nvPr/>
        </p:nvSpPr>
        <p:spPr>
          <a:xfrm>
            <a:off x="0" y="1841380"/>
            <a:ext cx="18297507" cy="158848"/>
          </a:xfrm>
          <a:prstGeom prst="rect">
            <a:avLst/>
          </a:prstGeom>
          <a:solidFill>
            <a:srgbClr val="000000"/>
          </a:solidFill>
        </p:spPr>
      </p:sp>
      <p:sp>
        <p:nvSpPr>
          <p:cNvPr id="4" name="TextBox 4"/>
          <p:cNvSpPr txBox="1"/>
          <p:nvPr/>
        </p:nvSpPr>
        <p:spPr>
          <a:xfrm>
            <a:off x="2973211" y="215535"/>
            <a:ext cx="12360593" cy="113174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9443"/>
              </a:lnSpc>
              <a:spcBef>
                <a:spcPct val="0"/>
              </a:spcBef>
            </a:pPr>
            <a:r>
              <a:rPr lang="en-US" sz="6295" spc="62">
                <a:solidFill>
                  <a:srgbClr val="FAFEFF"/>
                </a:solidFill>
                <a:latin typeface="Open Sans 1 Bold"/>
              </a:rPr>
              <a:t>LE VOCABULAIRE THÉMATIQUE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1285820" y="2285980"/>
            <a:ext cx="10328434" cy="153888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6000"/>
              </a:lnSpc>
            </a:pPr>
            <a:endParaRPr lang="en-US" sz="4000" spc="12" dirty="0">
              <a:solidFill>
                <a:srgbClr val="000000"/>
              </a:solidFill>
              <a:latin typeface="Arimo"/>
            </a:endParaRPr>
          </a:p>
          <a:p>
            <a:pPr>
              <a:lnSpc>
                <a:spcPts val="6000"/>
              </a:lnSpc>
              <a:spcBef>
                <a:spcPct val="0"/>
              </a:spcBef>
            </a:pPr>
            <a:endParaRPr/>
          </a:p>
        </p:txBody>
      </p:sp>
      <p:sp>
        <p:nvSpPr>
          <p:cNvPr id="7" name="Prostokąt 6"/>
          <p:cNvSpPr/>
          <p:nvPr/>
        </p:nvSpPr>
        <p:spPr>
          <a:xfrm>
            <a:off x="285688" y="2714608"/>
            <a:ext cx="8572560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4200" b="1" dirty="0">
                <a:latin typeface="Open Sans 1" charset="0"/>
                <a:ea typeface="Open Sans 1" charset="0"/>
                <a:cs typeface="Open Sans 1" charset="0"/>
              </a:rPr>
              <a:t>a</a:t>
            </a:r>
            <a:r>
              <a:rPr lang="en-US" sz="4200" b="1" dirty="0" err="1">
                <a:latin typeface="Open Sans 1" charset="0"/>
                <a:ea typeface="Open Sans 1" charset="0"/>
                <a:cs typeface="Open Sans 1" charset="0"/>
              </a:rPr>
              <a:t>bsurde</a:t>
            </a:r>
            <a:r>
              <a:rPr lang="pl-PL" sz="4200" b="1" dirty="0">
                <a:latin typeface="Open Sans 1" charset="0"/>
                <a:ea typeface="Open Sans 1" charset="0"/>
                <a:cs typeface="Open Sans 1" charset="0"/>
              </a:rPr>
              <a:t> </a:t>
            </a:r>
            <a:r>
              <a:rPr lang="pl-PL" sz="4200" dirty="0">
                <a:latin typeface="Open Sans 1" charset="0"/>
                <a:ea typeface="Open Sans 1" charset="0"/>
                <a:cs typeface="Open Sans 1" charset="0"/>
              </a:rPr>
              <a:t>(m) </a:t>
            </a:r>
            <a:r>
              <a:rPr lang="en-US" sz="4200" dirty="0">
                <a:latin typeface="Open Sans 1" charset="0"/>
                <a:ea typeface="Open Sans 1" charset="0"/>
                <a:cs typeface="Open Sans 1" charset="0"/>
              </a:rPr>
              <a:t>- absurd</a:t>
            </a:r>
            <a:endParaRPr lang="pl-PL" sz="4200" dirty="0">
              <a:latin typeface="Open Sans 1" charset="0"/>
              <a:ea typeface="Open Sans 1" charset="0"/>
              <a:cs typeface="Open Sans 1" charset="0"/>
            </a:endParaRPr>
          </a:p>
          <a:p>
            <a:r>
              <a:rPr lang="en-US" sz="4200" b="1" dirty="0" err="1">
                <a:latin typeface="Open Sans 1" charset="0"/>
                <a:ea typeface="Open Sans 1" charset="0"/>
                <a:cs typeface="Open Sans 1" charset="0"/>
              </a:rPr>
              <a:t>adhérer</a:t>
            </a:r>
            <a:r>
              <a:rPr lang="en-US" sz="4200" dirty="0">
                <a:latin typeface="Open Sans 1" charset="0"/>
                <a:ea typeface="Open Sans 1" charset="0"/>
                <a:cs typeface="Open Sans 1" charset="0"/>
              </a:rPr>
              <a:t> – </a:t>
            </a:r>
            <a:r>
              <a:rPr lang="en-US" sz="4200" dirty="0" err="1">
                <a:latin typeface="Open Sans 1" charset="0"/>
                <a:ea typeface="Open Sans 1" charset="0"/>
                <a:cs typeface="Open Sans 1" charset="0"/>
              </a:rPr>
              <a:t>przystąpić</a:t>
            </a:r>
            <a:r>
              <a:rPr lang="en-US" sz="4200" dirty="0">
                <a:latin typeface="Open Sans 1" charset="0"/>
                <a:ea typeface="Open Sans 1" charset="0"/>
                <a:cs typeface="Open Sans 1" charset="0"/>
              </a:rPr>
              <a:t> </a:t>
            </a:r>
            <a:endParaRPr lang="pl-PL" sz="4200" dirty="0">
              <a:latin typeface="Open Sans 1" charset="0"/>
              <a:ea typeface="Open Sans 1" charset="0"/>
              <a:cs typeface="Open Sans 1" charset="0"/>
            </a:endParaRPr>
          </a:p>
          <a:p>
            <a:r>
              <a:rPr lang="pl-PL" sz="4200" b="1" dirty="0">
                <a:latin typeface="Open Sans 1" charset="0"/>
                <a:ea typeface="Open Sans 1" charset="0"/>
                <a:cs typeface="Open Sans 1" charset="0"/>
              </a:rPr>
              <a:t>a</a:t>
            </a:r>
            <a:r>
              <a:rPr lang="en-US" sz="4200" b="1" dirty="0" err="1">
                <a:latin typeface="Open Sans 1" charset="0"/>
                <a:ea typeface="Open Sans 1" charset="0"/>
                <a:cs typeface="Open Sans 1" charset="0"/>
              </a:rPr>
              <a:t>nnée</a:t>
            </a:r>
            <a:r>
              <a:rPr lang="pl-PL" sz="4200" b="1" dirty="0">
                <a:latin typeface="Open Sans 1" charset="0"/>
                <a:ea typeface="Open Sans 1" charset="0"/>
                <a:cs typeface="Open Sans 1" charset="0"/>
              </a:rPr>
              <a:t> </a:t>
            </a:r>
            <a:r>
              <a:rPr lang="pl-PL" sz="4200" dirty="0">
                <a:latin typeface="Open Sans 1" charset="0"/>
                <a:ea typeface="Open Sans 1" charset="0"/>
                <a:cs typeface="Open Sans 1" charset="0"/>
              </a:rPr>
              <a:t>(f) </a:t>
            </a:r>
            <a:r>
              <a:rPr lang="en-US" sz="4200" dirty="0">
                <a:latin typeface="Open Sans 1" charset="0"/>
                <a:ea typeface="Open Sans 1" charset="0"/>
                <a:cs typeface="Open Sans 1" charset="0"/>
              </a:rPr>
              <a:t>– </a:t>
            </a:r>
            <a:r>
              <a:rPr lang="en-US" sz="4200" dirty="0" err="1">
                <a:latin typeface="Open Sans 1" charset="0"/>
                <a:ea typeface="Open Sans 1" charset="0"/>
                <a:cs typeface="Open Sans 1" charset="0"/>
              </a:rPr>
              <a:t>rok</a:t>
            </a:r>
            <a:r>
              <a:rPr lang="en-US" sz="4200" dirty="0">
                <a:latin typeface="Open Sans 1" charset="0"/>
                <a:ea typeface="Open Sans 1" charset="0"/>
                <a:cs typeface="Open Sans 1" charset="0"/>
              </a:rPr>
              <a:t> </a:t>
            </a:r>
            <a:endParaRPr lang="pl-PL" sz="4200" dirty="0">
              <a:latin typeface="Open Sans 1" charset="0"/>
              <a:ea typeface="Open Sans 1" charset="0"/>
              <a:cs typeface="Open Sans 1" charset="0"/>
            </a:endParaRPr>
          </a:p>
          <a:p>
            <a:r>
              <a:rPr lang="en-US" sz="4200" b="1" dirty="0" err="1">
                <a:latin typeface="Open Sans 1" charset="0"/>
                <a:ea typeface="Open Sans 1" charset="0"/>
                <a:cs typeface="Open Sans 1" charset="0"/>
              </a:rPr>
              <a:t>classement</a:t>
            </a:r>
            <a:r>
              <a:rPr lang="pl-PL" sz="4200" dirty="0">
                <a:latin typeface="Open Sans 1" charset="0"/>
                <a:ea typeface="Open Sans 1" charset="0"/>
                <a:cs typeface="Open Sans 1" charset="0"/>
              </a:rPr>
              <a:t> (m)</a:t>
            </a:r>
            <a:r>
              <a:rPr lang="en-US" sz="4200" dirty="0">
                <a:latin typeface="Open Sans 1" charset="0"/>
                <a:ea typeface="Open Sans 1" charset="0"/>
                <a:cs typeface="Open Sans 1" charset="0"/>
              </a:rPr>
              <a:t> – </a:t>
            </a:r>
            <a:r>
              <a:rPr lang="en-US" sz="4200" dirty="0" err="1">
                <a:latin typeface="Open Sans 1" charset="0"/>
                <a:ea typeface="Open Sans 1" charset="0"/>
                <a:cs typeface="Open Sans 1" charset="0"/>
              </a:rPr>
              <a:t>podział</a:t>
            </a:r>
            <a:r>
              <a:rPr lang="en-US" sz="4200" dirty="0">
                <a:latin typeface="Open Sans 1" charset="0"/>
                <a:ea typeface="Open Sans 1" charset="0"/>
                <a:cs typeface="Open Sans 1" charset="0"/>
              </a:rPr>
              <a:t> </a:t>
            </a:r>
            <a:endParaRPr lang="pl-PL" sz="4200" dirty="0">
              <a:latin typeface="Open Sans 1" charset="0"/>
              <a:ea typeface="Open Sans 1" charset="0"/>
              <a:cs typeface="Open Sans 1" charset="0"/>
            </a:endParaRPr>
          </a:p>
          <a:p>
            <a:r>
              <a:rPr lang="en-US" sz="4200" b="1" dirty="0" err="1">
                <a:latin typeface="Open Sans 1" charset="0"/>
                <a:ea typeface="Open Sans 1" charset="0"/>
                <a:cs typeface="Open Sans 1" charset="0"/>
              </a:rPr>
              <a:t>conférence</a:t>
            </a:r>
            <a:r>
              <a:rPr lang="pl-PL" sz="4200" b="1" dirty="0">
                <a:latin typeface="Open Sans 1" charset="0"/>
                <a:ea typeface="Open Sans 1" charset="0"/>
                <a:cs typeface="Open Sans 1" charset="0"/>
              </a:rPr>
              <a:t> </a:t>
            </a:r>
            <a:r>
              <a:rPr lang="pl-PL" sz="4200" dirty="0">
                <a:latin typeface="Open Sans 1" charset="0"/>
                <a:ea typeface="Open Sans 1" charset="0"/>
                <a:cs typeface="Open Sans 1" charset="0"/>
              </a:rPr>
              <a:t>(f)</a:t>
            </a:r>
            <a:r>
              <a:rPr lang="en-US" sz="4200" dirty="0">
                <a:latin typeface="Open Sans 1" charset="0"/>
                <a:ea typeface="Open Sans 1" charset="0"/>
                <a:cs typeface="Open Sans 1" charset="0"/>
              </a:rPr>
              <a:t> – </a:t>
            </a:r>
            <a:r>
              <a:rPr lang="en-US" sz="4200" dirty="0" err="1">
                <a:latin typeface="Open Sans 1" charset="0"/>
                <a:ea typeface="Open Sans 1" charset="0"/>
                <a:cs typeface="Open Sans 1" charset="0"/>
              </a:rPr>
              <a:t>wykład</a:t>
            </a:r>
            <a:r>
              <a:rPr lang="en-US" sz="4200" dirty="0">
                <a:latin typeface="Open Sans 1" charset="0"/>
                <a:ea typeface="Open Sans 1" charset="0"/>
                <a:cs typeface="Open Sans 1" charset="0"/>
              </a:rPr>
              <a:t> </a:t>
            </a:r>
            <a:endParaRPr lang="pl-PL" sz="4200" dirty="0">
              <a:latin typeface="Open Sans 1" charset="0"/>
              <a:ea typeface="Open Sans 1" charset="0"/>
              <a:cs typeface="Open Sans 1" charset="0"/>
            </a:endParaRPr>
          </a:p>
          <a:p>
            <a:r>
              <a:rPr lang="en-US" sz="4200" b="1" dirty="0" err="1">
                <a:latin typeface="Open Sans 1" charset="0"/>
                <a:ea typeface="Open Sans 1" charset="0"/>
                <a:cs typeface="Open Sans 1" charset="0"/>
              </a:rPr>
              <a:t>destin</a:t>
            </a:r>
            <a:r>
              <a:rPr lang="pl-PL" sz="4200" dirty="0">
                <a:latin typeface="Open Sans 1" charset="0"/>
                <a:ea typeface="Open Sans 1" charset="0"/>
                <a:cs typeface="Open Sans 1" charset="0"/>
              </a:rPr>
              <a:t> (m) </a:t>
            </a:r>
            <a:r>
              <a:rPr lang="en-US" sz="4200" dirty="0">
                <a:latin typeface="Open Sans 1" charset="0"/>
                <a:ea typeface="Open Sans 1" charset="0"/>
                <a:cs typeface="Open Sans 1" charset="0"/>
              </a:rPr>
              <a:t>– los/</a:t>
            </a:r>
            <a:r>
              <a:rPr lang="en-US" sz="4200" dirty="0" err="1">
                <a:latin typeface="Open Sans 1" charset="0"/>
                <a:ea typeface="Open Sans 1" charset="0"/>
                <a:cs typeface="Open Sans 1" charset="0"/>
              </a:rPr>
              <a:t>przeznaczenie</a:t>
            </a:r>
            <a:r>
              <a:rPr lang="en-US" sz="4200" dirty="0">
                <a:latin typeface="Open Sans 1" charset="0"/>
                <a:ea typeface="Open Sans 1" charset="0"/>
                <a:cs typeface="Open Sans 1" charset="0"/>
              </a:rPr>
              <a:t> </a:t>
            </a:r>
            <a:endParaRPr lang="pl-PL" sz="4200" dirty="0">
              <a:latin typeface="Open Sans 1" charset="0"/>
              <a:ea typeface="Open Sans 1" charset="0"/>
              <a:cs typeface="Open Sans 1" charset="0"/>
            </a:endParaRPr>
          </a:p>
          <a:p>
            <a:r>
              <a:rPr lang="en-US" sz="4200" b="1" dirty="0" err="1">
                <a:latin typeface="Open Sans 1" charset="0"/>
                <a:ea typeface="Open Sans 1" charset="0"/>
                <a:cs typeface="Open Sans 1" charset="0"/>
              </a:rPr>
              <a:t>Dieu</a:t>
            </a:r>
            <a:r>
              <a:rPr lang="pl-PL" sz="4200" dirty="0">
                <a:latin typeface="Open Sans 1" charset="0"/>
                <a:ea typeface="Open Sans 1" charset="0"/>
                <a:cs typeface="Open Sans 1" charset="0"/>
              </a:rPr>
              <a:t> (m) </a:t>
            </a:r>
            <a:r>
              <a:rPr lang="en-US" sz="4200" dirty="0">
                <a:latin typeface="Open Sans 1" charset="0"/>
                <a:ea typeface="Open Sans 1" charset="0"/>
                <a:cs typeface="Open Sans 1" charset="0"/>
              </a:rPr>
              <a:t>– </a:t>
            </a:r>
            <a:r>
              <a:rPr lang="en-US" sz="4200" dirty="0" err="1">
                <a:latin typeface="Open Sans 1" charset="0"/>
                <a:ea typeface="Open Sans 1" charset="0"/>
                <a:cs typeface="Open Sans 1" charset="0"/>
              </a:rPr>
              <a:t>Bóg</a:t>
            </a:r>
            <a:r>
              <a:rPr lang="en-US" sz="4200" dirty="0">
                <a:latin typeface="Open Sans 1" charset="0"/>
                <a:ea typeface="Open Sans 1" charset="0"/>
                <a:cs typeface="Open Sans 1" charset="0"/>
              </a:rPr>
              <a:t> </a:t>
            </a:r>
            <a:endParaRPr lang="pl-PL" sz="4200" dirty="0">
              <a:latin typeface="Open Sans 1" charset="0"/>
              <a:ea typeface="Open Sans 1" charset="0"/>
              <a:cs typeface="Open Sans 1" charset="0"/>
            </a:endParaRPr>
          </a:p>
          <a:p>
            <a:r>
              <a:rPr lang="en-US" sz="4200" b="1" dirty="0">
                <a:latin typeface="Open Sans 1" charset="0"/>
                <a:ea typeface="Open Sans 1" charset="0"/>
                <a:cs typeface="Open Sans 1" charset="0"/>
              </a:rPr>
              <a:t>dramaturge</a:t>
            </a:r>
            <a:r>
              <a:rPr lang="pl-PL" sz="4200" dirty="0">
                <a:latin typeface="Open Sans 1" charset="0"/>
                <a:ea typeface="Open Sans 1" charset="0"/>
                <a:cs typeface="Open Sans 1" charset="0"/>
              </a:rPr>
              <a:t> (m) </a:t>
            </a:r>
            <a:r>
              <a:rPr lang="en-US" sz="4200" dirty="0">
                <a:latin typeface="Open Sans 1" charset="0"/>
                <a:ea typeface="Open Sans 1" charset="0"/>
                <a:cs typeface="Open Sans 1" charset="0"/>
              </a:rPr>
              <a:t>– </a:t>
            </a:r>
            <a:r>
              <a:rPr lang="en-US" sz="4200" dirty="0" err="1">
                <a:latin typeface="Open Sans 1" charset="0"/>
                <a:ea typeface="Open Sans 1" charset="0"/>
                <a:cs typeface="Open Sans 1" charset="0"/>
              </a:rPr>
              <a:t>dramaturg</a:t>
            </a:r>
            <a:r>
              <a:rPr lang="en-US" sz="4200" dirty="0">
                <a:latin typeface="Open Sans 1" charset="0"/>
                <a:ea typeface="Open Sans 1" charset="0"/>
                <a:cs typeface="Open Sans 1" charset="0"/>
              </a:rPr>
              <a:t> </a:t>
            </a:r>
            <a:endParaRPr lang="pl-PL" sz="4200" dirty="0">
              <a:latin typeface="Open Sans 1" charset="0"/>
              <a:ea typeface="Open Sans 1" charset="0"/>
              <a:cs typeface="Open Sans 1" charset="0"/>
            </a:endParaRPr>
          </a:p>
        </p:txBody>
      </p:sp>
      <p:sp>
        <p:nvSpPr>
          <p:cNvPr id="8" name="Prostokąt 7"/>
          <p:cNvSpPr/>
          <p:nvPr/>
        </p:nvSpPr>
        <p:spPr>
          <a:xfrm>
            <a:off x="8286744" y="2786046"/>
            <a:ext cx="9644130" cy="59093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200" b="1" dirty="0" err="1">
                <a:latin typeface="Open Sans 1" charset="0"/>
                <a:ea typeface="Open Sans 1" charset="0"/>
                <a:cs typeface="Open Sans 1" charset="0"/>
              </a:rPr>
              <a:t>drame</a:t>
            </a:r>
            <a:r>
              <a:rPr lang="en-US" sz="4200" dirty="0">
                <a:latin typeface="Open Sans 1" charset="0"/>
                <a:ea typeface="Open Sans 1" charset="0"/>
                <a:cs typeface="Open Sans 1" charset="0"/>
              </a:rPr>
              <a:t> </a:t>
            </a:r>
            <a:r>
              <a:rPr lang="pl-PL" sz="4200" dirty="0">
                <a:latin typeface="Open Sans 1" charset="0"/>
                <a:ea typeface="Open Sans 1" charset="0"/>
                <a:cs typeface="Open Sans 1" charset="0"/>
              </a:rPr>
              <a:t>(m) </a:t>
            </a:r>
            <a:r>
              <a:rPr lang="en-US" sz="4200" dirty="0">
                <a:latin typeface="Open Sans 1" charset="0"/>
                <a:ea typeface="Open Sans 1" charset="0"/>
                <a:cs typeface="Open Sans 1" charset="0"/>
              </a:rPr>
              <a:t>– </a:t>
            </a:r>
            <a:r>
              <a:rPr lang="en-US" sz="4200" dirty="0" err="1">
                <a:latin typeface="Open Sans 1" charset="0"/>
                <a:ea typeface="Open Sans 1" charset="0"/>
                <a:cs typeface="Open Sans 1" charset="0"/>
              </a:rPr>
              <a:t>dramat</a:t>
            </a:r>
            <a:r>
              <a:rPr lang="en-US" sz="4200" dirty="0">
                <a:latin typeface="Open Sans 1" charset="0"/>
                <a:ea typeface="Open Sans 1" charset="0"/>
                <a:cs typeface="Open Sans 1" charset="0"/>
              </a:rPr>
              <a:t> </a:t>
            </a:r>
            <a:endParaRPr lang="pl-PL" sz="4200" dirty="0">
              <a:latin typeface="Open Sans 1" charset="0"/>
              <a:ea typeface="Open Sans 1" charset="0"/>
              <a:cs typeface="Open Sans 1" charset="0"/>
            </a:endParaRPr>
          </a:p>
          <a:p>
            <a:r>
              <a:rPr lang="en-US" sz="4200" b="1" dirty="0" err="1">
                <a:latin typeface="Open Sans 1" charset="0"/>
                <a:ea typeface="Open Sans 1" charset="0"/>
                <a:cs typeface="Open Sans 1" charset="0"/>
              </a:rPr>
              <a:t>écrivain</a:t>
            </a:r>
            <a:r>
              <a:rPr lang="en-US" sz="4200" b="1" dirty="0">
                <a:latin typeface="Open Sans 1" charset="0"/>
                <a:ea typeface="Open Sans 1" charset="0"/>
                <a:cs typeface="Open Sans 1" charset="0"/>
              </a:rPr>
              <a:t> </a:t>
            </a:r>
            <a:r>
              <a:rPr lang="pl-PL" sz="4200" dirty="0">
                <a:latin typeface="Open Sans 1" charset="0"/>
                <a:ea typeface="Open Sans 1" charset="0"/>
                <a:cs typeface="Open Sans 1" charset="0"/>
              </a:rPr>
              <a:t>(m) </a:t>
            </a:r>
            <a:r>
              <a:rPr lang="en-US" sz="4200" dirty="0">
                <a:latin typeface="Open Sans 1" charset="0"/>
                <a:ea typeface="Open Sans 1" charset="0"/>
                <a:cs typeface="Open Sans 1" charset="0"/>
              </a:rPr>
              <a:t>– </a:t>
            </a:r>
            <a:r>
              <a:rPr lang="en-US" sz="4200" dirty="0" err="1">
                <a:latin typeface="Open Sans 1" charset="0"/>
                <a:ea typeface="Open Sans 1" charset="0"/>
                <a:cs typeface="Open Sans 1" charset="0"/>
              </a:rPr>
              <a:t>pisarz</a:t>
            </a:r>
            <a:r>
              <a:rPr lang="en-US" sz="4200" dirty="0">
                <a:latin typeface="Open Sans 1" charset="0"/>
                <a:ea typeface="Open Sans 1" charset="0"/>
                <a:cs typeface="Open Sans 1" charset="0"/>
              </a:rPr>
              <a:t> </a:t>
            </a:r>
            <a:endParaRPr lang="pl-PL" sz="4200" dirty="0">
              <a:latin typeface="Open Sans 1" charset="0"/>
              <a:ea typeface="Open Sans 1" charset="0"/>
              <a:cs typeface="Open Sans 1" charset="0"/>
            </a:endParaRPr>
          </a:p>
          <a:p>
            <a:r>
              <a:rPr lang="en-US" sz="4200" b="1" dirty="0" err="1">
                <a:latin typeface="Open Sans 1" charset="0"/>
                <a:ea typeface="Open Sans 1" charset="0"/>
                <a:cs typeface="Open Sans 1" charset="0"/>
              </a:rPr>
              <a:t>essai</a:t>
            </a:r>
            <a:r>
              <a:rPr lang="pl-PL" sz="4200" b="1" dirty="0">
                <a:latin typeface="Open Sans 1" charset="0"/>
                <a:ea typeface="Open Sans 1" charset="0"/>
                <a:cs typeface="Open Sans 1" charset="0"/>
              </a:rPr>
              <a:t> </a:t>
            </a:r>
            <a:r>
              <a:rPr lang="pl-PL" sz="4200" dirty="0">
                <a:latin typeface="Open Sans 1" charset="0"/>
                <a:ea typeface="Open Sans 1" charset="0"/>
                <a:cs typeface="Open Sans 1" charset="0"/>
              </a:rPr>
              <a:t>(m) </a:t>
            </a:r>
            <a:r>
              <a:rPr lang="en-US" sz="4200" dirty="0">
                <a:latin typeface="Open Sans 1" charset="0"/>
                <a:ea typeface="Open Sans 1" charset="0"/>
                <a:cs typeface="Open Sans 1" charset="0"/>
              </a:rPr>
              <a:t>– </a:t>
            </a:r>
            <a:r>
              <a:rPr lang="en-US" sz="4200" dirty="0" err="1">
                <a:latin typeface="Open Sans 1" charset="0"/>
                <a:ea typeface="Open Sans 1" charset="0"/>
                <a:cs typeface="Open Sans 1" charset="0"/>
              </a:rPr>
              <a:t>esej</a:t>
            </a:r>
            <a:r>
              <a:rPr lang="en-US" sz="4200" dirty="0">
                <a:latin typeface="Open Sans 1" charset="0"/>
                <a:ea typeface="Open Sans 1" charset="0"/>
                <a:cs typeface="Open Sans 1" charset="0"/>
              </a:rPr>
              <a:t> </a:t>
            </a:r>
            <a:endParaRPr lang="pl-PL" sz="4200" dirty="0">
              <a:latin typeface="Open Sans 1" charset="0"/>
              <a:ea typeface="Open Sans 1" charset="0"/>
              <a:cs typeface="Open Sans 1" charset="0"/>
            </a:endParaRPr>
          </a:p>
          <a:p>
            <a:r>
              <a:rPr lang="en-US" sz="4200" b="1" dirty="0" err="1">
                <a:latin typeface="Open Sans 1" charset="0"/>
                <a:ea typeface="Open Sans 1" charset="0"/>
                <a:cs typeface="Open Sans 1" charset="0"/>
              </a:rPr>
              <a:t>essayiste</a:t>
            </a:r>
            <a:r>
              <a:rPr lang="en-US" sz="4200" dirty="0">
                <a:latin typeface="Open Sans 1" charset="0"/>
                <a:ea typeface="Open Sans 1" charset="0"/>
                <a:cs typeface="Open Sans 1" charset="0"/>
              </a:rPr>
              <a:t> </a:t>
            </a:r>
            <a:r>
              <a:rPr lang="pl-PL" sz="4200" dirty="0">
                <a:latin typeface="Open Sans 1" charset="0"/>
                <a:ea typeface="Open Sans 1" charset="0"/>
                <a:cs typeface="Open Sans 1" charset="0"/>
              </a:rPr>
              <a:t>(m) </a:t>
            </a:r>
            <a:r>
              <a:rPr lang="en-US" sz="4200" dirty="0">
                <a:latin typeface="Open Sans 1" charset="0"/>
                <a:ea typeface="Open Sans 1" charset="0"/>
                <a:cs typeface="Open Sans 1" charset="0"/>
              </a:rPr>
              <a:t>– </a:t>
            </a:r>
            <a:r>
              <a:rPr lang="en-US" sz="4200" dirty="0" err="1">
                <a:latin typeface="Open Sans 1" charset="0"/>
                <a:ea typeface="Open Sans 1" charset="0"/>
                <a:cs typeface="Open Sans 1" charset="0"/>
              </a:rPr>
              <a:t>eseista</a:t>
            </a:r>
            <a:r>
              <a:rPr lang="en-US" sz="4200" dirty="0">
                <a:latin typeface="Open Sans 1" charset="0"/>
                <a:ea typeface="Open Sans 1" charset="0"/>
                <a:cs typeface="Open Sans 1" charset="0"/>
              </a:rPr>
              <a:t> </a:t>
            </a:r>
            <a:endParaRPr lang="pl-PL" sz="4200" dirty="0">
              <a:latin typeface="Open Sans 1" charset="0"/>
              <a:ea typeface="Open Sans 1" charset="0"/>
              <a:cs typeface="Open Sans 1" charset="0"/>
            </a:endParaRPr>
          </a:p>
          <a:p>
            <a:r>
              <a:rPr lang="en-US" sz="4200" b="1" dirty="0" err="1">
                <a:latin typeface="Open Sans 1" charset="0"/>
                <a:ea typeface="Open Sans 1" charset="0"/>
                <a:cs typeface="Open Sans 1" charset="0"/>
              </a:rPr>
              <a:t>événement</a:t>
            </a:r>
            <a:r>
              <a:rPr lang="en-US" sz="4200" dirty="0">
                <a:latin typeface="Open Sans 1" charset="0"/>
                <a:ea typeface="Open Sans 1" charset="0"/>
                <a:cs typeface="Open Sans 1" charset="0"/>
              </a:rPr>
              <a:t> </a:t>
            </a:r>
            <a:r>
              <a:rPr lang="pl-PL" sz="4200" dirty="0">
                <a:latin typeface="Open Sans 1" charset="0"/>
                <a:ea typeface="Open Sans 1" charset="0"/>
                <a:cs typeface="Open Sans 1" charset="0"/>
              </a:rPr>
              <a:t>(m) </a:t>
            </a:r>
            <a:r>
              <a:rPr lang="en-US" sz="4200" dirty="0">
                <a:latin typeface="Open Sans 1" charset="0"/>
                <a:ea typeface="Open Sans 1" charset="0"/>
                <a:cs typeface="Open Sans 1" charset="0"/>
              </a:rPr>
              <a:t>- </a:t>
            </a:r>
            <a:r>
              <a:rPr lang="en-US" sz="4200" dirty="0" err="1">
                <a:latin typeface="Open Sans 1" charset="0"/>
                <a:ea typeface="Open Sans 1" charset="0"/>
                <a:cs typeface="Open Sans 1" charset="0"/>
              </a:rPr>
              <a:t>wydarzenie</a:t>
            </a:r>
            <a:r>
              <a:rPr lang="en-US" sz="4200" dirty="0">
                <a:latin typeface="Open Sans 1" charset="0"/>
                <a:ea typeface="Open Sans 1" charset="0"/>
                <a:cs typeface="Open Sans 1" charset="0"/>
              </a:rPr>
              <a:t> </a:t>
            </a:r>
            <a:endParaRPr lang="pl-PL" sz="4200" dirty="0">
              <a:latin typeface="Open Sans 1" charset="0"/>
              <a:ea typeface="Open Sans 1" charset="0"/>
              <a:cs typeface="Open Sans 1" charset="0"/>
            </a:endParaRPr>
          </a:p>
          <a:p>
            <a:r>
              <a:rPr lang="en-US" sz="4200" b="1" dirty="0">
                <a:latin typeface="Open Sans 1" charset="0"/>
                <a:ea typeface="Open Sans 1" charset="0"/>
                <a:cs typeface="Open Sans 1" charset="0"/>
              </a:rPr>
              <a:t>existence</a:t>
            </a:r>
            <a:r>
              <a:rPr lang="pl-PL" sz="4200" dirty="0">
                <a:latin typeface="Open Sans 1" charset="0"/>
                <a:ea typeface="Open Sans 1" charset="0"/>
                <a:cs typeface="Open Sans 1" charset="0"/>
              </a:rPr>
              <a:t> (f) </a:t>
            </a:r>
            <a:r>
              <a:rPr lang="en-US" sz="4200" dirty="0">
                <a:latin typeface="Open Sans 1" charset="0"/>
                <a:ea typeface="Open Sans 1" charset="0"/>
                <a:cs typeface="Open Sans 1" charset="0"/>
              </a:rPr>
              <a:t>– </a:t>
            </a:r>
            <a:r>
              <a:rPr lang="en-US" sz="4200" dirty="0" err="1">
                <a:latin typeface="Open Sans 1" charset="0"/>
                <a:ea typeface="Open Sans 1" charset="0"/>
                <a:cs typeface="Open Sans 1" charset="0"/>
              </a:rPr>
              <a:t>istnienie</a:t>
            </a:r>
            <a:r>
              <a:rPr lang="en-US" sz="4200" dirty="0">
                <a:latin typeface="Open Sans 1" charset="0"/>
                <a:ea typeface="Open Sans 1" charset="0"/>
                <a:cs typeface="Open Sans 1" charset="0"/>
              </a:rPr>
              <a:t> </a:t>
            </a:r>
            <a:endParaRPr lang="pl-PL" sz="4200" dirty="0">
              <a:latin typeface="Open Sans 1" charset="0"/>
              <a:ea typeface="Open Sans 1" charset="0"/>
              <a:cs typeface="Open Sans 1" charset="0"/>
            </a:endParaRPr>
          </a:p>
          <a:p>
            <a:r>
              <a:rPr lang="en-US" sz="4200" b="1" dirty="0" err="1">
                <a:latin typeface="Open Sans 1" charset="0"/>
                <a:ea typeface="Open Sans 1" charset="0"/>
                <a:cs typeface="Open Sans 1" charset="0"/>
              </a:rPr>
              <a:t>existentialisme</a:t>
            </a:r>
            <a:r>
              <a:rPr lang="pl-PL" sz="4200" dirty="0">
                <a:latin typeface="Open Sans 1" charset="0"/>
                <a:ea typeface="Open Sans 1" charset="0"/>
                <a:cs typeface="Open Sans 1" charset="0"/>
              </a:rPr>
              <a:t> (m) </a:t>
            </a:r>
            <a:r>
              <a:rPr lang="en-US" sz="4200" dirty="0">
                <a:latin typeface="Open Sans 1" charset="0"/>
                <a:ea typeface="Open Sans 1" charset="0"/>
                <a:cs typeface="Open Sans 1" charset="0"/>
              </a:rPr>
              <a:t>– </a:t>
            </a:r>
            <a:r>
              <a:rPr lang="en-US" sz="4200" dirty="0" err="1">
                <a:latin typeface="Open Sans 1" charset="0"/>
                <a:ea typeface="Open Sans 1" charset="0"/>
                <a:cs typeface="Open Sans 1" charset="0"/>
              </a:rPr>
              <a:t>egzystencjalizm</a:t>
            </a:r>
            <a:r>
              <a:rPr lang="en-US" sz="4200" dirty="0">
                <a:latin typeface="Open Sans 1" charset="0"/>
                <a:ea typeface="Open Sans 1" charset="0"/>
                <a:cs typeface="Open Sans 1" charset="0"/>
              </a:rPr>
              <a:t> </a:t>
            </a:r>
            <a:endParaRPr lang="pl-PL" sz="4200" dirty="0">
              <a:latin typeface="Open Sans 1" charset="0"/>
              <a:ea typeface="Open Sans 1" charset="0"/>
              <a:cs typeface="Open Sans 1" charset="0"/>
            </a:endParaRPr>
          </a:p>
          <a:p>
            <a:r>
              <a:rPr lang="en-US" sz="4200" b="1" dirty="0">
                <a:latin typeface="Open Sans 1" charset="0"/>
                <a:ea typeface="Open Sans 1" charset="0"/>
                <a:cs typeface="Open Sans 1" charset="0"/>
              </a:rPr>
              <a:t>fonder</a:t>
            </a:r>
            <a:r>
              <a:rPr lang="en-US" sz="4200" dirty="0">
                <a:latin typeface="Open Sans 1" charset="0"/>
                <a:ea typeface="Open Sans 1" charset="0"/>
                <a:cs typeface="Open Sans 1" charset="0"/>
              </a:rPr>
              <a:t> - </a:t>
            </a:r>
            <a:r>
              <a:rPr lang="en-US" sz="4200" dirty="0" err="1">
                <a:latin typeface="Open Sans 1" charset="0"/>
                <a:ea typeface="Open Sans 1" charset="0"/>
                <a:cs typeface="Open Sans 1" charset="0"/>
              </a:rPr>
              <a:t>założyć</a:t>
            </a:r>
            <a:r>
              <a:rPr lang="en-US" sz="4200" dirty="0">
                <a:latin typeface="Open Sans 1" charset="0"/>
                <a:ea typeface="Open Sans 1" charset="0"/>
                <a:cs typeface="Open Sans 1" charset="0"/>
              </a:rPr>
              <a:t> </a:t>
            </a:r>
            <a:endParaRPr lang="pl-PL" sz="4200" dirty="0">
              <a:latin typeface="Open Sans 1" charset="0"/>
              <a:ea typeface="Open Sans 1" charset="0"/>
              <a:cs typeface="Open Sans 1" charset="0"/>
            </a:endParaRPr>
          </a:p>
          <a:p>
            <a:r>
              <a:rPr lang="en-US" sz="4200" b="1" dirty="0" err="1">
                <a:latin typeface="Open Sans 1" charset="0"/>
                <a:ea typeface="Open Sans 1" charset="0"/>
                <a:cs typeface="Open Sans 1" charset="0"/>
              </a:rPr>
              <a:t>futilité</a:t>
            </a:r>
            <a:r>
              <a:rPr lang="pl-PL" sz="4200" dirty="0">
                <a:latin typeface="Open Sans 1" charset="0"/>
                <a:ea typeface="Open Sans 1" charset="0"/>
                <a:cs typeface="Open Sans 1" charset="0"/>
              </a:rPr>
              <a:t> (f)</a:t>
            </a:r>
            <a:r>
              <a:rPr lang="en-US" sz="4200" dirty="0">
                <a:latin typeface="Open Sans 1" charset="0"/>
                <a:ea typeface="Open Sans 1" charset="0"/>
                <a:cs typeface="Open Sans 1" charset="0"/>
              </a:rPr>
              <a:t> – </a:t>
            </a:r>
            <a:r>
              <a:rPr lang="en-US" sz="4200" dirty="0" err="1">
                <a:latin typeface="Open Sans 1" charset="0"/>
                <a:ea typeface="Open Sans 1" charset="0"/>
                <a:cs typeface="Open Sans 1" charset="0"/>
              </a:rPr>
              <a:t>daremność</a:t>
            </a:r>
            <a:r>
              <a:rPr lang="en-US" sz="4200" dirty="0">
                <a:latin typeface="Open Sans 1" charset="0"/>
                <a:ea typeface="Open Sans 1" charset="0"/>
                <a:cs typeface="Open Sans 1" charset="0"/>
              </a:rPr>
              <a:t> </a:t>
            </a:r>
            <a:endParaRPr lang="pl-PL" sz="4200" dirty="0">
              <a:latin typeface="Open Sans 1" charset="0"/>
              <a:ea typeface="Open Sans 1" charset="0"/>
              <a:cs typeface="Open Sans 1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8E49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1" y="0"/>
            <a:ext cx="18288000" cy="1989098"/>
          </a:xfrm>
          <a:prstGeom prst="rect">
            <a:avLst/>
          </a:prstGeom>
          <a:solidFill>
            <a:srgbClr val="B8B750"/>
          </a:solidFill>
        </p:spPr>
      </p:sp>
      <p:sp>
        <p:nvSpPr>
          <p:cNvPr id="3" name="AutoShape 3"/>
          <p:cNvSpPr/>
          <p:nvPr/>
        </p:nvSpPr>
        <p:spPr>
          <a:xfrm>
            <a:off x="0" y="1841380"/>
            <a:ext cx="18297507" cy="158848"/>
          </a:xfrm>
          <a:prstGeom prst="rect">
            <a:avLst/>
          </a:prstGeom>
          <a:solidFill>
            <a:srgbClr val="000000"/>
          </a:solidFill>
        </p:spPr>
      </p:sp>
      <p:sp>
        <p:nvSpPr>
          <p:cNvPr id="4" name="TextBox 4"/>
          <p:cNvSpPr txBox="1"/>
          <p:nvPr/>
        </p:nvSpPr>
        <p:spPr>
          <a:xfrm>
            <a:off x="2973211" y="215535"/>
            <a:ext cx="12360593" cy="113174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9443"/>
              </a:lnSpc>
              <a:spcBef>
                <a:spcPct val="0"/>
              </a:spcBef>
            </a:pPr>
            <a:r>
              <a:rPr lang="en-US" sz="6295" spc="62" dirty="0">
                <a:solidFill>
                  <a:srgbClr val="FAFEFF"/>
                </a:solidFill>
                <a:latin typeface="Open Sans 1 Bold"/>
              </a:rPr>
              <a:t>LE VOCABULAIRE THÉMATIQUE</a:t>
            </a:r>
          </a:p>
        </p:txBody>
      </p:sp>
      <p:sp>
        <p:nvSpPr>
          <p:cNvPr id="7" name="Prostokąt 6"/>
          <p:cNvSpPr/>
          <p:nvPr/>
        </p:nvSpPr>
        <p:spPr>
          <a:xfrm>
            <a:off x="357126" y="2571732"/>
            <a:ext cx="7786710" cy="59093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200" b="1" dirty="0">
                <a:latin typeface="Open Sans 1" charset="0"/>
                <a:ea typeface="Open Sans 1" charset="0"/>
                <a:cs typeface="Open Sans 1" charset="0"/>
              </a:rPr>
              <a:t>guerre </a:t>
            </a:r>
            <a:r>
              <a:rPr lang="pl-PL" sz="4200" dirty="0">
                <a:latin typeface="Open Sans 1" charset="0"/>
                <a:ea typeface="Open Sans 1" charset="0"/>
                <a:cs typeface="Open Sans 1" charset="0"/>
              </a:rPr>
              <a:t>(f)</a:t>
            </a:r>
            <a:r>
              <a:rPr lang="en-US" sz="4200" dirty="0">
                <a:latin typeface="Open Sans 1" charset="0"/>
                <a:ea typeface="Open Sans 1" charset="0"/>
                <a:cs typeface="Open Sans 1" charset="0"/>
              </a:rPr>
              <a:t>- </a:t>
            </a:r>
            <a:r>
              <a:rPr lang="en-US" sz="4200" dirty="0" err="1">
                <a:latin typeface="Open Sans 1" charset="0"/>
                <a:ea typeface="Open Sans 1" charset="0"/>
                <a:cs typeface="Open Sans 1" charset="0"/>
              </a:rPr>
              <a:t>wojna</a:t>
            </a:r>
            <a:r>
              <a:rPr lang="en-US" sz="4200" dirty="0">
                <a:latin typeface="Open Sans 1" charset="0"/>
                <a:ea typeface="Open Sans 1" charset="0"/>
                <a:cs typeface="Open Sans 1" charset="0"/>
              </a:rPr>
              <a:t> </a:t>
            </a:r>
            <a:endParaRPr lang="pl-PL" sz="4200" dirty="0">
              <a:latin typeface="Open Sans 1" charset="0"/>
              <a:ea typeface="Open Sans 1" charset="0"/>
              <a:cs typeface="Open Sans 1" charset="0"/>
            </a:endParaRPr>
          </a:p>
          <a:p>
            <a:r>
              <a:rPr lang="en-US" sz="4200" b="1" dirty="0" err="1">
                <a:latin typeface="Open Sans 1" charset="0"/>
                <a:ea typeface="Open Sans 1" charset="0"/>
                <a:cs typeface="Open Sans 1" charset="0"/>
              </a:rPr>
              <a:t>journaliste</a:t>
            </a:r>
            <a:r>
              <a:rPr lang="en-US" sz="4200" b="1" dirty="0">
                <a:latin typeface="Open Sans 1" charset="0"/>
                <a:ea typeface="Open Sans 1" charset="0"/>
                <a:cs typeface="Open Sans 1" charset="0"/>
              </a:rPr>
              <a:t> </a:t>
            </a:r>
            <a:r>
              <a:rPr lang="pl-PL" sz="4200" dirty="0">
                <a:latin typeface="Open Sans 1" charset="0"/>
                <a:ea typeface="Open Sans 1" charset="0"/>
                <a:cs typeface="Open Sans 1" charset="0"/>
              </a:rPr>
              <a:t>(m) </a:t>
            </a:r>
            <a:r>
              <a:rPr lang="en-US" sz="4200" dirty="0">
                <a:latin typeface="Open Sans 1" charset="0"/>
                <a:ea typeface="Open Sans 1" charset="0"/>
                <a:cs typeface="Open Sans 1" charset="0"/>
              </a:rPr>
              <a:t>- </a:t>
            </a:r>
            <a:r>
              <a:rPr lang="en-US" sz="4200" dirty="0" err="1">
                <a:latin typeface="Open Sans 1" charset="0"/>
                <a:ea typeface="Open Sans 1" charset="0"/>
                <a:cs typeface="Open Sans 1" charset="0"/>
              </a:rPr>
              <a:t>dziennikarz</a:t>
            </a:r>
            <a:r>
              <a:rPr lang="en-US" sz="4200" dirty="0">
                <a:latin typeface="Open Sans 1" charset="0"/>
                <a:ea typeface="Open Sans 1" charset="0"/>
                <a:cs typeface="Open Sans 1" charset="0"/>
              </a:rPr>
              <a:t> </a:t>
            </a:r>
            <a:endParaRPr lang="pl-PL" sz="4200" dirty="0">
              <a:latin typeface="Open Sans 1" charset="0"/>
              <a:ea typeface="Open Sans 1" charset="0"/>
              <a:cs typeface="Open Sans 1" charset="0"/>
            </a:endParaRPr>
          </a:p>
          <a:p>
            <a:r>
              <a:rPr lang="en-US" sz="4200" b="1" dirty="0">
                <a:latin typeface="Open Sans 1" charset="0"/>
                <a:ea typeface="Open Sans 1" charset="0"/>
                <a:cs typeface="Open Sans 1" charset="0"/>
              </a:rPr>
              <a:t>le plus </a:t>
            </a:r>
            <a:r>
              <a:rPr lang="en-US" sz="4200" dirty="0">
                <a:latin typeface="Open Sans 1" charset="0"/>
                <a:ea typeface="Open Sans 1" charset="0"/>
                <a:cs typeface="Open Sans 1" charset="0"/>
              </a:rPr>
              <a:t>– </a:t>
            </a:r>
            <a:r>
              <a:rPr lang="en-US" sz="4200" dirty="0" err="1">
                <a:latin typeface="Open Sans 1" charset="0"/>
                <a:ea typeface="Open Sans 1" charset="0"/>
                <a:cs typeface="Open Sans 1" charset="0"/>
              </a:rPr>
              <a:t>najbardziej</a:t>
            </a:r>
            <a:r>
              <a:rPr lang="en-US" sz="4200" dirty="0">
                <a:latin typeface="Open Sans 1" charset="0"/>
                <a:ea typeface="Open Sans 1" charset="0"/>
                <a:cs typeface="Open Sans 1" charset="0"/>
              </a:rPr>
              <a:t> </a:t>
            </a:r>
            <a:endParaRPr lang="pl-PL" sz="4200" dirty="0">
              <a:latin typeface="Open Sans 1" charset="0"/>
              <a:ea typeface="Open Sans 1" charset="0"/>
              <a:cs typeface="Open Sans 1" charset="0"/>
            </a:endParaRPr>
          </a:p>
          <a:p>
            <a:r>
              <a:rPr lang="en-US" sz="4200" b="1" dirty="0">
                <a:latin typeface="Open Sans 1" charset="0"/>
                <a:ea typeface="Open Sans 1" charset="0"/>
                <a:cs typeface="Open Sans 1" charset="0"/>
              </a:rPr>
              <a:t>mal </a:t>
            </a:r>
            <a:r>
              <a:rPr lang="pl-PL" sz="4200" dirty="0">
                <a:latin typeface="Open Sans 1" charset="0"/>
                <a:ea typeface="Open Sans 1" charset="0"/>
                <a:cs typeface="Open Sans 1" charset="0"/>
              </a:rPr>
              <a:t>(m) </a:t>
            </a:r>
            <a:r>
              <a:rPr lang="en-US" sz="4200" dirty="0">
                <a:latin typeface="Open Sans 1" charset="0"/>
                <a:ea typeface="Open Sans 1" charset="0"/>
                <a:cs typeface="Open Sans 1" charset="0"/>
              </a:rPr>
              <a:t>- </a:t>
            </a:r>
            <a:r>
              <a:rPr lang="en-US" sz="4200" dirty="0" err="1">
                <a:latin typeface="Open Sans 1" charset="0"/>
                <a:ea typeface="Open Sans 1" charset="0"/>
                <a:cs typeface="Open Sans 1" charset="0"/>
              </a:rPr>
              <a:t>zło</a:t>
            </a:r>
            <a:r>
              <a:rPr lang="en-US" sz="4200" dirty="0">
                <a:latin typeface="Open Sans 1" charset="0"/>
                <a:ea typeface="Open Sans 1" charset="0"/>
                <a:cs typeface="Open Sans 1" charset="0"/>
              </a:rPr>
              <a:t> </a:t>
            </a:r>
            <a:endParaRPr lang="pl-PL" sz="4200" dirty="0">
              <a:latin typeface="Open Sans 1" charset="0"/>
              <a:ea typeface="Open Sans 1" charset="0"/>
              <a:cs typeface="Open Sans 1" charset="0"/>
            </a:endParaRPr>
          </a:p>
          <a:p>
            <a:r>
              <a:rPr lang="en-US" sz="4200" b="1" dirty="0" err="1">
                <a:latin typeface="Open Sans 1" charset="0"/>
                <a:ea typeface="Open Sans 1" charset="0"/>
                <a:cs typeface="Open Sans 1" charset="0"/>
              </a:rPr>
              <a:t>maladie</a:t>
            </a:r>
            <a:r>
              <a:rPr lang="pl-PL" sz="4200" b="1" dirty="0">
                <a:latin typeface="Open Sans 1" charset="0"/>
                <a:ea typeface="Open Sans 1" charset="0"/>
                <a:cs typeface="Open Sans 1" charset="0"/>
              </a:rPr>
              <a:t> </a:t>
            </a:r>
            <a:r>
              <a:rPr lang="pl-PL" sz="4200" dirty="0">
                <a:latin typeface="Open Sans 1" charset="0"/>
                <a:ea typeface="Open Sans 1" charset="0"/>
                <a:cs typeface="Open Sans 1" charset="0"/>
              </a:rPr>
              <a:t>(f)</a:t>
            </a:r>
            <a:r>
              <a:rPr lang="en-US" sz="4200" dirty="0">
                <a:latin typeface="Open Sans 1" charset="0"/>
                <a:ea typeface="Open Sans 1" charset="0"/>
                <a:cs typeface="Open Sans 1" charset="0"/>
              </a:rPr>
              <a:t> - </a:t>
            </a:r>
            <a:r>
              <a:rPr lang="en-US" sz="4200" dirty="0" err="1">
                <a:latin typeface="Open Sans 1" charset="0"/>
                <a:ea typeface="Open Sans 1" charset="0"/>
                <a:cs typeface="Open Sans 1" charset="0"/>
              </a:rPr>
              <a:t>choroba</a:t>
            </a:r>
            <a:r>
              <a:rPr lang="en-US" sz="4200" dirty="0">
                <a:latin typeface="Open Sans 1" charset="0"/>
                <a:ea typeface="Open Sans 1" charset="0"/>
                <a:cs typeface="Open Sans 1" charset="0"/>
              </a:rPr>
              <a:t> </a:t>
            </a:r>
            <a:endParaRPr lang="pl-PL" sz="4200" dirty="0">
              <a:latin typeface="Open Sans 1" charset="0"/>
              <a:ea typeface="Open Sans 1" charset="0"/>
              <a:cs typeface="Open Sans 1" charset="0"/>
            </a:endParaRPr>
          </a:p>
          <a:p>
            <a:r>
              <a:rPr lang="en-US" sz="4200" b="1" dirty="0" err="1">
                <a:latin typeface="Open Sans 1" charset="0"/>
                <a:ea typeface="Open Sans 1" charset="0"/>
                <a:cs typeface="Open Sans 1" charset="0"/>
              </a:rPr>
              <a:t>œuvre</a:t>
            </a:r>
            <a:r>
              <a:rPr lang="pl-PL" sz="4200" dirty="0">
                <a:latin typeface="Open Sans 1" charset="0"/>
                <a:ea typeface="Open Sans 1" charset="0"/>
                <a:cs typeface="Open Sans 1" charset="0"/>
              </a:rPr>
              <a:t> (f) </a:t>
            </a:r>
            <a:r>
              <a:rPr lang="en-US" sz="4200" dirty="0">
                <a:latin typeface="Open Sans 1" charset="0"/>
                <a:ea typeface="Open Sans 1" charset="0"/>
                <a:cs typeface="Open Sans 1" charset="0"/>
              </a:rPr>
              <a:t>– </a:t>
            </a:r>
            <a:r>
              <a:rPr lang="pl-PL" sz="4200" dirty="0">
                <a:latin typeface="Open Sans 1" charset="0"/>
                <a:ea typeface="Open Sans 1" charset="0"/>
                <a:cs typeface="Open Sans 1" charset="0"/>
              </a:rPr>
              <a:t>dzieło </a:t>
            </a:r>
          </a:p>
          <a:p>
            <a:r>
              <a:rPr lang="en-US" sz="4200" b="1" dirty="0" err="1">
                <a:latin typeface="Open Sans 1" charset="0"/>
                <a:ea typeface="Open Sans 1" charset="0"/>
                <a:cs typeface="Open Sans 1" charset="0"/>
              </a:rPr>
              <a:t>philosophe</a:t>
            </a:r>
            <a:r>
              <a:rPr lang="en-US" sz="4200" b="1" dirty="0">
                <a:latin typeface="Open Sans 1" charset="0"/>
                <a:ea typeface="Open Sans 1" charset="0"/>
                <a:cs typeface="Open Sans 1" charset="0"/>
              </a:rPr>
              <a:t> </a:t>
            </a:r>
            <a:r>
              <a:rPr lang="pl-PL" sz="4200" dirty="0">
                <a:latin typeface="Open Sans 1" charset="0"/>
                <a:ea typeface="Open Sans 1" charset="0"/>
                <a:cs typeface="Open Sans 1" charset="0"/>
              </a:rPr>
              <a:t>(m) </a:t>
            </a:r>
            <a:r>
              <a:rPr lang="en-US" sz="4200" dirty="0">
                <a:latin typeface="Open Sans 1" charset="0"/>
                <a:ea typeface="Open Sans 1" charset="0"/>
                <a:cs typeface="Open Sans 1" charset="0"/>
              </a:rPr>
              <a:t>– </a:t>
            </a:r>
            <a:r>
              <a:rPr lang="en-US" sz="4200" dirty="0" err="1">
                <a:latin typeface="Open Sans 1" charset="0"/>
                <a:ea typeface="Open Sans 1" charset="0"/>
                <a:cs typeface="Open Sans 1" charset="0"/>
              </a:rPr>
              <a:t>filozof</a:t>
            </a:r>
            <a:r>
              <a:rPr lang="en-US" sz="4200" dirty="0">
                <a:latin typeface="Open Sans 1" charset="0"/>
                <a:ea typeface="Open Sans 1" charset="0"/>
                <a:cs typeface="Open Sans 1" charset="0"/>
              </a:rPr>
              <a:t> </a:t>
            </a:r>
            <a:endParaRPr lang="pl-PL" sz="4200" dirty="0">
              <a:latin typeface="Open Sans 1" charset="0"/>
              <a:ea typeface="Open Sans 1" charset="0"/>
              <a:cs typeface="Open Sans 1" charset="0"/>
            </a:endParaRPr>
          </a:p>
          <a:p>
            <a:r>
              <a:rPr lang="en-US" sz="4200" b="1" dirty="0" err="1">
                <a:latin typeface="Open Sans 1" charset="0"/>
                <a:ea typeface="Open Sans 1" charset="0"/>
                <a:cs typeface="Open Sans 1" charset="0"/>
              </a:rPr>
              <a:t>principale</a:t>
            </a:r>
            <a:r>
              <a:rPr lang="en-US" sz="4200" dirty="0">
                <a:latin typeface="Open Sans 1" charset="0"/>
                <a:ea typeface="Open Sans 1" charset="0"/>
                <a:cs typeface="Open Sans 1" charset="0"/>
              </a:rPr>
              <a:t> – </a:t>
            </a:r>
            <a:r>
              <a:rPr lang="en-US" sz="4200" dirty="0" err="1">
                <a:latin typeface="Open Sans 1" charset="0"/>
                <a:ea typeface="Open Sans 1" charset="0"/>
                <a:cs typeface="Open Sans 1" charset="0"/>
              </a:rPr>
              <a:t>główny</a:t>
            </a:r>
            <a:r>
              <a:rPr lang="en-US" sz="4200" dirty="0">
                <a:latin typeface="Open Sans 1" charset="0"/>
                <a:ea typeface="Open Sans 1" charset="0"/>
                <a:cs typeface="Open Sans 1" charset="0"/>
              </a:rPr>
              <a:t> </a:t>
            </a:r>
            <a:endParaRPr lang="pl-PL" sz="4200" dirty="0">
              <a:latin typeface="Open Sans 1" charset="0"/>
              <a:ea typeface="Open Sans 1" charset="0"/>
              <a:cs typeface="Open Sans 1" charset="0"/>
            </a:endParaRPr>
          </a:p>
          <a:p>
            <a:r>
              <a:rPr lang="en-US" sz="4200" b="1" dirty="0" err="1">
                <a:latin typeface="Open Sans 1" charset="0"/>
                <a:ea typeface="Open Sans 1" charset="0"/>
                <a:cs typeface="Open Sans 1" charset="0"/>
              </a:rPr>
              <a:t>rébellion</a:t>
            </a:r>
            <a:r>
              <a:rPr lang="pl-PL" sz="4200" dirty="0">
                <a:latin typeface="Open Sans 1" charset="0"/>
                <a:ea typeface="Open Sans 1" charset="0"/>
                <a:cs typeface="Open Sans 1" charset="0"/>
              </a:rPr>
              <a:t> (f) </a:t>
            </a:r>
            <a:r>
              <a:rPr lang="en-US" sz="4200" dirty="0">
                <a:latin typeface="Open Sans 1" charset="0"/>
                <a:ea typeface="Open Sans 1" charset="0"/>
                <a:cs typeface="Open Sans 1" charset="0"/>
              </a:rPr>
              <a:t>– bunt</a:t>
            </a:r>
            <a:endParaRPr lang="pl-PL" sz="4200" dirty="0">
              <a:latin typeface="Open Sans 1" charset="0"/>
              <a:ea typeface="Open Sans 1" charset="0"/>
              <a:cs typeface="Open Sans 1" charset="0"/>
            </a:endParaRPr>
          </a:p>
        </p:txBody>
      </p:sp>
      <p:sp>
        <p:nvSpPr>
          <p:cNvPr id="18433" name="Rectangle 1"/>
          <p:cNvSpPr>
            <a:spLocks noChangeArrowheads="1"/>
          </p:cNvSpPr>
          <p:nvPr/>
        </p:nvSpPr>
        <p:spPr bwMode="auto">
          <a:xfrm>
            <a:off x="8215306" y="2428856"/>
            <a:ext cx="9644130" cy="3323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42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Open Sans 1" charset="0"/>
                <a:ea typeface="Open Sans 1" charset="0"/>
                <a:cs typeface="Open Sans 1" charset="0"/>
              </a:rPr>
              <a:t>recueil</a:t>
            </a:r>
            <a:r>
              <a:rPr kumimoji="0" lang="en-US" sz="4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Open Sans 1" charset="0"/>
                <a:ea typeface="Open Sans 1" charset="0"/>
                <a:cs typeface="Open Sans 1" charset="0"/>
              </a:rPr>
              <a:t> </a:t>
            </a:r>
            <a:r>
              <a:rPr kumimoji="0" lang="pl-PL" sz="4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Open Sans 1" charset="0"/>
                <a:ea typeface="Open Sans 1" charset="0"/>
                <a:cs typeface="Open Sans 1" charset="0"/>
              </a:rPr>
              <a:t>(m) - zbiór</a:t>
            </a:r>
            <a:r>
              <a:rPr kumimoji="0" lang="en-US" sz="4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Open Sans 1" charset="0"/>
                <a:ea typeface="Open Sans 1" charset="0"/>
                <a:cs typeface="Open Sans 1" charset="0"/>
              </a:rPr>
              <a:t> </a:t>
            </a:r>
            <a:endParaRPr kumimoji="0" lang="pl-PL" sz="4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Open Sans 1" charset="0"/>
              <a:ea typeface="Open Sans 1" charset="0"/>
              <a:cs typeface="Open Sans 1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42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Open Sans 1" charset="0"/>
                <a:ea typeface="Open Sans 1" charset="0"/>
                <a:cs typeface="Open Sans 1" charset="0"/>
              </a:rPr>
              <a:t>réinterprétation</a:t>
            </a:r>
            <a:r>
              <a:rPr kumimoji="0" lang="en-US" sz="4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Open Sans 1" charset="0"/>
                <a:ea typeface="Open Sans 1" charset="0"/>
                <a:cs typeface="Open Sans 1" charset="0"/>
              </a:rPr>
              <a:t> </a:t>
            </a:r>
            <a:r>
              <a:rPr kumimoji="0" lang="pl-PL" sz="4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Open Sans 1" charset="0"/>
                <a:ea typeface="Open Sans 1" charset="0"/>
                <a:cs typeface="Open Sans 1" charset="0"/>
              </a:rPr>
              <a:t>(f) </a:t>
            </a:r>
            <a:r>
              <a:rPr kumimoji="0" lang="en-US" sz="4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Open Sans 1" charset="0"/>
                <a:ea typeface="Open Sans 1" charset="0"/>
                <a:cs typeface="Open Sans 1" charset="0"/>
              </a:rPr>
              <a:t>– </a:t>
            </a:r>
            <a:r>
              <a:rPr kumimoji="0" lang="en-US" sz="4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Open Sans 1" charset="0"/>
                <a:ea typeface="Open Sans 1" charset="0"/>
                <a:cs typeface="Open Sans 1" charset="0"/>
              </a:rPr>
              <a:t>reinterpretacja</a:t>
            </a:r>
            <a:r>
              <a:rPr kumimoji="0" lang="en-US" sz="4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Open Sans 1" charset="0"/>
                <a:ea typeface="Open Sans 1" charset="0"/>
                <a:cs typeface="Open Sans 1" charset="0"/>
              </a:rPr>
              <a:t> </a:t>
            </a:r>
            <a:endParaRPr kumimoji="0" lang="pl-PL" sz="4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Open Sans 1" charset="0"/>
              <a:ea typeface="Open Sans 1" charset="0"/>
              <a:cs typeface="Open Sans 1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42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Open Sans 1" charset="0"/>
                <a:ea typeface="Open Sans 1" charset="0"/>
                <a:cs typeface="Open Sans 1" charset="0"/>
              </a:rPr>
              <a:t>roman</a:t>
            </a:r>
            <a:r>
              <a:rPr kumimoji="0" lang="en-US" sz="4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Open Sans 1" charset="0"/>
                <a:ea typeface="Open Sans 1" charset="0"/>
                <a:cs typeface="Open Sans 1" charset="0"/>
              </a:rPr>
              <a:t> </a:t>
            </a:r>
            <a:r>
              <a:rPr kumimoji="0" lang="pl-PL" sz="4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Open Sans 1" charset="0"/>
                <a:ea typeface="Open Sans 1" charset="0"/>
                <a:cs typeface="Open Sans 1" charset="0"/>
              </a:rPr>
              <a:t>(m)</a:t>
            </a:r>
            <a:r>
              <a:rPr kumimoji="0" lang="en-US" sz="4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Open Sans 1" charset="0"/>
                <a:ea typeface="Open Sans 1" charset="0"/>
                <a:cs typeface="Open Sans 1" charset="0"/>
              </a:rPr>
              <a:t> – </a:t>
            </a:r>
            <a:r>
              <a:rPr kumimoji="0" lang="en-US" sz="4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Open Sans 1" charset="0"/>
                <a:ea typeface="Open Sans 1" charset="0"/>
                <a:cs typeface="Open Sans 1" charset="0"/>
              </a:rPr>
              <a:t>powieść</a:t>
            </a:r>
            <a:r>
              <a:rPr kumimoji="0" lang="en-US" sz="4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Open Sans 1" charset="0"/>
                <a:ea typeface="Open Sans 1" charset="0"/>
                <a:cs typeface="Open Sans 1" charset="0"/>
              </a:rPr>
              <a:t> </a:t>
            </a:r>
            <a:endParaRPr kumimoji="0" lang="pl-PL" sz="4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Open Sans 1" charset="0"/>
              <a:ea typeface="Open Sans 1" charset="0"/>
              <a:cs typeface="Open Sans 1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pl-PL" sz="4200" b="1" dirty="0">
                <a:latin typeface="Open Sans 1" charset="0"/>
                <a:ea typeface="Open Sans 1" charset="0"/>
                <a:cs typeface="Open Sans 1" charset="0"/>
              </a:rPr>
              <a:t>s</a:t>
            </a:r>
            <a:r>
              <a:rPr kumimoji="0" lang="en-US" sz="42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Open Sans 1" charset="0"/>
                <a:ea typeface="Open Sans 1" charset="0"/>
                <a:cs typeface="Open Sans 1" charset="0"/>
              </a:rPr>
              <a:t>urnom</a:t>
            </a:r>
            <a:r>
              <a:rPr kumimoji="0" lang="pl-PL" sz="42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Open Sans 1" charset="0"/>
                <a:ea typeface="Open Sans 1" charset="0"/>
                <a:cs typeface="Open Sans 1" charset="0"/>
              </a:rPr>
              <a:t> (m)</a:t>
            </a:r>
            <a:r>
              <a:rPr kumimoji="0" lang="en-US" sz="42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Open Sans 1" charset="0"/>
                <a:ea typeface="Open Sans 1" charset="0"/>
                <a:cs typeface="Open Sans 1" charset="0"/>
              </a:rPr>
              <a:t> </a:t>
            </a:r>
            <a:r>
              <a:rPr kumimoji="0" lang="en-US" sz="4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Open Sans 1" charset="0"/>
                <a:ea typeface="Open Sans 1" charset="0"/>
                <a:cs typeface="Open Sans 1" charset="0"/>
              </a:rPr>
              <a:t>– </a:t>
            </a:r>
            <a:r>
              <a:rPr kumimoji="0" lang="en-US" sz="4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Open Sans 1" charset="0"/>
                <a:ea typeface="Open Sans 1" charset="0"/>
                <a:cs typeface="Open Sans 1" charset="0"/>
              </a:rPr>
              <a:t>pseudonim</a:t>
            </a:r>
            <a:r>
              <a:rPr kumimoji="0" lang="en-US" sz="4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Open Sans 1" charset="0"/>
                <a:ea typeface="Open Sans 1" charset="0"/>
                <a:cs typeface="Open Sans 1" charset="0"/>
              </a:rPr>
              <a:t> </a:t>
            </a:r>
            <a:endParaRPr kumimoji="0" lang="pl-PL" sz="4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Open Sans 1" charset="0"/>
              <a:ea typeface="Open Sans 1" charset="0"/>
              <a:cs typeface="Open Sans 1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42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Open Sans 1" charset="0"/>
                <a:ea typeface="Open Sans 1" charset="0"/>
                <a:cs typeface="Open Sans 1" charset="0"/>
              </a:rPr>
              <a:t>totalitarisme</a:t>
            </a:r>
            <a:r>
              <a:rPr kumimoji="0" lang="en-US" sz="4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Open Sans 1" charset="0"/>
                <a:ea typeface="Open Sans 1" charset="0"/>
                <a:cs typeface="Open Sans 1" charset="0"/>
              </a:rPr>
              <a:t> </a:t>
            </a:r>
            <a:r>
              <a:rPr kumimoji="0" lang="pl-PL" sz="4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Open Sans 1" charset="0"/>
                <a:ea typeface="Open Sans 1" charset="0"/>
                <a:cs typeface="Open Sans 1" charset="0"/>
              </a:rPr>
              <a:t>(m) </a:t>
            </a:r>
            <a:r>
              <a:rPr kumimoji="0" lang="en-US" sz="4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Open Sans 1" charset="0"/>
                <a:ea typeface="Open Sans 1" charset="0"/>
                <a:cs typeface="Open Sans 1" charset="0"/>
              </a:rPr>
              <a:t>– </a:t>
            </a:r>
            <a:r>
              <a:rPr kumimoji="0" lang="en-US" sz="4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Open Sans 1" charset="0"/>
                <a:ea typeface="Open Sans 1" charset="0"/>
                <a:cs typeface="Open Sans 1" charset="0"/>
              </a:rPr>
              <a:t>totalitaryzm</a:t>
            </a:r>
            <a:endParaRPr kumimoji="0" lang="en-US" sz="4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Open Sans 1" charset="0"/>
              <a:ea typeface="Open Sans 1" charset="0"/>
              <a:cs typeface="Open Sans 1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8E49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1" y="1"/>
            <a:ext cx="18288000" cy="2511820"/>
          </a:xfrm>
          <a:prstGeom prst="rect">
            <a:avLst/>
          </a:prstGeom>
          <a:solidFill>
            <a:srgbClr val="B8B750"/>
          </a:solidFill>
        </p:spPr>
      </p:sp>
      <p:grpSp>
        <p:nvGrpSpPr>
          <p:cNvPr id="3" name="Group 3"/>
          <p:cNvGrpSpPr>
            <a:grpSpLocks noChangeAspect="1"/>
          </p:cNvGrpSpPr>
          <p:nvPr/>
        </p:nvGrpSpPr>
        <p:grpSpPr>
          <a:xfrm>
            <a:off x="-214378" y="1573241"/>
            <a:ext cx="8417864" cy="7140517"/>
            <a:chOff x="0" y="0"/>
            <a:chExt cx="2374900" cy="2011680"/>
          </a:xfrm>
        </p:grpSpPr>
        <p:sp>
          <p:nvSpPr>
            <p:cNvPr id="4" name="Freeform 4"/>
            <p:cNvSpPr/>
            <p:nvPr/>
          </p:nvSpPr>
          <p:spPr>
            <a:xfrm>
              <a:off x="-2540" y="-2540"/>
              <a:ext cx="2377441" cy="2009140"/>
            </a:xfrm>
            <a:custGeom>
              <a:avLst/>
              <a:gdLst/>
              <a:ahLst/>
              <a:cxnLst/>
              <a:rect l="l" t="t" r="r" b="b"/>
              <a:pathLst>
                <a:path w="2377441" h="2009140">
                  <a:moveTo>
                    <a:pt x="2376170" y="1778000"/>
                  </a:moveTo>
                  <a:cubicBezTo>
                    <a:pt x="2374900" y="1276350"/>
                    <a:pt x="2359660" y="598170"/>
                    <a:pt x="2359660" y="97790"/>
                  </a:cubicBezTo>
                  <a:cubicBezTo>
                    <a:pt x="2359660" y="90170"/>
                    <a:pt x="2360930" y="82550"/>
                    <a:pt x="2360930" y="76200"/>
                  </a:cubicBezTo>
                  <a:cubicBezTo>
                    <a:pt x="2359660" y="74930"/>
                    <a:pt x="2358390" y="74930"/>
                    <a:pt x="2357120" y="73660"/>
                  </a:cubicBezTo>
                  <a:cubicBezTo>
                    <a:pt x="2357120" y="73660"/>
                    <a:pt x="2355850" y="74930"/>
                    <a:pt x="2355850" y="76200"/>
                  </a:cubicBezTo>
                  <a:cubicBezTo>
                    <a:pt x="2353310" y="82550"/>
                    <a:pt x="2348230" y="82550"/>
                    <a:pt x="2343150" y="82550"/>
                  </a:cubicBezTo>
                  <a:cubicBezTo>
                    <a:pt x="2336800" y="81280"/>
                    <a:pt x="2330450" y="74930"/>
                    <a:pt x="2322830" y="77470"/>
                  </a:cubicBezTo>
                  <a:cubicBezTo>
                    <a:pt x="2320290" y="78740"/>
                    <a:pt x="2315210" y="76200"/>
                    <a:pt x="2313940" y="73660"/>
                  </a:cubicBezTo>
                  <a:cubicBezTo>
                    <a:pt x="2310130" y="68580"/>
                    <a:pt x="2305050" y="68580"/>
                    <a:pt x="2299970" y="71120"/>
                  </a:cubicBezTo>
                  <a:cubicBezTo>
                    <a:pt x="2297430" y="72390"/>
                    <a:pt x="2294890" y="71120"/>
                    <a:pt x="2292350" y="71120"/>
                  </a:cubicBezTo>
                  <a:cubicBezTo>
                    <a:pt x="2288540" y="71120"/>
                    <a:pt x="2283460" y="69850"/>
                    <a:pt x="2279650" y="68580"/>
                  </a:cubicBezTo>
                  <a:cubicBezTo>
                    <a:pt x="2278380" y="68580"/>
                    <a:pt x="2275840" y="67310"/>
                    <a:pt x="2274570" y="67310"/>
                  </a:cubicBezTo>
                  <a:cubicBezTo>
                    <a:pt x="2270760" y="66040"/>
                    <a:pt x="2266950" y="62230"/>
                    <a:pt x="2263140" y="67310"/>
                  </a:cubicBezTo>
                  <a:cubicBezTo>
                    <a:pt x="2263140" y="67310"/>
                    <a:pt x="2260600" y="67310"/>
                    <a:pt x="2259330" y="66040"/>
                  </a:cubicBezTo>
                  <a:cubicBezTo>
                    <a:pt x="2258060" y="63500"/>
                    <a:pt x="2256790" y="59690"/>
                    <a:pt x="2255520" y="57150"/>
                  </a:cubicBezTo>
                  <a:cubicBezTo>
                    <a:pt x="2252980" y="53340"/>
                    <a:pt x="2252980" y="46990"/>
                    <a:pt x="2249170" y="44450"/>
                  </a:cubicBezTo>
                  <a:cubicBezTo>
                    <a:pt x="2246630" y="43180"/>
                    <a:pt x="2245360" y="41910"/>
                    <a:pt x="2244090" y="39370"/>
                  </a:cubicBezTo>
                  <a:cubicBezTo>
                    <a:pt x="2244090" y="38100"/>
                    <a:pt x="2241550" y="36830"/>
                    <a:pt x="2241550" y="35560"/>
                  </a:cubicBezTo>
                  <a:lnTo>
                    <a:pt x="2237740" y="31750"/>
                  </a:lnTo>
                  <a:cubicBezTo>
                    <a:pt x="2236470" y="29210"/>
                    <a:pt x="2235200" y="25400"/>
                    <a:pt x="2232660" y="24130"/>
                  </a:cubicBezTo>
                  <a:cubicBezTo>
                    <a:pt x="2227580" y="20320"/>
                    <a:pt x="2226310" y="15240"/>
                    <a:pt x="2228850" y="8890"/>
                  </a:cubicBezTo>
                  <a:cubicBezTo>
                    <a:pt x="2225040" y="7620"/>
                    <a:pt x="2222500" y="5080"/>
                    <a:pt x="2218690" y="5080"/>
                  </a:cubicBezTo>
                  <a:cubicBezTo>
                    <a:pt x="2203450" y="6350"/>
                    <a:pt x="2186940" y="8890"/>
                    <a:pt x="2171700" y="10160"/>
                  </a:cubicBezTo>
                  <a:cubicBezTo>
                    <a:pt x="2169160" y="10160"/>
                    <a:pt x="2165350" y="11430"/>
                    <a:pt x="2164080" y="12700"/>
                  </a:cubicBezTo>
                  <a:cubicBezTo>
                    <a:pt x="2153920" y="19050"/>
                    <a:pt x="2143760" y="13970"/>
                    <a:pt x="2133600" y="12700"/>
                  </a:cubicBezTo>
                  <a:cubicBezTo>
                    <a:pt x="2125980" y="12700"/>
                    <a:pt x="2118360" y="8890"/>
                    <a:pt x="2110740" y="7620"/>
                  </a:cubicBezTo>
                  <a:cubicBezTo>
                    <a:pt x="2101850" y="6350"/>
                    <a:pt x="2094230" y="7620"/>
                    <a:pt x="2085340" y="6350"/>
                  </a:cubicBezTo>
                  <a:cubicBezTo>
                    <a:pt x="2084070" y="6350"/>
                    <a:pt x="2082800" y="5080"/>
                    <a:pt x="2081530" y="3810"/>
                  </a:cubicBezTo>
                  <a:cubicBezTo>
                    <a:pt x="2078990" y="0"/>
                    <a:pt x="2073910" y="1270"/>
                    <a:pt x="2071370" y="2540"/>
                  </a:cubicBezTo>
                  <a:cubicBezTo>
                    <a:pt x="2067560" y="5080"/>
                    <a:pt x="2066290" y="8890"/>
                    <a:pt x="2063750" y="12700"/>
                  </a:cubicBezTo>
                  <a:cubicBezTo>
                    <a:pt x="2057400" y="13970"/>
                    <a:pt x="2048510" y="15240"/>
                    <a:pt x="2042160" y="19050"/>
                  </a:cubicBezTo>
                  <a:cubicBezTo>
                    <a:pt x="2037080" y="21590"/>
                    <a:pt x="2034540" y="22860"/>
                    <a:pt x="2030730" y="20320"/>
                  </a:cubicBezTo>
                  <a:lnTo>
                    <a:pt x="2029460" y="21590"/>
                  </a:lnTo>
                  <a:cubicBezTo>
                    <a:pt x="2032000" y="24130"/>
                    <a:pt x="2033270" y="27940"/>
                    <a:pt x="2035810" y="30480"/>
                  </a:cubicBezTo>
                  <a:cubicBezTo>
                    <a:pt x="2032000" y="31750"/>
                    <a:pt x="2026920" y="34290"/>
                    <a:pt x="2024380" y="33020"/>
                  </a:cubicBezTo>
                  <a:cubicBezTo>
                    <a:pt x="2018030" y="31750"/>
                    <a:pt x="2015490" y="34290"/>
                    <a:pt x="2010410" y="36830"/>
                  </a:cubicBezTo>
                  <a:cubicBezTo>
                    <a:pt x="2005330" y="40640"/>
                    <a:pt x="1998980" y="43180"/>
                    <a:pt x="1993900" y="45720"/>
                  </a:cubicBezTo>
                  <a:cubicBezTo>
                    <a:pt x="1992630" y="45720"/>
                    <a:pt x="1991360" y="45720"/>
                    <a:pt x="1990090" y="44450"/>
                  </a:cubicBezTo>
                  <a:cubicBezTo>
                    <a:pt x="1988820" y="44450"/>
                    <a:pt x="1987550" y="43180"/>
                    <a:pt x="1987550" y="43180"/>
                  </a:cubicBezTo>
                  <a:cubicBezTo>
                    <a:pt x="1981200" y="45720"/>
                    <a:pt x="1974850" y="48260"/>
                    <a:pt x="1968500" y="45720"/>
                  </a:cubicBezTo>
                  <a:cubicBezTo>
                    <a:pt x="1967230" y="45720"/>
                    <a:pt x="1967230" y="46990"/>
                    <a:pt x="1965960" y="46990"/>
                  </a:cubicBezTo>
                  <a:cubicBezTo>
                    <a:pt x="1958340" y="49530"/>
                    <a:pt x="1953260" y="58420"/>
                    <a:pt x="1943100" y="58420"/>
                  </a:cubicBezTo>
                  <a:cubicBezTo>
                    <a:pt x="1935480" y="58420"/>
                    <a:pt x="1927860" y="64770"/>
                    <a:pt x="1920240" y="64770"/>
                  </a:cubicBezTo>
                  <a:cubicBezTo>
                    <a:pt x="1911350" y="66040"/>
                    <a:pt x="1903730" y="68580"/>
                    <a:pt x="1896110" y="72390"/>
                  </a:cubicBezTo>
                  <a:cubicBezTo>
                    <a:pt x="1893570" y="73660"/>
                    <a:pt x="1891030" y="73660"/>
                    <a:pt x="1889760" y="73660"/>
                  </a:cubicBezTo>
                  <a:cubicBezTo>
                    <a:pt x="1883410" y="71120"/>
                    <a:pt x="1879600" y="74930"/>
                    <a:pt x="1877060" y="78740"/>
                  </a:cubicBezTo>
                  <a:cubicBezTo>
                    <a:pt x="1870710" y="87630"/>
                    <a:pt x="1860550" y="90170"/>
                    <a:pt x="1851660" y="92710"/>
                  </a:cubicBezTo>
                  <a:cubicBezTo>
                    <a:pt x="1840230" y="95250"/>
                    <a:pt x="1828800" y="96520"/>
                    <a:pt x="1817370" y="97790"/>
                  </a:cubicBezTo>
                  <a:cubicBezTo>
                    <a:pt x="1816100" y="97790"/>
                    <a:pt x="1814830" y="101600"/>
                    <a:pt x="1812290" y="102870"/>
                  </a:cubicBezTo>
                  <a:cubicBezTo>
                    <a:pt x="1811020" y="102870"/>
                    <a:pt x="1809750" y="101600"/>
                    <a:pt x="1809750" y="101600"/>
                  </a:cubicBezTo>
                  <a:cubicBezTo>
                    <a:pt x="1803400" y="109220"/>
                    <a:pt x="1799590" y="120650"/>
                    <a:pt x="1786890" y="119380"/>
                  </a:cubicBezTo>
                  <a:lnTo>
                    <a:pt x="1785620" y="119380"/>
                  </a:lnTo>
                  <a:cubicBezTo>
                    <a:pt x="1775460" y="125730"/>
                    <a:pt x="1765300" y="123190"/>
                    <a:pt x="1756410" y="120650"/>
                  </a:cubicBezTo>
                  <a:cubicBezTo>
                    <a:pt x="1753870" y="120650"/>
                    <a:pt x="1750060" y="118110"/>
                    <a:pt x="1748790" y="115570"/>
                  </a:cubicBezTo>
                  <a:cubicBezTo>
                    <a:pt x="1744980" y="107950"/>
                    <a:pt x="1734820" y="105410"/>
                    <a:pt x="1727200" y="107950"/>
                  </a:cubicBezTo>
                  <a:cubicBezTo>
                    <a:pt x="1720850" y="110490"/>
                    <a:pt x="1714500" y="111760"/>
                    <a:pt x="1708150" y="114300"/>
                  </a:cubicBezTo>
                  <a:cubicBezTo>
                    <a:pt x="1697990" y="116840"/>
                    <a:pt x="1689100" y="118110"/>
                    <a:pt x="1678940" y="113030"/>
                  </a:cubicBezTo>
                  <a:cubicBezTo>
                    <a:pt x="1668780" y="107950"/>
                    <a:pt x="1661160" y="111760"/>
                    <a:pt x="1656080" y="123190"/>
                  </a:cubicBezTo>
                  <a:cubicBezTo>
                    <a:pt x="1652270" y="130810"/>
                    <a:pt x="1642109" y="132080"/>
                    <a:pt x="1635759" y="125730"/>
                  </a:cubicBezTo>
                  <a:cubicBezTo>
                    <a:pt x="1631949" y="121920"/>
                    <a:pt x="1629409" y="123190"/>
                    <a:pt x="1625599" y="125730"/>
                  </a:cubicBezTo>
                  <a:lnTo>
                    <a:pt x="1617979" y="133350"/>
                  </a:lnTo>
                  <a:cubicBezTo>
                    <a:pt x="1616709" y="134620"/>
                    <a:pt x="1614169" y="134620"/>
                    <a:pt x="1612899" y="134620"/>
                  </a:cubicBezTo>
                  <a:lnTo>
                    <a:pt x="1605279" y="134620"/>
                  </a:lnTo>
                  <a:cubicBezTo>
                    <a:pt x="1600199" y="134620"/>
                    <a:pt x="1595119" y="133350"/>
                    <a:pt x="1590040" y="132080"/>
                  </a:cubicBezTo>
                  <a:cubicBezTo>
                    <a:pt x="1583690" y="130810"/>
                    <a:pt x="1578609" y="127000"/>
                    <a:pt x="1572259" y="125730"/>
                  </a:cubicBezTo>
                  <a:cubicBezTo>
                    <a:pt x="1562099" y="124460"/>
                    <a:pt x="1559559" y="115570"/>
                    <a:pt x="1555749" y="109220"/>
                  </a:cubicBezTo>
                  <a:cubicBezTo>
                    <a:pt x="1553209" y="105410"/>
                    <a:pt x="1548129" y="100330"/>
                    <a:pt x="1543049" y="101600"/>
                  </a:cubicBezTo>
                  <a:cubicBezTo>
                    <a:pt x="1537969" y="104140"/>
                    <a:pt x="1532889" y="101600"/>
                    <a:pt x="1529079" y="100330"/>
                  </a:cubicBezTo>
                  <a:cubicBezTo>
                    <a:pt x="1527809" y="100330"/>
                    <a:pt x="1525269" y="99060"/>
                    <a:pt x="1523999" y="99060"/>
                  </a:cubicBezTo>
                  <a:cubicBezTo>
                    <a:pt x="1515109" y="96520"/>
                    <a:pt x="1508759" y="101600"/>
                    <a:pt x="1502409" y="107950"/>
                  </a:cubicBezTo>
                  <a:lnTo>
                    <a:pt x="1497329" y="113030"/>
                  </a:lnTo>
                  <a:cubicBezTo>
                    <a:pt x="1496059" y="114300"/>
                    <a:pt x="1496059" y="116840"/>
                    <a:pt x="1494790" y="118110"/>
                  </a:cubicBezTo>
                  <a:cubicBezTo>
                    <a:pt x="1487170" y="124460"/>
                    <a:pt x="1479550" y="121920"/>
                    <a:pt x="1470659" y="118110"/>
                  </a:cubicBezTo>
                  <a:cubicBezTo>
                    <a:pt x="1463040" y="114300"/>
                    <a:pt x="1454149" y="118110"/>
                    <a:pt x="1451609" y="125730"/>
                  </a:cubicBezTo>
                  <a:cubicBezTo>
                    <a:pt x="1450340" y="130810"/>
                    <a:pt x="1449070" y="134620"/>
                    <a:pt x="1442720" y="137160"/>
                  </a:cubicBezTo>
                  <a:cubicBezTo>
                    <a:pt x="1436370" y="140970"/>
                    <a:pt x="1428750" y="143510"/>
                    <a:pt x="1427480" y="152400"/>
                  </a:cubicBezTo>
                  <a:cubicBezTo>
                    <a:pt x="1427480" y="153670"/>
                    <a:pt x="1426210" y="154940"/>
                    <a:pt x="1424940" y="154940"/>
                  </a:cubicBezTo>
                  <a:cubicBezTo>
                    <a:pt x="1421130" y="156210"/>
                    <a:pt x="1418590" y="157480"/>
                    <a:pt x="1414780" y="158750"/>
                  </a:cubicBezTo>
                  <a:lnTo>
                    <a:pt x="1403350" y="158750"/>
                  </a:lnTo>
                  <a:cubicBezTo>
                    <a:pt x="1395730" y="157480"/>
                    <a:pt x="1388110" y="154940"/>
                    <a:pt x="1380490" y="153670"/>
                  </a:cubicBezTo>
                  <a:cubicBezTo>
                    <a:pt x="1371600" y="152400"/>
                    <a:pt x="1363979" y="157480"/>
                    <a:pt x="1355090" y="158750"/>
                  </a:cubicBezTo>
                  <a:lnTo>
                    <a:pt x="1353820" y="160020"/>
                  </a:lnTo>
                  <a:cubicBezTo>
                    <a:pt x="1351280" y="163830"/>
                    <a:pt x="1347470" y="162560"/>
                    <a:pt x="1344930" y="160020"/>
                  </a:cubicBezTo>
                  <a:cubicBezTo>
                    <a:pt x="1339850" y="154940"/>
                    <a:pt x="1330960" y="153670"/>
                    <a:pt x="1324610" y="156210"/>
                  </a:cubicBezTo>
                  <a:cubicBezTo>
                    <a:pt x="1316990" y="160020"/>
                    <a:pt x="1309370" y="162560"/>
                    <a:pt x="1301750" y="165100"/>
                  </a:cubicBezTo>
                  <a:cubicBezTo>
                    <a:pt x="1299210" y="165100"/>
                    <a:pt x="1296670" y="163830"/>
                    <a:pt x="1295400" y="163830"/>
                  </a:cubicBezTo>
                  <a:cubicBezTo>
                    <a:pt x="1292860" y="163830"/>
                    <a:pt x="1289050" y="162560"/>
                    <a:pt x="1287780" y="163830"/>
                  </a:cubicBezTo>
                  <a:cubicBezTo>
                    <a:pt x="1277620" y="171450"/>
                    <a:pt x="1267460" y="168910"/>
                    <a:pt x="1258570" y="163830"/>
                  </a:cubicBezTo>
                  <a:cubicBezTo>
                    <a:pt x="1253490" y="161290"/>
                    <a:pt x="1245870" y="158750"/>
                    <a:pt x="1243330" y="151130"/>
                  </a:cubicBezTo>
                  <a:cubicBezTo>
                    <a:pt x="1242060" y="146050"/>
                    <a:pt x="1236980" y="140970"/>
                    <a:pt x="1233170" y="137160"/>
                  </a:cubicBezTo>
                  <a:cubicBezTo>
                    <a:pt x="1226820" y="130810"/>
                    <a:pt x="1220470" y="121920"/>
                    <a:pt x="1209040" y="121920"/>
                  </a:cubicBezTo>
                  <a:cubicBezTo>
                    <a:pt x="1206500" y="121920"/>
                    <a:pt x="1203959" y="116840"/>
                    <a:pt x="1202690" y="118110"/>
                  </a:cubicBezTo>
                  <a:cubicBezTo>
                    <a:pt x="1197609" y="119380"/>
                    <a:pt x="1197609" y="116840"/>
                    <a:pt x="1195070" y="114300"/>
                  </a:cubicBezTo>
                  <a:cubicBezTo>
                    <a:pt x="1192530" y="111760"/>
                    <a:pt x="1188720" y="109220"/>
                    <a:pt x="1186180" y="105410"/>
                  </a:cubicBezTo>
                  <a:cubicBezTo>
                    <a:pt x="1182370" y="100330"/>
                    <a:pt x="1178560" y="93980"/>
                    <a:pt x="1174750" y="88900"/>
                  </a:cubicBezTo>
                  <a:cubicBezTo>
                    <a:pt x="1170940" y="83820"/>
                    <a:pt x="1168400" y="77470"/>
                    <a:pt x="1164590" y="72390"/>
                  </a:cubicBezTo>
                  <a:cubicBezTo>
                    <a:pt x="1163320" y="71120"/>
                    <a:pt x="1159509" y="69850"/>
                    <a:pt x="1158240" y="71120"/>
                  </a:cubicBezTo>
                  <a:lnTo>
                    <a:pt x="1143000" y="78740"/>
                  </a:lnTo>
                  <a:cubicBezTo>
                    <a:pt x="1140460" y="80010"/>
                    <a:pt x="1139190" y="82550"/>
                    <a:pt x="1137920" y="85090"/>
                  </a:cubicBezTo>
                  <a:lnTo>
                    <a:pt x="1136650" y="83820"/>
                  </a:lnTo>
                  <a:cubicBezTo>
                    <a:pt x="1137920" y="80010"/>
                    <a:pt x="1139190" y="76200"/>
                    <a:pt x="1140460" y="74930"/>
                  </a:cubicBezTo>
                  <a:lnTo>
                    <a:pt x="1125220" y="71120"/>
                  </a:lnTo>
                  <a:cubicBezTo>
                    <a:pt x="1121410" y="69850"/>
                    <a:pt x="1115060" y="69850"/>
                    <a:pt x="1112520" y="69850"/>
                  </a:cubicBezTo>
                  <a:lnTo>
                    <a:pt x="1092200" y="69850"/>
                  </a:lnTo>
                  <a:cubicBezTo>
                    <a:pt x="1084580" y="69850"/>
                    <a:pt x="1078230" y="68580"/>
                    <a:pt x="1070610" y="69850"/>
                  </a:cubicBezTo>
                  <a:cubicBezTo>
                    <a:pt x="1065530" y="71120"/>
                    <a:pt x="1061720" y="68580"/>
                    <a:pt x="1057910" y="66040"/>
                  </a:cubicBezTo>
                  <a:cubicBezTo>
                    <a:pt x="1047750" y="58420"/>
                    <a:pt x="1037590" y="49530"/>
                    <a:pt x="1023620" y="53340"/>
                  </a:cubicBezTo>
                  <a:cubicBezTo>
                    <a:pt x="1022350" y="53340"/>
                    <a:pt x="1019810" y="52070"/>
                    <a:pt x="1018540" y="50800"/>
                  </a:cubicBezTo>
                  <a:cubicBezTo>
                    <a:pt x="1014730" y="49530"/>
                    <a:pt x="1012190" y="46990"/>
                    <a:pt x="1007110" y="44450"/>
                  </a:cubicBezTo>
                  <a:cubicBezTo>
                    <a:pt x="1007110" y="48260"/>
                    <a:pt x="1007110" y="49530"/>
                    <a:pt x="1008380" y="52070"/>
                  </a:cubicBezTo>
                  <a:cubicBezTo>
                    <a:pt x="1005840" y="54610"/>
                    <a:pt x="1004570" y="53340"/>
                    <a:pt x="1003300" y="52070"/>
                  </a:cubicBezTo>
                  <a:cubicBezTo>
                    <a:pt x="1002030" y="53340"/>
                    <a:pt x="1000760" y="55880"/>
                    <a:pt x="999490" y="55880"/>
                  </a:cubicBezTo>
                  <a:cubicBezTo>
                    <a:pt x="993140" y="58420"/>
                    <a:pt x="986790" y="59690"/>
                    <a:pt x="980440" y="62230"/>
                  </a:cubicBezTo>
                  <a:cubicBezTo>
                    <a:pt x="977900" y="63500"/>
                    <a:pt x="975360" y="64770"/>
                    <a:pt x="974090" y="66040"/>
                  </a:cubicBezTo>
                  <a:cubicBezTo>
                    <a:pt x="969010" y="69850"/>
                    <a:pt x="965200" y="76200"/>
                    <a:pt x="956310" y="74930"/>
                  </a:cubicBezTo>
                  <a:cubicBezTo>
                    <a:pt x="955040" y="74930"/>
                    <a:pt x="952500" y="77470"/>
                    <a:pt x="949960" y="77470"/>
                  </a:cubicBezTo>
                  <a:cubicBezTo>
                    <a:pt x="947420" y="78740"/>
                    <a:pt x="943610" y="78740"/>
                    <a:pt x="941070" y="80010"/>
                  </a:cubicBezTo>
                  <a:lnTo>
                    <a:pt x="938530" y="80010"/>
                  </a:lnTo>
                  <a:cubicBezTo>
                    <a:pt x="930910" y="82550"/>
                    <a:pt x="924560" y="85090"/>
                    <a:pt x="916940" y="86360"/>
                  </a:cubicBezTo>
                  <a:lnTo>
                    <a:pt x="911860" y="86360"/>
                  </a:lnTo>
                  <a:cubicBezTo>
                    <a:pt x="905510" y="86360"/>
                    <a:pt x="900430" y="85090"/>
                    <a:pt x="894080" y="85090"/>
                  </a:cubicBezTo>
                  <a:cubicBezTo>
                    <a:pt x="887730" y="85090"/>
                    <a:pt x="881380" y="87630"/>
                    <a:pt x="875030" y="87630"/>
                  </a:cubicBezTo>
                  <a:cubicBezTo>
                    <a:pt x="867410" y="87630"/>
                    <a:pt x="858520" y="87630"/>
                    <a:pt x="852170" y="82550"/>
                  </a:cubicBezTo>
                  <a:cubicBezTo>
                    <a:pt x="850900" y="81280"/>
                    <a:pt x="847090" y="81280"/>
                    <a:pt x="844550" y="82550"/>
                  </a:cubicBezTo>
                  <a:cubicBezTo>
                    <a:pt x="835660" y="83820"/>
                    <a:pt x="826770" y="85090"/>
                    <a:pt x="819150" y="87630"/>
                  </a:cubicBezTo>
                  <a:cubicBezTo>
                    <a:pt x="811530" y="90170"/>
                    <a:pt x="807720" y="87630"/>
                    <a:pt x="805180" y="81280"/>
                  </a:cubicBezTo>
                  <a:cubicBezTo>
                    <a:pt x="803910" y="78740"/>
                    <a:pt x="801370" y="76200"/>
                    <a:pt x="798830" y="73660"/>
                  </a:cubicBezTo>
                  <a:cubicBezTo>
                    <a:pt x="795020" y="71120"/>
                    <a:pt x="791210" y="67310"/>
                    <a:pt x="787400" y="67310"/>
                  </a:cubicBezTo>
                  <a:cubicBezTo>
                    <a:pt x="778510" y="67310"/>
                    <a:pt x="773430" y="62230"/>
                    <a:pt x="767080" y="58420"/>
                  </a:cubicBezTo>
                  <a:cubicBezTo>
                    <a:pt x="756920" y="52070"/>
                    <a:pt x="748030" y="44450"/>
                    <a:pt x="735330" y="45720"/>
                  </a:cubicBezTo>
                  <a:lnTo>
                    <a:pt x="735330" y="39370"/>
                  </a:lnTo>
                  <a:cubicBezTo>
                    <a:pt x="737870" y="39370"/>
                    <a:pt x="740410" y="39370"/>
                    <a:pt x="742950" y="38100"/>
                  </a:cubicBezTo>
                  <a:cubicBezTo>
                    <a:pt x="739140" y="35560"/>
                    <a:pt x="739140" y="31750"/>
                    <a:pt x="736600" y="29210"/>
                  </a:cubicBezTo>
                  <a:cubicBezTo>
                    <a:pt x="731520" y="25400"/>
                    <a:pt x="726440" y="24130"/>
                    <a:pt x="721360" y="21590"/>
                  </a:cubicBezTo>
                  <a:cubicBezTo>
                    <a:pt x="717550" y="20320"/>
                    <a:pt x="712470" y="20320"/>
                    <a:pt x="715010" y="26670"/>
                  </a:cubicBezTo>
                  <a:cubicBezTo>
                    <a:pt x="708660" y="27940"/>
                    <a:pt x="703580" y="27940"/>
                    <a:pt x="701040" y="30480"/>
                  </a:cubicBezTo>
                  <a:cubicBezTo>
                    <a:pt x="695960" y="34290"/>
                    <a:pt x="690880" y="31750"/>
                    <a:pt x="687070" y="29210"/>
                  </a:cubicBezTo>
                  <a:cubicBezTo>
                    <a:pt x="684530" y="27940"/>
                    <a:pt x="681990" y="26670"/>
                    <a:pt x="679450" y="27940"/>
                  </a:cubicBezTo>
                  <a:cubicBezTo>
                    <a:pt x="664210" y="35560"/>
                    <a:pt x="648970" y="31750"/>
                    <a:pt x="633730" y="31750"/>
                  </a:cubicBezTo>
                  <a:cubicBezTo>
                    <a:pt x="631190" y="31750"/>
                    <a:pt x="628650" y="30480"/>
                    <a:pt x="624840" y="30480"/>
                  </a:cubicBezTo>
                  <a:cubicBezTo>
                    <a:pt x="619760" y="29210"/>
                    <a:pt x="615950" y="26670"/>
                    <a:pt x="610870" y="25400"/>
                  </a:cubicBezTo>
                  <a:cubicBezTo>
                    <a:pt x="605790" y="24130"/>
                    <a:pt x="599440" y="22860"/>
                    <a:pt x="594360" y="21590"/>
                  </a:cubicBezTo>
                  <a:lnTo>
                    <a:pt x="590550" y="21590"/>
                  </a:lnTo>
                  <a:cubicBezTo>
                    <a:pt x="581660" y="21590"/>
                    <a:pt x="572770" y="22860"/>
                    <a:pt x="565150" y="22860"/>
                  </a:cubicBezTo>
                  <a:cubicBezTo>
                    <a:pt x="558800" y="22860"/>
                    <a:pt x="552450" y="20320"/>
                    <a:pt x="544830" y="19050"/>
                  </a:cubicBezTo>
                  <a:cubicBezTo>
                    <a:pt x="543560" y="8890"/>
                    <a:pt x="533400" y="11430"/>
                    <a:pt x="527050" y="6350"/>
                  </a:cubicBezTo>
                  <a:cubicBezTo>
                    <a:pt x="525780" y="5080"/>
                    <a:pt x="523240" y="6350"/>
                    <a:pt x="521970" y="6350"/>
                  </a:cubicBezTo>
                  <a:cubicBezTo>
                    <a:pt x="514350" y="5080"/>
                    <a:pt x="509270" y="8890"/>
                    <a:pt x="506730" y="15240"/>
                  </a:cubicBezTo>
                  <a:cubicBezTo>
                    <a:pt x="502920" y="21590"/>
                    <a:pt x="492760" y="24130"/>
                    <a:pt x="496570" y="34290"/>
                  </a:cubicBezTo>
                  <a:cubicBezTo>
                    <a:pt x="497840" y="35560"/>
                    <a:pt x="500380" y="36830"/>
                    <a:pt x="501650" y="39370"/>
                  </a:cubicBezTo>
                  <a:cubicBezTo>
                    <a:pt x="501650" y="43180"/>
                    <a:pt x="500380" y="45720"/>
                    <a:pt x="496570" y="44450"/>
                  </a:cubicBezTo>
                  <a:cubicBezTo>
                    <a:pt x="495300" y="44450"/>
                    <a:pt x="494030" y="46990"/>
                    <a:pt x="492760" y="48260"/>
                  </a:cubicBezTo>
                  <a:cubicBezTo>
                    <a:pt x="491490" y="49530"/>
                    <a:pt x="491490" y="52070"/>
                    <a:pt x="490220" y="52070"/>
                  </a:cubicBezTo>
                  <a:cubicBezTo>
                    <a:pt x="482600" y="54610"/>
                    <a:pt x="477520" y="60960"/>
                    <a:pt x="468630" y="59690"/>
                  </a:cubicBezTo>
                  <a:lnTo>
                    <a:pt x="466090" y="59690"/>
                  </a:lnTo>
                  <a:cubicBezTo>
                    <a:pt x="458470" y="66040"/>
                    <a:pt x="450850" y="64770"/>
                    <a:pt x="441960" y="63500"/>
                  </a:cubicBezTo>
                  <a:cubicBezTo>
                    <a:pt x="438150" y="62230"/>
                    <a:pt x="433070" y="63500"/>
                    <a:pt x="427990" y="63500"/>
                  </a:cubicBezTo>
                  <a:cubicBezTo>
                    <a:pt x="424180" y="63500"/>
                    <a:pt x="420370" y="63500"/>
                    <a:pt x="416560" y="60960"/>
                  </a:cubicBezTo>
                  <a:cubicBezTo>
                    <a:pt x="411480" y="58420"/>
                    <a:pt x="406400" y="54610"/>
                    <a:pt x="401320" y="52070"/>
                  </a:cubicBezTo>
                  <a:cubicBezTo>
                    <a:pt x="396240" y="49530"/>
                    <a:pt x="389890" y="49530"/>
                    <a:pt x="389890" y="40640"/>
                  </a:cubicBezTo>
                  <a:cubicBezTo>
                    <a:pt x="389890" y="39370"/>
                    <a:pt x="387350" y="38100"/>
                    <a:pt x="387350" y="36830"/>
                  </a:cubicBezTo>
                  <a:cubicBezTo>
                    <a:pt x="378460" y="44450"/>
                    <a:pt x="370840" y="50800"/>
                    <a:pt x="363220" y="57150"/>
                  </a:cubicBezTo>
                  <a:cubicBezTo>
                    <a:pt x="359410" y="60960"/>
                    <a:pt x="354330" y="66040"/>
                    <a:pt x="356870" y="72390"/>
                  </a:cubicBezTo>
                  <a:cubicBezTo>
                    <a:pt x="356870" y="73660"/>
                    <a:pt x="355600" y="74930"/>
                    <a:pt x="355600" y="76200"/>
                  </a:cubicBezTo>
                  <a:cubicBezTo>
                    <a:pt x="354330" y="78740"/>
                    <a:pt x="353060" y="81280"/>
                    <a:pt x="350520" y="82550"/>
                  </a:cubicBezTo>
                  <a:cubicBezTo>
                    <a:pt x="347980" y="86360"/>
                    <a:pt x="345440" y="90170"/>
                    <a:pt x="342900" y="95250"/>
                  </a:cubicBezTo>
                  <a:lnTo>
                    <a:pt x="335280" y="102870"/>
                  </a:lnTo>
                  <a:cubicBezTo>
                    <a:pt x="332740" y="106680"/>
                    <a:pt x="330200" y="110490"/>
                    <a:pt x="326390" y="113030"/>
                  </a:cubicBezTo>
                  <a:cubicBezTo>
                    <a:pt x="317500" y="120650"/>
                    <a:pt x="308610" y="128270"/>
                    <a:pt x="298450" y="135890"/>
                  </a:cubicBezTo>
                  <a:cubicBezTo>
                    <a:pt x="293370" y="140970"/>
                    <a:pt x="287020" y="144780"/>
                    <a:pt x="281940" y="149860"/>
                  </a:cubicBezTo>
                  <a:cubicBezTo>
                    <a:pt x="273050" y="157480"/>
                    <a:pt x="262890" y="163830"/>
                    <a:pt x="257810" y="175260"/>
                  </a:cubicBezTo>
                  <a:cubicBezTo>
                    <a:pt x="257810" y="176530"/>
                    <a:pt x="255270" y="177800"/>
                    <a:pt x="254000" y="179070"/>
                  </a:cubicBezTo>
                  <a:cubicBezTo>
                    <a:pt x="247650" y="184150"/>
                    <a:pt x="237490" y="184150"/>
                    <a:pt x="237490" y="194310"/>
                  </a:cubicBezTo>
                  <a:cubicBezTo>
                    <a:pt x="227330" y="194310"/>
                    <a:pt x="222250" y="201930"/>
                    <a:pt x="217170" y="208280"/>
                  </a:cubicBezTo>
                  <a:cubicBezTo>
                    <a:pt x="213360" y="213360"/>
                    <a:pt x="209550" y="219710"/>
                    <a:pt x="204470" y="223520"/>
                  </a:cubicBezTo>
                  <a:cubicBezTo>
                    <a:pt x="199390" y="226060"/>
                    <a:pt x="193040" y="224790"/>
                    <a:pt x="186690" y="224790"/>
                  </a:cubicBezTo>
                  <a:cubicBezTo>
                    <a:pt x="184150" y="224790"/>
                    <a:pt x="181610" y="224790"/>
                    <a:pt x="181610" y="226060"/>
                  </a:cubicBezTo>
                  <a:cubicBezTo>
                    <a:pt x="176530" y="231140"/>
                    <a:pt x="170180" y="234950"/>
                    <a:pt x="166370" y="241300"/>
                  </a:cubicBezTo>
                  <a:cubicBezTo>
                    <a:pt x="162560" y="247650"/>
                    <a:pt x="158750" y="251460"/>
                    <a:pt x="152400" y="252730"/>
                  </a:cubicBezTo>
                  <a:cubicBezTo>
                    <a:pt x="146050" y="254000"/>
                    <a:pt x="139700" y="260350"/>
                    <a:pt x="130810" y="256540"/>
                  </a:cubicBezTo>
                  <a:cubicBezTo>
                    <a:pt x="123190" y="254000"/>
                    <a:pt x="114300" y="256540"/>
                    <a:pt x="109220" y="251460"/>
                  </a:cubicBezTo>
                  <a:cubicBezTo>
                    <a:pt x="99060" y="252730"/>
                    <a:pt x="91440" y="255270"/>
                    <a:pt x="82550" y="256540"/>
                  </a:cubicBezTo>
                  <a:cubicBezTo>
                    <a:pt x="72390" y="259080"/>
                    <a:pt x="60960" y="257810"/>
                    <a:pt x="52070" y="265430"/>
                  </a:cubicBezTo>
                  <a:cubicBezTo>
                    <a:pt x="44450" y="271780"/>
                    <a:pt x="38100" y="278130"/>
                    <a:pt x="26670" y="276860"/>
                  </a:cubicBezTo>
                  <a:cubicBezTo>
                    <a:pt x="27940" y="284480"/>
                    <a:pt x="29210" y="290830"/>
                    <a:pt x="30480" y="298450"/>
                  </a:cubicBezTo>
                  <a:cubicBezTo>
                    <a:pt x="33020" y="318770"/>
                    <a:pt x="35560" y="339090"/>
                    <a:pt x="36830" y="359410"/>
                  </a:cubicBezTo>
                  <a:cubicBezTo>
                    <a:pt x="40640" y="384810"/>
                    <a:pt x="41910" y="408940"/>
                    <a:pt x="39370" y="433070"/>
                  </a:cubicBezTo>
                  <a:cubicBezTo>
                    <a:pt x="36830" y="467360"/>
                    <a:pt x="25400" y="1640840"/>
                    <a:pt x="13970" y="1672590"/>
                  </a:cubicBezTo>
                  <a:lnTo>
                    <a:pt x="2540" y="1699260"/>
                  </a:lnTo>
                  <a:cubicBezTo>
                    <a:pt x="0" y="1705610"/>
                    <a:pt x="3810" y="1709420"/>
                    <a:pt x="10160" y="1710690"/>
                  </a:cubicBezTo>
                  <a:cubicBezTo>
                    <a:pt x="17780" y="1711960"/>
                    <a:pt x="20320" y="1717040"/>
                    <a:pt x="22860" y="1723390"/>
                  </a:cubicBezTo>
                  <a:cubicBezTo>
                    <a:pt x="25400" y="1733550"/>
                    <a:pt x="21590" y="1743710"/>
                    <a:pt x="26670" y="1753870"/>
                  </a:cubicBezTo>
                  <a:cubicBezTo>
                    <a:pt x="29210" y="1758950"/>
                    <a:pt x="26670" y="1767840"/>
                    <a:pt x="25400" y="1775460"/>
                  </a:cubicBezTo>
                  <a:cubicBezTo>
                    <a:pt x="24130" y="1785620"/>
                    <a:pt x="26670" y="1795780"/>
                    <a:pt x="30480" y="1804670"/>
                  </a:cubicBezTo>
                  <a:cubicBezTo>
                    <a:pt x="39370" y="1819910"/>
                    <a:pt x="40640" y="1837690"/>
                    <a:pt x="40640" y="1854200"/>
                  </a:cubicBezTo>
                  <a:cubicBezTo>
                    <a:pt x="40640" y="1858010"/>
                    <a:pt x="41910" y="1861820"/>
                    <a:pt x="43180" y="1864360"/>
                  </a:cubicBezTo>
                  <a:cubicBezTo>
                    <a:pt x="45720" y="1866900"/>
                    <a:pt x="50800" y="1869440"/>
                    <a:pt x="55880" y="1870710"/>
                  </a:cubicBezTo>
                  <a:lnTo>
                    <a:pt x="86360" y="1885950"/>
                  </a:lnTo>
                  <a:cubicBezTo>
                    <a:pt x="100330" y="1893570"/>
                    <a:pt x="111760" y="1892300"/>
                    <a:pt x="124460" y="1883410"/>
                  </a:cubicBezTo>
                  <a:cubicBezTo>
                    <a:pt x="125730" y="1882140"/>
                    <a:pt x="129540" y="1880870"/>
                    <a:pt x="130810" y="1880870"/>
                  </a:cubicBezTo>
                  <a:cubicBezTo>
                    <a:pt x="139700" y="1882140"/>
                    <a:pt x="148590" y="1882140"/>
                    <a:pt x="156210" y="1889760"/>
                  </a:cubicBezTo>
                  <a:cubicBezTo>
                    <a:pt x="165100" y="1897380"/>
                    <a:pt x="177800" y="1902460"/>
                    <a:pt x="187960" y="1908810"/>
                  </a:cubicBezTo>
                  <a:cubicBezTo>
                    <a:pt x="194310" y="1912620"/>
                    <a:pt x="201930" y="1917700"/>
                    <a:pt x="205740" y="1922780"/>
                  </a:cubicBezTo>
                  <a:cubicBezTo>
                    <a:pt x="208280" y="1925320"/>
                    <a:pt x="210820" y="1927860"/>
                    <a:pt x="213360" y="1929130"/>
                  </a:cubicBezTo>
                  <a:cubicBezTo>
                    <a:pt x="227330" y="1934210"/>
                    <a:pt x="234950" y="1946910"/>
                    <a:pt x="243840" y="1957070"/>
                  </a:cubicBezTo>
                  <a:cubicBezTo>
                    <a:pt x="251460" y="1965960"/>
                    <a:pt x="261620" y="1971040"/>
                    <a:pt x="273050" y="1972310"/>
                  </a:cubicBezTo>
                  <a:cubicBezTo>
                    <a:pt x="285750" y="1974850"/>
                    <a:pt x="298450" y="1976120"/>
                    <a:pt x="311150" y="1978660"/>
                  </a:cubicBezTo>
                  <a:cubicBezTo>
                    <a:pt x="316230" y="1979930"/>
                    <a:pt x="322580" y="1981200"/>
                    <a:pt x="327660" y="1983740"/>
                  </a:cubicBezTo>
                  <a:cubicBezTo>
                    <a:pt x="334010" y="1986280"/>
                    <a:pt x="340360" y="1986280"/>
                    <a:pt x="345440" y="1990090"/>
                  </a:cubicBezTo>
                  <a:cubicBezTo>
                    <a:pt x="353060" y="1996440"/>
                    <a:pt x="360680" y="2000250"/>
                    <a:pt x="370840" y="1997710"/>
                  </a:cubicBezTo>
                  <a:cubicBezTo>
                    <a:pt x="374650" y="1996440"/>
                    <a:pt x="379730" y="1998980"/>
                    <a:pt x="383540" y="2000250"/>
                  </a:cubicBezTo>
                  <a:cubicBezTo>
                    <a:pt x="384810" y="2000250"/>
                    <a:pt x="386080" y="2001520"/>
                    <a:pt x="387350" y="2001520"/>
                  </a:cubicBezTo>
                  <a:cubicBezTo>
                    <a:pt x="401320" y="2002790"/>
                    <a:pt x="414020" y="2000250"/>
                    <a:pt x="426720" y="1997710"/>
                  </a:cubicBezTo>
                  <a:cubicBezTo>
                    <a:pt x="431800" y="1996440"/>
                    <a:pt x="436880" y="1995170"/>
                    <a:pt x="441960" y="1992630"/>
                  </a:cubicBezTo>
                  <a:cubicBezTo>
                    <a:pt x="455930" y="1986280"/>
                    <a:pt x="469900" y="1979930"/>
                    <a:pt x="482600" y="1972310"/>
                  </a:cubicBezTo>
                  <a:cubicBezTo>
                    <a:pt x="491490" y="1967230"/>
                    <a:pt x="500380" y="1962150"/>
                    <a:pt x="510540" y="1967230"/>
                  </a:cubicBezTo>
                  <a:lnTo>
                    <a:pt x="515620" y="1967230"/>
                  </a:lnTo>
                  <a:cubicBezTo>
                    <a:pt x="524510" y="1967230"/>
                    <a:pt x="533400" y="1965960"/>
                    <a:pt x="541020" y="1964690"/>
                  </a:cubicBezTo>
                  <a:cubicBezTo>
                    <a:pt x="542290" y="1964690"/>
                    <a:pt x="544830" y="1964690"/>
                    <a:pt x="544830" y="1963420"/>
                  </a:cubicBezTo>
                  <a:cubicBezTo>
                    <a:pt x="548640" y="1958340"/>
                    <a:pt x="554990" y="1958340"/>
                    <a:pt x="561340" y="1957070"/>
                  </a:cubicBezTo>
                  <a:cubicBezTo>
                    <a:pt x="571500" y="1955800"/>
                    <a:pt x="581660" y="1955800"/>
                    <a:pt x="589280" y="1949450"/>
                  </a:cubicBezTo>
                  <a:cubicBezTo>
                    <a:pt x="596900" y="1944370"/>
                    <a:pt x="604520" y="1943100"/>
                    <a:pt x="613410" y="1941830"/>
                  </a:cubicBezTo>
                  <a:cubicBezTo>
                    <a:pt x="614680" y="1941830"/>
                    <a:pt x="617220" y="1940560"/>
                    <a:pt x="618490" y="1940560"/>
                  </a:cubicBezTo>
                  <a:cubicBezTo>
                    <a:pt x="624840" y="1939290"/>
                    <a:pt x="631190" y="1935480"/>
                    <a:pt x="636270" y="1936750"/>
                  </a:cubicBezTo>
                  <a:cubicBezTo>
                    <a:pt x="647700" y="1939290"/>
                    <a:pt x="652780" y="1935480"/>
                    <a:pt x="660400" y="1925320"/>
                  </a:cubicBezTo>
                  <a:cubicBezTo>
                    <a:pt x="661670" y="1922780"/>
                    <a:pt x="665480" y="1921510"/>
                    <a:pt x="668020" y="1920240"/>
                  </a:cubicBezTo>
                  <a:cubicBezTo>
                    <a:pt x="674370" y="1918970"/>
                    <a:pt x="680720" y="1920240"/>
                    <a:pt x="687070" y="1918970"/>
                  </a:cubicBezTo>
                  <a:cubicBezTo>
                    <a:pt x="690880" y="1918970"/>
                    <a:pt x="694690" y="1915160"/>
                    <a:pt x="697230" y="1915160"/>
                  </a:cubicBezTo>
                  <a:cubicBezTo>
                    <a:pt x="707390" y="1916430"/>
                    <a:pt x="718820" y="1912620"/>
                    <a:pt x="727710" y="1918970"/>
                  </a:cubicBezTo>
                  <a:cubicBezTo>
                    <a:pt x="728980" y="1920240"/>
                    <a:pt x="731520" y="1920240"/>
                    <a:pt x="734060" y="1920240"/>
                  </a:cubicBezTo>
                  <a:cubicBezTo>
                    <a:pt x="750570" y="1921510"/>
                    <a:pt x="764540" y="1926590"/>
                    <a:pt x="775970" y="1936750"/>
                  </a:cubicBezTo>
                  <a:cubicBezTo>
                    <a:pt x="779780" y="1940560"/>
                    <a:pt x="784860" y="1943100"/>
                    <a:pt x="788670" y="1945640"/>
                  </a:cubicBezTo>
                  <a:cubicBezTo>
                    <a:pt x="792480" y="1948180"/>
                    <a:pt x="797560" y="1948180"/>
                    <a:pt x="801370" y="1949450"/>
                  </a:cubicBezTo>
                  <a:cubicBezTo>
                    <a:pt x="805180" y="1950720"/>
                    <a:pt x="807720" y="1951990"/>
                    <a:pt x="811530" y="1951990"/>
                  </a:cubicBezTo>
                  <a:cubicBezTo>
                    <a:pt x="817880" y="1951990"/>
                    <a:pt x="822960" y="1954530"/>
                    <a:pt x="826770" y="1959610"/>
                  </a:cubicBezTo>
                  <a:cubicBezTo>
                    <a:pt x="828040" y="1960880"/>
                    <a:pt x="829310" y="1962150"/>
                    <a:pt x="830580" y="1964690"/>
                  </a:cubicBezTo>
                  <a:cubicBezTo>
                    <a:pt x="829310" y="1968500"/>
                    <a:pt x="836930" y="1978660"/>
                    <a:pt x="842010" y="1978660"/>
                  </a:cubicBezTo>
                  <a:cubicBezTo>
                    <a:pt x="850900" y="1978660"/>
                    <a:pt x="859790" y="1981200"/>
                    <a:pt x="867410" y="1987550"/>
                  </a:cubicBezTo>
                  <a:cubicBezTo>
                    <a:pt x="868680" y="1988820"/>
                    <a:pt x="871220" y="1988820"/>
                    <a:pt x="873760" y="1987550"/>
                  </a:cubicBezTo>
                  <a:cubicBezTo>
                    <a:pt x="877570" y="1986280"/>
                    <a:pt x="880110" y="1986280"/>
                    <a:pt x="882650" y="1990090"/>
                  </a:cubicBezTo>
                  <a:cubicBezTo>
                    <a:pt x="883920" y="1991360"/>
                    <a:pt x="889000" y="1991360"/>
                    <a:pt x="891540" y="1991360"/>
                  </a:cubicBezTo>
                  <a:cubicBezTo>
                    <a:pt x="897890" y="1991360"/>
                    <a:pt x="905510" y="1990090"/>
                    <a:pt x="911860" y="1991360"/>
                  </a:cubicBezTo>
                  <a:cubicBezTo>
                    <a:pt x="923290" y="1992630"/>
                    <a:pt x="933450" y="1993900"/>
                    <a:pt x="944880" y="1996440"/>
                  </a:cubicBezTo>
                  <a:cubicBezTo>
                    <a:pt x="947420" y="1996440"/>
                    <a:pt x="949960" y="1997710"/>
                    <a:pt x="951230" y="1998980"/>
                  </a:cubicBezTo>
                  <a:cubicBezTo>
                    <a:pt x="953770" y="2005330"/>
                    <a:pt x="960120" y="2005330"/>
                    <a:pt x="963930" y="2006600"/>
                  </a:cubicBezTo>
                  <a:cubicBezTo>
                    <a:pt x="967740" y="2007870"/>
                    <a:pt x="972820" y="2009140"/>
                    <a:pt x="975360" y="2009140"/>
                  </a:cubicBezTo>
                  <a:cubicBezTo>
                    <a:pt x="976630" y="2007870"/>
                    <a:pt x="979170" y="2006600"/>
                    <a:pt x="981710" y="2004060"/>
                  </a:cubicBezTo>
                  <a:cubicBezTo>
                    <a:pt x="976630" y="2004060"/>
                    <a:pt x="974090" y="2005330"/>
                    <a:pt x="971550" y="2005330"/>
                  </a:cubicBezTo>
                  <a:cubicBezTo>
                    <a:pt x="976630" y="1998980"/>
                    <a:pt x="981710" y="1997710"/>
                    <a:pt x="988060" y="2001520"/>
                  </a:cubicBezTo>
                  <a:cubicBezTo>
                    <a:pt x="995680" y="2007870"/>
                    <a:pt x="1002030" y="2007870"/>
                    <a:pt x="1010920" y="2001520"/>
                  </a:cubicBezTo>
                  <a:lnTo>
                    <a:pt x="1018540" y="1997710"/>
                  </a:lnTo>
                  <a:lnTo>
                    <a:pt x="1018540" y="1991360"/>
                  </a:lnTo>
                  <a:cubicBezTo>
                    <a:pt x="1022350" y="1992630"/>
                    <a:pt x="1026160" y="1995170"/>
                    <a:pt x="1028700" y="1995170"/>
                  </a:cubicBezTo>
                  <a:cubicBezTo>
                    <a:pt x="1036320" y="1991360"/>
                    <a:pt x="1043940" y="1987550"/>
                    <a:pt x="1050290" y="1982470"/>
                  </a:cubicBezTo>
                  <a:cubicBezTo>
                    <a:pt x="1057910" y="1977390"/>
                    <a:pt x="1064260" y="1971040"/>
                    <a:pt x="1070610" y="1965960"/>
                  </a:cubicBezTo>
                  <a:cubicBezTo>
                    <a:pt x="1071880" y="1965960"/>
                    <a:pt x="1071880" y="1964690"/>
                    <a:pt x="1073150" y="1964690"/>
                  </a:cubicBezTo>
                  <a:cubicBezTo>
                    <a:pt x="1082040" y="1962150"/>
                    <a:pt x="1089660" y="1960880"/>
                    <a:pt x="1098550" y="1958340"/>
                  </a:cubicBezTo>
                  <a:cubicBezTo>
                    <a:pt x="1103630" y="1957070"/>
                    <a:pt x="1107440" y="1954530"/>
                    <a:pt x="1112520" y="1953260"/>
                  </a:cubicBezTo>
                  <a:cubicBezTo>
                    <a:pt x="1116330" y="1951990"/>
                    <a:pt x="1118870" y="1951990"/>
                    <a:pt x="1122680" y="1950720"/>
                  </a:cubicBezTo>
                  <a:lnTo>
                    <a:pt x="1135380" y="1950720"/>
                  </a:lnTo>
                  <a:cubicBezTo>
                    <a:pt x="1137920" y="1950720"/>
                    <a:pt x="1141730" y="1950720"/>
                    <a:pt x="1144270" y="1949450"/>
                  </a:cubicBezTo>
                  <a:cubicBezTo>
                    <a:pt x="1145540" y="1946910"/>
                    <a:pt x="1148080" y="1943100"/>
                    <a:pt x="1149350" y="1943100"/>
                  </a:cubicBezTo>
                  <a:cubicBezTo>
                    <a:pt x="1153160" y="1943100"/>
                    <a:pt x="1155700" y="1945640"/>
                    <a:pt x="1159510" y="1946910"/>
                  </a:cubicBezTo>
                  <a:cubicBezTo>
                    <a:pt x="1160780" y="1946910"/>
                    <a:pt x="1160780" y="1948180"/>
                    <a:pt x="1160780" y="1949450"/>
                  </a:cubicBezTo>
                  <a:cubicBezTo>
                    <a:pt x="1165860" y="1954530"/>
                    <a:pt x="1169670" y="1960880"/>
                    <a:pt x="1174750" y="1965960"/>
                  </a:cubicBezTo>
                  <a:cubicBezTo>
                    <a:pt x="1181100" y="1972310"/>
                    <a:pt x="1187450" y="1972310"/>
                    <a:pt x="1191260" y="1968500"/>
                  </a:cubicBezTo>
                  <a:cubicBezTo>
                    <a:pt x="1197610" y="1963420"/>
                    <a:pt x="1202690" y="1959610"/>
                    <a:pt x="1211580" y="1962150"/>
                  </a:cubicBezTo>
                  <a:cubicBezTo>
                    <a:pt x="1212850" y="1962150"/>
                    <a:pt x="1215390" y="1963420"/>
                    <a:pt x="1216660" y="1962150"/>
                  </a:cubicBezTo>
                  <a:cubicBezTo>
                    <a:pt x="1223010" y="1959610"/>
                    <a:pt x="1230630" y="1957070"/>
                    <a:pt x="1236980" y="1953260"/>
                  </a:cubicBezTo>
                  <a:cubicBezTo>
                    <a:pt x="1240790" y="1951990"/>
                    <a:pt x="1245870" y="1951990"/>
                    <a:pt x="1247140" y="1949450"/>
                  </a:cubicBezTo>
                  <a:cubicBezTo>
                    <a:pt x="1250950" y="1941830"/>
                    <a:pt x="1257300" y="1938020"/>
                    <a:pt x="1263650" y="1932940"/>
                  </a:cubicBezTo>
                  <a:cubicBezTo>
                    <a:pt x="1267460" y="1929130"/>
                    <a:pt x="1271270" y="1924050"/>
                    <a:pt x="1275080" y="1922780"/>
                  </a:cubicBezTo>
                  <a:cubicBezTo>
                    <a:pt x="1283970" y="1920240"/>
                    <a:pt x="1290320" y="1912620"/>
                    <a:pt x="1297940" y="1907540"/>
                  </a:cubicBezTo>
                  <a:cubicBezTo>
                    <a:pt x="1304290" y="1903730"/>
                    <a:pt x="1308100" y="1896110"/>
                    <a:pt x="1314450" y="1894840"/>
                  </a:cubicBezTo>
                  <a:cubicBezTo>
                    <a:pt x="1324610" y="1892300"/>
                    <a:pt x="1332230" y="1885950"/>
                    <a:pt x="1341120" y="1879600"/>
                  </a:cubicBezTo>
                  <a:cubicBezTo>
                    <a:pt x="1346200" y="1875790"/>
                    <a:pt x="1352550" y="1873250"/>
                    <a:pt x="1358900" y="1874520"/>
                  </a:cubicBezTo>
                  <a:cubicBezTo>
                    <a:pt x="1362710" y="1875790"/>
                    <a:pt x="1367790" y="1874520"/>
                    <a:pt x="1370330" y="1873250"/>
                  </a:cubicBezTo>
                  <a:cubicBezTo>
                    <a:pt x="1375410" y="1870710"/>
                    <a:pt x="1380490" y="1866900"/>
                    <a:pt x="1385570" y="1864360"/>
                  </a:cubicBezTo>
                  <a:cubicBezTo>
                    <a:pt x="1389380" y="1861820"/>
                    <a:pt x="1393190" y="1859280"/>
                    <a:pt x="1397000" y="1859280"/>
                  </a:cubicBezTo>
                  <a:cubicBezTo>
                    <a:pt x="1409700" y="1858010"/>
                    <a:pt x="1419860" y="1855470"/>
                    <a:pt x="1426210" y="1842770"/>
                  </a:cubicBezTo>
                  <a:cubicBezTo>
                    <a:pt x="1428750" y="1837690"/>
                    <a:pt x="1441450" y="1831340"/>
                    <a:pt x="1446530" y="1833880"/>
                  </a:cubicBezTo>
                  <a:cubicBezTo>
                    <a:pt x="1455420" y="1837690"/>
                    <a:pt x="1461770" y="1835150"/>
                    <a:pt x="1466850" y="1827530"/>
                  </a:cubicBezTo>
                  <a:cubicBezTo>
                    <a:pt x="1470660" y="1823720"/>
                    <a:pt x="1475740" y="1824990"/>
                    <a:pt x="1479550" y="1827530"/>
                  </a:cubicBezTo>
                  <a:cubicBezTo>
                    <a:pt x="1482090" y="1830070"/>
                    <a:pt x="1484630" y="1831340"/>
                    <a:pt x="1487170" y="1831340"/>
                  </a:cubicBezTo>
                  <a:cubicBezTo>
                    <a:pt x="1496060" y="1832610"/>
                    <a:pt x="1506220" y="1831340"/>
                    <a:pt x="1515110" y="1832610"/>
                  </a:cubicBezTo>
                  <a:cubicBezTo>
                    <a:pt x="1522730" y="1833880"/>
                    <a:pt x="1530350" y="1831340"/>
                    <a:pt x="1535430" y="1826260"/>
                  </a:cubicBezTo>
                  <a:cubicBezTo>
                    <a:pt x="1540510" y="1821180"/>
                    <a:pt x="1544320" y="1821180"/>
                    <a:pt x="1551940" y="1823720"/>
                  </a:cubicBezTo>
                  <a:cubicBezTo>
                    <a:pt x="1558290" y="1826260"/>
                    <a:pt x="1563370" y="1832610"/>
                    <a:pt x="1572260" y="1831340"/>
                  </a:cubicBezTo>
                  <a:cubicBezTo>
                    <a:pt x="1579880" y="1830070"/>
                    <a:pt x="1588770" y="1833880"/>
                    <a:pt x="1597660" y="1830070"/>
                  </a:cubicBezTo>
                  <a:lnTo>
                    <a:pt x="1602740" y="1830070"/>
                  </a:lnTo>
                  <a:cubicBezTo>
                    <a:pt x="1610360" y="1832610"/>
                    <a:pt x="1617980" y="1833880"/>
                    <a:pt x="1624330" y="1840230"/>
                  </a:cubicBezTo>
                  <a:cubicBezTo>
                    <a:pt x="1631950" y="1846580"/>
                    <a:pt x="1633220" y="1799590"/>
                    <a:pt x="1640840" y="1804670"/>
                  </a:cubicBezTo>
                  <a:cubicBezTo>
                    <a:pt x="1652270" y="1812290"/>
                    <a:pt x="1649730" y="1804670"/>
                    <a:pt x="1661160" y="1811020"/>
                  </a:cubicBezTo>
                  <a:cubicBezTo>
                    <a:pt x="1670050" y="1814830"/>
                    <a:pt x="1666240" y="1800860"/>
                    <a:pt x="1676400" y="1803400"/>
                  </a:cubicBezTo>
                  <a:cubicBezTo>
                    <a:pt x="1677670" y="1803400"/>
                    <a:pt x="1692910" y="1813560"/>
                    <a:pt x="1692910" y="1812290"/>
                  </a:cubicBezTo>
                  <a:cubicBezTo>
                    <a:pt x="1699260" y="1808480"/>
                    <a:pt x="1705610" y="1770380"/>
                    <a:pt x="1711960" y="1771650"/>
                  </a:cubicBezTo>
                  <a:cubicBezTo>
                    <a:pt x="1724660" y="1775460"/>
                    <a:pt x="1736090" y="1772920"/>
                    <a:pt x="1747520" y="1767840"/>
                  </a:cubicBezTo>
                  <a:cubicBezTo>
                    <a:pt x="1753870" y="1765300"/>
                    <a:pt x="1764030" y="1756410"/>
                    <a:pt x="1769110" y="1760220"/>
                  </a:cubicBezTo>
                  <a:cubicBezTo>
                    <a:pt x="1778000" y="1766570"/>
                    <a:pt x="1786890" y="1769110"/>
                    <a:pt x="1797050" y="1770380"/>
                  </a:cubicBezTo>
                  <a:cubicBezTo>
                    <a:pt x="1798320" y="1770380"/>
                    <a:pt x="1799590" y="1771650"/>
                    <a:pt x="1800860" y="1772920"/>
                  </a:cubicBezTo>
                  <a:cubicBezTo>
                    <a:pt x="1804670" y="1778000"/>
                    <a:pt x="1822450" y="1764030"/>
                    <a:pt x="1826260" y="1769110"/>
                  </a:cubicBezTo>
                  <a:cubicBezTo>
                    <a:pt x="1831340" y="1776730"/>
                    <a:pt x="1836420" y="1784350"/>
                    <a:pt x="1841500" y="1790700"/>
                  </a:cubicBezTo>
                  <a:cubicBezTo>
                    <a:pt x="1844040" y="1793240"/>
                    <a:pt x="1847850" y="1794510"/>
                    <a:pt x="1849120" y="1797050"/>
                  </a:cubicBezTo>
                  <a:cubicBezTo>
                    <a:pt x="1850390" y="1803400"/>
                    <a:pt x="1852930" y="1805940"/>
                    <a:pt x="1859280" y="1805940"/>
                  </a:cubicBezTo>
                  <a:cubicBezTo>
                    <a:pt x="1863090" y="1805940"/>
                    <a:pt x="1866900" y="1807210"/>
                    <a:pt x="1869440" y="1809750"/>
                  </a:cubicBezTo>
                  <a:cubicBezTo>
                    <a:pt x="1875790" y="1813560"/>
                    <a:pt x="1880870" y="1817370"/>
                    <a:pt x="1885950" y="1821180"/>
                  </a:cubicBezTo>
                  <a:cubicBezTo>
                    <a:pt x="1892300" y="1824990"/>
                    <a:pt x="1898650" y="1828800"/>
                    <a:pt x="1901190" y="1835150"/>
                  </a:cubicBezTo>
                  <a:cubicBezTo>
                    <a:pt x="1902460" y="1837690"/>
                    <a:pt x="1903730" y="1838960"/>
                    <a:pt x="1905000" y="1840230"/>
                  </a:cubicBezTo>
                  <a:cubicBezTo>
                    <a:pt x="1910080" y="1845310"/>
                    <a:pt x="1915160" y="1849120"/>
                    <a:pt x="1920240" y="1854200"/>
                  </a:cubicBezTo>
                  <a:cubicBezTo>
                    <a:pt x="1927860" y="1860550"/>
                    <a:pt x="1934210" y="1868170"/>
                    <a:pt x="1941830" y="1874520"/>
                  </a:cubicBezTo>
                  <a:cubicBezTo>
                    <a:pt x="1944370" y="1875790"/>
                    <a:pt x="1946910" y="1878330"/>
                    <a:pt x="1949450" y="1879600"/>
                  </a:cubicBezTo>
                  <a:cubicBezTo>
                    <a:pt x="1954530" y="1882140"/>
                    <a:pt x="1959610" y="1884680"/>
                    <a:pt x="1963420" y="1888490"/>
                  </a:cubicBezTo>
                  <a:cubicBezTo>
                    <a:pt x="1967230" y="1892300"/>
                    <a:pt x="1985010" y="1869440"/>
                    <a:pt x="1987550" y="1874520"/>
                  </a:cubicBezTo>
                  <a:cubicBezTo>
                    <a:pt x="1987550" y="1875790"/>
                    <a:pt x="1988820" y="1875790"/>
                    <a:pt x="1990090" y="1875790"/>
                  </a:cubicBezTo>
                  <a:cubicBezTo>
                    <a:pt x="1997710" y="1882140"/>
                    <a:pt x="2005330" y="1879600"/>
                    <a:pt x="2012950" y="1877060"/>
                  </a:cubicBezTo>
                  <a:cubicBezTo>
                    <a:pt x="2015490" y="1875790"/>
                    <a:pt x="2018030" y="1874520"/>
                    <a:pt x="2019300" y="1875790"/>
                  </a:cubicBezTo>
                  <a:cubicBezTo>
                    <a:pt x="2028190" y="1879600"/>
                    <a:pt x="2034540" y="1888490"/>
                    <a:pt x="2045970" y="1889760"/>
                  </a:cubicBezTo>
                  <a:cubicBezTo>
                    <a:pt x="2045970" y="1889760"/>
                    <a:pt x="2047240" y="1889760"/>
                    <a:pt x="2047240" y="1891030"/>
                  </a:cubicBezTo>
                  <a:cubicBezTo>
                    <a:pt x="2049780" y="1898650"/>
                    <a:pt x="2057400" y="1898650"/>
                    <a:pt x="2063750" y="1899920"/>
                  </a:cubicBezTo>
                  <a:cubicBezTo>
                    <a:pt x="2067560" y="1899920"/>
                    <a:pt x="2071370" y="1901190"/>
                    <a:pt x="2073910" y="1902460"/>
                  </a:cubicBezTo>
                  <a:cubicBezTo>
                    <a:pt x="2081530" y="1906270"/>
                    <a:pt x="2089150" y="1911350"/>
                    <a:pt x="2098040" y="1913890"/>
                  </a:cubicBezTo>
                  <a:cubicBezTo>
                    <a:pt x="2109470" y="1917700"/>
                    <a:pt x="2120900" y="1920240"/>
                    <a:pt x="2129790" y="1926590"/>
                  </a:cubicBezTo>
                  <a:cubicBezTo>
                    <a:pt x="2131060" y="1926590"/>
                    <a:pt x="2132330" y="1926590"/>
                    <a:pt x="2132330" y="1927860"/>
                  </a:cubicBezTo>
                  <a:cubicBezTo>
                    <a:pt x="2136140" y="1930400"/>
                    <a:pt x="2142490" y="1931670"/>
                    <a:pt x="2145030" y="1935480"/>
                  </a:cubicBezTo>
                  <a:cubicBezTo>
                    <a:pt x="2148840" y="1943100"/>
                    <a:pt x="2159000" y="1941830"/>
                    <a:pt x="2164080" y="1948180"/>
                  </a:cubicBezTo>
                  <a:lnTo>
                    <a:pt x="2165350" y="1948180"/>
                  </a:lnTo>
                  <a:cubicBezTo>
                    <a:pt x="2170430" y="1948180"/>
                    <a:pt x="2175510" y="1949450"/>
                    <a:pt x="2181860" y="1949450"/>
                  </a:cubicBezTo>
                  <a:cubicBezTo>
                    <a:pt x="2184400" y="1948180"/>
                    <a:pt x="2188210" y="1945640"/>
                    <a:pt x="2190750" y="1945640"/>
                  </a:cubicBezTo>
                  <a:cubicBezTo>
                    <a:pt x="2202180" y="1949450"/>
                    <a:pt x="2213610" y="1949450"/>
                    <a:pt x="2221230" y="1939290"/>
                  </a:cubicBezTo>
                  <a:cubicBezTo>
                    <a:pt x="2222500" y="1938020"/>
                    <a:pt x="2225040" y="1938020"/>
                    <a:pt x="2227580" y="1938020"/>
                  </a:cubicBezTo>
                  <a:lnTo>
                    <a:pt x="2237740" y="1938020"/>
                  </a:lnTo>
                  <a:cubicBezTo>
                    <a:pt x="2249170" y="1935480"/>
                    <a:pt x="2259330" y="1932940"/>
                    <a:pt x="2270760" y="1931670"/>
                  </a:cubicBezTo>
                  <a:cubicBezTo>
                    <a:pt x="2275840" y="1930400"/>
                    <a:pt x="2282190" y="1932940"/>
                    <a:pt x="2287270" y="1934210"/>
                  </a:cubicBezTo>
                  <a:cubicBezTo>
                    <a:pt x="2292350" y="1935480"/>
                    <a:pt x="2297430" y="1935480"/>
                    <a:pt x="2302510" y="1935480"/>
                  </a:cubicBezTo>
                  <a:cubicBezTo>
                    <a:pt x="2308860" y="1935480"/>
                    <a:pt x="2313940" y="1932940"/>
                    <a:pt x="2320290" y="1932940"/>
                  </a:cubicBezTo>
                  <a:cubicBezTo>
                    <a:pt x="2325370" y="1931670"/>
                    <a:pt x="2331720" y="1931670"/>
                    <a:pt x="2336800" y="1930400"/>
                  </a:cubicBezTo>
                  <a:cubicBezTo>
                    <a:pt x="2348230" y="1927860"/>
                    <a:pt x="2358390" y="1925320"/>
                    <a:pt x="2369820" y="1924050"/>
                  </a:cubicBezTo>
                  <a:cubicBezTo>
                    <a:pt x="2377440" y="1880870"/>
                    <a:pt x="2376170" y="1830070"/>
                    <a:pt x="2376170" y="1778000"/>
                  </a:cubicBezTo>
                  <a:close/>
                </a:path>
              </a:pathLst>
            </a:custGeom>
            <a:blipFill>
              <a:blip r:embed="rId2"/>
              <a:stretch>
                <a:fillRect l="-23201" r="-3637"/>
              </a:stretch>
            </a:blipFill>
          </p:spPr>
        </p:sp>
      </p:grpSp>
      <p:sp>
        <p:nvSpPr>
          <p:cNvPr id="5" name="TextBox 5"/>
          <p:cNvSpPr txBox="1"/>
          <p:nvPr/>
        </p:nvSpPr>
        <p:spPr>
          <a:xfrm>
            <a:off x="8360654" y="1028700"/>
            <a:ext cx="9499319" cy="93440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7423"/>
              </a:lnSpc>
            </a:pPr>
            <a:r>
              <a:rPr lang="en-US" sz="6186" spc="-61">
                <a:solidFill>
                  <a:srgbClr val="FAFEFF"/>
                </a:solidFill>
                <a:latin typeface="Open Sans 1 Bold"/>
              </a:rPr>
              <a:t>QUI EST ALBERT CAMUS?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7911138" y="2792809"/>
            <a:ext cx="10398351" cy="769441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947352" lvl="1" indent="-473676">
              <a:lnSpc>
                <a:spcPts val="6581"/>
              </a:lnSpc>
              <a:buFont typeface="Arial"/>
              <a:buChar char="•"/>
            </a:pPr>
            <a:r>
              <a:rPr lang="en-US" sz="4387" spc="43" dirty="0" err="1">
                <a:solidFill>
                  <a:srgbClr val="000000"/>
                </a:solidFill>
                <a:latin typeface="Open Sans 1" charset="0"/>
                <a:ea typeface="Open Sans 1" charset="0"/>
                <a:cs typeface="Open Sans 1" charset="0"/>
              </a:rPr>
              <a:t>écrivain</a:t>
            </a:r>
            <a:endParaRPr lang="en-US" sz="4387" spc="43" dirty="0">
              <a:solidFill>
                <a:srgbClr val="000000"/>
              </a:solidFill>
              <a:latin typeface="Open Sans 1" charset="0"/>
              <a:ea typeface="Open Sans 1" charset="0"/>
              <a:cs typeface="Open Sans 1" charset="0"/>
            </a:endParaRPr>
          </a:p>
          <a:p>
            <a:pPr marL="947352" lvl="1" indent="-473676">
              <a:lnSpc>
                <a:spcPts val="6581"/>
              </a:lnSpc>
              <a:buFont typeface="Arial"/>
              <a:buChar char="•"/>
            </a:pPr>
            <a:r>
              <a:rPr lang="en-US" sz="4387" spc="12" dirty="0" err="1">
                <a:solidFill>
                  <a:srgbClr val="000000"/>
                </a:solidFill>
                <a:latin typeface="Open Sans 1" charset="0"/>
                <a:ea typeface="Open Sans 1" charset="0"/>
                <a:cs typeface="Open Sans 1" charset="0"/>
              </a:rPr>
              <a:t>journaliste</a:t>
            </a:r>
            <a:endParaRPr lang="en-US" sz="4387" spc="12" dirty="0">
              <a:solidFill>
                <a:srgbClr val="000000"/>
              </a:solidFill>
              <a:latin typeface="Open Sans 1" charset="0"/>
              <a:ea typeface="Open Sans 1" charset="0"/>
              <a:cs typeface="Open Sans 1" charset="0"/>
            </a:endParaRPr>
          </a:p>
          <a:p>
            <a:pPr marL="947352" lvl="1" indent="-473676">
              <a:lnSpc>
                <a:spcPts val="6581"/>
              </a:lnSpc>
              <a:buFont typeface="Arial"/>
              <a:buChar char="•"/>
            </a:pPr>
            <a:r>
              <a:rPr lang="en-US" sz="4387" spc="12" dirty="0">
                <a:solidFill>
                  <a:srgbClr val="000000"/>
                </a:solidFill>
                <a:latin typeface="Open Sans 1" charset="0"/>
                <a:ea typeface="Open Sans 1" charset="0"/>
                <a:cs typeface="Open Sans 1" charset="0"/>
              </a:rPr>
              <a:t>philosophe</a:t>
            </a:r>
          </a:p>
          <a:p>
            <a:pPr marL="947352" lvl="1" indent="-473676">
              <a:lnSpc>
                <a:spcPts val="6581"/>
              </a:lnSpc>
              <a:buFont typeface="Arial"/>
              <a:buChar char="•"/>
            </a:pPr>
            <a:r>
              <a:rPr lang="en-US" sz="4387" spc="12" dirty="0">
                <a:solidFill>
                  <a:srgbClr val="000000"/>
                </a:solidFill>
                <a:latin typeface="Open Sans 1" charset="0"/>
                <a:ea typeface="Open Sans 1" charset="0"/>
                <a:cs typeface="Open Sans 1" charset="0"/>
              </a:rPr>
              <a:t>dramaturge</a:t>
            </a:r>
          </a:p>
          <a:p>
            <a:pPr marL="947352" lvl="1" indent="-473676">
              <a:lnSpc>
                <a:spcPts val="6581"/>
              </a:lnSpc>
              <a:buFont typeface="Arial"/>
              <a:buChar char="•"/>
            </a:pPr>
            <a:r>
              <a:rPr lang="en-US" sz="4387" spc="12" dirty="0" err="1">
                <a:solidFill>
                  <a:srgbClr val="000000"/>
                </a:solidFill>
                <a:latin typeface="Open Sans 1" charset="0"/>
                <a:ea typeface="Open Sans 1" charset="0"/>
                <a:cs typeface="Open Sans 1" charset="0"/>
              </a:rPr>
              <a:t>essayiste</a:t>
            </a:r>
            <a:endParaRPr lang="en-US" sz="4387" spc="12" dirty="0">
              <a:solidFill>
                <a:srgbClr val="000000"/>
              </a:solidFill>
              <a:latin typeface="Open Sans 1" charset="0"/>
              <a:ea typeface="Open Sans 1" charset="0"/>
              <a:cs typeface="Open Sans 1" charset="0"/>
            </a:endParaRPr>
          </a:p>
          <a:p>
            <a:pPr marL="947352" lvl="1" indent="-473676">
              <a:lnSpc>
                <a:spcPts val="6581"/>
              </a:lnSpc>
              <a:buFont typeface="Arial"/>
              <a:buChar char="•"/>
            </a:pPr>
            <a:r>
              <a:rPr lang="en-US" sz="4387" spc="12" dirty="0">
                <a:solidFill>
                  <a:srgbClr val="000000"/>
                </a:solidFill>
                <a:latin typeface="Open Sans 1" charset="0"/>
                <a:ea typeface="Open Sans 1" charset="0"/>
                <a:cs typeface="Open Sans 1" charset="0"/>
              </a:rPr>
              <a:t>un des </a:t>
            </a:r>
            <a:r>
              <a:rPr lang="en-US" sz="4387" spc="12" dirty="0" err="1">
                <a:solidFill>
                  <a:srgbClr val="000000"/>
                </a:solidFill>
                <a:latin typeface="Open Sans 1" charset="0"/>
                <a:ea typeface="Open Sans 1" charset="0"/>
                <a:cs typeface="Open Sans 1" charset="0"/>
              </a:rPr>
              <a:t>principaux</a:t>
            </a:r>
            <a:r>
              <a:rPr lang="en-US" sz="4387" spc="12" dirty="0">
                <a:solidFill>
                  <a:srgbClr val="000000"/>
                </a:solidFill>
                <a:latin typeface="Open Sans 1" charset="0"/>
                <a:ea typeface="Open Sans 1" charset="0"/>
                <a:cs typeface="Open Sans 1" charset="0"/>
              </a:rPr>
              <a:t> </a:t>
            </a:r>
            <a:r>
              <a:rPr lang="en-US" sz="4387" spc="12" dirty="0" err="1">
                <a:solidFill>
                  <a:srgbClr val="000000"/>
                </a:solidFill>
                <a:latin typeface="Open Sans 1" charset="0"/>
                <a:ea typeface="Open Sans 1" charset="0"/>
                <a:cs typeface="Open Sans 1" charset="0"/>
              </a:rPr>
              <a:t>représentants</a:t>
            </a:r>
            <a:r>
              <a:rPr lang="en-US" sz="4387" spc="12" dirty="0">
                <a:solidFill>
                  <a:srgbClr val="000000"/>
                </a:solidFill>
                <a:latin typeface="Open Sans 1" charset="0"/>
                <a:ea typeface="Open Sans 1" charset="0"/>
                <a:cs typeface="Open Sans 1" charset="0"/>
              </a:rPr>
              <a:t> de </a:t>
            </a:r>
            <a:r>
              <a:rPr lang="en-US" sz="4387" spc="12" dirty="0" err="1">
                <a:solidFill>
                  <a:srgbClr val="000000"/>
                </a:solidFill>
                <a:latin typeface="Open Sans 1" charset="0"/>
                <a:ea typeface="Open Sans 1" charset="0"/>
                <a:cs typeface="Open Sans 1" charset="0"/>
              </a:rPr>
              <a:t>l'existentialisme</a:t>
            </a:r>
            <a:r>
              <a:rPr lang="en-US" sz="4387" spc="12" dirty="0">
                <a:solidFill>
                  <a:srgbClr val="000000"/>
                </a:solidFill>
                <a:latin typeface="Open Sans 1" charset="0"/>
                <a:ea typeface="Open Sans 1" charset="0"/>
                <a:cs typeface="Open Sans 1" charset="0"/>
              </a:rPr>
              <a:t> </a:t>
            </a:r>
            <a:r>
              <a:rPr lang="en-US" sz="4387" spc="12" dirty="0" err="1">
                <a:solidFill>
                  <a:srgbClr val="000000"/>
                </a:solidFill>
                <a:latin typeface="Open Sans 1" charset="0"/>
                <a:ea typeface="Open Sans 1" charset="0"/>
                <a:cs typeface="Open Sans 1" charset="0"/>
              </a:rPr>
              <a:t>dans</a:t>
            </a:r>
            <a:r>
              <a:rPr lang="en-US" sz="4387" spc="12" dirty="0">
                <a:solidFill>
                  <a:srgbClr val="000000"/>
                </a:solidFill>
                <a:latin typeface="Open Sans 1" charset="0"/>
                <a:ea typeface="Open Sans 1" charset="0"/>
                <a:cs typeface="Open Sans 1" charset="0"/>
              </a:rPr>
              <a:t> la </a:t>
            </a:r>
            <a:r>
              <a:rPr lang="en-US" sz="4387" spc="12" dirty="0" err="1">
                <a:solidFill>
                  <a:srgbClr val="000000"/>
                </a:solidFill>
                <a:latin typeface="Open Sans 1" charset="0"/>
                <a:ea typeface="Open Sans 1" charset="0"/>
                <a:cs typeface="Open Sans 1" charset="0"/>
              </a:rPr>
              <a:t>littérature</a:t>
            </a:r>
            <a:endParaRPr lang="en-US" sz="4387" spc="12" dirty="0">
              <a:solidFill>
                <a:srgbClr val="000000"/>
              </a:solidFill>
              <a:latin typeface="Open Sans 1" charset="0"/>
              <a:ea typeface="Open Sans 1" charset="0"/>
              <a:cs typeface="Open Sans 1" charset="0"/>
            </a:endParaRPr>
          </a:p>
          <a:p>
            <a:pPr algn="ctr">
              <a:lnSpc>
                <a:spcPts val="6581"/>
              </a:lnSpc>
            </a:pPr>
            <a:endParaRPr dirty="0"/>
          </a:p>
          <a:p>
            <a:pPr algn="just">
              <a:lnSpc>
                <a:spcPts val="7181"/>
              </a:lnSpc>
            </a:pPr>
            <a:endParaRPr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8E49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0" y="0"/>
            <a:ext cx="18288000" cy="9701598"/>
          </a:xfrm>
          <a:prstGeom prst="rect">
            <a:avLst/>
          </a:prstGeom>
          <a:solidFill>
            <a:srgbClr val="B8B750"/>
          </a:solidFill>
        </p:spPr>
      </p:sp>
      <p:grpSp>
        <p:nvGrpSpPr>
          <p:cNvPr id="3" name="Group 3"/>
          <p:cNvGrpSpPr/>
          <p:nvPr/>
        </p:nvGrpSpPr>
        <p:grpSpPr>
          <a:xfrm>
            <a:off x="-1" y="1610210"/>
            <a:ext cx="18288001" cy="247142"/>
            <a:chOff x="0" y="0"/>
            <a:chExt cx="24733911" cy="284659"/>
          </a:xfrm>
        </p:grpSpPr>
        <p:sp>
          <p:nvSpPr>
            <p:cNvPr id="4" name="AutoShape 4"/>
            <p:cNvSpPr/>
            <p:nvPr/>
          </p:nvSpPr>
          <p:spPr>
            <a:xfrm>
              <a:off x="14828583" y="0"/>
              <a:ext cx="9905329" cy="257804"/>
            </a:xfrm>
            <a:prstGeom prst="rect">
              <a:avLst/>
            </a:prstGeom>
            <a:solidFill>
              <a:srgbClr val="E8E492"/>
            </a:solidFill>
          </p:spPr>
        </p:sp>
        <p:sp>
          <p:nvSpPr>
            <p:cNvPr id="5" name="AutoShape 5"/>
            <p:cNvSpPr/>
            <p:nvPr/>
          </p:nvSpPr>
          <p:spPr>
            <a:xfrm>
              <a:off x="0" y="0"/>
              <a:ext cx="14298475" cy="284659"/>
            </a:xfrm>
            <a:prstGeom prst="rect">
              <a:avLst/>
            </a:prstGeom>
            <a:solidFill>
              <a:srgbClr val="E8E492"/>
            </a:solidFill>
          </p:spPr>
        </p:sp>
      </p:grpSp>
      <p:pic>
        <p:nvPicPr>
          <p:cNvPr id="6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11852578" y="3990143"/>
            <a:ext cx="6081566" cy="5268157"/>
          </a:xfrm>
          <a:prstGeom prst="rect">
            <a:avLst/>
          </a:prstGeom>
        </p:spPr>
      </p:pic>
      <p:sp>
        <p:nvSpPr>
          <p:cNvPr id="7" name="TextBox 7"/>
          <p:cNvSpPr txBox="1"/>
          <p:nvPr/>
        </p:nvSpPr>
        <p:spPr>
          <a:xfrm>
            <a:off x="271760" y="120189"/>
            <a:ext cx="10155262" cy="119239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9917"/>
              </a:lnSpc>
              <a:spcBef>
                <a:spcPct val="0"/>
              </a:spcBef>
            </a:pPr>
            <a:r>
              <a:rPr lang="en-US" sz="6611" spc="66">
                <a:solidFill>
                  <a:srgbClr val="FAFEFF"/>
                </a:solidFill>
                <a:latin typeface="Open Sans 1 Bold"/>
              </a:rPr>
              <a:t>LA VIE D'ALBERT CAMUS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571440" y="2214542"/>
            <a:ext cx="11228228" cy="583493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940689" lvl="1" indent="-470344">
              <a:lnSpc>
                <a:spcPts val="6535"/>
              </a:lnSpc>
              <a:buFont typeface="Arial"/>
              <a:buChar char="•"/>
            </a:pPr>
            <a:r>
              <a:rPr lang="en-US" sz="3200" spc="43" dirty="0">
                <a:solidFill>
                  <a:srgbClr val="000000"/>
                </a:solidFill>
                <a:latin typeface="Open Sans 1 Bold"/>
              </a:rPr>
              <a:t>1913 </a:t>
            </a:r>
            <a:r>
              <a:rPr lang="en-US" sz="3200" spc="43" dirty="0">
                <a:solidFill>
                  <a:srgbClr val="000000"/>
                </a:solidFill>
                <a:latin typeface="Open Sans 1"/>
              </a:rPr>
              <a:t>– naissance à Mondovi (</a:t>
            </a:r>
            <a:r>
              <a:rPr lang="en-US" sz="3200" spc="43" dirty="0" err="1">
                <a:solidFill>
                  <a:srgbClr val="000000"/>
                </a:solidFill>
                <a:latin typeface="Open Sans 1"/>
              </a:rPr>
              <a:t>Algérie</a:t>
            </a:r>
            <a:r>
              <a:rPr lang="en-US" sz="3200" spc="43" dirty="0">
                <a:solidFill>
                  <a:srgbClr val="000000"/>
                </a:solidFill>
                <a:latin typeface="Open Sans 1"/>
              </a:rPr>
              <a:t>)</a:t>
            </a:r>
          </a:p>
          <a:p>
            <a:pPr>
              <a:lnSpc>
                <a:spcPts val="6535"/>
              </a:lnSpc>
              <a:spcBef>
                <a:spcPct val="0"/>
              </a:spcBef>
            </a:pPr>
            <a:endParaRPr sz="3200"/>
          </a:p>
          <a:p>
            <a:pPr marL="940689" lvl="1" indent="-470344">
              <a:lnSpc>
                <a:spcPts val="6535"/>
              </a:lnSpc>
              <a:buFont typeface="Arial"/>
              <a:buChar char="•"/>
            </a:pPr>
            <a:r>
              <a:rPr lang="en-US" sz="3200" spc="43" dirty="0">
                <a:solidFill>
                  <a:srgbClr val="000000"/>
                </a:solidFill>
                <a:latin typeface="Open Sans 1 Bold"/>
              </a:rPr>
              <a:t>1932 </a:t>
            </a:r>
            <a:r>
              <a:rPr lang="en-US" sz="3200" spc="43" dirty="0">
                <a:solidFill>
                  <a:srgbClr val="000000"/>
                </a:solidFill>
                <a:latin typeface="Open Sans 1" charset="0"/>
                <a:ea typeface="Open Sans 1" charset="0"/>
                <a:cs typeface="Open Sans 1" charset="0"/>
              </a:rPr>
              <a:t>- </a:t>
            </a:r>
            <a:r>
              <a:rPr lang="pl-PL" sz="3200" dirty="0" err="1">
                <a:latin typeface="Open Sans 1" charset="0"/>
                <a:ea typeface="Open Sans 1" charset="0"/>
                <a:cs typeface="Open Sans 1" charset="0"/>
              </a:rPr>
              <a:t>début</a:t>
            </a:r>
            <a:r>
              <a:rPr lang="pl-PL" sz="3200" dirty="0">
                <a:latin typeface="Open Sans 1" charset="0"/>
                <a:ea typeface="Open Sans 1" charset="0"/>
                <a:cs typeface="Open Sans 1" charset="0"/>
              </a:rPr>
              <a:t> des </a:t>
            </a:r>
            <a:r>
              <a:rPr lang="pl-PL" sz="3200" dirty="0" err="1">
                <a:latin typeface="Open Sans 1" charset="0"/>
                <a:ea typeface="Open Sans 1" charset="0"/>
                <a:cs typeface="Open Sans 1" charset="0"/>
              </a:rPr>
              <a:t>études</a:t>
            </a:r>
            <a:r>
              <a:rPr lang="pl-PL" sz="3200" dirty="0">
                <a:latin typeface="Open Sans 1" charset="0"/>
                <a:ea typeface="Open Sans 1" charset="0"/>
                <a:cs typeface="Open Sans 1" charset="0"/>
              </a:rPr>
              <a:t> à </a:t>
            </a:r>
            <a:r>
              <a:rPr lang="pl-PL" sz="3200" dirty="0" err="1">
                <a:latin typeface="Open Sans 1" charset="0"/>
                <a:ea typeface="Open Sans 1" charset="0"/>
                <a:cs typeface="Open Sans 1" charset="0"/>
              </a:rPr>
              <a:t>l'Université</a:t>
            </a:r>
            <a:r>
              <a:rPr lang="pl-PL" sz="3200" dirty="0">
                <a:latin typeface="Open Sans 1" charset="0"/>
                <a:ea typeface="Open Sans 1" charset="0"/>
                <a:cs typeface="Open Sans 1" charset="0"/>
              </a:rPr>
              <a:t> </a:t>
            </a:r>
            <a:r>
              <a:rPr lang="pl-PL" sz="3200" dirty="0" err="1">
                <a:latin typeface="Open Sans 1" charset="0"/>
                <a:ea typeface="Open Sans 1" charset="0"/>
                <a:cs typeface="Open Sans 1" charset="0"/>
              </a:rPr>
              <a:t>d'Alger</a:t>
            </a:r>
            <a:endParaRPr lang="pl-PL" sz="3200" dirty="0">
              <a:latin typeface="Open Sans 1" charset="0"/>
              <a:ea typeface="Open Sans 1" charset="0"/>
              <a:cs typeface="Open Sans 1" charset="0"/>
            </a:endParaRPr>
          </a:p>
          <a:p>
            <a:pPr>
              <a:lnSpc>
                <a:spcPts val="6535"/>
              </a:lnSpc>
              <a:spcBef>
                <a:spcPct val="0"/>
              </a:spcBef>
            </a:pPr>
            <a:endParaRPr sz="3200"/>
          </a:p>
          <a:p>
            <a:pPr marL="940689" lvl="1" indent="-470344">
              <a:lnSpc>
                <a:spcPts val="6535"/>
              </a:lnSpc>
              <a:buFont typeface="Arial"/>
              <a:buChar char="•"/>
            </a:pPr>
            <a:r>
              <a:rPr lang="en-US" sz="3200" spc="43" dirty="0">
                <a:solidFill>
                  <a:srgbClr val="000000"/>
                </a:solidFill>
                <a:latin typeface="Open Sans 1 Bold"/>
              </a:rPr>
              <a:t>1934 </a:t>
            </a:r>
            <a:r>
              <a:rPr lang="en-US" sz="3200" spc="43" dirty="0">
                <a:solidFill>
                  <a:srgbClr val="000000"/>
                </a:solidFill>
                <a:latin typeface="Open Sans 1"/>
              </a:rPr>
              <a:t>– </a:t>
            </a:r>
            <a:r>
              <a:rPr lang="en-US" sz="3200" spc="43" dirty="0" err="1">
                <a:solidFill>
                  <a:srgbClr val="000000"/>
                </a:solidFill>
                <a:latin typeface="Open Sans 1"/>
              </a:rPr>
              <a:t>mariage</a:t>
            </a:r>
            <a:r>
              <a:rPr lang="en-US" sz="3200" spc="43" dirty="0">
                <a:solidFill>
                  <a:srgbClr val="000000"/>
                </a:solidFill>
                <a:latin typeface="Open Sans 1"/>
              </a:rPr>
              <a:t> avec Simone </a:t>
            </a:r>
            <a:r>
              <a:rPr lang="en-US" sz="3200" spc="43" dirty="0" err="1">
                <a:solidFill>
                  <a:srgbClr val="000000"/>
                </a:solidFill>
                <a:latin typeface="Open Sans 1"/>
              </a:rPr>
              <a:t>Hié</a:t>
            </a:r>
            <a:endParaRPr lang="en-US" sz="3200" spc="43" dirty="0">
              <a:solidFill>
                <a:srgbClr val="000000"/>
              </a:solidFill>
              <a:latin typeface="Open Sans 1"/>
            </a:endParaRPr>
          </a:p>
          <a:p>
            <a:pPr>
              <a:lnSpc>
                <a:spcPts val="6535"/>
              </a:lnSpc>
              <a:spcBef>
                <a:spcPct val="0"/>
              </a:spcBef>
            </a:pPr>
            <a:endParaRPr sz="3200"/>
          </a:p>
          <a:p>
            <a:pPr marL="940689" lvl="1" indent="-470344">
              <a:lnSpc>
                <a:spcPts val="6535"/>
              </a:lnSpc>
              <a:buFont typeface="Arial"/>
              <a:buChar char="•"/>
            </a:pPr>
            <a:r>
              <a:rPr lang="en-US" sz="3200" spc="43" dirty="0">
                <a:solidFill>
                  <a:srgbClr val="000000"/>
                </a:solidFill>
                <a:latin typeface="Open Sans 1 Bold"/>
              </a:rPr>
              <a:t>1935 </a:t>
            </a:r>
            <a:r>
              <a:rPr lang="en-US" sz="3200" spc="43" dirty="0">
                <a:solidFill>
                  <a:srgbClr val="000000"/>
                </a:solidFill>
                <a:latin typeface="Open Sans 1"/>
              </a:rPr>
              <a:t>– </a:t>
            </a:r>
            <a:r>
              <a:rPr lang="pl-PL" sz="3200" dirty="0" err="1">
                <a:latin typeface="Open Sans 1" charset="0"/>
                <a:ea typeface="Open Sans 1" charset="0"/>
                <a:cs typeface="Open Sans 1" charset="0"/>
              </a:rPr>
              <a:t>adhésion</a:t>
            </a:r>
            <a:r>
              <a:rPr lang="en-US" sz="3200" spc="43" dirty="0">
                <a:solidFill>
                  <a:srgbClr val="000000"/>
                </a:solidFill>
                <a:latin typeface="Open Sans 1" charset="0"/>
                <a:ea typeface="Open Sans 1" charset="0"/>
                <a:cs typeface="Open Sans 1" charset="0"/>
              </a:rPr>
              <a:t> a</a:t>
            </a:r>
            <a:r>
              <a:rPr lang="en-US" sz="3200" spc="43" dirty="0">
                <a:solidFill>
                  <a:srgbClr val="000000"/>
                </a:solidFill>
                <a:latin typeface="Open Sans 1"/>
              </a:rPr>
              <a:t>u </a:t>
            </a:r>
            <a:r>
              <a:rPr lang="en-US" sz="3200" spc="43" dirty="0" err="1">
                <a:solidFill>
                  <a:srgbClr val="000000"/>
                </a:solidFill>
                <a:latin typeface="Open Sans 1"/>
              </a:rPr>
              <a:t>Parti</a:t>
            </a:r>
            <a:r>
              <a:rPr lang="en-US" sz="3200" spc="43" dirty="0">
                <a:solidFill>
                  <a:srgbClr val="000000"/>
                </a:solidFill>
                <a:latin typeface="Open Sans 1"/>
              </a:rPr>
              <a:t> </a:t>
            </a:r>
            <a:r>
              <a:rPr lang="en-US" sz="3200" spc="43" dirty="0" err="1">
                <a:solidFill>
                  <a:srgbClr val="000000"/>
                </a:solidFill>
                <a:latin typeface="Open Sans 1"/>
              </a:rPr>
              <a:t>communiste</a:t>
            </a:r>
            <a:r>
              <a:rPr lang="en-US" sz="3200" spc="43" dirty="0">
                <a:solidFill>
                  <a:srgbClr val="000000"/>
                </a:solidFill>
                <a:latin typeface="Open Sans 1"/>
              </a:rPr>
              <a:t> </a:t>
            </a:r>
            <a:r>
              <a:rPr lang="en-US" sz="3200" spc="43" dirty="0" err="1">
                <a:solidFill>
                  <a:srgbClr val="000000"/>
                </a:solidFill>
                <a:latin typeface="Open Sans 1"/>
              </a:rPr>
              <a:t>algérien</a:t>
            </a:r>
            <a:r>
              <a:rPr lang="en-US" sz="3200" spc="43" dirty="0">
                <a:solidFill>
                  <a:srgbClr val="000000"/>
                </a:solidFill>
                <a:latin typeface="Open Sans 1"/>
              </a:rPr>
              <a:t> (PCA) 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8E49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0" y="0"/>
            <a:ext cx="18288000" cy="9701598"/>
          </a:xfrm>
          <a:prstGeom prst="rect">
            <a:avLst/>
          </a:prstGeom>
          <a:solidFill>
            <a:srgbClr val="B8B750"/>
          </a:solidFill>
        </p:spPr>
      </p:sp>
      <p:grpSp>
        <p:nvGrpSpPr>
          <p:cNvPr id="3" name="Group 3"/>
          <p:cNvGrpSpPr/>
          <p:nvPr/>
        </p:nvGrpSpPr>
        <p:grpSpPr>
          <a:xfrm>
            <a:off x="0" y="1610211"/>
            <a:ext cx="18288000" cy="247141"/>
            <a:chOff x="0" y="0"/>
            <a:chExt cx="24733911" cy="284659"/>
          </a:xfrm>
        </p:grpSpPr>
        <p:sp>
          <p:nvSpPr>
            <p:cNvPr id="4" name="AutoShape 4"/>
            <p:cNvSpPr/>
            <p:nvPr/>
          </p:nvSpPr>
          <p:spPr>
            <a:xfrm>
              <a:off x="14828583" y="0"/>
              <a:ext cx="9905329" cy="257804"/>
            </a:xfrm>
            <a:prstGeom prst="rect">
              <a:avLst/>
            </a:prstGeom>
            <a:solidFill>
              <a:srgbClr val="E8E492"/>
            </a:solidFill>
          </p:spPr>
        </p:sp>
        <p:sp>
          <p:nvSpPr>
            <p:cNvPr id="5" name="AutoShape 5"/>
            <p:cNvSpPr/>
            <p:nvPr/>
          </p:nvSpPr>
          <p:spPr>
            <a:xfrm>
              <a:off x="0" y="0"/>
              <a:ext cx="14298475" cy="284659"/>
            </a:xfrm>
            <a:prstGeom prst="rect">
              <a:avLst/>
            </a:prstGeom>
            <a:solidFill>
              <a:srgbClr val="E8E492"/>
            </a:solidFill>
          </p:spPr>
        </p:sp>
      </p:grpSp>
      <p:sp>
        <p:nvSpPr>
          <p:cNvPr id="6" name="TextBox 6"/>
          <p:cNvSpPr txBox="1"/>
          <p:nvPr/>
        </p:nvSpPr>
        <p:spPr>
          <a:xfrm>
            <a:off x="271760" y="120189"/>
            <a:ext cx="10155262" cy="119239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9917"/>
              </a:lnSpc>
              <a:spcBef>
                <a:spcPct val="0"/>
              </a:spcBef>
            </a:pPr>
            <a:r>
              <a:rPr lang="en-US" sz="6611" spc="66">
                <a:solidFill>
                  <a:srgbClr val="FAFEFF"/>
                </a:solidFill>
                <a:latin typeface="Open Sans 1 Bold"/>
              </a:rPr>
              <a:t>LA VIE D'ALBERT CAMUS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571440" y="2143104"/>
            <a:ext cx="15784624" cy="750205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940689" lvl="1" indent="-470344">
              <a:lnSpc>
                <a:spcPts val="6535"/>
              </a:lnSpc>
              <a:buFont typeface="Arial"/>
              <a:buChar char="•"/>
            </a:pPr>
            <a:r>
              <a:rPr lang="en-US" sz="3200" spc="43" dirty="0">
                <a:solidFill>
                  <a:srgbClr val="000000"/>
                </a:solidFill>
                <a:latin typeface="Open Sans 1 Bold"/>
              </a:rPr>
              <a:t>1936 </a:t>
            </a:r>
            <a:r>
              <a:rPr lang="en-US" sz="3200" spc="43" dirty="0">
                <a:solidFill>
                  <a:srgbClr val="000000"/>
                </a:solidFill>
                <a:latin typeface="Open Sans 1"/>
              </a:rPr>
              <a:t>– </a:t>
            </a:r>
            <a:r>
              <a:rPr lang="pl-PL" sz="3200" spc="43" dirty="0" err="1">
                <a:solidFill>
                  <a:srgbClr val="000000"/>
                </a:solidFill>
                <a:latin typeface="Open Sans 1"/>
              </a:rPr>
              <a:t>création</a:t>
            </a:r>
            <a:r>
              <a:rPr lang="pl-PL" sz="3200" spc="43" dirty="0">
                <a:solidFill>
                  <a:srgbClr val="000000"/>
                </a:solidFill>
                <a:latin typeface="Open Sans 1"/>
              </a:rPr>
              <a:t> </a:t>
            </a:r>
            <a:r>
              <a:rPr lang="pl-PL" sz="3200" spc="43" dirty="0" err="1">
                <a:solidFill>
                  <a:srgbClr val="000000"/>
                </a:solidFill>
                <a:latin typeface="Open Sans 1"/>
              </a:rPr>
              <a:t>du</a:t>
            </a:r>
            <a:r>
              <a:rPr lang="pl-PL" sz="3200" spc="43" dirty="0">
                <a:solidFill>
                  <a:srgbClr val="000000"/>
                </a:solidFill>
                <a:latin typeface="Open Sans 1"/>
              </a:rPr>
              <a:t> </a:t>
            </a:r>
            <a:r>
              <a:rPr lang="en-US" sz="3200" spc="43" dirty="0">
                <a:solidFill>
                  <a:srgbClr val="000000"/>
                </a:solidFill>
                <a:latin typeface="Open Sans 1"/>
              </a:rPr>
              <a:t>„</a:t>
            </a:r>
            <a:r>
              <a:rPr lang="en-US" sz="3200" spc="43" dirty="0" err="1">
                <a:solidFill>
                  <a:srgbClr val="000000"/>
                </a:solidFill>
                <a:latin typeface="Open Sans 1"/>
              </a:rPr>
              <a:t>Théâtre</a:t>
            </a:r>
            <a:r>
              <a:rPr lang="en-US" sz="3200" spc="43" dirty="0">
                <a:solidFill>
                  <a:srgbClr val="000000"/>
                </a:solidFill>
                <a:latin typeface="Open Sans 1"/>
              </a:rPr>
              <a:t> du Travail”</a:t>
            </a:r>
          </a:p>
          <a:p>
            <a:pPr>
              <a:lnSpc>
                <a:spcPts val="6535"/>
              </a:lnSpc>
            </a:pPr>
            <a:endParaRPr sz="3200" dirty="0"/>
          </a:p>
          <a:p>
            <a:pPr marL="940689" lvl="1" indent="-470344">
              <a:lnSpc>
                <a:spcPts val="6535"/>
              </a:lnSpc>
              <a:buFont typeface="Arial"/>
              <a:buChar char="•"/>
            </a:pPr>
            <a:r>
              <a:rPr lang="en-US" sz="3200" spc="12" dirty="0">
                <a:solidFill>
                  <a:srgbClr val="000000"/>
                </a:solidFill>
                <a:latin typeface="Arimo Bold"/>
              </a:rPr>
              <a:t>1937 </a:t>
            </a:r>
            <a:r>
              <a:rPr lang="en-US" sz="3200" b="1" spc="12" dirty="0">
                <a:solidFill>
                  <a:srgbClr val="000000"/>
                </a:solidFill>
                <a:latin typeface="Arimo"/>
              </a:rPr>
              <a:t>– 1940 </a:t>
            </a:r>
            <a:r>
              <a:rPr lang="en-US" sz="3200" spc="12" dirty="0">
                <a:solidFill>
                  <a:srgbClr val="000000"/>
                </a:solidFill>
                <a:latin typeface="Arimo"/>
              </a:rPr>
              <a:t>- travail </a:t>
            </a:r>
            <a:r>
              <a:rPr lang="en-US" sz="3200" spc="12" dirty="0" err="1">
                <a:solidFill>
                  <a:srgbClr val="000000"/>
                </a:solidFill>
                <a:latin typeface="Arimo"/>
              </a:rPr>
              <a:t>dans</a:t>
            </a:r>
            <a:r>
              <a:rPr lang="en-US" sz="3200" spc="12" dirty="0">
                <a:solidFill>
                  <a:srgbClr val="000000"/>
                </a:solidFill>
                <a:latin typeface="Arimo"/>
              </a:rPr>
              <a:t> le </a:t>
            </a:r>
            <a:r>
              <a:rPr lang="en-US" sz="3200" spc="12" dirty="0" err="1">
                <a:solidFill>
                  <a:srgbClr val="000000"/>
                </a:solidFill>
                <a:latin typeface="Arimo"/>
              </a:rPr>
              <a:t>quotidien</a:t>
            </a:r>
            <a:r>
              <a:rPr lang="en-US" sz="3200" spc="12" dirty="0">
                <a:solidFill>
                  <a:srgbClr val="000000"/>
                </a:solidFill>
                <a:latin typeface="Arimo"/>
              </a:rPr>
              <a:t> </a:t>
            </a:r>
            <a:r>
              <a:rPr lang="en-US" sz="3200" spc="12" dirty="0" err="1">
                <a:solidFill>
                  <a:srgbClr val="000000"/>
                </a:solidFill>
                <a:latin typeface="Arimo"/>
              </a:rPr>
              <a:t>anticolonial</a:t>
            </a:r>
            <a:r>
              <a:rPr lang="en-US" sz="3200" spc="12" dirty="0">
                <a:solidFill>
                  <a:srgbClr val="000000"/>
                </a:solidFill>
                <a:latin typeface="Arimo"/>
              </a:rPr>
              <a:t> Alger </a:t>
            </a:r>
            <a:r>
              <a:rPr lang="en-US" sz="3200" spc="12" dirty="0" err="1">
                <a:solidFill>
                  <a:srgbClr val="000000"/>
                </a:solidFill>
                <a:latin typeface="Arimo"/>
              </a:rPr>
              <a:t>Républicain</a:t>
            </a:r>
            <a:endParaRPr lang="en-US" sz="3200" spc="12" dirty="0">
              <a:solidFill>
                <a:srgbClr val="000000"/>
              </a:solidFill>
              <a:latin typeface="Arimo"/>
            </a:endParaRPr>
          </a:p>
          <a:p>
            <a:pPr>
              <a:lnSpc>
                <a:spcPts val="6535"/>
              </a:lnSpc>
            </a:pPr>
            <a:endParaRPr sz="3200" dirty="0"/>
          </a:p>
          <a:p>
            <a:pPr marL="940689" lvl="1" indent="-470344">
              <a:lnSpc>
                <a:spcPts val="6535"/>
              </a:lnSpc>
              <a:buFont typeface="Arial"/>
              <a:buChar char="•"/>
            </a:pPr>
            <a:r>
              <a:rPr lang="en-US" sz="3200" spc="12" dirty="0">
                <a:solidFill>
                  <a:srgbClr val="000000"/>
                </a:solidFill>
                <a:latin typeface="Arimo Bold"/>
              </a:rPr>
              <a:t>1942 </a:t>
            </a:r>
            <a:r>
              <a:rPr lang="en-US" sz="3200" spc="12" dirty="0">
                <a:solidFill>
                  <a:srgbClr val="000000"/>
                </a:solidFill>
                <a:latin typeface="Arimo"/>
              </a:rPr>
              <a:t>- débuts avec le roman "Strangers" et un voyage permanent à Paris</a:t>
            </a:r>
          </a:p>
          <a:p>
            <a:pPr>
              <a:lnSpc>
                <a:spcPts val="6535"/>
              </a:lnSpc>
            </a:pPr>
            <a:endParaRPr sz="3200" dirty="0"/>
          </a:p>
          <a:p>
            <a:pPr marL="940689" lvl="1" indent="-470344">
              <a:lnSpc>
                <a:spcPts val="6535"/>
              </a:lnSpc>
              <a:buFont typeface="Arial"/>
              <a:buChar char="•"/>
            </a:pPr>
            <a:r>
              <a:rPr lang="en-US" sz="3200" spc="12" dirty="0">
                <a:solidFill>
                  <a:srgbClr val="000000"/>
                </a:solidFill>
                <a:latin typeface="Arimo Bold"/>
              </a:rPr>
              <a:t>1957</a:t>
            </a:r>
            <a:r>
              <a:rPr lang="en-US" sz="3200" spc="12" dirty="0">
                <a:solidFill>
                  <a:srgbClr val="000000"/>
                </a:solidFill>
                <a:latin typeface="Arimo"/>
              </a:rPr>
              <a:t> - </a:t>
            </a:r>
            <a:r>
              <a:rPr lang="en-US" sz="3200" spc="12" dirty="0" err="1">
                <a:solidFill>
                  <a:srgbClr val="000000"/>
                </a:solidFill>
                <a:latin typeface="Arimo"/>
              </a:rPr>
              <a:t>réception</a:t>
            </a:r>
            <a:r>
              <a:rPr lang="en-US" sz="3200" spc="12" dirty="0">
                <a:solidFill>
                  <a:srgbClr val="000000"/>
                </a:solidFill>
                <a:latin typeface="Arimo"/>
              </a:rPr>
              <a:t> du prix Nobel de </a:t>
            </a:r>
            <a:r>
              <a:rPr lang="en-US" sz="3200" spc="12" dirty="0" err="1">
                <a:solidFill>
                  <a:srgbClr val="000000"/>
                </a:solidFill>
                <a:latin typeface="Arimo"/>
              </a:rPr>
              <a:t>littérature</a:t>
            </a:r>
            <a:endParaRPr lang="en-US" sz="3200" spc="12" dirty="0">
              <a:solidFill>
                <a:srgbClr val="000000"/>
              </a:solidFill>
              <a:latin typeface="Arimo"/>
            </a:endParaRPr>
          </a:p>
          <a:p>
            <a:pPr>
              <a:lnSpc>
                <a:spcPts val="6535"/>
              </a:lnSpc>
            </a:pPr>
            <a:endParaRPr sz="3200" dirty="0"/>
          </a:p>
          <a:p>
            <a:pPr marL="940689" lvl="1" indent="-470344">
              <a:lnSpc>
                <a:spcPts val="6535"/>
              </a:lnSpc>
              <a:buFont typeface="Arial"/>
              <a:buChar char="•"/>
            </a:pPr>
            <a:r>
              <a:rPr lang="en-US" sz="3200" spc="12" dirty="0">
                <a:solidFill>
                  <a:srgbClr val="000000"/>
                </a:solidFill>
                <a:latin typeface="Arimo Bold"/>
              </a:rPr>
              <a:t>1960 </a:t>
            </a:r>
            <a:r>
              <a:rPr lang="en-US" sz="3200" spc="12" dirty="0">
                <a:solidFill>
                  <a:srgbClr val="000000"/>
                </a:solidFill>
                <a:latin typeface="Arimo"/>
              </a:rPr>
              <a:t>– mort </a:t>
            </a:r>
            <a:r>
              <a:rPr lang="en-US" sz="3200" spc="12" dirty="0" err="1">
                <a:solidFill>
                  <a:srgbClr val="000000"/>
                </a:solidFill>
                <a:latin typeface="Arimo"/>
              </a:rPr>
              <a:t>d’Albert</a:t>
            </a:r>
            <a:r>
              <a:rPr lang="en-US" sz="3200" spc="12" dirty="0">
                <a:solidFill>
                  <a:srgbClr val="000000"/>
                </a:solidFill>
                <a:latin typeface="Arimo"/>
              </a:rPr>
              <a:t> Camus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8B7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8672741" y="0"/>
            <a:ext cx="9615259" cy="10287000"/>
          </a:xfrm>
          <a:prstGeom prst="rect">
            <a:avLst/>
          </a:prstGeom>
          <a:solidFill>
            <a:srgbClr val="E8E492"/>
          </a:solidFill>
        </p:spPr>
      </p:sp>
      <p:sp>
        <p:nvSpPr>
          <p:cNvPr id="3" name="AutoShape 3"/>
          <p:cNvSpPr/>
          <p:nvPr/>
        </p:nvSpPr>
        <p:spPr>
          <a:xfrm>
            <a:off x="928234" y="0"/>
            <a:ext cx="200932" cy="8517633"/>
          </a:xfrm>
          <a:prstGeom prst="rect">
            <a:avLst/>
          </a:prstGeom>
          <a:solidFill>
            <a:srgbClr val="000000"/>
          </a:solidFill>
        </p:spPr>
      </p:sp>
      <p:pic>
        <p:nvPicPr>
          <p:cNvPr id="4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3429293" y="775946"/>
            <a:ext cx="2209296" cy="6750627"/>
          </a:xfrm>
          <a:prstGeom prst="rect">
            <a:avLst/>
          </a:prstGeom>
        </p:spPr>
      </p:pic>
      <p:sp>
        <p:nvSpPr>
          <p:cNvPr id="5" name="TextBox 5"/>
          <p:cNvSpPr txBox="1"/>
          <p:nvPr/>
        </p:nvSpPr>
        <p:spPr>
          <a:xfrm>
            <a:off x="1166735" y="7607877"/>
            <a:ext cx="6734413" cy="224450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9133"/>
              </a:lnSpc>
            </a:pPr>
            <a:r>
              <a:rPr lang="en-US" sz="6089" spc="60" dirty="0">
                <a:solidFill>
                  <a:srgbClr val="FFFFFF"/>
                </a:solidFill>
                <a:latin typeface="Open Sans 1 Bold"/>
              </a:rPr>
              <a:t>SURNOMS </a:t>
            </a:r>
          </a:p>
          <a:p>
            <a:pPr algn="ctr">
              <a:lnSpc>
                <a:spcPts val="9133"/>
              </a:lnSpc>
              <a:spcBef>
                <a:spcPct val="0"/>
              </a:spcBef>
            </a:pPr>
            <a:r>
              <a:rPr lang="en-US" sz="6089" spc="60" dirty="0">
                <a:solidFill>
                  <a:srgbClr val="FFFFFF"/>
                </a:solidFill>
                <a:latin typeface="Open Sans 1 Bold"/>
              </a:rPr>
              <a:t>D'ALBERT CAMUS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9144000" y="2499432"/>
            <a:ext cx="7061002" cy="513573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1177472" lvl="1" indent="-588736">
              <a:lnSpc>
                <a:spcPts val="8180"/>
              </a:lnSpc>
              <a:buFont typeface="Arial"/>
              <a:buChar char="•"/>
            </a:pPr>
            <a:r>
              <a:rPr lang="en-US" sz="5453" spc="54" dirty="0">
                <a:solidFill>
                  <a:srgbClr val="000000"/>
                </a:solidFill>
                <a:latin typeface="Open Sans 1" charset="0"/>
                <a:ea typeface="Open Sans 1" charset="0"/>
                <a:cs typeface="Open Sans 1" charset="0"/>
              </a:rPr>
              <a:t>Vincent Capable </a:t>
            </a:r>
          </a:p>
          <a:p>
            <a:pPr marL="1177472" lvl="1" indent="-588736">
              <a:lnSpc>
                <a:spcPts val="8180"/>
              </a:lnSpc>
              <a:buFont typeface="Arial"/>
              <a:buChar char="•"/>
            </a:pPr>
            <a:r>
              <a:rPr lang="en-US" sz="5453" spc="54" dirty="0">
                <a:solidFill>
                  <a:srgbClr val="000000"/>
                </a:solidFill>
                <a:latin typeface="Open Sans 1" charset="0"/>
                <a:ea typeface="Open Sans 1" charset="0"/>
                <a:cs typeface="Open Sans 1" charset="0"/>
              </a:rPr>
              <a:t>Jean </a:t>
            </a:r>
            <a:r>
              <a:rPr lang="en-US" sz="5453" spc="54" dirty="0" err="1">
                <a:solidFill>
                  <a:srgbClr val="000000"/>
                </a:solidFill>
                <a:latin typeface="Open Sans 1" charset="0"/>
                <a:ea typeface="Open Sans 1" charset="0"/>
                <a:cs typeface="Open Sans 1" charset="0"/>
              </a:rPr>
              <a:t>Meursault</a:t>
            </a:r>
            <a:r>
              <a:rPr lang="en-US" sz="5453" spc="54" dirty="0">
                <a:solidFill>
                  <a:srgbClr val="000000"/>
                </a:solidFill>
                <a:latin typeface="Open Sans 1" charset="0"/>
                <a:ea typeface="Open Sans 1" charset="0"/>
                <a:cs typeface="Open Sans 1" charset="0"/>
              </a:rPr>
              <a:t> </a:t>
            </a:r>
          </a:p>
          <a:p>
            <a:pPr marL="1177472" lvl="1" indent="-588736">
              <a:lnSpc>
                <a:spcPts val="8180"/>
              </a:lnSpc>
              <a:buFont typeface="Arial"/>
              <a:buChar char="•"/>
            </a:pPr>
            <a:r>
              <a:rPr lang="en-US" sz="5453" spc="54" dirty="0">
                <a:solidFill>
                  <a:srgbClr val="000000"/>
                </a:solidFill>
                <a:latin typeface="Open Sans 1" charset="0"/>
                <a:ea typeface="Open Sans 1" charset="0"/>
                <a:cs typeface="Open Sans 1" charset="0"/>
              </a:rPr>
              <a:t>Louis </a:t>
            </a:r>
            <a:r>
              <a:rPr lang="en-US" sz="5453" spc="54" dirty="0" err="1">
                <a:solidFill>
                  <a:srgbClr val="000000"/>
                </a:solidFill>
                <a:latin typeface="Open Sans 1" charset="0"/>
                <a:ea typeface="Open Sans 1" charset="0"/>
                <a:cs typeface="Open Sans 1" charset="0"/>
              </a:rPr>
              <a:t>Neuville</a:t>
            </a:r>
            <a:r>
              <a:rPr lang="en-US" sz="5453" spc="54" dirty="0">
                <a:solidFill>
                  <a:srgbClr val="000000"/>
                </a:solidFill>
                <a:latin typeface="Open Sans 1" charset="0"/>
                <a:ea typeface="Open Sans 1" charset="0"/>
                <a:cs typeface="Open Sans 1" charset="0"/>
              </a:rPr>
              <a:t> </a:t>
            </a:r>
          </a:p>
          <a:p>
            <a:pPr marL="1177472" lvl="1" indent="-588736">
              <a:lnSpc>
                <a:spcPts val="8180"/>
              </a:lnSpc>
              <a:buFont typeface="Arial"/>
              <a:buChar char="•"/>
            </a:pPr>
            <a:r>
              <a:rPr lang="en-US" sz="5453" spc="54" dirty="0">
                <a:solidFill>
                  <a:srgbClr val="000000"/>
                </a:solidFill>
                <a:latin typeface="Open Sans 1" charset="0"/>
                <a:ea typeface="Open Sans 1" charset="0"/>
                <a:cs typeface="Open Sans 1" charset="0"/>
              </a:rPr>
              <a:t>Demos</a:t>
            </a:r>
          </a:p>
          <a:p>
            <a:pPr marL="1177472" lvl="1" indent="-588736">
              <a:lnSpc>
                <a:spcPts val="8180"/>
              </a:lnSpc>
              <a:buFont typeface="Arial"/>
              <a:buChar char="•"/>
            </a:pPr>
            <a:r>
              <a:rPr lang="en-US" sz="5453" spc="54" dirty="0" err="1">
                <a:solidFill>
                  <a:srgbClr val="000000"/>
                </a:solidFill>
                <a:latin typeface="Open Sans 1" charset="0"/>
                <a:ea typeface="Open Sans 1" charset="0"/>
                <a:cs typeface="Open Sans 1" charset="0"/>
              </a:rPr>
              <a:t>Irenée</a:t>
            </a:r>
            <a:endParaRPr lang="en-US" sz="5453" spc="54" dirty="0">
              <a:solidFill>
                <a:srgbClr val="000000"/>
              </a:solidFill>
              <a:latin typeface="Open Sans 1" charset="0"/>
              <a:ea typeface="Open Sans 1" charset="0"/>
              <a:cs typeface="Open Sans 1" charset="0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8E49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1" y="0"/>
            <a:ext cx="18288000" cy="2500294"/>
          </a:xfrm>
          <a:prstGeom prst="rect">
            <a:avLst/>
          </a:prstGeom>
          <a:solidFill>
            <a:srgbClr val="B8B750"/>
          </a:solidFill>
        </p:spPr>
      </p:sp>
      <p:sp>
        <p:nvSpPr>
          <p:cNvPr id="3" name="TextBox 3"/>
          <p:cNvSpPr txBox="1"/>
          <p:nvPr/>
        </p:nvSpPr>
        <p:spPr>
          <a:xfrm>
            <a:off x="1028700" y="3045597"/>
            <a:ext cx="11444747" cy="630332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1194098" lvl="1" indent="-597049">
              <a:lnSpc>
                <a:spcPts val="8296"/>
              </a:lnSpc>
              <a:buFont typeface="Arial"/>
              <a:buChar char="•"/>
            </a:pPr>
            <a:r>
              <a:rPr lang="pl-PL" sz="5530" spc="55" dirty="0">
                <a:solidFill>
                  <a:srgbClr val="000000"/>
                </a:solidFill>
                <a:latin typeface="Open Sans 1" charset="0"/>
                <a:ea typeface="Open Sans 1" charset="0"/>
                <a:cs typeface="Open Sans 1" charset="0"/>
              </a:rPr>
              <a:t>la non-</a:t>
            </a:r>
            <a:r>
              <a:rPr lang="en-US" sz="5530" spc="55" dirty="0">
                <a:solidFill>
                  <a:srgbClr val="000000"/>
                </a:solidFill>
                <a:latin typeface="Open Sans 1" charset="0"/>
                <a:ea typeface="Open Sans 1" charset="0"/>
                <a:cs typeface="Open Sans 1" charset="0"/>
              </a:rPr>
              <a:t>existence de Dieu</a:t>
            </a:r>
          </a:p>
          <a:p>
            <a:pPr marL="1194098" lvl="1" indent="-597049">
              <a:lnSpc>
                <a:spcPts val="8296"/>
              </a:lnSpc>
              <a:buFont typeface="Arial"/>
              <a:buChar char="•"/>
            </a:pPr>
            <a:r>
              <a:rPr lang="en-US" sz="5530" spc="20" dirty="0">
                <a:solidFill>
                  <a:srgbClr val="000000"/>
                </a:solidFill>
                <a:latin typeface="Open Sans 1" charset="0"/>
                <a:ea typeface="Open Sans 1" charset="0"/>
                <a:cs typeface="Open Sans 1" charset="0"/>
              </a:rPr>
              <a:t>la </a:t>
            </a:r>
            <a:r>
              <a:rPr lang="en-US" sz="5530" spc="20" dirty="0" err="1">
                <a:solidFill>
                  <a:srgbClr val="000000"/>
                </a:solidFill>
                <a:latin typeface="Open Sans 1" charset="0"/>
                <a:ea typeface="Open Sans 1" charset="0"/>
                <a:cs typeface="Open Sans 1" charset="0"/>
              </a:rPr>
              <a:t>futilité</a:t>
            </a:r>
            <a:r>
              <a:rPr lang="en-US" sz="5530" spc="20" dirty="0">
                <a:solidFill>
                  <a:srgbClr val="000000"/>
                </a:solidFill>
                <a:latin typeface="Open Sans 1" charset="0"/>
                <a:ea typeface="Open Sans 1" charset="0"/>
                <a:cs typeface="Open Sans 1" charset="0"/>
              </a:rPr>
              <a:t> de la vie </a:t>
            </a:r>
            <a:r>
              <a:rPr lang="en-US" sz="5530" spc="20" dirty="0" err="1">
                <a:solidFill>
                  <a:srgbClr val="000000"/>
                </a:solidFill>
                <a:latin typeface="Open Sans 1" charset="0"/>
                <a:ea typeface="Open Sans 1" charset="0"/>
                <a:cs typeface="Open Sans 1" charset="0"/>
              </a:rPr>
              <a:t>humaine</a:t>
            </a:r>
            <a:endParaRPr lang="en-US" sz="5530" spc="20" dirty="0">
              <a:solidFill>
                <a:srgbClr val="000000"/>
              </a:solidFill>
              <a:latin typeface="Open Sans 1" charset="0"/>
              <a:ea typeface="Open Sans 1" charset="0"/>
              <a:cs typeface="Open Sans 1" charset="0"/>
            </a:endParaRPr>
          </a:p>
          <a:p>
            <a:pPr marL="1194098" lvl="1" indent="-597049">
              <a:lnSpc>
                <a:spcPts val="8296"/>
              </a:lnSpc>
              <a:buFont typeface="Arial"/>
              <a:buChar char="•"/>
            </a:pPr>
            <a:r>
              <a:rPr lang="en-US" sz="5530" spc="20" dirty="0">
                <a:solidFill>
                  <a:srgbClr val="000000"/>
                </a:solidFill>
                <a:latin typeface="Open Sans 1" charset="0"/>
                <a:ea typeface="Open Sans 1" charset="0"/>
                <a:cs typeface="Open Sans 1" charset="0"/>
              </a:rPr>
              <a:t>la </a:t>
            </a:r>
            <a:r>
              <a:rPr lang="en-US" sz="5530" spc="20" dirty="0" err="1">
                <a:solidFill>
                  <a:srgbClr val="000000"/>
                </a:solidFill>
                <a:latin typeface="Open Sans 1" charset="0"/>
                <a:ea typeface="Open Sans 1" charset="0"/>
                <a:cs typeface="Open Sans 1" charset="0"/>
              </a:rPr>
              <a:t>responsabilité</a:t>
            </a:r>
            <a:r>
              <a:rPr lang="en-US" sz="5530" spc="20" dirty="0">
                <a:solidFill>
                  <a:srgbClr val="000000"/>
                </a:solidFill>
                <a:latin typeface="Open Sans 1" charset="0"/>
                <a:ea typeface="Open Sans 1" charset="0"/>
                <a:cs typeface="Open Sans 1" charset="0"/>
              </a:rPr>
              <a:t> </a:t>
            </a:r>
            <a:r>
              <a:rPr lang="en-US" sz="5530" spc="20" dirty="0" err="1">
                <a:solidFill>
                  <a:srgbClr val="000000"/>
                </a:solidFill>
                <a:latin typeface="Open Sans 1" charset="0"/>
                <a:ea typeface="Open Sans 1" charset="0"/>
                <a:cs typeface="Open Sans 1" charset="0"/>
              </a:rPr>
              <a:t>humaine</a:t>
            </a:r>
            <a:r>
              <a:rPr lang="en-US" sz="5530" spc="20" dirty="0">
                <a:solidFill>
                  <a:srgbClr val="000000"/>
                </a:solidFill>
                <a:latin typeface="Open Sans 1" charset="0"/>
                <a:ea typeface="Open Sans 1" charset="0"/>
                <a:cs typeface="Open Sans 1" charset="0"/>
              </a:rPr>
              <a:t> de son </a:t>
            </a:r>
            <a:r>
              <a:rPr lang="en-US" sz="5530" spc="20" dirty="0" err="1">
                <a:solidFill>
                  <a:srgbClr val="000000"/>
                </a:solidFill>
                <a:latin typeface="Open Sans 1" charset="0"/>
                <a:ea typeface="Open Sans 1" charset="0"/>
                <a:cs typeface="Open Sans 1" charset="0"/>
              </a:rPr>
              <a:t>propre</a:t>
            </a:r>
            <a:r>
              <a:rPr lang="en-US" sz="5530" spc="20" dirty="0">
                <a:solidFill>
                  <a:srgbClr val="000000"/>
                </a:solidFill>
                <a:latin typeface="Open Sans 1" charset="0"/>
                <a:ea typeface="Open Sans 1" charset="0"/>
                <a:cs typeface="Open Sans 1" charset="0"/>
              </a:rPr>
              <a:t> </a:t>
            </a:r>
            <a:r>
              <a:rPr lang="en-US" sz="5530" spc="20" dirty="0" err="1">
                <a:solidFill>
                  <a:srgbClr val="000000"/>
                </a:solidFill>
                <a:latin typeface="Open Sans 1" charset="0"/>
                <a:ea typeface="Open Sans 1" charset="0"/>
                <a:cs typeface="Open Sans 1" charset="0"/>
              </a:rPr>
              <a:t>destin</a:t>
            </a:r>
            <a:endParaRPr lang="en-US" sz="5530" spc="20" dirty="0">
              <a:solidFill>
                <a:srgbClr val="000000"/>
              </a:solidFill>
              <a:latin typeface="Open Sans 1" charset="0"/>
              <a:ea typeface="Open Sans 1" charset="0"/>
              <a:cs typeface="Open Sans 1" charset="0"/>
            </a:endParaRPr>
          </a:p>
          <a:p>
            <a:pPr marL="1194098" lvl="1" indent="-597049">
              <a:lnSpc>
                <a:spcPts val="8296"/>
              </a:lnSpc>
              <a:buFont typeface="Arial"/>
              <a:buChar char="•"/>
            </a:pPr>
            <a:r>
              <a:rPr lang="pl-PL" sz="5530" spc="20" dirty="0">
                <a:solidFill>
                  <a:srgbClr val="000000"/>
                </a:solidFill>
                <a:latin typeface="Open Sans 1" charset="0"/>
                <a:ea typeface="Open Sans 1" charset="0"/>
                <a:cs typeface="Open Sans 1" charset="0"/>
              </a:rPr>
              <a:t>l’</a:t>
            </a:r>
            <a:r>
              <a:rPr lang="en-US" sz="5530" spc="20" dirty="0" err="1">
                <a:solidFill>
                  <a:srgbClr val="000000"/>
                </a:solidFill>
                <a:latin typeface="Open Sans 1" charset="0"/>
                <a:ea typeface="Open Sans 1" charset="0"/>
                <a:cs typeface="Open Sans 1" charset="0"/>
              </a:rPr>
              <a:t>absurdité</a:t>
            </a:r>
            <a:r>
              <a:rPr lang="en-US" sz="5530" spc="20" dirty="0">
                <a:solidFill>
                  <a:srgbClr val="000000"/>
                </a:solidFill>
                <a:latin typeface="Open Sans 1" charset="0"/>
                <a:ea typeface="Open Sans 1" charset="0"/>
                <a:cs typeface="Open Sans 1" charset="0"/>
              </a:rPr>
              <a:t> de la vie</a:t>
            </a:r>
          </a:p>
          <a:p>
            <a:pPr marL="1194098" lvl="1" indent="-597049" algn="l">
              <a:lnSpc>
                <a:spcPts val="8296"/>
              </a:lnSpc>
              <a:buFont typeface="Arial"/>
              <a:buChar char="•"/>
            </a:pPr>
            <a:r>
              <a:rPr lang="pl-PL" sz="5530" spc="20" dirty="0">
                <a:solidFill>
                  <a:srgbClr val="000000"/>
                </a:solidFill>
                <a:latin typeface="Open Sans 1" charset="0"/>
                <a:ea typeface="Open Sans 1" charset="0"/>
                <a:cs typeface="Open Sans 1" charset="0"/>
              </a:rPr>
              <a:t>la </a:t>
            </a:r>
            <a:r>
              <a:rPr lang="en-US" sz="5530" spc="20" dirty="0" err="1">
                <a:solidFill>
                  <a:srgbClr val="000000"/>
                </a:solidFill>
                <a:latin typeface="Open Sans 1" charset="0"/>
                <a:ea typeface="Open Sans 1" charset="0"/>
                <a:cs typeface="Open Sans 1" charset="0"/>
              </a:rPr>
              <a:t>philosophie</a:t>
            </a:r>
            <a:r>
              <a:rPr lang="en-US" sz="5530" spc="20" dirty="0">
                <a:solidFill>
                  <a:srgbClr val="000000"/>
                </a:solidFill>
                <a:latin typeface="Open Sans 1" charset="0"/>
                <a:ea typeface="Open Sans 1" charset="0"/>
                <a:cs typeface="Open Sans 1" charset="0"/>
              </a:rPr>
              <a:t> de la </a:t>
            </a:r>
            <a:r>
              <a:rPr lang="en-US" sz="5530" spc="20" dirty="0" err="1">
                <a:solidFill>
                  <a:srgbClr val="000000"/>
                </a:solidFill>
                <a:latin typeface="Open Sans 1" charset="0"/>
                <a:ea typeface="Open Sans 1" charset="0"/>
                <a:cs typeface="Open Sans 1" charset="0"/>
              </a:rPr>
              <a:t>rébellion</a:t>
            </a:r>
            <a:endParaRPr lang="en-US" sz="5530" spc="20" dirty="0">
              <a:solidFill>
                <a:srgbClr val="000000"/>
              </a:solidFill>
              <a:latin typeface="Open Sans 1" charset="0"/>
              <a:ea typeface="Open Sans 1" charset="0"/>
              <a:cs typeface="Open Sans 1" charset="0"/>
            </a:endParaRPr>
          </a:p>
        </p:txBody>
      </p:sp>
      <p:grpSp>
        <p:nvGrpSpPr>
          <p:cNvPr id="4" name="Group 4"/>
          <p:cNvGrpSpPr/>
          <p:nvPr/>
        </p:nvGrpSpPr>
        <p:grpSpPr>
          <a:xfrm>
            <a:off x="0" y="1963104"/>
            <a:ext cx="18288000" cy="251438"/>
            <a:chOff x="0" y="0"/>
            <a:chExt cx="24733911" cy="284659"/>
          </a:xfrm>
        </p:grpSpPr>
        <p:sp>
          <p:nvSpPr>
            <p:cNvPr id="5" name="AutoShape 5"/>
            <p:cNvSpPr/>
            <p:nvPr/>
          </p:nvSpPr>
          <p:spPr>
            <a:xfrm>
              <a:off x="14828583" y="0"/>
              <a:ext cx="9905329" cy="257804"/>
            </a:xfrm>
            <a:prstGeom prst="rect">
              <a:avLst/>
            </a:prstGeom>
            <a:solidFill>
              <a:srgbClr val="E8E492"/>
            </a:solidFill>
          </p:spPr>
        </p:sp>
        <p:sp>
          <p:nvSpPr>
            <p:cNvPr id="6" name="AutoShape 6"/>
            <p:cNvSpPr/>
            <p:nvPr/>
          </p:nvSpPr>
          <p:spPr>
            <a:xfrm>
              <a:off x="0" y="0"/>
              <a:ext cx="14298475" cy="284659"/>
            </a:xfrm>
            <a:prstGeom prst="rect">
              <a:avLst/>
            </a:prstGeom>
            <a:solidFill>
              <a:srgbClr val="E8E492"/>
            </a:solidFill>
          </p:spPr>
        </p:sp>
      </p:grpSp>
      <p:pic>
        <p:nvPicPr>
          <p:cNvPr id="7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14222831" y="2643170"/>
            <a:ext cx="4065169" cy="7374457"/>
          </a:xfrm>
          <a:prstGeom prst="rect">
            <a:avLst/>
          </a:prstGeom>
        </p:spPr>
      </p:pic>
      <p:sp>
        <p:nvSpPr>
          <p:cNvPr id="8" name="TextBox 8"/>
          <p:cNvSpPr txBox="1"/>
          <p:nvPr/>
        </p:nvSpPr>
        <p:spPr>
          <a:xfrm>
            <a:off x="4886308" y="580807"/>
            <a:ext cx="8534400" cy="11049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8743"/>
              </a:lnSpc>
            </a:pPr>
            <a:r>
              <a:rPr lang="en-US" sz="7286" spc="-72">
                <a:solidFill>
                  <a:srgbClr val="FAFEFF"/>
                </a:solidFill>
                <a:latin typeface="Open Sans 1 Bold"/>
              </a:rPr>
              <a:t>L’EXISTENTIALISME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399</TotalTime>
  <Words>971</Words>
  <Application>Microsoft Office PowerPoint</Application>
  <PresentationFormat>Niestandardowy</PresentationFormat>
  <Paragraphs>178</Paragraphs>
  <Slides>20</Slides>
  <Notes>0</Notes>
  <HiddenSlides>0</HiddenSlides>
  <MMClips>0</MMClips>
  <ScaleCrop>false</ScaleCrop>
  <HeadingPairs>
    <vt:vector size="6" baseType="variant">
      <vt:variant>
        <vt:lpstr>Używane czcionki</vt:lpstr>
      </vt:variant>
      <vt:variant>
        <vt:i4>12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20</vt:i4>
      </vt:variant>
    </vt:vector>
  </HeadingPairs>
  <TitlesOfParts>
    <vt:vector size="33" baseType="lpstr">
      <vt:lpstr>Arimo Bold</vt:lpstr>
      <vt:lpstr>Open Sans 1</vt:lpstr>
      <vt:lpstr>Open Sans Light Bold</vt:lpstr>
      <vt:lpstr>Calibri</vt:lpstr>
      <vt:lpstr>Open Sans 2 Italics</vt:lpstr>
      <vt:lpstr>Intro Rust</vt:lpstr>
      <vt:lpstr>Courier New</vt:lpstr>
      <vt:lpstr>Open Sans 1 Bold</vt:lpstr>
      <vt:lpstr>Arial</vt:lpstr>
      <vt:lpstr>Open Sans 1 Bold Italics</vt:lpstr>
      <vt:lpstr>Arimo</vt:lpstr>
      <vt:lpstr>Open Sans 1 Italics</vt:lpstr>
      <vt:lpstr>Office Theme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Origami Księga Pomysłów Burza Mózgów Prezentacja</dc:title>
  <dc:creator>Lenovo</dc:creator>
  <cp:lastModifiedBy>Beata Kawalec</cp:lastModifiedBy>
  <cp:revision>14</cp:revision>
  <dcterms:created xsi:type="dcterms:W3CDTF">2006-08-16T00:00:00Z</dcterms:created>
  <dcterms:modified xsi:type="dcterms:W3CDTF">2022-09-11T16:10:46Z</dcterms:modified>
  <dc:identifier>DAFA9JEUmII</dc:identifier>
</cp:coreProperties>
</file>