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7" r:id="rId7"/>
    <p:sldId id="277" r:id="rId8"/>
    <p:sldId id="260" r:id="rId9"/>
    <p:sldId id="261" r:id="rId10"/>
    <p:sldId id="262" r:id="rId11"/>
    <p:sldId id="278" r:id="rId12"/>
    <p:sldId id="264" r:id="rId13"/>
    <p:sldId id="265" r:id="rId14"/>
    <p:sldId id="268" r:id="rId15"/>
    <p:sldId id="266" r:id="rId16"/>
    <p:sldId id="270" r:id="rId17"/>
    <p:sldId id="275" r:id="rId18"/>
    <p:sldId id="269" r:id="rId19"/>
    <p:sldId id="27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67B"/>
    <a:srgbClr val="FFB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0DCCD-8A28-C6CA-92E1-C5A73C76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5B78C4-260F-3878-051A-3248A2D4B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1634F3-73C9-1B8B-F4FF-A5F9DE82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57416A-51B6-A100-2B0E-97B5893D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5FF83-ACAE-C951-3014-824E8283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0300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FAB437-DD84-E095-FBB0-12D9D110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BE512F2-1230-F018-F3F5-057B13AB0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B893A7-0B5D-CD89-B163-2B01B4E5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6141CF-10F4-450D-0F19-559133DB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809CF0-2D4D-BB4D-855D-A4A17D1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29479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F7C0CE-AEFF-10A9-CA42-2B09BAD2E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E41266-3462-B8F9-F676-B5B9C3CAF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B82ACA-0C23-642F-F019-376D0B7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3E3064-B785-2679-BF61-8BDB540B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6D5327-F78A-619D-EFDA-06CCDA1E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58044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71C51-5E0C-3407-6E70-0AF64C06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91275-8590-13E9-7E19-8C7F47AF3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A74DFA-AEAC-FD5A-8777-7FCA7536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02EEB7-32EE-7693-9ED5-858224EC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92F683-860E-9B80-700C-12F75C86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380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A0C19-EF1B-60CE-B0A0-FA7F5A1C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31A52E-EFB4-ACCA-36CE-9F856930E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F88844-160A-ED4C-C0CE-B624737B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D896A4-F12D-AF32-7A15-E6D11BAF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EA06A0-3BCC-B8CD-06D6-BB05A7CB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78175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FEF85-4AA6-E637-A3A8-C9885F35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B09A1-06A3-DEA8-5D28-524172681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6A3420-F2BF-B46B-5F1F-2945C534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7C86DE-9F93-B71C-1A02-BC2DC43F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0960BD-1DE8-A270-FE4F-BB6D3570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384F90-2B62-6DD2-5FD9-ACF3F210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99217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2F26F-C573-22D5-2992-3295CCCE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D003-0FC5-8888-11CD-B7410CE4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F3A0FF-B578-4B95-BB82-95C460BD8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1322F-34AD-B4E7-FAC1-5AE01C81D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ABD55C-3034-B5F6-A0B1-92C0A0B5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120866-F78E-E940-9673-A5DF61DF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6BD3A95-4285-B4D9-344C-EF9A0403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8B2764-E963-5088-4B26-ABA58B00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19732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194F1-A829-C471-C2B0-263A2CC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24CCE27-0C8D-C875-855B-96BB28AF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A1FE0F-5403-E91B-1E43-113EA902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A995D4-FFE3-9EC8-6033-7781098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33098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CFC3C3-03AE-45DE-B6BD-8215CAD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CD004C3-312E-4E31-9316-38344FDF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E5241D-86A8-19A4-2DB3-88C8CACE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87254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A6173-3510-81C1-FFB7-4745F7BA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52FA3-88B0-A656-5AC8-C36F31F1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EAC7DA-3BA3-6874-38B7-E7FEB5B52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6527B8-59A0-80F5-9211-AA864376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920ED0-480E-0D3E-AC87-59104DC4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8A2775-54F8-0C34-5FE6-4994D02D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1194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558C1-D989-ABA4-CFE6-AFF99553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6A7648-7CC3-78F2-680E-1E5DF5499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769EBD-FAD4-0061-C467-D028A6F1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761E77-12BB-49A3-4557-1C2E91CB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961341-B218-4BCB-9554-AFA7BCB0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FDFD1C-D81A-EBBB-43D8-8ACFCF1C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0523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F4DFED-38E4-C0DD-6593-FE7A23CA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96BDB8-BBA2-0B2C-E487-5B97A623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92CB8A-357B-A9DF-E54F-459F1629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BAFF-E003-44E7-B7D4-A2A39B7F33E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51AD99-90C2-0209-3A38-454D7BB3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36BF4D-2B02-A4CE-99D5-2E51FF7EF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93F6-3F45-4D71-A7F5-821E51B430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6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036EA-8E04-1839-EB76-A55F47228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848" y="2414751"/>
            <a:ext cx="10468304" cy="2028497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La </a:t>
            </a:r>
            <a:r>
              <a:rPr lang="pl-PL" sz="80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vie</a:t>
            </a:r>
            <a:r>
              <a:rPr lang="pl-PL" sz="80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 et </a:t>
            </a:r>
            <a:r>
              <a:rPr lang="pl-PL" sz="80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l’œuvre</a:t>
            </a:r>
            <a:r>
              <a:rPr lang="pl-PL" sz="80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 </a:t>
            </a:r>
            <a:r>
              <a:rPr lang="pl-PL" sz="80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d’Agatha</a:t>
            </a:r>
            <a:r>
              <a:rPr lang="pl-PL" sz="80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 Christie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B09240-F864-D24B-7221-0524CC24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1641" y="31531"/>
            <a:ext cx="5402317" cy="1655762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>
                <a:latin typeface="Corbel Light" panose="020B0303020204020204" pitchFamily="34" charset="0"/>
              </a:rPr>
              <a:t>Universit</a:t>
            </a:r>
            <a:r>
              <a:rPr lang="fr-FR" dirty="0">
                <a:latin typeface="Corbel Light" panose="020B0303020204020204" pitchFamily="34" charset="0"/>
              </a:rPr>
              <a:t>é</a:t>
            </a:r>
            <a:r>
              <a:rPr lang="pl-PL" dirty="0">
                <a:latin typeface="Corbel Light" panose="020B0303020204020204" pitchFamily="34" charset="0"/>
              </a:rPr>
              <a:t> de Rzeszów</a:t>
            </a:r>
          </a:p>
          <a:p>
            <a:r>
              <a:rPr lang="pl-PL" dirty="0">
                <a:latin typeface="Corbel Light" panose="020B0303020204020204" pitchFamily="34" charset="0"/>
              </a:rPr>
              <a:t>Collège des </a:t>
            </a:r>
            <a:r>
              <a:rPr lang="fr-FR" dirty="0">
                <a:latin typeface="Corbel Light" panose="020B0303020204020204" pitchFamily="34" charset="0"/>
              </a:rPr>
              <a:t>Sciences Humaines</a:t>
            </a:r>
          </a:p>
          <a:p>
            <a:r>
              <a:rPr lang="pl-PL" dirty="0" err="1">
                <a:latin typeface="Corbel Light" panose="020B0303020204020204" pitchFamily="34" charset="0"/>
              </a:rPr>
              <a:t>Philologie</a:t>
            </a:r>
            <a:r>
              <a:rPr lang="pl-PL" dirty="0">
                <a:latin typeface="Corbel Light" panose="020B0303020204020204" pitchFamily="34" charset="0"/>
              </a:rPr>
              <a:t> anglaise</a:t>
            </a:r>
          </a:p>
          <a:p>
            <a:r>
              <a:rPr lang="fr-FR" dirty="0">
                <a:latin typeface="Corbel Light" panose="020B0303020204020204" pitchFamily="34" charset="0"/>
              </a:rPr>
              <a:t>Études</a:t>
            </a:r>
            <a:r>
              <a:rPr lang="pl-PL" dirty="0">
                <a:latin typeface="Corbel Light" panose="020B0303020204020204" pitchFamily="34" charset="0"/>
              </a:rPr>
              <a:t> de premier </a:t>
            </a:r>
            <a:r>
              <a:rPr lang="pl-PL" dirty="0" err="1">
                <a:latin typeface="Corbel Light" panose="020B0303020204020204" pitchFamily="34" charset="0"/>
              </a:rPr>
              <a:t>cycle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0EAF3D-720B-FCA1-0852-70C25FDA365A}"/>
              </a:ext>
            </a:extLst>
          </p:cNvPr>
          <p:cNvSpPr txBox="1"/>
          <p:nvPr/>
        </p:nvSpPr>
        <p:spPr>
          <a:xfrm>
            <a:off x="9417270" y="6053958"/>
            <a:ext cx="315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Corbel Light" panose="020B0303020204020204" pitchFamily="34" charset="0"/>
                <a:cs typeface="Arabic Typesetting" panose="020B0604020202020204" pitchFamily="66" charset="-78"/>
              </a:rPr>
              <a:t>Wioleta Gola</a:t>
            </a:r>
          </a:p>
        </p:txBody>
      </p:sp>
    </p:spTree>
    <p:extLst>
      <p:ext uri="{BB962C8B-B14F-4D97-AF65-F5344CB8AC3E}">
        <p14:creationId xmlns:p14="http://schemas.microsoft.com/office/powerpoint/2010/main" val="320423602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latin typeface="Corbel Light" panose="020B0303020204020204" pitchFamily="34" charset="0"/>
              </a:rPr>
              <a:t>Hercule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Poirot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6" y="1848342"/>
            <a:ext cx="7706711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personnage le plus populaire des livres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détective </a:t>
            </a:r>
            <a:r>
              <a:rPr lang="pl-PL" dirty="0" err="1">
                <a:latin typeface="Corbel Light" panose="020B0303020204020204" pitchFamily="34" charset="0"/>
              </a:rPr>
              <a:t>privé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belge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moustache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caractéristique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obsession</a:t>
            </a:r>
            <a:r>
              <a:rPr lang="pl-PL" dirty="0">
                <a:latin typeface="Corbel Light" panose="020B0303020204020204" pitchFamily="34" charset="0"/>
              </a:rPr>
              <a:t> de </a:t>
            </a:r>
            <a:r>
              <a:rPr lang="pl-PL" dirty="0" err="1">
                <a:latin typeface="Corbel Light" panose="020B0303020204020204" pitchFamily="34" charset="0"/>
              </a:rPr>
              <a:t>l'ordre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méthodes de détective non conventionnelles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6" name="Obraz 5" descr="Obraz zawierający zabawka&#10;&#10;Opis wygenerowany automatycznie">
            <a:extLst>
              <a:ext uri="{FF2B5EF4-FFF2-40B4-BE49-F238E27FC236}">
                <a16:creationId xmlns:a16="http://schemas.microsoft.com/office/drawing/2014/main" id="{B627BB60-57A1-4C10-3202-8895EB8E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4" b="93676" l="10000" r="90000">
                        <a14:foregroundMark x1="52000" y1="8235" x2="52000" y2="8235"/>
                        <a14:foregroundMark x1="51778" y1="3824" x2="51778" y2="3824"/>
                        <a14:foregroundMark x1="55000" y1="93235" x2="55000" y2="93235"/>
                        <a14:foregroundMark x1="50889" y1="40147" x2="50889" y2="40147"/>
                        <a14:foregroundMark x1="34000" y1="93676" x2="34000" y2="93676"/>
                        <a14:foregroundMark x1="33333" y1="90000" x2="3333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11" y="1690688"/>
            <a:ext cx="5896380" cy="445504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D731A61-11F2-7AA2-960D-D3A6BD371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6" b="89733" l="10000" r="90000">
                        <a14:foregroundMark x1="47091" y1="6610" x2="47091" y2="6610"/>
                        <a14:foregroundMark x1="50545" y1="3376" x2="50545" y2="3376"/>
                        <a14:foregroundMark x1="32000" y1="37412" x2="32000" y2="37412"/>
                        <a14:foregroundMark x1="34000" y1="39803" x2="34000" y2="39803"/>
                        <a14:foregroundMark x1="70182" y1="37834" x2="70182" y2="37834"/>
                        <a14:foregroundMark x1="57455" y1="52039" x2="57455" y2="52039"/>
                        <a14:foregroundMark x1="57636" y1="72152" x2="57636" y2="72152"/>
                        <a14:foregroundMark x1="28000" y1="73136" x2="28000" y2="73136"/>
                        <a14:foregroundMark x1="29818" y1="53727" x2="29818" y2="53727"/>
                        <a14:foregroundMark x1="29636" y1="46835" x2="29636" y2="46835"/>
                        <a14:foregroundMark x1="29818" y1="42194" x2="29818" y2="42194"/>
                        <a14:foregroundMark x1="30364" y1="40084" x2="30364" y2="40084"/>
                        <a14:foregroundMark x1="29636" y1="67370" x2="29636" y2="67370"/>
                        <a14:foregroundMark x1="29455" y1="49226" x2="29455" y2="49226"/>
                        <a14:foregroundMark x1="29455" y1="49648" x2="29455" y2="49648"/>
                        <a14:foregroundMark x1="29455" y1="50633" x2="29455" y2="50633"/>
                        <a14:foregroundMark x1="29636" y1="47398" x2="29636" y2="47398"/>
                        <a14:foregroundMark x1="29636" y1="49930" x2="29636" y2="49930"/>
                        <a14:foregroundMark x1="29636" y1="51195" x2="29636" y2="51195"/>
                        <a14:foregroundMark x1="29636" y1="50914" x2="29636" y2="50914"/>
                        <a14:foregroundMark x1="29636" y1="45429" x2="29273" y2="52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" y="207471"/>
            <a:ext cx="1579408" cy="19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DF1A4-9A1A-F503-FEE4-60FF77E5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9233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dirty="0">
                <a:latin typeface="Corbel Light" panose="020B0303020204020204" pitchFamily="34" charset="0"/>
              </a:rPr>
              <a:t>Statue d'Hercule </a:t>
            </a:r>
            <a:r>
              <a:rPr lang="fr-FR" dirty="0" err="1">
                <a:latin typeface="Corbel Light" panose="020B0303020204020204" pitchFamily="34" charset="0"/>
              </a:rPr>
              <a:t>Poirot</a:t>
            </a:r>
            <a:r>
              <a:rPr lang="fr-FR" dirty="0">
                <a:latin typeface="Corbel Light" panose="020B0303020204020204" pitchFamily="34" charset="0"/>
              </a:rPr>
              <a:t> à Ellezelles</a:t>
            </a:r>
            <a:r>
              <a:rPr lang="pl-PL" dirty="0">
                <a:latin typeface="Corbel Light" panose="020B0303020204020204" pitchFamily="34" charset="0"/>
              </a:rPr>
              <a:t> en</a:t>
            </a:r>
            <a:r>
              <a:rPr lang="fr-FR" dirty="0">
                <a:latin typeface="Corbel Light" panose="020B0303020204020204" pitchFamily="34" charset="0"/>
              </a:rPr>
              <a:t> Belgique</a:t>
            </a:r>
          </a:p>
        </p:txBody>
      </p:sp>
      <p:pic>
        <p:nvPicPr>
          <p:cNvPr id="5" name="Symbol zastępczy zawartości 4" descr="Obraz zawierający budynek, zewnętrzne, cegła, materiały budowlane&#10;&#10;Opis wygenerowany automatycznie">
            <a:extLst>
              <a:ext uri="{FF2B5EF4-FFF2-40B4-BE49-F238E27FC236}">
                <a16:creationId xmlns:a16="http://schemas.microsoft.com/office/drawing/2014/main" id="{7D24C14E-B174-A6C9-2851-E4B796A8B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2025322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8430438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Miss </a:t>
            </a:r>
            <a:r>
              <a:rPr lang="pl-PL" dirty="0" err="1">
                <a:latin typeface="Corbel Light" panose="020B0303020204020204" pitchFamily="34" charset="0"/>
              </a:rPr>
              <a:t>Jane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Marple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892863" cy="48484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vieille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fille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acuité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d'esprit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Elle</a:t>
            </a:r>
            <a:r>
              <a:rPr lang="fr-FR" dirty="0">
                <a:latin typeface="Corbel Light" panose="020B0303020204020204" pitchFamily="34" charset="0"/>
              </a:rPr>
              <a:t> pense rationnellement, utilise la déduction, la psychologie pratique, est guidée par l'imagination et démasque toujours les criminels</a:t>
            </a:r>
            <a:r>
              <a:rPr lang="pl-PL" dirty="0">
                <a:latin typeface="Corbel Light" panose="020B030302020402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i="1" dirty="0">
                <a:latin typeface="Corbel Light" panose="020B0303020204020204" pitchFamily="34" charset="0"/>
              </a:rPr>
              <a:t>„</a:t>
            </a:r>
            <a:r>
              <a:rPr lang="fr-FR" i="1" dirty="0">
                <a:latin typeface="Corbel Light" panose="020B0303020204020204" pitchFamily="34" charset="0"/>
              </a:rPr>
              <a:t>Les jeunes pensent que les vieux sont stupides, mais les vieux savent que ce sont les jeunes qui sont stupides.</a:t>
            </a:r>
            <a:r>
              <a:rPr lang="pl-PL" i="1" dirty="0">
                <a:latin typeface="Corbel Light" panose="020B0303020204020204" pitchFamily="34" charset="0"/>
              </a:rPr>
              <a:t>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4BAA1F-F2AB-D69D-7EDD-1553BCEC2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0" b="94541" l="9976" r="89841">
                        <a14:foregroundMark x1="48837" y1="7198" x2="48837" y2="7198"/>
                        <a14:foregroundMark x1="50245" y1="8128" x2="50245" y2="8128"/>
                        <a14:foregroundMark x1="48164" y1="3680" x2="48164" y2="3680"/>
                        <a14:foregroundMark x1="64382" y1="90133" x2="64382" y2="90133"/>
                        <a14:foregroundMark x1="62974" y1="70360" x2="62974" y2="70360"/>
                        <a14:foregroundMark x1="45349" y1="70036" x2="45349" y2="70036"/>
                        <a14:foregroundMark x1="28213" y1="83381" x2="28213" y2="83381"/>
                        <a14:foregroundMark x1="35863" y1="79377" x2="35863" y2="79377"/>
                        <a14:foregroundMark x1="64137" y1="94541" x2="64137" y2="94541"/>
                        <a14:backgroundMark x1="28641" y1="74323" x2="28641" y2="74323"/>
                        <a14:backgroundMark x1="41860" y1="78932" x2="41860" y2="78932"/>
                        <a14:backgroundMark x1="65055" y1="35867" x2="65055" y2="35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81" y="620356"/>
            <a:ext cx="2777429" cy="42038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6867A1-2644-49F3-476C-78EBB247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6" y="251208"/>
            <a:ext cx="1574416" cy="15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821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Adaptation de </a:t>
            </a:r>
            <a:r>
              <a:rPr lang="fr-FR" dirty="0">
                <a:latin typeface="Corbel Light" panose="020B0303020204020204" pitchFamily="34" charset="0"/>
              </a:rPr>
              <a:t>l’œuvre</a:t>
            </a:r>
            <a:r>
              <a:rPr lang="pl-PL" dirty="0">
                <a:latin typeface="Corbel Light" panose="020B0303020204020204" pitchFamily="34" charset="0"/>
              </a:rPr>
              <a:t> - </a:t>
            </a:r>
            <a:r>
              <a:rPr lang="pl-PL" dirty="0" err="1">
                <a:latin typeface="Corbel Light" panose="020B0303020204020204" pitchFamily="34" charset="0"/>
              </a:rPr>
              <a:t>films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5" name="Symbol zastępczy zawartości 4" descr="Obraz zawierający tekst, osoba, pozujący, stojące&#10;&#10;Opis wygenerowany automatycznie">
            <a:extLst>
              <a:ext uri="{FF2B5EF4-FFF2-40B4-BE49-F238E27FC236}">
                <a16:creationId xmlns:a16="http://schemas.microsoft.com/office/drawing/2014/main" id="{7EF10E43-4017-D564-17CD-848A70407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0" y="1993990"/>
            <a:ext cx="2357519" cy="3495317"/>
          </a:xfrm>
        </p:spPr>
      </p:pic>
      <p:pic>
        <p:nvPicPr>
          <p:cNvPr id="7" name="Obraz 6" descr="Obraz zawierający tekst, osoba, pozujący, tłum&#10;&#10;Opis wygenerowany automatycznie">
            <a:extLst>
              <a:ext uri="{FF2B5EF4-FFF2-40B4-BE49-F238E27FC236}">
                <a16:creationId xmlns:a16="http://schemas.microsoft.com/office/drawing/2014/main" id="{14685B29-ED97-09C5-526A-EBD3803CE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53" y="1993990"/>
            <a:ext cx="2566875" cy="3495317"/>
          </a:xfrm>
          <a:prstGeom prst="rect">
            <a:avLst/>
          </a:prstGeom>
        </p:spPr>
      </p:pic>
      <p:pic>
        <p:nvPicPr>
          <p:cNvPr id="9" name="Obraz 8" descr="Obraz zawierający tekst, osoba&#10;&#10;Opis wygenerowany automatycznie">
            <a:extLst>
              <a:ext uri="{FF2B5EF4-FFF2-40B4-BE49-F238E27FC236}">
                <a16:creationId xmlns:a16="http://schemas.microsoft.com/office/drawing/2014/main" id="{BA3840DF-3C4A-9C8F-3BB5-3D04E310E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45" y="1993990"/>
            <a:ext cx="2590905" cy="34953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5CB8039-B865-AE78-41D7-E90BDABCE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2" y="1998832"/>
            <a:ext cx="2503918" cy="3495317"/>
          </a:xfrm>
          <a:prstGeom prst="rect">
            <a:avLst/>
          </a:prstGeom>
        </p:spPr>
      </p:pic>
      <p:pic>
        <p:nvPicPr>
          <p:cNvPr id="28" name="Grafika 27" descr="Klaps kontur">
            <a:extLst>
              <a:ext uri="{FF2B5EF4-FFF2-40B4-BE49-F238E27FC236}">
                <a16:creationId xmlns:a16="http://schemas.microsoft.com/office/drawing/2014/main" id="{4BF1994B-2819-6F21-A8DE-44DD119DD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6290" y="470739"/>
            <a:ext cx="1021730" cy="1021730"/>
          </a:xfrm>
          <a:prstGeom prst="rect">
            <a:avLst/>
          </a:prstGeom>
        </p:spPr>
      </p:pic>
      <p:pic>
        <p:nvPicPr>
          <p:cNvPr id="30" name="Grafika 29" descr="Kamera wideo kontur">
            <a:extLst>
              <a:ext uri="{FF2B5EF4-FFF2-40B4-BE49-F238E27FC236}">
                <a16:creationId xmlns:a16="http://schemas.microsoft.com/office/drawing/2014/main" id="{FE3BF884-C656-9A5C-3E76-C64F67B40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979" y="456130"/>
            <a:ext cx="1021729" cy="10217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B5B9BB9-CCC5-9785-383C-A8361C041851}"/>
              </a:ext>
            </a:extLst>
          </p:cNvPr>
          <p:cNvSpPr txBox="1"/>
          <p:nvPr/>
        </p:nvSpPr>
        <p:spPr>
          <a:xfrm>
            <a:off x="1190765" y="5486789"/>
            <a:ext cx="125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2007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B691E6-4536-5887-5AB8-052C3A8F0456}"/>
              </a:ext>
            </a:extLst>
          </p:cNvPr>
          <p:cNvSpPr txBox="1"/>
          <p:nvPr/>
        </p:nvSpPr>
        <p:spPr>
          <a:xfrm>
            <a:off x="4065390" y="5486789"/>
            <a:ext cx="109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2017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B74A22-2C79-4B9F-D5B0-6196AFC4A12C}"/>
              </a:ext>
            </a:extLst>
          </p:cNvPr>
          <p:cNvSpPr txBox="1"/>
          <p:nvPr/>
        </p:nvSpPr>
        <p:spPr>
          <a:xfrm>
            <a:off x="7165350" y="5494149"/>
            <a:ext cx="1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2017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2DDDA8-C40C-D8C7-1A8F-F2D2F17742AB}"/>
              </a:ext>
            </a:extLst>
          </p:cNvPr>
          <p:cNvSpPr txBox="1"/>
          <p:nvPr/>
        </p:nvSpPr>
        <p:spPr>
          <a:xfrm>
            <a:off x="10144254" y="5494149"/>
            <a:ext cx="171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2022</a:t>
            </a:r>
            <a:endParaRPr lang="fr-FR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252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Adaptation de </a:t>
            </a:r>
            <a:r>
              <a:rPr lang="fr-FR" dirty="0">
                <a:latin typeface="Corbel Light" panose="020B0303020204020204" pitchFamily="34" charset="0"/>
              </a:rPr>
              <a:t>l’œuvre</a:t>
            </a:r>
            <a:r>
              <a:rPr lang="pl-PL" dirty="0">
                <a:latin typeface="Corbel Light" panose="020B0303020204020204" pitchFamily="34" charset="0"/>
              </a:rPr>
              <a:t> - </a:t>
            </a:r>
            <a:r>
              <a:rPr lang="pl-PL" dirty="0" err="1">
                <a:latin typeface="Corbel Light" panose="020B0303020204020204" pitchFamily="34" charset="0"/>
              </a:rPr>
              <a:t>séries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télévisées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5" name="Symbol zastępczy zawartości 4" descr="Obraz zawierający tekst, pozujący, osoby, grupa&#10;&#10;Opis wygenerowany automatycznie">
            <a:extLst>
              <a:ext uri="{FF2B5EF4-FFF2-40B4-BE49-F238E27FC236}">
                <a16:creationId xmlns:a16="http://schemas.microsoft.com/office/drawing/2014/main" id="{7DE47BB8-206C-8BE9-B854-ABBB3A1F8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5" y="2113081"/>
            <a:ext cx="2516373" cy="3530473"/>
          </a:xfrm>
        </p:spPr>
      </p:pic>
      <p:pic>
        <p:nvPicPr>
          <p:cNvPr id="7" name="Obraz 6" descr="Obraz zawierający tekst, osoba, mężczyzna, kapelusz&#10;&#10;Opis wygenerowany automatycznie">
            <a:extLst>
              <a:ext uri="{FF2B5EF4-FFF2-40B4-BE49-F238E27FC236}">
                <a16:creationId xmlns:a16="http://schemas.microsoft.com/office/drawing/2014/main" id="{0B4281FF-0909-05AF-4B94-A51C8D86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34" y="2113079"/>
            <a:ext cx="2348941" cy="3530473"/>
          </a:xfrm>
          <a:prstGeom prst="rect">
            <a:avLst/>
          </a:prstGeom>
        </p:spPr>
      </p:pic>
      <p:pic>
        <p:nvPicPr>
          <p:cNvPr id="9" name="Obraz 8" descr="Obraz zawierający tekst, gazeta&#10;&#10;Opis wygenerowany automatycznie">
            <a:extLst>
              <a:ext uri="{FF2B5EF4-FFF2-40B4-BE49-F238E27FC236}">
                <a16:creationId xmlns:a16="http://schemas.microsoft.com/office/drawing/2014/main" id="{444C279F-0047-1965-ED64-FEC6520AD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5" y="2113079"/>
            <a:ext cx="2493397" cy="3530473"/>
          </a:xfrm>
          <a:prstGeom prst="rect">
            <a:avLst/>
          </a:prstGeom>
        </p:spPr>
      </p:pic>
      <p:pic>
        <p:nvPicPr>
          <p:cNvPr id="11" name="Obraz 10" descr="Obraz zawierający tekst, osoba, pozujący, stojące&#10;&#10;Opis wygenerowany automatycznie">
            <a:extLst>
              <a:ext uri="{FF2B5EF4-FFF2-40B4-BE49-F238E27FC236}">
                <a16:creationId xmlns:a16="http://schemas.microsoft.com/office/drawing/2014/main" id="{DDCAC4E3-9B84-475B-08FE-8C826358D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12" y="2113080"/>
            <a:ext cx="2588753" cy="353047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1C60DFE-4CDB-3272-9E7A-1F4BD9B69CA0}"/>
              </a:ext>
            </a:extLst>
          </p:cNvPr>
          <p:cNvSpPr txBox="1"/>
          <p:nvPr/>
        </p:nvSpPr>
        <p:spPr>
          <a:xfrm>
            <a:off x="1145628" y="56435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2015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5673D0-2E18-B336-E47F-ADE12E8B380A}"/>
              </a:ext>
            </a:extLst>
          </p:cNvPr>
          <p:cNvSpPr txBox="1"/>
          <p:nvPr/>
        </p:nvSpPr>
        <p:spPr>
          <a:xfrm>
            <a:off x="4172736" y="5643552"/>
            <a:ext cx="168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  2018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98B4B3A-C444-5D08-CB63-44B09554D62C}"/>
              </a:ext>
            </a:extLst>
          </p:cNvPr>
          <p:cNvSpPr txBox="1"/>
          <p:nvPr/>
        </p:nvSpPr>
        <p:spPr>
          <a:xfrm>
            <a:off x="7138894" y="5643552"/>
            <a:ext cx="202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2020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9D45A64-E131-9B84-4FB5-6A489C418F30}"/>
              </a:ext>
            </a:extLst>
          </p:cNvPr>
          <p:cNvSpPr txBox="1"/>
          <p:nvPr/>
        </p:nvSpPr>
        <p:spPr>
          <a:xfrm>
            <a:off x="10137227" y="5643552"/>
            <a:ext cx="18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2020</a:t>
            </a:r>
            <a:endParaRPr lang="fr-FR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433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1" y="365125"/>
            <a:ext cx="11414235" cy="1325563"/>
          </a:xfrm>
        </p:spPr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Adaptation de </a:t>
            </a:r>
            <a:r>
              <a:rPr lang="fr-FR" dirty="0">
                <a:latin typeface="Corbel Light" panose="020B0303020204020204" pitchFamily="34" charset="0"/>
              </a:rPr>
              <a:t>l’œuvre</a:t>
            </a:r>
            <a:r>
              <a:rPr lang="pl-PL" dirty="0">
                <a:latin typeface="Corbel Light" panose="020B0303020204020204" pitchFamily="34" charset="0"/>
              </a:rPr>
              <a:t> - </a:t>
            </a:r>
            <a:r>
              <a:rPr lang="pl-PL" dirty="0" err="1">
                <a:latin typeface="Corbel Light" panose="020B0303020204020204" pitchFamily="34" charset="0"/>
              </a:rPr>
              <a:t>bandes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dessinées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98FAB884-A61B-2770-356D-E23698364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4" y="2090081"/>
            <a:ext cx="3400792" cy="363805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667E47-3E77-C768-C966-52F67B8AA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6" b="97414" l="9217" r="89862">
                        <a14:foregroundMark x1="70968" y1="82328" x2="76037" y2="74569"/>
                        <a14:foregroundMark x1="70046" y1="76724" x2="80184" y2="73707"/>
                        <a14:foregroundMark x1="80184" y1="73707" x2="74654" y2="81897"/>
                        <a14:foregroundMark x1="74654" y1="81897" x2="68664" y2="86207"/>
                        <a14:foregroundMark x1="36866" y1="9483" x2="70507" y2="8621"/>
                        <a14:foregroundMark x1="70507" y1="8621" x2="82949" y2="10345"/>
                        <a14:foregroundMark x1="82949" y1="10345" x2="70968" y2="6897"/>
                        <a14:foregroundMark x1="70968" y1="6897" x2="25346" y2="3879"/>
                        <a14:foregroundMark x1="25346" y1="3879" x2="18894" y2="12500"/>
                        <a14:foregroundMark x1="18894" y1="12500" x2="16129" y2="93534"/>
                        <a14:foregroundMark x1="16129" y1="93534" x2="27189" y2="96552"/>
                        <a14:foregroundMark x1="27189" y1="96552" x2="53917" y2="93534"/>
                        <a14:foregroundMark x1="53917" y1="93534" x2="20276" y2="89224"/>
                        <a14:foregroundMark x1="20276" y1="89224" x2="48387" y2="91379"/>
                        <a14:foregroundMark x1="48387" y1="91379" x2="24885" y2="94828"/>
                        <a14:foregroundMark x1="24885" y1="94828" x2="49770" y2="92672"/>
                        <a14:foregroundMark x1="49770" y1="92672" x2="51613" y2="92672"/>
                        <a14:foregroundMark x1="78802" y1="6897" x2="34562" y2="6034"/>
                        <a14:foregroundMark x1="34562" y1="6034" x2="21659" y2="3017"/>
                        <a14:foregroundMark x1="21659" y1="3017" x2="27189" y2="3448"/>
                        <a14:foregroundMark x1="17051" y1="6034" x2="17051" y2="6034"/>
                        <a14:foregroundMark x1="20276" y1="97414" x2="20276" y2="97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49" y="2282058"/>
            <a:ext cx="3223273" cy="344608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782C0E8-434C-CD93-A028-9E2B11863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05" y="2090081"/>
            <a:ext cx="3400793" cy="36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980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Résumé</a:t>
            </a:r>
          </a:p>
        </p:txBody>
      </p:sp>
      <p:pic>
        <p:nvPicPr>
          <p:cNvPr id="5" name="Symbol zastępczy zawartości 4" descr="Obraz zawierający tekst, budynek, zewnętrzne, ulica&#10;&#10;Opis wygenerowany automatycznie">
            <a:extLst>
              <a:ext uri="{FF2B5EF4-FFF2-40B4-BE49-F238E27FC236}">
                <a16:creationId xmlns:a16="http://schemas.microsoft.com/office/drawing/2014/main" id="{0B0981DD-B627-6A53-FE0A-7DF80BBF4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39" y="1690688"/>
            <a:ext cx="3000922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4DD35ED-F8E1-B3EA-FD57-1E7F7AF22210}"/>
              </a:ext>
            </a:extLst>
          </p:cNvPr>
          <p:cNvSpPr txBox="1"/>
          <p:nvPr/>
        </p:nvSpPr>
        <p:spPr>
          <a:xfrm>
            <a:off x="4330261" y="6042026"/>
            <a:ext cx="40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rbel Light" panose="020B0303020204020204" pitchFamily="34" charset="0"/>
              </a:rPr>
              <a:t>Mémorial </a:t>
            </a:r>
            <a:r>
              <a:rPr lang="pl-PL" dirty="0">
                <a:latin typeface="Corbel Light" panose="020B0303020204020204" pitchFamily="34" charset="0"/>
              </a:rPr>
              <a:t>d’</a:t>
            </a:r>
            <a:r>
              <a:rPr lang="fr-FR" dirty="0">
                <a:latin typeface="Corbel Light" panose="020B0303020204020204" pitchFamily="34" charset="0"/>
              </a:rPr>
              <a:t>Agatha Christie à Londres 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BEC0A4BF-F975-A808-05A3-6E7694A54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0" b="99601" l="4800" r="95200">
                        <a14:foregroundMark x1="27800" y1="22954" x2="27800" y2="22954"/>
                        <a14:foregroundMark x1="28000" y1="23353" x2="28000" y2="23353"/>
                        <a14:foregroundMark x1="32800" y1="20359" x2="10800" y2="32535"/>
                        <a14:foregroundMark x1="10800" y1="32535" x2="37200" y2="30938"/>
                        <a14:foregroundMark x1="37200" y1="30938" x2="38400" y2="30539"/>
                        <a14:foregroundMark x1="63600" y1="28743" x2="63600" y2="28743"/>
                        <a14:foregroundMark x1="42800" y1="13373" x2="35600" y2="28343"/>
                        <a14:foregroundMark x1="35600" y1="28343" x2="52200" y2="58882"/>
                        <a14:foregroundMark x1="52200" y1="58882" x2="69800" y2="52495"/>
                        <a14:foregroundMark x1="69800" y1="52495" x2="69800" y2="27345"/>
                        <a14:foregroundMark x1="69800" y1="27345" x2="48600" y2="14970"/>
                        <a14:foregroundMark x1="48600" y1="14970" x2="36000" y2="11577"/>
                        <a14:foregroundMark x1="31000" y1="39122" x2="18200" y2="43513"/>
                        <a14:foregroundMark x1="18200" y1="43513" x2="5200" y2="66467"/>
                        <a14:foregroundMark x1="5200" y1="66467" x2="29400" y2="86028"/>
                        <a14:foregroundMark x1="29400" y1="86028" x2="42800" y2="92615"/>
                        <a14:foregroundMark x1="42800" y1="92615" x2="59400" y2="93413"/>
                        <a14:foregroundMark x1="59400" y1="93413" x2="80600" y2="84032"/>
                        <a14:foregroundMark x1="80600" y1="84032" x2="88600" y2="67066"/>
                        <a14:foregroundMark x1="88600" y1="67066" x2="92600" y2="43713"/>
                        <a14:foregroundMark x1="92600" y1="43713" x2="81400" y2="20958"/>
                        <a14:foregroundMark x1="81400" y1="20958" x2="64400" y2="10579"/>
                        <a14:foregroundMark x1="64400" y1="10579" x2="53600" y2="7385"/>
                        <a14:foregroundMark x1="53600" y1="7385" x2="42200" y2="8184"/>
                        <a14:foregroundMark x1="42200" y1="8184" x2="29800" y2="13373"/>
                        <a14:foregroundMark x1="29800" y1="13373" x2="19000" y2="22156"/>
                        <a14:foregroundMark x1="19000" y1="22156" x2="11000" y2="34132"/>
                        <a14:foregroundMark x1="11000" y1="34132" x2="8000" y2="42715"/>
                        <a14:foregroundMark x1="8000" y1="42715" x2="7800" y2="49701"/>
                        <a14:foregroundMark x1="57000" y1="25549" x2="57000" y2="25549"/>
                        <a14:foregroundMark x1="52200" y1="28543" x2="52000" y2="53293"/>
                        <a14:foregroundMark x1="52000" y1="53293" x2="65800" y2="40319"/>
                        <a14:foregroundMark x1="65800" y1="40319" x2="56400" y2="27944"/>
                        <a14:foregroundMark x1="56400" y1="27944" x2="46800" y2="29541"/>
                        <a14:foregroundMark x1="35400" y1="80439" x2="35400" y2="80439"/>
                        <a14:foregroundMark x1="40400" y1="71657" x2="40400" y2="71657"/>
                        <a14:foregroundMark x1="63800" y1="76248" x2="63800" y2="76248"/>
                        <a14:foregroundMark x1="54200" y1="94411" x2="54200" y2="94411"/>
                        <a14:foregroundMark x1="49800" y1="99601" x2="49800" y2="99601"/>
                        <a14:foregroundMark x1="27200" y1="54691" x2="27200" y2="54691"/>
                        <a14:foregroundMark x1="91600" y1="65269" x2="91600" y2="65269"/>
                        <a14:foregroundMark x1="60000" y1="50499" x2="60000" y2="50499"/>
                        <a14:foregroundMark x1="75400" y1="39321" x2="75400" y2="39321"/>
                        <a14:foregroundMark x1="56000" y1="39321" x2="56000" y2="39321"/>
                        <a14:foregroundMark x1="49800" y1="40319" x2="49800" y2="40319"/>
                        <a14:foregroundMark x1="19800" y1="47705" x2="19800" y2="47705"/>
                        <a14:foregroundMark x1="4800" y1="39721" x2="4800" y2="39721"/>
                        <a14:foregroundMark x1="7200" y1="46108" x2="7200" y2="46108"/>
                        <a14:foregroundMark x1="6600" y1="47106" x2="6600" y2="47106"/>
                        <a14:foregroundMark x1="11400" y1="50699" x2="11400" y2="50699"/>
                        <a14:foregroundMark x1="19200" y1="57485" x2="19800" y2="57485"/>
                        <a14:foregroundMark x1="36600" y1="60279" x2="36600" y2="60279"/>
                        <a14:foregroundMark x1="53200" y1="4591" x2="31400" y2="9381"/>
                        <a14:foregroundMark x1="31400" y1="9381" x2="21200" y2="14770"/>
                        <a14:foregroundMark x1="21200" y1="14770" x2="5200" y2="41916"/>
                        <a14:foregroundMark x1="5200" y1="41916" x2="5400" y2="52495"/>
                        <a14:foregroundMark x1="5400" y1="52495" x2="26200" y2="65070"/>
                        <a14:foregroundMark x1="26200" y1="65070" x2="52000" y2="39920"/>
                        <a14:foregroundMark x1="52000" y1="39920" x2="46000" y2="20758"/>
                        <a14:foregroundMark x1="46000" y1="20758" x2="38400" y2="13373"/>
                        <a14:foregroundMark x1="38400" y1="13373" x2="35800" y2="8583"/>
                        <a14:foregroundMark x1="73200" y1="17166" x2="66000" y2="20160"/>
                        <a14:foregroundMark x1="66000" y1="20160" x2="61400" y2="37325"/>
                        <a14:foregroundMark x1="61400" y1="37325" x2="74600" y2="50100"/>
                        <a14:foregroundMark x1="74600" y1="50100" x2="83400" y2="37725"/>
                        <a14:foregroundMark x1="83400" y1="37725" x2="71800" y2="16367"/>
                        <a14:foregroundMark x1="73600" y1="18962" x2="65000" y2="19760"/>
                        <a14:foregroundMark x1="65000" y1="19760" x2="54800" y2="40120"/>
                        <a14:foregroundMark x1="54800" y1="40120" x2="76600" y2="48703"/>
                        <a14:foregroundMark x1="76600" y1="48703" x2="86200" y2="34531"/>
                        <a14:foregroundMark x1="86200" y1="34531" x2="76400" y2="21158"/>
                        <a14:foregroundMark x1="76400" y1="21158" x2="69800" y2="16766"/>
                        <a14:foregroundMark x1="72000" y1="17964" x2="65000" y2="30938"/>
                        <a14:foregroundMark x1="65000" y1="30938" x2="71000" y2="43513"/>
                        <a14:foregroundMark x1="71000" y1="43513" x2="81400" y2="43114"/>
                        <a14:foregroundMark x1="81400" y1="43114" x2="79800" y2="27944"/>
                        <a14:foregroundMark x1="79800" y1="27944" x2="74200" y2="20359"/>
                        <a14:foregroundMark x1="74200" y1="20359" x2="72400" y2="18962"/>
                        <a14:foregroundMark x1="72800" y1="20758" x2="67000" y2="36926"/>
                        <a14:foregroundMark x1="67000" y1="36926" x2="76800" y2="40918"/>
                        <a14:foregroundMark x1="76800" y1="40918" x2="80200" y2="25549"/>
                        <a14:foregroundMark x1="80200" y1="25549" x2="74400" y2="18962"/>
                        <a14:foregroundMark x1="74400" y1="18962" x2="72200" y2="19162"/>
                        <a14:foregroundMark x1="94000" y1="42116" x2="94000" y2="42116"/>
                        <a14:foregroundMark x1="94600" y1="50699" x2="95200" y2="50699"/>
                        <a14:foregroundMark x1="56200" y1="4990" x2="56200" y2="4990"/>
                        <a14:foregroundMark x1="23200" y1="47505" x2="23200" y2="47505"/>
                        <a14:foregroundMark x1="14000" y1="40519" x2="14000" y2="40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5" y="231226"/>
            <a:ext cx="2286685" cy="2291258"/>
          </a:xfrm>
          <a:prstGeom prst="rect">
            <a:avLst/>
          </a:prstGeom>
        </p:spPr>
      </p:pic>
      <p:pic>
        <p:nvPicPr>
          <p:cNvPr id="12" name="Obraz 11" descr="Obraz zawierający tekst, wizytówka, grafika wektorowa&#10;&#10;Opis wygenerowany automatycznie">
            <a:extLst>
              <a:ext uri="{FF2B5EF4-FFF2-40B4-BE49-F238E27FC236}">
                <a16:creationId xmlns:a16="http://schemas.microsoft.com/office/drawing/2014/main" id="{7C11EC97-E2B6-0B50-7CD8-6C55ACB50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00" y1="45100" x2="45200" y2="45100"/>
                        <a14:foregroundMark x1="60000" y1="22700" x2="60000" y2="22700"/>
                        <a14:foregroundMark x1="57600" y1="30300" x2="57600" y2="30300"/>
                        <a14:foregroundMark x1="43100" y1="67800" x2="43100" y2="67800"/>
                        <a14:foregroundMark x1="59000" y1="69900" x2="59000" y2="69900"/>
                        <a14:foregroundMark x1="69700" y1="34700" x2="69700" y2="34700"/>
                        <a14:foregroundMark x1="64500" y1="76100" x2="64500" y2="76100"/>
                        <a14:foregroundMark x1="29300" y1="72700" x2="29300" y2="72700"/>
                        <a14:foregroundMark x1="35900" y1="76100" x2="35900" y2="76100"/>
                        <a14:foregroundMark x1="60300" y1="73400" x2="60300" y2="73400"/>
                      </a14:backgroundRemoval>
                    </a14:imgEffect>
                    <a14:imgEffect>
                      <a14:colorTemperature colorTemp="7325"/>
                    </a14:imgEffect>
                    <a14:imgEffect>
                      <a14:saturation sa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13" y="4238297"/>
            <a:ext cx="3048000" cy="304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74350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rbel Light" panose="020B0303020204020204" pitchFamily="34" charset="0"/>
              </a:rPr>
              <a:t>Quiz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7" y="1825625"/>
            <a:ext cx="5483772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rabicPeriod"/>
            </a:pPr>
            <a:r>
              <a:rPr lang="fr-FR" sz="2200" b="1" dirty="0">
                <a:latin typeface="Corbel Light" panose="020B0303020204020204" pitchFamily="34" charset="0"/>
              </a:rPr>
              <a:t>En quelle année est née Agatha Christie ?</a:t>
            </a:r>
            <a:endParaRPr lang="pl-PL" sz="2200" b="1" dirty="0">
              <a:latin typeface="Corbel Light" panose="020B0303020204020204" pitchFamily="34" charset="0"/>
            </a:endParaRP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1880</a:t>
            </a: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1890</a:t>
            </a: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1870</a:t>
            </a: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endParaRPr lang="pl-PL" sz="2200" dirty="0">
              <a:latin typeface="Corbel Light" panose="020B0303020204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9967B"/>
              </a:buClr>
              <a:buNone/>
            </a:pPr>
            <a:r>
              <a:rPr lang="pl-PL" sz="2200" b="1" dirty="0">
                <a:solidFill>
                  <a:srgbClr val="E9967B"/>
                </a:solidFill>
                <a:latin typeface="Corbel Light" panose="020B0303020204020204" pitchFamily="34" charset="0"/>
              </a:rPr>
              <a:t>2.        </a:t>
            </a:r>
            <a:r>
              <a:rPr lang="fr-FR" sz="2200" b="1" dirty="0">
                <a:latin typeface="Corbel Light" panose="020B0303020204020204" pitchFamily="34" charset="0"/>
              </a:rPr>
              <a:t>Quel était le titre de son premier</a:t>
            </a:r>
            <a:r>
              <a:rPr lang="pl-PL" sz="2200" b="1" dirty="0">
                <a:latin typeface="Corbel Light" panose="020B0303020204020204" pitchFamily="34" charset="0"/>
              </a:rPr>
              <a:t> </a:t>
            </a:r>
            <a:r>
              <a:rPr lang="fr-FR" sz="2200" b="1" dirty="0">
                <a:latin typeface="Corbel Light" panose="020B0303020204020204" pitchFamily="34" charset="0"/>
              </a:rPr>
              <a:t>roman ?</a:t>
            </a:r>
            <a:endParaRPr lang="pl-PL" sz="2200" b="1" dirty="0">
              <a:latin typeface="Corbel Light" panose="020B0303020204020204" pitchFamily="34" charset="0"/>
            </a:endParaRP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i="1" dirty="0">
                <a:latin typeface="Corbel Light" panose="020B0303020204020204" pitchFamily="34" charset="0"/>
              </a:rPr>
              <a:t>„</a:t>
            </a:r>
            <a:r>
              <a:rPr lang="pl-PL" sz="2200" i="1" dirty="0" err="1">
                <a:latin typeface="Corbel Light" panose="020B0303020204020204" pitchFamily="34" charset="0"/>
              </a:rPr>
              <a:t>Les</a:t>
            </a:r>
            <a:r>
              <a:rPr lang="pl-PL" sz="2200" i="1" dirty="0">
                <a:latin typeface="Corbel Light" panose="020B0303020204020204" pitchFamily="34" charset="0"/>
              </a:rPr>
              <a:t> </a:t>
            </a:r>
            <a:r>
              <a:rPr lang="pl-PL" sz="2200" i="1" dirty="0" err="1">
                <a:latin typeface="Corbel Light" panose="020B0303020204020204" pitchFamily="34" charset="0"/>
              </a:rPr>
              <a:t>Enquêtes</a:t>
            </a:r>
            <a:r>
              <a:rPr lang="pl-PL" sz="2200" i="1" dirty="0">
                <a:latin typeface="Corbel Light" panose="020B0303020204020204" pitchFamily="34" charset="0"/>
              </a:rPr>
              <a:t> </a:t>
            </a:r>
            <a:r>
              <a:rPr lang="pl-PL" sz="2200" i="1" dirty="0" err="1">
                <a:latin typeface="Corbel Light" panose="020B0303020204020204" pitchFamily="34" charset="0"/>
              </a:rPr>
              <a:t>d'Hercule</a:t>
            </a:r>
            <a:r>
              <a:rPr lang="pl-PL" sz="2200" i="1" dirty="0">
                <a:latin typeface="Corbel Light" panose="020B0303020204020204" pitchFamily="34" charset="0"/>
              </a:rPr>
              <a:t> </a:t>
            </a:r>
            <a:r>
              <a:rPr lang="pl-PL" sz="2200" i="1" dirty="0" err="1">
                <a:latin typeface="Corbel Light" panose="020B0303020204020204" pitchFamily="34" charset="0"/>
              </a:rPr>
              <a:t>Poirot</a:t>
            </a:r>
            <a:r>
              <a:rPr lang="pl-PL" sz="2200" i="1" dirty="0">
                <a:latin typeface="Corbel Light" panose="020B0303020204020204" pitchFamily="34" charset="0"/>
              </a:rPr>
              <a:t>”</a:t>
            </a: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i="1" dirty="0">
                <a:latin typeface="Corbel Light" panose="020B0303020204020204" pitchFamily="34" charset="0"/>
              </a:rPr>
              <a:t>„</a:t>
            </a:r>
            <a:r>
              <a:rPr lang="fr-FR" sz="2200" i="1" dirty="0">
                <a:latin typeface="Corbel Light" panose="020B0303020204020204" pitchFamily="34" charset="0"/>
              </a:rPr>
              <a:t>Le Meurtre de Roger </a:t>
            </a:r>
            <a:r>
              <a:rPr lang="fr-FR" sz="2200" i="1" dirty="0" err="1">
                <a:latin typeface="Corbel Light" panose="020B0303020204020204" pitchFamily="34" charset="0"/>
              </a:rPr>
              <a:t>Ackroyd</a:t>
            </a:r>
            <a:r>
              <a:rPr lang="pl-PL" sz="2200" i="1" dirty="0">
                <a:latin typeface="Corbel Light" panose="020B0303020204020204" pitchFamily="34" charset="0"/>
              </a:rPr>
              <a:t>”</a:t>
            </a:r>
          </a:p>
          <a:p>
            <a:pPr marL="514350" indent="-51435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i="1" dirty="0">
                <a:latin typeface="Corbel Light" panose="020B0303020204020204" pitchFamily="34" charset="0"/>
              </a:rPr>
              <a:t>„</a:t>
            </a:r>
            <a:r>
              <a:rPr lang="fr-FR" sz="2200" i="1" dirty="0">
                <a:latin typeface="Corbel Light" panose="020B0303020204020204" pitchFamily="34" charset="0"/>
              </a:rPr>
              <a:t>La Mystérieuse Affaire de Styles</a:t>
            </a:r>
            <a:r>
              <a:rPr lang="pl-PL" sz="2200" i="1" dirty="0">
                <a:latin typeface="Corbel Light" panose="020B0303020204020204" pitchFamily="34" charset="0"/>
              </a:rPr>
              <a:t>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8A3282-699F-52ED-D179-3486D4991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346" y="1825625"/>
            <a:ext cx="625365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E9967B"/>
              </a:buClr>
              <a:buNone/>
            </a:pPr>
            <a:r>
              <a:rPr lang="pl-PL" sz="2200" b="1" dirty="0">
                <a:solidFill>
                  <a:srgbClr val="E9967B"/>
                </a:solidFill>
                <a:latin typeface="Corbel Light" panose="020B0303020204020204" pitchFamily="34" charset="0"/>
              </a:rPr>
              <a:t>3.      </a:t>
            </a:r>
            <a:r>
              <a:rPr lang="fr-FR" sz="2200" b="1" dirty="0">
                <a:latin typeface="Corbel Light" panose="020B0303020204020204" pitchFamily="34" charset="0"/>
              </a:rPr>
              <a:t>Qu'est-ce qui est distinctif chez Hercule</a:t>
            </a:r>
            <a:r>
              <a:rPr lang="pl-PL" sz="2200" b="1" dirty="0">
                <a:latin typeface="Corbel Light" panose="020B0303020204020204" pitchFamily="34" charset="0"/>
              </a:rPr>
              <a:t> </a:t>
            </a:r>
            <a:r>
              <a:rPr lang="fr-FR" sz="2200" b="1" dirty="0" err="1">
                <a:latin typeface="Corbel Light" panose="020B0303020204020204" pitchFamily="34" charset="0"/>
              </a:rPr>
              <a:t>Poirot</a:t>
            </a:r>
            <a:r>
              <a:rPr lang="fr-FR" sz="2200" b="1" dirty="0">
                <a:latin typeface="Corbel Light" panose="020B0303020204020204" pitchFamily="34" charset="0"/>
              </a:rPr>
              <a:t> ?</a:t>
            </a:r>
            <a:endParaRPr lang="pl-PL" sz="2200" b="1" dirty="0">
              <a:latin typeface="Corbel Light" panose="020B0303020204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 err="1">
                <a:latin typeface="Corbel Light" panose="020B0303020204020204" pitchFamily="34" charset="0"/>
              </a:rPr>
              <a:t>moustache</a:t>
            </a:r>
            <a:endParaRPr lang="pl-PL" sz="2200" dirty="0">
              <a:latin typeface="Corbel Light" panose="020B0303020204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fr-FR" sz="2200" dirty="0">
                <a:latin typeface="Corbel Light" panose="020B0303020204020204" pitchFamily="34" charset="0"/>
              </a:rPr>
              <a:t>cheveux </a:t>
            </a:r>
            <a:endParaRPr lang="pl-PL" sz="2200" dirty="0">
              <a:latin typeface="Corbel Light" panose="020B0303020204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fr-FR" sz="2200" dirty="0">
                <a:latin typeface="Corbel Light" panose="020B0303020204020204" pitchFamily="34" charset="0"/>
              </a:rPr>
              <a:t>vêtement</a:t>
            </a:r>
            <a:endParaRPr lang="pl-PL" sz="2200" dirty="0">
              <a:latin typeface="Corbel Light" panose="020B0303020204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endParaRPr lang="pl-PL" sz="2200" dirty="0">
              <a:latin typeface="Corbel Light" panose="020B0303020204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E9967B"/>
              </a:buClr>
              <a:buNone/>
            </a:pPr>
            <a:r>
              <a:rPr lang="pl-PL" sz="2200" b="1" dirty="0">
                <a:solidFill>
                  <a:srgbClr val="E9967B"/>
                </a:solidFill>
                <a:latin typeface="Corbel Light" panose="020B0303020204020204" pitchFamily="34" charset="0"/>
              </a:rPr>
              <a:t>4.</a:t>
            </a:r>
            <a:r>
              <a:rPr lang="pl-PL" sz="2200" b="1" dirty="0">
                <a:latin typeface="Corbel Light" panose="020B0303020204020204" pitchFamily="34" charset="0"/>
              </a:rPr>
              <a:t>     </a:t>
            </a:r>
            <a:r>
              <a:rPr lang="fr-FR" sz="2200" b="1" dirty="0">
                <a:latin typeface="Corbel Light" panose="020B0303020204020204" pitchFamily="34" charset="0"/>
              </a:rPr>
              <a:t>Combien de romans a-t-elle écrit ?</a:t>
            </a:r>
            <a:endParaRPr lang="pl-PL" sz="2200" b="1" dirty="0">
              <a:latin typeface="Corbel Light" panose="020B0303020204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56</a:t>
            </a: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66</a:t>
            </a:r>
          </a:p>
          <a:p>
            <a:pPr marL="457200" indent="-457200">
              <a:lnSpc>
                <a:spcPct val="100000"/>
              </a:lnSpc>
              <a:buClr>
                <a:srgbClr val="E9967B"/>
              </a:buClr>
              <a:buFont typeface="+mj-lt"/>
              <a:buAutoNum type="alphaLcParenR"/>
            </a:pPr>
            <a:r>
              <a:rPr lang="pl-PL" sz="2200" dirty="0">
                <a:latin typeface="Corbel Light" panose="020B0303020204020204" pitchFamily="34" charset="0"/>
              </a:rPr>
              <a:t>76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83AED82-3267-0F4B-ECAA-44B46C58EB9A}"/>
              </a:ext>
            </a:extLst>
          </p:cNvPr>
          <p:cNvCxnSpPr/>
          <p:nvPr/>
        </p:nvCxnSpPr>
        <p:spPr>
          <a:xfrm>
            <a:off x="5770179" y="1690688"/>
            <a:ext cx="84083" cy="4899298"/>
          </a:xfrm>
          <a:prstGeom prst="line">
            <a:avLst/>
          </a:prstGeom>
          <a:ln w="19050">
            <a:solidFill>
              <a:srgbClr val="E996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87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latin typeface="Corbel Light" panose="020B0303020204020204" pitchFamily="34" charset="0"/>
              </a:rPr>
              <a:t>Bibliographie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6752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https://fr.wikipedia.org/wiki/Agatha_Christie 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https://ciekawostki.online/ciekawostki/449/o-agacie-christie/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https://www.youtube.com/watch?v=XuqV0Kp2Mxo&amp;t=2s</a:t>
            </a:r>
          </a:p>
        </p:txBody>
      </p:sp>
    </p:spTree>
    <p:extLst>
      <p:ext uri="{BB962C8B-B14F-4D97-AF65-F5344CB8AC3E}">
        <p14:creationId xmlns:p14="http://schemas.microsoft.com/office/powerpoint/2010/main" val="401516765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>
              <a:latin typeface="Sagona ExtraLight" panose="0202030305050502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847"/>
            <a:ext cx="10515600" cy="2168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8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Merci </a:t>
            </a:r>
            <a:r>
              <a:rPr lang="pl-PL" sz="118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pour</a:t>
            </a:r>
            <a:r>
              <a:rPr lang="pl-PL" sz="118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 </a:t>
            </a:r>
            <a:r>
              <a:rPr lang="pl-PL" sz="118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votre</a:t>
            </a:r>
            <a:r>
              <a:rPr lang="pl-PL" sz="11800" b="1" dirty="0">
                <a:solidFill>
                  <a:srgbClr val="E9967B"/>
                </a:solidFill>
                <a:latin typeface="Kunstler Script" panose="030304020206070D0D06" pitchFamily="66" charset="0"/>
              </a:rPr>
              <a:t> </a:t>
            </a:r>
            <a:r>
              <a:rPr lang="pl-PL" sz="11800" b="1" dirty="0" err="1">
                <a:solidFill>
                  <a:srgbClr val="E9967B"/>
                </a:solidFill>
                <a:latin typeface="Kunstler Script" panose="030304020206070D0D06" pitchFamily="66" charset="0"/>
              </a:rPr>
              <a:t>attention</a:t>
            </a:r>
            <a:endParaRPr lang="pl-PL" sz="11800" b="1" dirty="0">
              <a:solidFill>
                <a:srgbClr val="E9967B"/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4140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38BD6-B6C5-4F8A-E2D8-4653E59D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Corbel Light" panose="020B0303020204020204" pitchFamily="34" charset="0"/>
              </a:rPr>
              <a:t>Le plan de la présentation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54CFD-76E6-BF71-C73D-CF68B14D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4"/>
            <a:ext cx="10515600" cy="6358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Vocabulaire thématique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Informations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fr-FR" dirty="0">
                <a:latin typeface="Corbel Light" panose="020B0303020204020204" pitchFamily="34" charset="0"/>
              </a:rPr>
              <a:t>générales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Biographie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Débuts littéraires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Principales œuvres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Adaptation de </a:t>
            </a:r>
            <a:r>
              <a:rPr lang="fr-FR" dirty="0">
                <a:latin typeface="Corbel Light" panose="020B0303020204020204" pitchFamily="34" charset="0"/>
              </a:rPr>
              <a:t>l’œuvre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Résumé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Quiz</a:t>
            </a:r>
          </a:p>
          <a:p>
            <a:pPr>
              <a:lnSpc>
                <a:spcPct val="10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Bibliographie</a:t>
            </a:r>
            <a:endParaRPr lang="pl-PL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251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rbel Light" panose="020B0303020204020204" pitchFamily="34" charset="0"/>
              </a:rPr>
              <a:t>Vocabulaire thématique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F07D26-C3F8-30A7-69E3-35C63EACD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06" y="1186190"/>
            <a:ext cx="5609896" cy="6164317"/>
          </a:xfrm>
        </p:spPr>
        <p:txBody>
          <a:bodyPr>
            <a:normAutofit/>
          </a:bodyPr>
          <a:lstStyle/>
          <a:p>
            <a:pPr>
              <a:buClr>
                <a:srgbClr val="E9967B"/>
              </a:buClr>
            </a:pPr>
            <a:r>
              <a:rPr lang="pl-PL" sz="2000" dirty="0" err="1">
                <a:latin typeface="Candara Light" panose="020E0502030303020204" pitchFamily="34" charset="0"/>
              </a:rPr>
              <a:t>acuité</a:t>
            </a:r>
            <a:r>
              <a:rPr lang="pl-PL" sz="2000" dirty="0">
                <a:latin typeface="Candara Light" panose="020E0502030303020204" pitchFamily="34" charset="0"/>
              </a:rPr>
              <a:t> (f) – bystrość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adaptation</a:t>
            </a:r>
            <a:r>
              <a:rPr lang="pl-PL" sz="2000" dirty="0">
                <a:latin typeface="Candara Light" panose="020E0502030303020204" pitchFamily="34" charset="0"/>
              </a:rPr>
              <a:t> (f) - adaptacja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bande dessinée</a:t>
            </a:r>
            <a:r>
              <a:rPr lang="pl-PL" sz="2000" dirty="0">
                <a:latin typeface="Candara Light" panose="020E0502030303020204" pitchFamily="34" charset="0"/>
              </a:rPr>
              <a:t> (f) - komiks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crime</a:t>
            </a:r>
            <a:r>
              <a:rPr lang="pl-PL" sz="2000" dirty="0">
                <a:latin typeface="Candara Light" panose="020E0502030303020204" pitchFamily="34" charset="0"/>
              </a:rPr>
              <a:t> (m)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zbrodnia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pl-PL" sz="2000" dirty="0" err="1">
                <a:latin typeface="Candara Light" panose="020E0502030303020204" pitchFamily="34" charset="0"/>
              </a:rPr>
              <a:t>criminel</a:t>
            </a:r>
            <a:r>
              <a:rPr lang="pl-PL" sz="2000" dirty="0">
                <a:latin typeface="Candara Light" panose="020E0502030303020204" pitchFamily="34" charset="0"/>
              </a:rPr>
              <a:t> (m) - przestępca</a:t>
            </a:r>
          </a:p>
          <a:p>
            <a:pPr>
              <a:buClr>
                <a:srgbClr val="E9967B"/>
              </a:buClr>
            </a:pPr>
            <a:r>
              <a:rPr lang="pl-PL" sz="2000" dirty="0">
                <a:latin typeface="Candara Light" panose="020E0502030303020204" pitchFamily="34" charset="0"/>
              </a:rPr>
              <a:t>d</a:t>
            </a:r>
            <a:r>
              <a:rPr lang="fr-FR" sz="2000" dirty="0" err="1">
                <a:latin typeface="Candara Light" panose="020E0502030303020204" pitchFamily="34" charset="0"/>
              </a:rPr>
              <a:t>ébut</a:t>
            </a:r>
            <a:r>
              <a:rPr lang="pl-PL" sz="2000" dirty="0">
                <a:latin typeface="Candara Light" panose="020E0502030303020204" pitchFamily="34" charset="0"/>
              </a:rPr>
              <a:t> (m) - debiut</a:t>
            </a:r>
          </a:p>
          <a:p>
            <a:pPr>
              <a:buClr>
                <a:srgbClr val="E9967B"/>
              </a:buClr>
            </a:pPr>
            <a:r>
              <a:rPr lang="pl-PL" sz="2000" dirty="0" err="1">
                <a:latin typeface="Candara Light" panose="020E0502030303020204" pitchFamily="34" charset="0"/>
              </a:rPr>
              <a:t>démasquer</a:t>
            </a:r>
            <a:r>
              <a:rPr lang="pl-PL" sz="2000" dirty="0">
                <a:latin typeface="Candara Light" panose="020E0502030303020204" pitchFamily="34" charset="0"/>
              </a:rPr>
              <a:t> - demaskować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détective privé </a:t>
            </a:r>
            <a:r>
              <a:rPr lang="pl-PL" sz="2000" dirty="0">
                <a:latin typeface="Candara Light" panose="020E0502030303020204" pitchFamily="34" charset="0"/>
              </a:rPr>
              <a:t>(m) – prywatny detektyw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disparition</a:t>
            </a:r>
            <a:r>
              <a:rPr lang="pl-PL" sz="2000" dirty="0">
                <a:latin typeface="Candara Light" panose="020E0502030303020204" pitchFamily="34" charset="0"/>
              </a:rPr>
              <a:t> (f)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zaginięcie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divorce</a:t>
            </a:r>
            <a:r>
              <a:rPr lang="pl-PL" sz="2000" dirty="0">
                <a:latin typeface="Candara Light" panose="020E0502030303020204" pitchFamily="34" charset="0"/>
              </a:rPr>
              <a:t> (m)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rozwód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écrivain </a:t>
            </a:r>
            <a:r>
              <a:rPr lang="pl-PL" sz="2000" dirty="0">
                <a:latin typeface="Candara Light" panose="020E0502030303020204" pitchFamily="34" charset="0"/>
              </a:rPr>
              <a:t>(m) – pisarz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éducation à domicile</a:t>
            </a:r>
            <a:r>
              <a:rPr lang="pl-PL" sz="2000" dirty="0">
                <a:latin typeface="Candara Light" panose="020E0502030303020204" pitchFamily="34" charset="0"/>
              </a:rPr>
              <a:t> (f) – edukacja domowa</a:t>
            </a:r>
          </a:p>
          <a:p>
            <a:pPr>
              <a:buClr>
                <a:srgbClr val="E9967B"/>
              </a:buClr>
            </a:pPr>
            <a:r>
              <a:rPr lang="pl-PL" sz="2000" dirty="0">
                <a:latin typeface="Candara Light" panose="020E0502030303020204" pitchFamily="34" charset="0"/>
              </a:rPr>
              <a:t>esprit (m) - umysł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maison d'éducation </a:t>
            </a:r>
            <a:r>
              <a:rPr lang="pl-PL" sz="2000" dirty="0">
                <a:latin typeface="Candara Light" panose="020E0502030303020204" pitchFamily="34" charset="0"/>
              </a:rPr>
              <a:t>(f) – instytucja edukacyjna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49FB85-7A04-9D00-4ED9-33AD8C0D6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2103" y="1186189"/>
            <a:ext cx="5609897" cy="6164317"/>
          </a:xfrm>
        </p:spPr>
        <p:txBody>
          <a:bodyPr>
            <a:normAutofit/>
          </a:bodyPr>
          <a:lstStyle/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mariage</a:t>
            </a:r>
            <a:r>
              <a:rPr lang="pl-PL" sz="2000" dirty="0">
                <a:latin typeface="Candara Light" panose="020E0502030303020204" pitchFamily="34" charset="0"/>
              </a:rPr>
              <a:t> (m) - małżeństwo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nouvelle</a:t>
            </a:r>
            <a:r>
              <a:rPr lang="pl-PL" sz="2000" dirty="0">
                <a:latin typeface="Candara Light" panose="020E0502030303020204" pitchFamily="34" charset="0"/>
              </a:rPr>
              <a:t> (f) - opowiadanie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obtention</a:t>
            </a:r>
            <a:r>
              <a:rPr lang="pl-PL" sz="2000" dirty="0">
                <a:latin typeface="Candara Light" panose="020E0502030303020204" pitchFamily="34" charset="0"/>
              </a:rPr>
              <a:t> (f)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uzyskanie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œuvre</a:t>
            </a:r>
            <a:r>
              <a:rPr lang="pl-PL" sz="2000" dirty="0">
                <a:latin typeface="Candara Light" panose="020E0502030303020204" pitchFamily="34" charset="0"/>
              </a:rPr>
              <a:t> (f) - dzieło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personnage</a:t>
            </a:r>
            <a:r>
              <a:rPr lang="pl-PL" sz="2000" dirty="0">
                <a:latin typeface="Candara Light" panose="020E0502030303020204" pitchFamily="34" charset="0"/>
              </a:rPr>
              <a:t> (m)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– postać, bohater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pl-PL" sz="2000" dirty="0">
                <a:latin typeface="Candara Light" panose="020E0502030303020204" pitchFamily="34" charset="0"/>
              </a:rPr>
              <a:t>principal - główny</a:t>
            </a:r>
          </a:p>
          <a:p>
            <a:pPr>
              <a:buClr>
                <a:srgbClr val="E9967B"/>
              </a:buClr>
            </a:pPr>
            <a:r>
              <a:rPr lang="pl-PL" sz="2000" dirty="0">
                <a:latin typeface="Candara Light" panose="020E0502030303020204" pitchFamily="34" charset="0"/>
              </a:rPr>
              <a:t>rationnellement - racjonalnie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reine</a:t>
            </a:r>
            <a:r>
              <a:rPr lang="pl-PL" sz="2000" dirty="0">
                <a:latin typeface="Candara Light" panose="020E0502030303020204" pitchFamily="34" charset="0"/>
              </a:rPr>
              <a:t> (f)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królowa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pl-PL" sz="2000" dirty="0">
                <a:latin typeface="Candara Light" panose="020E0502030303020204" pitchFamily="34" charset="0"/>
              </a:rPr>
              <a:t>r</a:t>
            </a:r>
            <a:r>
              <a:rPr lang="fr-FR" sz="2000" dirty="0" err="1">
                <a:latin typeface="Candara Light" panose="020E0502030303020204" pitchFamily="34" charset="0"/>
              </a:rPr>
              <a:t>ésumé</a:t>
            </a:r>
            <a:r>
              <a:rPr lang="pl-PL" sz="2000" dirty="0">
                <a:latin typeface="Candara Light" panose="020E0502030303020204" pitchFamily="34" charset="0"/>
              </a:rPr>
              <a:t> (m) - podsumowanie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retrouver </a:t>
            </a:r>
            <a:r>
              <a:rPr lang="pl-PL" sz="2000" dirty="0">
                <a:latin typeface="Candara Light" panose="020E0502030303020204" pitchFamily="34" charset="0"/>
              </a:rPr>
              <a:t>- odszukać</a:t>
            </a:r>
            <a:endParaRPr lang="fr-FR" sz="2000" dirty="0">
              <a:latin typeface="Candara Light" panose="020E0502030303020204" pitchFamily="34" charset="0"/>
            </a:endParaRP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roman</a:t>
            </a:r>
            <a:r>
              <a:rPr lang="pl-PL" sz="2000" dirty="0">
                <a:latin typeface="Candara Light" panose="020E0502030303020204" pitchFamily="34" charset="0"/>
              </a:rPr>
              <a:t> (m)</a:t>
            </a:r>
            <a:r>
              <a:rPr lang="fr-FR" sz="2000" dirty="0">
                <a:latin typeface="Candara Light" panose="020E0502030303020204" pitchFamily="34" charset="0"/>
              </a:rPr>
              <a:t> </a:t>
            </a:r>
            <a:r>
              <a:rPr lang="pl-PL" sz="2000" dirty="0">
                <a:latin typeface="Candara Light" panose="020E0502030303020204" pitchFamily="34" charset="0"/>
              </a:rPr>
              <a:t>- powieść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roman policier</a:t>
            </a:r>
            <a:r>
              <a:rPr lang="pl-PL" sz="2000" dirty="0">
                <a:latin typeface="Candara Light" panose="020E0502030303020204" pitchFamily="34" charset="0"/>
              </a:rPr>
              <a:t> (m) - kryminał</a:t>
            </a:r>
          </a:p>
          <a:p>
            <a:pPr>
              <a:buClr>
                <a:srgbClr val="E9967B"/>
              </a:buClr>
            </a:pPr>
            <a:r>
              <a:rPr lang="fr-FR" sz="2000" dirty="0">
                <a:latin typeface="Candara Light" panose="020E0502030303020204" pitchFamily="34" charset="0"/>
              </a:rPr>
              <a:t>vieille fille</a:t>
            </a:r>
            <a:r>
              <a:rPr lang="pl-PL" sz="2000" dirty="0">
                <a:latin typeface="Candara Light" panose="020E0502030303020204" pitchFamily="34" charset="0"/>
              </a:rPr>
              <a:t> (f) – stara panna</a:t>
            </a:r>
          </a:p>
          <a:p>
            <a:pPr>
              <a:buClr>
                <a:srgbClr val="E9967B"/>
              </a:buClr>
            </a:pPr>
            <a:r>
              <a:rPr lang="pl-PL" sz="2000" dirty="0" err="1">
                <a:latin typeface="Candara Light" panose="020E0502030303020204" pitchFamily="34" charset="0"/>
              </a:rPr>
              <a:t>vie</a:t>
            </a:r>
            <a:r>
              <a:rPr lang="pl-PL" sz="2000" dirty="0">
                <a:latin typeface="Candara Light" panose="020E0502030303020204" pitchFamily="34" charset="0"/>
              </a:rPr>
              <a:t> (f) – życie</a:t>
            </a:r>
          </a:p>
        </p:txBody>
      </p:sp>
    </p:spTree>
    <p:extLst>
      <p:ext uri="{BB962C8B-B14F-4D97-AF65-F5344CB8AC3E}">
        <p14:creationId xmlns:p14="http://schemas.microsoft.com/office/powerpoint/2010/main" val="7397081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9E9E7-DA62-423A-19E4-34C9EB8E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365125"/>
            <a:ext cx="11897709" cy="1325563"/>
          </a:xfrm>
        </p:spPr>
        <p:txBody>
          <a:bodyPr/>
          <a:lstStyle/>
          <a:p>
            <a:pPr algn="ctr"/>
            <a:r>
              <a:rPr lang="pl-PL" dirty="0" err="1">
                <a:latin typeface="Corbel Light" panose="020B0303020204020204" pitchFamily="34" charset="0"/>
              </a:rPr>
              <a:t>Informations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fr-FR" dirty="0">
                <a:latin typeface="Corbel Light" panose="020B0303020204020204" pitchFamily="34" charset="0"/>
              </a:rPr>
              <a:t>générales</a:t>
            </a:r>
            <a:r>
              <a:rPr lang="pl-PL" dirty="0">
                <a:latin typeface="Corbel Light" panose="020B0303020204020204" pitchFamily="34" charset="0"/>
              </a:rPr>
              <a:t> sur Agatha Christie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1CD8B3-CFDC-F9C3-4E14-0C07B6D6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0029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é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rbel Light" panose="020B0303020204020204" pitchFamily="34" charset="0"/>
              </a:rPr>
              <a:t>crivain</a:t>
            </a:r>
            <a:r>
              <a:rPr lang="pl-PL" b="0" i="0" dirty="0">
                <a:solidFill>
                  <a:srgbClr val="000000"/>
                </a:solidFill>
                <a:effectLst/>
                <a:latin typeface="Corbel Light" panose="020B0303020204020204" pitchFamily="34" charset="0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orbel Light" panose="020B0303020204020204" pitchFamily="34" charset="0"/>
              </a:rPr>
              <a:t>britannique</a:t>
            </a:r>
            <a:endParaRPr lang="pl-PL" b="0" i="0" dirty="0">
              <a:solidFill>
                <a:srgbClr val="000000"/>
              </a:solidFill>
              <a:effectLst/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fr-FR" b="0" i="0" dirty="0">
                <a:effectLst/>
                <a:latin typeface="Corbel Light" panose="020B0303020204020204" pitchFamily="34" charset="0"/>
              </a:rPr>
              <a:t>auteur de nombreux </a:t>
            </a:r>
            <a:r>
              <a:rPr lang="fr-FR" b="0" i="0" u="none" strike="noStrike" dirty="0">
                <a:effectLst/>
                <a:latin typeface="Corbel Light" panose="020B0303020204020204" pitchFamily="34" charset="0"/>
              </a:rPr>
              <a:t>romans policiers</a:t>
            </a:r>
            <a:endParaRPr lang="pl-PL" u="none" strike="noStrike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b="0" i="0" dirty="0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„la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reine</a:t>
            </a:r>
            <a:r>
              <a:rPr lang="pl-PL" b="0" i="0" dirty="0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du</a:t>
            </a:r>
            <a:r>
              <a:rPr lang="pl-PL" b="0" i="0" dirty="0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 </a:t>
            </a:r>
            <a:r>
              <a:rPr lang="pl-PL" b="0" i="0" dirty="0" err="1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crime</a:t>
            </a:r>
            <a:r>
              <a:rPr lang="pl-PL" b="0" i="0" dirty="0">
                <a:solidFill>
                  <a:srgbClr val="202122"/>
                </a:solidFill>
                <a:effectLst/>
                <a:latin typeface="Corbel Light" panose="020B0303020204020204" pitchFamily="34" charset="0"/>
              </a:rPr>
              <a:t>”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solidFill>
                  <a:srgbClr val="202122"/>
                </a:solidFill>
                <a:latin typeface="Corbel Light" panose="020B0303020204020204" pitchFamily="34" charset="0"/>
              </a:rPr>
              <a:t>66 romans, 154 </a:t>
            </a: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nouvelles</a:t>
            </a:r>
            <a:r>
              <a:rPr lang="pl-PL" dirty="0">
                <a:solidFill>
                  <a:srgbClr val="202122"/>
                </a:solidFill>
                <a:latin typeface="Corbel Light" panose="020B0303020204020204" pitchFamily="34" charset="0"/>
              </a:rPr>
              <a:t>, 20 </a:t>
            </a: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pièces</a:t>
            </a:r>
            <a:r>
              <a:rPr lang="pl-PL" dirty="0">
                <a:solidFill>
                  <a:srgbClr val="202122"/>
                </a:solidFill>
                <a:latin typeface="Corbel Light" panose="020B0303020204020204" pitchFamily="34" charset="0"/>
              </a:rPr>
              <a:t> de </a:t>
            </a: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théâtre</a:t>
            </a:r>
            <a:endParaRPr lang="pl-PL" dirty="0">
              <a:solidFill>
                <a:srgbClr val="202122"/>
              </a:solidFill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pseudonyme</a:t>
            </a:r>
            <a:r>
              <a:rPr lang="pl-PL" dirty="0">
                <a:solidFill>
                  <a:srgbClr val="202122"/>
                </a:solidFill>
                <a:latin typeface="Corbel Light" panose="020B0303020204020204" pitchFamily="34" charset="0"/>
              </a:rPr>
              <a:t> de Mary </a:t>
            </a: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Westmacott</a:t>
            </a:r>
            <a:endParaRPr lang="pl-PL" dirty="0">
              <a:solidFill>
                <a:srgbClr val="202122"/>
              </a:solidFill>
              <a:latin typeface="Corbel Light" panose="020B0303020204020204" pitchFamily="34" charset="0"/>
            </a:endParaRPr>
          </a:p>
          <a:p>
            <a:pPr>
              <a:buClr>
                <a:srgbClr val="E9967B"/>
              </a:buClr>
            </a:pPr>
            <a:endParaRPr lang="fr-FR" dirty="0">
              <a:latin typeface="Corbel Light" panose="020B0303020204020204" pitchFamily="34" charset="0"/>
            </a:endParaRPr>
          </a:p>
        </p:txBody>
      </p:sp>
      <p:pic>
        <p:nvPicPr>
          <p:cNvPr id="5" name="Obraz 4" descr="Obraz zawierający tekst, osoba, mężczyzna, jedzenie&#10;&#10;Opis wygenerowany automatycznie">
            <a:extLst>
              <a:ext uri="{FF2B5EF4-FFF2-40B4-BE49-F238E27FC236}">
                <a16:creationId xmlns:a16="http://schemas.microsoft.com/office/drawing/2014/main" id="{B2E795C1-05B0-4C14-DCC6-EAC4B0F54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24" y="1970341"/>
            <a:ext cx="2615307" cy="36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05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rbel Light" panose="020B0303020204020204" pitchFamily="34" charset="0"/>
              </a:rPr>
              <a:t>Biographie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1" y="1801912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latin typeface="Corbel Light" panose="020B0303020204020204" pitchFamily="34" charset="0"/>
              </a:rPr>
              <a:t>naissance</a:t>
            </a:r>
            <a:r>
              <a:rPr lang="pl-PL" dirty="0">
                <a:latin typeface="Corbel Light" panose="020B0303020204020204" pitchFamily="34" charset="0"/>
              </a:rPr>
              <a:t> en 1890 à </a:t>
            </a:r>
            <a:r>
              <a:rPr lang="pl-PL" dirty="0" err="1">
                <a:latin typeface="Corbel Light" panose="020B0303020204020204" pitchFamily="34" charset="0"/>
              </a:rPr>
              <a:t>Torquay</a:t>
            </a:r>
            <a:r>
              <a:rPr lang="pl-PL" dirty="0">
                <a:latin typeface="Corbel Light" panose="020B0303020204020204" pitchFamily="34" charset="0"/>
              </a:rPr>
              <a:t>, </a:t>
            </a:r>
            <a:r>
              <a:rPr lang="pl-PL" dirty="0" err="1">
                <a:latin typeface="Corbel Light" panose="020B0303020204020204" pitchFamily="34" charset="0"/>
              </a:rPr>
              <a:t>Royaume-Uni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éducation à domicile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1906 - maison </a:t>
            </a:r>
            <a:r>
              <a:rPr lang="pl-PL" dirty="0" err="1">
                <a:latin typeface="Corbel Light" panose="020B0303020204020204" pitchFamily="34" charset="0"/>
              </a:rPr>
              <a:t>d'éducation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française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1914 – </a:t>
            </a:r>
            <a:r>
              <a:rPr lang="pl-PL" dirty="0" err="1">
                <a:latin typeface="Corbel Light" panose="020B0303020204020204" pitchFamily="34" charset="0"/>
              </a:rPr>
              <a:t>mariage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avec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Archie</a:t>
            </a:r>
            <a:r>
              <a:rPr lang="pl-PL" dirty="0">
                <a:latin typeface="Corbel Light" panose="020B0303020204020204" pitchFamily="34" charset="0"/>
              </a:rPr>
              <a:t> Christie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1917 – </a:t>
            </a:r>
            <a:r>
              <a:rPr lang="fr-FR" dirty="0">
                <a:latin typeface="Corbel Light" panose="020B0303020204020204" pitchFamily="34" charset="0"/>
              </a:rPr>
              <a:t>diplôme de pharmacienne</a:t>
            </a:r>
            <a:r>
              <a:rPr lang="pl-PL" dirty="0">
                <a:latin typeface="Corbel Light" panose="020B0303020204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Clr>
                <a:srgbClr val="E9967B"/>
              </a:buClr>
              <a:buNone/>
            </a:pPr>
            <a:r>
              <a:rPr lang="pl-PL" dirty="0">
                <a:latin typeface="Corbel Light" panose="020B0303020204020204" pitchFamily="34" charset="0"/>
              </a:rPr>
              <a:t>                 premier </a:t>
            </a:r>
            <a:r>
              <a:rPr lang="pl-PL" dirty="0" err="1">
                <a:latin typeface="Corbel Light" panose="020B0303020204020204" pitchFamily="34" charset="0"/>
              </a:rPr>
              <a:t>roman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5" name="Obraz 4" descr="Obraz zawierający zewnętrzne, biały&#10;&#10;Opis wygenerowany automatycznie">
            <a:extLst>
              <a:ext uri="{FF2B5EF4-FFF2-40B4-BE49-F238E27FC236}">
                <a16:creationId xmlns:a16="http://schemas.microsoft.com/office/drawing/2014/main" id="{A5C88A79-3D37-136F-065A-6A92A3C0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05" y="365125"/>
            <a:ext cx="2301295" cy="2873575"/>
          </a:xfrm>
          <a:prstGeom prst="rect">
            <a:avLst/>
          </a:prstGeom>
        </p:spPr>
      </p:pic>
      <p:pic>
        <p:nvPicPr>
          <p:cNvPr id="7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328DA363-F1FD-7BAF-3A7F-3168D55A0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05" y="3580500"/>
            <a:ext cx="2301295" cy="31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4732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latin typeface="Corbel Light" panose="020B0303020204020204" pitchFamily="34" charset="0"/>
              </a:rPr>
              <a:t>Biographie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9924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1919 - </a:t>
            </a:r>
            <a:r>
              <a:rPr lang="pl-PL" dirty="0" err="1">
                <a:latin typeface="Corbel Light" panose="020B0303020204020204" pitchFamily="34" charset="0"/>
              </a:rPr>
              <a:t>naissance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d'une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fille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Rosalind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1928 - </a:t>
            </a:r>
            <a:r>
              <a:rPr lang="pl-PL" dirty="0" err="1">
                <a:latin typeface="Corbel Light" panose="020B0303020204020204" pitchFamily="34" charset="0"/>
              </a:rPr>
              <a:t>divorce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avec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Archie</a:t>
            </a:r>
            <a:r>
              <a:rPr lang="pl-PL" dirty="0">
                <a:latin typeface="Corbel Light" panose="020B0303020204020204" pitchFamily="34" charset="0"/>
              </a:rPr>
              <a:t> Christie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1930 – </a:t>
            </a:r>
            <a:r>
              <a:rPr lang="pl-PL" dirty="0" err="1">
                <a:latin typeface="Corbel Light" panose="020B0303020204020204" pitchFamily="34" charset="0"/>
              </a:rPr>
              <a:t>mariage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avec</a:t>
            </a:r>
            <a:r>
              <a:rPr lang="pl-PL" dirty="0">
                <a:latin typeface="Corbel Light" panose="020B0303020204020204" pitchFamily="34" charset="0"/>
              </a:rPr>
              <a:t> Max </a:t>
            </a:r>
            <a:r>
              <a:rPr lang="pl-PL" dirty="0" err="1">
                <a:latin typeface="Corbel Light" panose="020B0303020204020204" pitchFamily="34" charset="0"/>
              </a:rPr>
              <a:t>Mallowan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1930 – </a:t>
            </a:r>
            <a:r>
              <a:rPr lang="pl-PL" dirty="0" err="1">
                <a:latin typeface="Corbel Light" panose="020B0303020204020204" pitchFamily="34" charset="0"/>
              </a:rPr>
              <a:t>créatrice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dirty="0" err="1">
                <a:latin typeface="Corbel Light" panose="020B0303020204020204" pitchFamily="34" charset="0"/>
              </a:rPr>
              <a:t>du</a:t>
            </a:r>
            <a:r>
              <a:rPr lang="pl-PL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Detection</a:t>
            </a:r>
            <a:r>
              <a:rPr lang="pl-PL" i="1" dirty="0">
                <a:latin typeface="Corbel Light" panose="020B0303020204020204" pitchFamily="34" charset="0"/>
              </a:rPr>
              <a:t> Club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1955 - </a:t>
            </a:r>
            <a:r>
              <a:rPr lang="pl-PL" dirty="0" err="1">
                <a:latin typeface="Corbel Light" panose="020B0303020204020204" pitchFamily="34" charset="0"/>
              </a:rPr>
              <a:t>création</a:t>
            </a:r>
            <a:r>
              <a:rPr lang="fr-FR" dirty="0">
                <a:latin typeface="Corbel Light" panose="020B0303020204020204" pitchFamily="34" charset="0"/>
              </a:rPr>
              <a:t> l</a:t>
            </a:r>
            <a:r>
              <a:rPr lang="pl-PL" dirty="0">
                <a:latin typeface="Corbel Light" panose="020B0303020204020204" pitchFamily="34" charset="0"/>
              </a:rPr>
              <a:t>’</a:t>
            </a:r>
            <a:r>
              <a:rPr lang="fr-FR" i="1" dirty="0">
                <a:latin typeface="Corbel Light" panose="020B0303020204020204" pitchFamily="34" charset="0"/>
              </a:rPr>
              <a:t>Agatha Christie Limited</a:t>
            </a:r>
            <a:endParaRPr lang="pl-PL" i="1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 err="1">
                <a:solidFill>
                  <a:srgbClr val="202122"/>
                </a:solidFill>
                <a:latin typeface="Corbel Light" panose="020B0303020204020204" pitchFamily="34" charset="0"/>
              </a:rPr>
              <a:t>mort</a:t>
            </a:r>
            <a:r>
              <a:rPr lang="pl-PL" dirty="0">
                <a:latin typeface="Corbel Light" panose="020B0303020204020204" pitchFamily="34" charset="0"/>
              </a:rPr>
              <a:t> en 1976 à </a:t>
            </a:r>
            <a:r>
              <a:rPr lang="pl-PL" dirty="0" err="1">
                <a:latin typeface="Corbel Light" panose="020B0303020204020204" pitchFamily="34" charset="0"/>
              </a:rPr>
              <a:t>Wallingford</a:t>
            </a:r>
            <a:r>
              <a:rPr lang="pl-PL" dirty="0">
                <a:latin typeface="Corbel Light" panose="020B0303020204020204" pitchFamily="34" charset="0"/>
              </a:rPr>
              <a:t>, </a:t>
            </a:r>
            <a:r>
              <a:rPr lang="pl-PL" dirty="0" err="1">
                <a:latin typeface="Corbel Light" panose="020B0303020204020204" pitchFamily="34" charset="0"/>
              </a:rPr>
              <a:t>Royaume-Uni</a:t>
            </a:r>
            <a:endParaRPr lang="pl-PL" dirty="0">
              <a:latin typeface="Corbel Light" panose="020B0303020204020204" pitchFamily="34" charset="0"/>
            </a:endParaRPr>
          </a:p>
        </p:txBody>
      </p:sp>
      <p:pic>
        <p:nvPicPr>
          <p:cNvPr id="5" name="Obraz 4" descr="Obraz zawierający osoba, ściana, kobieta, wewnątrz&#10;&#10;Opis wygenerowany automatycznie">
            <a:extLst>
              <a:ext uri="{FF2B5EF4-FFF2-40B4-BE49-F238E27FC236}">
                <a16:creationId xmlns:a16="http://schemas.microsoft.com/office/drawing/2014/main" id="{47AF78E2-4C98-8B68-319B-4F59E253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9" y="1690688"/>
            <a:ext cx="3069019" cy="4173866"/>
          </a:xfrm>
          <a:prstGeom prst="rect">
            <a:avLst/>
          </a:prstGeom>
        </p:spPr>
      </p:pic>
      <p:pic>
        <p:nvPicPr>
          <p:cNvPr id="7" name="Grafika 6" descr="Opowiadanie historii kontur">
            <a:extLst>
              <a:ext uri="{FF2B5EF4-FFF2-40B4-BE49-F238E27FC236}">
                <a16:creationId xmlns:a16="http://schemas.microsoft.com/office/drawing/2014/main" id="{5E0C0241-C8F0-19B3-FCC5-4F983AE36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999" y="174170"/>
            <a:ext cx="1185041" cy="11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8500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7E52A-E817-C6A6-7F6B-917CD677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0" dirty="0">
                <a:solidFill>
                  <a:srgbClr val="000000"/>
                </a:solidFill>
                <a:effectLst/>
                <a:latin typeface="Corbel Light" panose="020B0303020204020204" pitchFamily="34" charset="0"/>
              </a:rPr>
              <a:t>Disparition</a:t>
            </a:r>
            <a:endParaRPr lang="fr-FR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417B8C-1181-BE3E-39DC-1F3F2BA7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70" y="1872949"/>
            <a:ext cx="4792716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le </a:t>
            </a:r>
            <a:r>
              <a:rPr lang="fr-FR" dirty="0">
                <a:latin typeface="Corbel Light" panose="020B0303020204020204" pitchFamily="34" charset="0"/>
              </a:rPr>
              <a:t>3 décembre 1926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fr-FR" dirty="0">
                <a:latin typeface="Corbel Light" panose="020B0303020204020204" pitchFamily="34" charset="0"/>
              </a:rPr>
              <a:t>Elle est retrouvée </a:t>
            </a:r>
            <a:r>
              <a:rPr lang="pl-PL" dirty="0">
                <a:latin typeface="Corbel Light" panose="020B0303020204020204" pitchFamily="34" charset="0"/>
              </a:rPr>
              <a:t>12</a:t>
            </a:r>
            <a:r>
              <a:rPr lang="fr-FR" dirty="0">
                <a:latin typeface="Corbel Light" panose="020B0303020204020204" pitchFamily="34" charset="0"/>
              </a:rPr>
              <a:t> jours plus tard dans le Swan </a:t>
            </a:r>
            <a:r>
              <a:rPr lang="fr-FR" dirty="0" err="1">
                <a:latin typeface="Corbel Light" panose="020B0303020204020204" pitchFamily="34" charset="0"/>
              </a:rPr>
              <a:t>Hydropathic</a:t>
            </a:r>
            <a:r>
              <a:rPr lang="fr-FR" dirty="0">
                <a:latin typeface="Corbel Light" panose="020B0303020204020204" pitchFamily="34" charset="0"/>
              </a:rPr>
              <a:t> </a:t>
            </a:r>
            <a:r>
              <a:rPr lang="fr-FR" dirty="0" err="1">
                <a:latin typeface="Corbel Light" panose="020B0303020204020204" pitchFamily="34" charset="0"/>
              </a:rPr>
              <a:t>Hotel</a:t>
            </a:r>
            <a:endParaRPr lang="pl-PL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endParaRPr lang="fr-FR" dirty="0">
              <a:latin typeface="Corbel Light" panose="020B0303020204020204" pitchFamily="34" charset="0"/>
            </a:endParaRPr>
          </a:p>
        </p:txBody>
      </p:sp>
      <p:pic>
        <p:nvPicPr>
          <p:cNvPr id="5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8444F770-D770-8A28-23D6-81478DC41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41" y="1872949"/>
            <a:ext cx="2717759" cy="42566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0514F29-0184-D24F-C271-F8CFFC56CAE7}"/>
              </a:ext>
            </a:extLst>
          </p:cNvPr>
          <p:cNvSpPr txBox="1"/>
          <p:nvPr/>
        </p:nvSpPr>
        <p:spPr>
          <a:xfrm>
            <a:off x="7924382" y="6118936"/>
            <a:ext cx="414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rbel Light" panose="020B0303020204020204" pitchFamily="34" charset="0"/>
              </a:rPr>
              <a:t>Article relatant la disparition de Christie à Harrogate.</a:t>
            </a:r>
          </a:p>
        </p:txBody>
      </p:sp>
      <p:pic>
        <p:nvPicPr>
          <p:cNvPr id="10" name="Obraz 9" descr="Obraz zawierający droga, zewnętrzne, niebo, budynek&#10;&#10;Opis wygenerowany automatycznie">
            <a:extLst>
              <a:ext uri="{FF2B5EF4-FFF2-40B4-BE49-F238E27FC236}">
                <a16:creationId xmlns:a16="http://schemas.microsoft.com/office/drawing/2014/main" id="{311CE738-59D0-7336-3DEC-E844E4F34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83" y="2153266"/>
            <a:ext cx="2626499" cy="3503092"/>
          </a:xfrm>
          <a:prstGeom prst="rect">
            <a:avLst/>
          </a:prstGeom>
        </p:spPr>
      </p:pic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A03A2139-3BC8-B7B0-FFB6-A6EF2829121B}"/>
              </a:ext>
            </a:extLst>
          </p:cNvPr>
          <p:cNvCxnSpPr>
            <a:cxnSpLocks/>
          </p:cNvCxnSpPr>
          <p:nvPr/>
        </p:nvCxnSpPr>
        <p:spPr>
          <a:xfrm>
            <a:off x="3636579" y="4048618"/>
            <a:ext cx="1429407" cy="1145627"/>
          </a:xfrm>
          <a:prstGeom prst="curvedConnector3">
            <a:avLst>
              <a:gd name="adj1" fmla="val 23529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2149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rbel Light" panose="020B0303020204020204" pitchFamily="34" charset="0"/>
              </a:rPr>
              <a:t>Débuts littéraires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3331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1920 – </a:t>
            </a:r>
            <a:r>
              <a:rPr lang="fr-FR" i="1" dirty="0">
                <a:latin typeface="Corbel Light" panose="020B0303020204020204" pitchFamily="34" charset="0"/>
              </a:rPr>
              <a:t>La Mystérieuse Affaire de Styles</a:t>
            </a:r>
            <a:endParaRPr lang="pl-PL" i="1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1922 – </a:t>
            </a:r>
            <a:r>
              <a:rPr lang="pl-PL" i="1" dirty="0" err="1">
                <a:latin typeface="Corbel Light" panose="020B0303020204020204" pitchFamily="34" charset="0"/>
              </a:rPr>
              <a:t>Mr</a:t>
            </a:r>
            <a:r>
              <a:rPr lang="pl-PL" i="1" dirty="0">
                <a:latin typeface="Corbel Light" panose="020B0303020204020204" pitchFamily="34" charset="0"/>
              </a:rPr>
              <a:t> Brown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1923 – </a:t>
            </a:r>
            <a:r>
              <a:rPr lang="pl-PL" i="1" dirty="0">
                <a:latin typeface="Corbel Light" panose="020B0303020204020204" pitchFamily="34" charset="0"/>
              </a:rPr>
              <a:t>Le </a:t>
            </a:r>
            <a:r>
              <a:rPr lang="pl-PL" i="1" dirty="0" err="1">
                <a:latin typeface="Corbel Light" panose="020B0303020204020204" pitchFamily="34" charset="0"/>
              </a:rPr>
              <a:t>Crime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du</a:t>
            </a:r>
            <a:r>
              <a:rPr lang="pl-PL" i="1" dirty="0">
                <a:latin typeface="Corbel Light" panose="020B0303020204020204" pitchFamily="34" charset="0"/>
              </a:rPr>
              <a:t> golf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1924 – </a:t>
            </a:r>
            <a:r>
              <a:rPr lang="pl-PL" i="1" dirty="0" err="1">
                <a:latin typeface="Corbel Light" panose="020B0303020204020204" pitchFamily="34" charset="0"/>
              </a:rPr>
              <a:t>Les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Enquêtes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d'Hercule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Poirot</a:t>
            </a:r>
            <a:endParaRPr lang="pl-PL" i="1" dirty="0">
              <a:latin typeface="Corbel Light" panose="020B03030202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FD2D72-6D59-DF54-74C4-EB45F63BF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90" y="1690688"/>
            <a:ext cx="3675487" cy="427459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E54F6CF-E2B7-CA86-0CE6-3F6E2FDF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70" y="5239176"/>
            <a:ext cx="2943390" cy="8008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A08868-F7FB-9961-A539-E929FDB00494}"/>
              </a:ext>
            </a:extLst>
          </p:cNvPr>
          <p:cNvSpPr txBox="1"/>
          <p:nvPr/>
        </p:nvSpPr>
        <p:spPr>
          <a:xfrm>
            <a:off x="3215672" y="5965279"/>
            <a:ext cx="280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rbel Light" panose="020B0303020204020204" pitchFamily="34" charset="0"/>
              </a:rPr>
              <a:t>signature d'Agatha Christie</a:t>
            </a:r>
          </a:p>
        </p:txBody>
      </p:sp>
    </p:spTree>
    <p:extLst>
      <p:ext uri="{BB962C8B-B14F-4D97-AF65-F5344CB8AC3E}">
        <p14:creationId xmlns:p14="http://schemas.microsoft.com/office/powerpoint/2010/main" val="121792338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81317-4FAD-7747-C8F9-1F4D915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Corbel Light" panose="020B0303020204020204" pitchFamily="34" charset="0"/>
              </a:rPr>
              <a:t>Principales œuvres</a:t>
            </a: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58F75-BE59-7B65-BC7A-C08A4A764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3634" cy="43513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1926 – </a:t>
            </a:r>
            <a:r>
              <a:rPr lang="fr-FR" i="1" dirty="0">
                <a:latin typeface="Corbel Light" panose="020B0303020204020204" pitchFamily="34" charset="0"/>
              </a:rPr>
              <a:t>Le Meurtre de Roger </a:t>
            </a:r>
            <a:r>
              <a:rPr lang="fr-FR" i="1" dirty="0" err="1">
                <a:latin typeface="Corbel Light" panose="020B0303020204020204" pitchFamily="34" charset="0"/>
              </a:rPr>
              <a:t>Ackroyd</a:t>
            </a:r>
            <a:endParaRPr lang="pl-PL" i="1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1934 – </a:t>
            </a:r>
            <a:r>
              <a:rPr lang="pl-PL" i="1" dirty="0">
                <a:latin typeface="Corbel Light" panose="020B0303020204020204" pitchFamily="34" charset="0"/>
              </a:rPr>
              <a:t>Le </a:t>
            </a:r>
            <a:r>
              <a:rPr lang="pl-PL" i="1" dirty="0" err="1">
                <a:latin typeface="Corbel Light" panose="020B0303020204020204" pitchFamily="34" charset="0"/>
              </a:rPr>
              <a:t>Crime</a:t>
            </a:r>
            <a:r>
              <a:rPr lang="pl-PL" i="1" dirty="0">
                <a:latin typeface="Corbel Light" panose="020B0303020204020204" pitchFamily="34" charset="0"/>
              </a:rPr>
              <a:t> de </a:t>
            </a:r>
            <a:r>
              <a:rPr lang="pl-PL" i="1" dirty="0" err="1">
                <a:latin typeface="Corbel Light" panose="020B0303020204020204" pitchFamily="34" charset="0"/>
              </a:rPr>
              <a:t>l'Orient</a:t>
            </a:r>
            <a:r>
              <a:rPr lang="pl-PL" i="1" dirty="0">
                <a:latin typeface="Corbel Light" panose="020B0303020204020204" pitchFamily="34" charset="0"/>
              </a:rPr>
              <a:t>-Express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1935 –</a:t>
            </a:r>
            <a:r>
              <a:rPr lang="fr-FR" dirty="0">
                <a:latin typeface="Corbel Light" panose="020B0303020204020204" pitchFamily="34" charset="0"/>
              </a:rPr>
              <a:t> </a:t>
            </a:r>
            <a:r>
              <a:rPr lang="fr-FR" i="1" dirty="0">
                <a:latin typeface="Corbel Light" panose="020B0303020204020204" pitchFamily="34" charset="0"/>
              </a:rPr>
              <a:t>A.B.C. contre </a:t>
            </a:r>
            <a:r>
              <a:rPr lang="fr-FR" i="1" dirty="0" err="1">
                <a:latin typeface="Corbel Light" panose="020B0303020204020204" pitchFamily="34" charset="0"/>
              </a:rPr>
              <a:t>Poirot</a:t>
            </a:r>
            <a:endParaRPr lang="pl-PL" i="1" dirty="0">
              <a:latin typeface="Corbel Light" panose="020B0303020204020204" pitchFamily="34" charset="0"/>
            </a:endParaRP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1937 – </a:t>
            </a:r>
            <a:r>
              <a:rPr lang="pl-PL" i="1" dirty="0" err="1">
                <a:latin typeface="Corbel Light" panose="020B0303020204020204" pitchFamily="34" charset="0"/>
              </a:rPr>
              <a:t>Mort</a:t>
            </a:r>
            <a:r>
              <a:rPr lang="pl-PL" i="1" dirty="0">
                <a:latin typeface="Corbel Light" panose="020B0303020204020204" pitchFamily="34" charset="0"/>
              </a:rPr>
              <a:t> sur le Nil</a:t>
            </a:r>
          </a:p>
          <a:p>
            <a:pPr>
              <a:lnSpc>
                <a:spcPct val="150000"/>
              </a:lnSpc>
              <a:buClr>
                <a:srgbClr val="E9967B"/>
              </a:buClr>
            </a:pPr>
            <a:r>
              <a:rPr lang="pl-PL" dirty="0">
                <a:latin typeface="Corbel Light" panose="020B0303020204020204" pitchFamily="34" charset="0"/>
              </a:rPr>
              <a:t>1939 – </a:t>
            </a:r>
            <a:r>
              <a:rPr lang="pl-PL" i="1" dirty="0" err="1">
                <a:latin typeface="Corbel Light" panose="020B0303020204020204" pitchFamily="34" charset="0"/>
              </a:rPr>
              <a:t>Dix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Petits</a:t>
            </a:r>
            <a:r>
              <a:rPr lang="pl-PL" i="1" dirty="0">
                <a:latin typeface="Corbel Light" panose="020B0303020204020204" pitchFamily="34" charset="0"/>
              </a:rPr>
              <a:t> </a:t>
            </a:r>
            <a:r>
              <a:rPr lang="pl-PL" i="1" dirty="0" err="1">
                <a:latin typeface="Corbel Light" panose="020B0303020204020204" pitchFamily="34" charset="0"/>
              </a:rPr>
              <a:t>Nègres</a:t>
            </a:r>
            <a:endParaRPr lang="pl-PL" i="1" dirty="0">
              <a:latin typeface="Corbel Light" panose="020B0303020204020204" pitchFamily="34" charset="0"/>
            </a:endParaRP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499E1B5-95EC-DC40-97B3-691ACD659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35" y="3429000"/>
            <a:ext cx="2266493" cy="32194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E944FCB-ACC2-ECEF-54C2-795A930AB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5" y="3428999"/>
            <a:ext cx="1993608" cy="3219451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6D6D66A9-6231-687A-F62F-B8707C035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08" y="155849"/>
            <a:ext cx="1847946" cy="30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536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6674</TotalTime>
  <Words>636</Words>
  <Application>Microsoft Office PowerPoint</Application>
  <PresentationFormat>Panoramiczny</PresentationFormat>
  <Paragraphs>130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Candara Light</vt:lpstr>
      <vt:lpstr>Corbel Light</vt:lpstr>
      <vt:lpstr>Kunstler Script</vt:lpstr>
      <vt:lpstr>Sagona ExtraLight</vt:lpstr>
      <vt:lpstr>Motyw pakietu Office</vt:lpstr>
      <vt:lpstr>La vie et l’œuvre d’Agatha Christie</vt:lpstr>
      <vt:lpstr>Le plan de la présentation</vt:lpstr>
      <vt:lpstr>Vocabulaire thématique</vt:lpstr>
      <vt:lpstr>Informations générales sur Agatha Christie</vt:lpstr>
      <vt:lpstr>Biographie</vt:lpstr>
      <vt:lpstr>Biographie</vt:lpstr>
      <vt:lpstr>Disparition</vt:lpstr>
      <vt:lpstr>Débuts littéraires</vt:lpstr>
      <vt:lpstr>Principales œuvres</vt:lpstr>
      <vt:lpstr>Hercule Poirot</vt:lpstr>
      <vt:lpstr>Statue d'Hercule Poirot à Ellezelles en Belgique</vt:lpstr>
      <vt:lpstr>Miss Jane Marple</vt:lpstr>
      <vt:lpstr>Adaptation de l’œuvre - films</vt:lpstr>
      <vt:lpstr>Adaptation de l’œuvre - séries télévisées</vt:lpstr>
      <vt:lpstr>Adaptation de l’œuvre - bandes dessinées</vt:lpstr>
      <vt:lpstr>Résumé</vt:lpstr>
      <vt:lpstr>Quiz</vt:lpstr>
      <vt:lpstr>Bibliographie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et l’œuvre de Agatha Christie</dc:title>
  <dc:creator>Wioleta</dc:creator>
  <cp:lastModifiedBy>Beata Kawalec</cp:lastModifiedBy>
  <cp:revision>23</cp:revision>
  <dcterms:created xsi:type="dcterms:W3CDTF">2022-05-10T13:09:33Z</dcterms:created>
  <dcterms:modified xsi:type="dcterms:W3CDTF">2022-09-11T15:42:14Z</dcterms:modified>
</cp:coreProperties>
</file>