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6" r:id="rId4"/>
    <p:sldId id="278" r:id="rId5"/>
    <p:sldId id="276" r:id="rId6"/>
    <p:sldId id="277" r:id="rId7"/>
    <p:sldId id="258" r:id="rId8"/>
    <p:sldId id="259" r:id="rId9"/>
    <p:sldId id="257" r:id="rId10"/>
    <p:sldId id="274" r:id="rId11"/>
    <p:sldId id="261" r:id="rId12"/>
    <p:sldId id="262" r:id="rId13"/>
    <p:sldId id="279" r:id="rId14"/>
    <p:sldId id="280" r:id="rId15"/>
    <p:sldId id="275" r:id="rId16"/>
    <p:sldId id="264" r:id="rId17"/>
    <p:sldId id="266" r:id="rId18"/>
    <p:sldId id="267" r:id="rId19"/>
    <p:sldId id="282" r:id="rId20"/>
    <p:sldId id="284" r:id="rId21"/>
    <p:sldId id="285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F4E71E-7F46-B222-6C21-189F4FB760E6}" v="792" dt="2022-05-25T21:35:26.673"/>
    <p1510:client id="{1A2251E6-9ACA-CD5A-30EE-97A05B06F1A8}" v="416" dt="2022-05-21T17:14:33.043"/>
    <p1510:client id="{290C65B1-1FCE-483F-A6AE-6C5E978BA6C9}" v="32" dt="2022-05-18T19:47:30.402"/>
    <p1510:client id="{2C66CBC6-5645-2B5D-32B5-02FC99D7717B}" v="461" dt="2022-05-25T22:03:56.821"/>
    <p1510:client id="{5057624B-AABE-658C-6F0C-2798A0DA8D8A}" v="392" dt="2022-05-25T12:08:33.743"/>
    <p1510:client id="{7C0983B9-125A-0202-8546-F26A91E8AF53}" v="138" dt="2022-05-24T00:09:18.341"/>
    <p1510:client id="{877CA695-75BB-5118-4473-841E68FDD8C8}" v="47" dt="2022-05-26T09:13:57.911"/>
    <p1510:client id="{928502C6-9D3C-9A12-B69A-57BB89961D4F}" v="22" dt="2022-05-24T10:28:15.966"/>
    <p1510:client id="{971F2084-D959-0698-0738-984D79727E28}" v="114" dt="2022-05-23T21:10:55.382"/>
    <p1510:client id="{9D9206D7-04A1-EDFB-D595-3B6927F1787C}" v="39" dt="2022-05-20T16:39:31.547"/>
    <p1510:client id="{AD9E17FE-A364-C237-2D37-9928AEC43DB6}" v="175" dt="2022-05-20T17:46:23.334"/>
    <p1510:client id="{B13234D0-9C78-BC6D-C41F-24A5A117045E}" v="1" dt="2022-05-23T22:02:35.025"/>
    <p1510:client id="{B17878A1-139B-C3EA-2F79-1ABB600B536C}" v="122" dt="2022-05-20T17:34:22.539"/>
    <p1510:client id="{CC8823CF-5070-8CAA-CA64-3B5F19BB51B5}" v="62" dt="2022-05-24T16:06:47.282"/>
    <p1510:client id="{CD874D59-50EF-2190-79CD-7B67412C454E}" v="207" dt="2022-05-23T17:26:10.300"/>
    <p1510:client id="{DB654013-1EBC-3B27-4F52-10D7752DC24F}" v="41" dt="2022-05-20T16:32:21.182"/>
    <p1510:client id="{E3B40217-4EF9-C0B9-478A-32D7327924A9}" v="221" dt="2022-05-20T16:52:33.577"/>
    <p1510:client id="{EA6072B2-6C3B-B937-EFCC-F8F49E30BAD7}" v="1" dt="2022-05-18T19:52:07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11.09.2022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ewnątrz, widownia&#10;&#10;Opis wygenerowany automatycznie">
            <a:extLst>
              <a:ext uri="{FF2B5EF4-FFF2-40B4-BE49-F238E27FC236}">
                <a16:creationId xmlns:a16="http://schemas.microsoft.com/office/drawing/2014/main" id="{F3D7C678-C2F4-F446-B535-6401505B9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1" r="29369" b="208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000" dirty="0">
                <a:ea typeface="+mj-lt"/>
                <a:cs typeface="+mj-lt"/>
              </a:rPr>
              <a:t>Adaptations </a:t>
            </a:r>
            <a:r>
              <a:rPr lang="en-US" sz="3000" dirty="0" err="1">
                <a:ea typeface="+mj-lt"/>
                <a:cs typeface="+mj-lt"/>
              </a:rPr>
              <a:t>cinématographiques</a:t>
            </a:r>
            <a:r>
              <a:rPr lang="en-US" sz="3000" dirty="0">
                <a:ea typeface="+mj-lt"/>
                <a:cs typeface="+mj-lt"/>
              </a:rPr>
              <a:t> </a:t>
            </a:r>
            <a:r>
              <a:rPr lang="en-US" sz="3000" dirty="0" err="1">
                <a:ea typeface="+mj-lt"/>
                <a:cs typeface="+mj-lt"/>
              </a:rPr>
              <a:t>américaines</a:t>
            </a:r>
            <a:r>
              <a:rPr lang="en-US" sz="3000" dirty="0">
                <a:ea typeface="+mj-lt"/>
                <a:cs typeface="+mj-lt"/>
              </a:rPr>
              <a:t> de films </a:t>
            </a:r>
            <a:r>
              <a:rPr lang="en-US" sz="3000" dirty="0" err="1">
                <a:ea typeface="+mj-lt"/>
                <a:cs typeface="+mj-lt"/>
              </a:rPr>
              <a:t>français</a:t>
            </a:r>
            <a:br>
              <a:rPr lang="en-US" sz="3000" dirty="0"/>
            </a:br>
            <a:endParaRPr lang="en-US" sz="3000" dirty="0">
              <a:ea typeface="Calibri Light"/>
              <a:cs typeface="Calibri Ligh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9103" y="4547679"/>
            <a:ext cx="4469407" cy="2183872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>
                <a:ea typeface="+mn-lt"/>
                <a:cs typeface="+mn-lt"/>
              </a:rPr>
              <a:t>Mateusz </a:t>
            </a:r>
            <a:r>
              <a:rPr lang="en-US" sz="1500" err="1">
                <a:ea typeface="+mn-lt"/>
                <a:cs typeface="+mn-lt"/>
              </a:rPr>
              <a:t>Niewierowski</a:t>
            </a:r>
            <a:r>
              <a:rPr lang="en-US" sz="1500">
                <a:ea typeface="+mn-lt"/>
                <a:cs typeface="+mn-lt"/>
              </a:rPr>
              <a:t>, Karol </a:t>
            </a:r>
            <a:r>
              <a:rPr lang="en-US" sz="1500" err="1">
                <a:ea typeface="+mn-lt"/>
                <a:cs typeface="+mn-lt"/>
              </a:rPr>
              <a:t>Łukasik</a:t>
            </a:r>
            <a:endParaRPr lang="pl-PL" sz="1500">
              <a:ea typeface="+mn-lt"/>
              <a:cs typeface="+mn-lt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>
                <a:ea typeface="+mn-lt"/>
                <a:cs typeface="+mn-lt"/>
              </a:rPr>
              <a:t>I FA AT</a:t>
            </a:r>
            <a:endParaRPr lang="pl-PL" sz="1500">
              <a:ea typeface="Calibri"/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>
                <a:latin typeface="Calibri"/>
                <a:ea typeface="Calibri"/>
                <a:cs typeface="Calibri"/>
              </a:rPr>
              <a:t>Université</a:t>
            </a:r>
            <a:r>
              <a:rPr lang="en-US" sz="1500">
                <a:ea typeface="+mn-lt"/>
                <a:cs typeface="+mn-lt"/>
              </a:rPr>
              <a:t> de Rzeszów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/>
              <a:t>Collège des Sciences </a:t>
            </a:r>
            <a:r>
              <a:rPr lang="en-US" sz="1500" err="1"/>
              <a:t>Humaines</a:t>
            </a:r>
            <a:endParaRPr lang="en-US" sz="1500">
              <a:ea typeface="Calibri"/>
              <a:cs typeface="Calibri" panose="020F0502020204030204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err="1"/>
              <a:t>Institut</a:t>
            </a:r>
            <a:r>
              <a:rPr lang="en-US" sz="1500"/>
              <a:t> des </a:t>
            </a:r>
            <a:r>
              <a:rPr lang="en-US" sz="1500" err="1"/>
              <a:t>Langues</a:t>
            </a:r>
            <a:r>
              <a:rPr lang="en-US" sz="1500"/>
              <a:t> </a:t>
            </a:r>
            <a:r>
              <a:rPr lang="en-US" sz="1500" err="1"/>
              <a:t>Modernes</a:t>
            </a:r>
            <a:endParaRPr lang="en-US" sz="1500">
              <a:ea typeface="Calibri"/>
              <a:cs typeface="Calibri" panose="020F0502020204030204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err="1"/>
              <a:t>Philologie</a:t>
            </a:r>
            <a:r>
              <a:rPr lang="en-US" sz="1500"/>
              <a:t> anglaise</a:t>
            </a:r>
            <a:endParaRPr lang="en-US" sz="1500">
              <a:ea typeface="Calibri"/>
              <a:cs typeface="Calibri" panose="020F0502020204030204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/>
              <a:t>Études de </a:t>
            </a:r>
            <a:r>
              <a:rPr lang="en-US" sz="1500" err="1"/>
              <a:t>deuxème</a:t>
            </a:r>
            <a:r>
              <a:rPr lang="en-US" sz="1500"/>
              <a:t> cycle</a:t>
            </a:r>
            <a:endParaRPr lang="en-US" sz="1500">
              <a:cs typeface="Calibri" panose="020F0502020204030204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A671C13D-1E94-D88F-6819-8C60B87A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7" t="18699" r="80630" b="15447"/>
          <a:stretch/>
        </p:blipFill>
        <p:spPr>
          <a:xfrm>
            <a:off x="477186" y="452493"/>
            <a:ext cx="1025307" cy="10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4F5A24-6219-C464-625F-C6B7BB47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2" y="599430"/>
            <a:ext cx="6330186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i="1" err="1">
                <a:latin typeface="Calibri"/>
                <a:ea typeface="Calibri"/>
                <a:cs typeface="Calibri"/>
              </a:rPr>
              <a:t>L'Armée</a:t>
            </a:r>
            <a:r>
              <a:rPr lang="en-US" i="1">
                <a:latin typeface="Calibri"/>
                <a:ea typeface="Calibri"/>
                <a:cs typeface="Calibri"/>
              </a:rPr>
              <a:t> des </a:t>
            </a:r>
            <a:r>
              <a:rPr lang="en-US" i="1" err="1">
                <a:latin typeface="Calibri"/>
                <a:ea typeface="Calibri"/>
                <a:cs typeface="Calibri"/>
              </a:rPr>
              <a:t>douze</a:t>
            </a:r>
            <a:r>
              <a:rPr lang="en-US" i="1">
                <a:latin typeface="Calibri"/>
                <a:ea typeface="Calibri"/>
                <a:cs typeface="Calibri"/>
              </a:rPr>
              <a:t> singes (12 Monkeys)</a:t>
            </a:r>
            <a:endParaRPr lang="pl-PL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D056C7-6A93-4E1E-AFE4-ED02F5C9B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9" y="2438196"/>
            <a:ext cx="6021756" cy="2479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>
                <a:ea typeface="Calibri" panose="020F0502020204030204"/>
                <a:cs typeface="Calibri" panose="020F0502020204030204"/>
              </a:rPr>
              <a:t>Terry Gillian</a:t>
            </a:r>
            <a:endParaRPr lang="pl-PL"/>
          </a:p>
          <a:p>
            <a:r>
              <a:rPr lang="en-US" sz="3000">
                <a:ea typeface="Calibri" panose="020F0502020204030204"/>
                <a:cs typeface="Calibri" panose="020F0502020204030204"/>
              </a:rPr>
              <a:t>1995</a:t>
            </a:r>
          </a:p>
          <a:p>
            <a:r>
              <a:rPr lang="en-US" sz="3000">
                <a:ea typeface="Calibri" panose="020F0502020204030204"/>
                <a:cs typeface="Calibri" panose="020F0502020204030204"/>
              </a:rPr>
              <a:t>Bruce Willis, Brad Pitt</a:t>
            </a:r>
          </a:p>
          <a:p>
            <a:r>
              <a:rPr lang="en-US" sz="3000">
                <a:ea typeface="+mn-lt"/>
                <a:cs typeface="+mn-lt"/>
              </a:rPr>
              <a:t>long </a:t>
            </a:r>
            <a:r>
              <a:rPr lang="en-US" sz="3000" err="1">
                <a:ea typeface="+mn-lt"/>
                <a:cs typeface="+mn-lt"/>
              </a:rPr>
              <a:t>métrage</a:t>
            </a:r>
          </a:p>
        </p:txBody>
      </p: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6" descr="Obraz zawierający tekst, mężczyzna, osoba, ciemny&#10;&#10;Opis wygenerowany automatycznie">
            <a:extLst>
              <a:ext uri="{FF2B5EF4-FFF2-40B4-BE49-F238E27FC236}">
                <a16:creationId xmlns:a16="http://schemas.microsoft.com/office/drawing/2014/main" id="{77FAE173-EFCD-9BE2-4233-64597380F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271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9001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14465D-F63B-85CC-D0A9-C623A702F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78" y="285740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 i="1"/>
              <a:t>Trois hommes et un </a:t>
            </a:r>
            <a:r>
              <a:rPr lang="en-US" b="1" i="1" err="1"/>
              <a:t>couffin</a:t>
            </a:r>
            <a:endParaRPr lang="en-US" b="1" err="1">
              <a:cs typeface="Calibri Light" panose="020F0302020204030204"/>
            </a:endParaRP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C8B0FE52-737B-354F-EDF3-89C80ECDE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31" y="1818943"/>
            <a:ext cx="6148428" cy="4828032"/>
          </a:xfrm>
        </p:spPr>
        <p:txBody>
          <a:bodyPr anchor="t">
            <a:normAutofit/>
          </a:bodyPr>
          <a:lstStyle/>
          <a:p>
            <a:r>
              <a:rPr lang="en-US" sz="3000">
                <a:ea typeface="+mn-lt"/>
                <a:cs typeface="+mn-lt"/>
              </a:rPr>
              <a:t>Coline Serreau</a:t>
            </a:r>
          </a:p>
          <a:p>
            <a:r>
              <a:rPr lang="en-US" sz="3000">
                <a:cs typeface="Calibri"/>
              </a:rPr>
              <a:t>1985</a:t>
            </a:r>
          </a:p>
          <a:p>
            <a:r>
              <a:rPr lang="en-US" sz="3000">
                <a:ea typeface="+mn-lt"/>
                <a:cs typeface="+mn-lt"/>
              </a:rPr>
              <a:t>Roland Giraud , Michel Boujenah, André </a:t>
            </a:r>
            <a:r>
              <a:rPr lang="en-US" sz="3000" err="1">
                <a:ea typeface="+mn-lt"/>
                <a:cs typeface="+mn-lt"/>
              </a:rPr>
              <a:t>Dussollier</a:t>
            </a:r>
            <a:endParaRPr lang="en-US" sz="3000">
              <a:ea typeface="+mn-lt"/>
              <a:cs typeface="+mn-lt"/>
            </a:endParaRPr>
          </a:p>
          <a:p>
            <a:r>
              <a:rPr lang="en-US" sz="3000">
                <a:ea typeface="+mn-lt"/>
                <a:cs typeface="+mn-lt"/>
              </a:rPr>
              <a:t>Pierre</a:t>
            </a:r>
            <a:r>
              <a:rPr lang="en-US" sz="3000">
                <a:cs typeface="Calibri"/>
              </a:rPr>
              <a:t>, Michel, Jacques</a:t>
            </a:r>
            <a:endParaRPr lang="en-US"/>
          </a:p>
          <a:p>
            <a:r>
              <a:rPr lang="en-US" sz="3000">
                <a:cs typeface="Calibri"/>
              </a:rPr>
              <a:t>3 </a:t>
            </a:r>
            <a:r>
              <a:rPr lang="en-US"/>
              <a:t>César</a:t>
            </a:r>
            <a:r>
              <a:rPr lang="en-US" sz="3000">
                <a:ea typeface="+mn-lt"/>
                <a:cs typeface="+mn-lt"/>
              </a:rPr>
              <a:t> </a:t>
            </a:r>
            <a:r>
              <a:rPr lang="en-US" sz="3000" err="1">
                <a:ea typeface="+mn-lt"/>
                <a:cs typeface="+mn-lt"/>
              </a:rPr>
              <a:t>récompenses</a:t>
            </a:r>
            <a:endParaRPr lang="en-US" sz="3000" err="1">
              <a:cs typeface="Calibri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7" descr="Obraz zawierający tekst, osoba, książka, mężczyzna&#10;&#10;Opis wygenerowany automatycznie">
            <a:extLst>
              <a:ext uri="{FF2B5EF4-FFF2-40B4-BE49-F238E27FC236}">
                <a16:creationId xmlns:a16="http://schemas.microsoft.com/office/drawing/2014/main" id="{DE4807C6-2B34-DD2A-E730-8A196FC4E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" t="-395" r="-529" b="22880"/>
          <a:stretch/>
        </p:blipFill>
        <p:spPr>
          <a:xfrm>
            <a:off x="6750141" y="-2"/>
            <a:ext cx="5456209" cy="5662019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6069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51E364-7B96-2317-8AEE-9F5839F8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242609"/>
            <a:ext cx="5314536" cy="1196166"/>
          </a:xfrm>
        </p:spPr>
        <p:txBody>
          <a:bodyPr>
            <a:normAutofit/>
          </a:bodyPr>
          <a:lstStyle/>
          <a:p>
            <a:r>
              <a:rPr lang="pl-PL" b="1" i="1"/>
              <a:t>Three Men and a Baby</a:t>
            </a:r>
            <a:endParaRPr lang="pl-PL" b="1"/>
          </a:p>
          <a:p>
            <a:endParaRPr lang="pl-PL">
              <a:cs typeface="Calibri Light"/>
            </a:endParaRPr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, osoba, grupa, osoby&#10;&#10;Opis wygenerowany automatycznie">
            <a:extLst>
              <a:ext uri="{FF2B5EF4-FFF2-40B4-BE49-F238E27FC236}">
                <a16:creationId xmlns:a16="http://schemas.microsoft.com/office/drawing/2014/main" id="{0F2B0DAF-5708-62EA-E0FD-CBEE6B0C7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4" t="1832" r="-4233" b="26190"/>
          <a:stretch/>
        </p:blipFill>
        <p:spPr>
          <a:xfrm>
            <a:off x="2" y="-2"/>
            <a:ext cx="5470799" cy="5656293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A5F1257D-5CB2-9E41-C37F-DD6499194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5499" y="1272603"/>
            <a:ext cx="6004656" cy="5158712"/>
          </a:xfrm>
        </p:spPr>
        <p:txBody>
          <a:bodyPr anchor="t">
            <a:normAutofit/>
          </a:bodyPr>
          <a:lstStyle/>
          <a:p>
            <a:r>
              <a:rPr lang="en-US" sz="3000">
                <a:ea typeface="+mn-lt"/>
                <a:cs typeface="+mn-lt"/>
              </a:rPr>
              <a:t>Titre français: </a:t>
            </a:r>
            <a:r>
              <a:rPr lang="en-US" sz="3000" i="1">
                <a:ea typeface="+mn-lt"/>
                <a:cs typeface="+mn-lt"/>
              </a:rPr>
              <a:t>Trois Hommes et un </a:t>
            </a:r>
            <a:r>
              <a:rPr lang="en-US" sz="3000" i="1" err="1">
                <a:ea typeface="+mn-lt"/>
                <a:cs typeface="+mn-lt"/>
              </a:rPr>
              <a:t>bébé</a:t>
            </a:r>
            <a:endParaRPr lang="en-US" sz="3000" err="1">
              <a:ea typeface="+mn-lt"/>
              <a:cs typeface="+mn-lt"/>
            </a:endParaRPr>
          </a:p>
          <a:p>
            <a:r>
              <a:rPr lang="en-US" sz="3000">
                <a:ea typeface="+mn-lt"/>
                <a:cs typeface="+mn-lt"/>
              </a:rPr>
              <a:t>Leonard Nimoy</a:t>
            </a:r>
          </a:p>
          <a:p>
            <a:r>
              <a:rPr lang="en-US" sz="3000">
                <a:ea typeface="+mn-lt"/>
                <a:cs typeface="+mn-lt"/>
              </a:rPr>
              <a:t>1987</a:t>
            </a:r>
          </a:p>
          <a:p>
            <a:r>
              <a:rPr lang="en-US" sz="3000">
                <a:ea typeface="+mn-lt"/>
                <a:cs typeface="+mn-lt"/>
              </a:rPr>
              <a:t>Tom Selleck, Steve Guttenberg, Ted Danson</a:t>
            </a:r>
            <a:endParaRPr lang="en-US">
              <a:cs typeface="Calibri" panose="020F0502020204030204"/>
            </a:endParaRPr>
          </a:p>
          <a:p>
            <a:r>
              <a:rPr lang="en-US" sz="3000">
                <a:ea typeface="+mn-lt"/>
                <a:cs typeface="+mn-lt"/>
              </a:rPr>
              <a:t>Peter, Michael, Jack</a:t>
            </a:r>
          </a:p>
          <a:p>
            <a:r>
              <a:rPr lang="en-US" sz="3000">
                <a:ea typeface="+mn-lt"/>
                <a:cs typeface="+mn-lt"/>
              </a:rPr>
              <a:t>Le </a:t>
            </a:r>
            <a:r>
              <a:rPr lang="en-US" sz="3000" err="1">
                <a:ea typeface="+mn-lt"/>
                <a:cs typeface="+mn-lt"/>
              </a:rPr>
              <a:t>bébé</a:t>
            </a:r>
            <a:r>
              <a:rPr lang="en-US" sz="3000">
                <a:ea typeface="+mn-lt"/>
                <a:cs typeface="+mn-lt"/>
              </a:rPr>
              <a:t> </a:t>
            </a:r>
            <a:r>
              <a:rPr lang="en-US" sz="3000" err="1">
                <a:ea typeface="+mn-lt"/>
                <a:cs typeface="+mn-lt"/>
              </a:rPr>
              <a:t>est</a:t>
            </a:r>
            <a:r>
              <a:rPr lang="en-US" sz="3000">
                <a:ea typeface="+mn-lt"/>
                <a:cs typeface="+mn-lt"/>
              </a:rPr>
              <a:t> beaucoup plus </a:t>
            </a:r>
            <a:r>
              <a:rPr lang="en-US" sz="3000" err="1">
                <a:ea typeface="+mn-lt"/>
                <a:cs typeface="+mn-lt"/>
              </a:rPr>
              <a:t>aimé</a:t>
            </a:r>
            <a:r>
              <a:rPr lang="en-US" sz="3000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endParaRPr lang="en-US" sz="3000">
              <a:cs typeface="Calibri"/>
            </a:endParaRPr>
          </a:p>
          <a:p>
            <a:endParaRPr lang="en-US" sz="3000">
              <a:cs typeface="Calibri"/>
            </a:endParaRPr>
          </a:p>
          <a:p>
            <a:endParaRPr lang="en-US" sz="3000">
              <a:cs typeface="Calibri"/>
            </a:endParaRPr>
          </a:p>
          <a:p>
            <a:endParaRPr lang="en-US" sz="3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426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1FB3B0-7BBE-CC84-8594-E0C59413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>
            <a:normAutofit/>
          </a:bodyPr>
          <a:lstStyle/>
          <a:p>
            <a:r>
              <a:rPr lang="pl-PL" i="1">
                <a:cs typeface="Calibri Light"/>
              </a:rPr>
              <a:t>Taxi</a:t>
            </a:r>
            <a:endParaRPr lang="pl-PL" i="1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4" descr="Obraz zawierający tekst, śnieg, zewnętrzne, osoba&#10;&#10;Opis wygenerowany automatycznie">
            <a:extLst>
              <a:ext uri="{FF2B5EF4-FFF2-40B4-BE49-F238E27FC236}">
                <a16:creationId xmlns:a16="http://schemas.microsoft.com/office/drawing/2014/main" id="{F2947C67-3CF8-FB17-1424-F7AA9AD7C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96" r="5749" b="1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CA064B-1A63-A208-DC53-D0AB19619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9158" y="2279018"/>
            <a:ext cx="5900909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000" err="1">
                <a:ea typeface="+mn-lt"/>
                <a:cs typeface="+mn-lt"/>
              </a:rPr>
              <a:t>Gérard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Pirès</a:t>
            </a:r>
            <a:r>
              <a:rPr lang="pl-PL" sz="3000">
                <a:ea typeface="+mn-lt"/>
                <a:cs typeface="+mn-lt"/>
              </a:rPr>
              <a:t>, </a:t>
            </a:r>
            <a:r>
              <a:rPr lang="pl-PL" sz="3000" err="1"/>
              <a:t>Luc</a:t>
            </a:r>
            <a:r>
              <a:rPr lang="pl-PL" sz="3000"/>
              <a:t> Besson</a:t>
            </a:r>
            <a:endParaRPr lang="pl-PL" sz="3000">
              <a:ea typeface="+mn-lt"/>
              <a:cs typeface="+mn-lt"/>
            </a:endParaRPr>
          </a:p>
          <a:p>
            <a:r>
              <a:rPr lang="pl-PL" sz="3000">
                <a:cs typeface="Calibri"/>
              </a:rPr>
              <a:t>1998</a:t>
            </a:r>
          </a:p>
          <a:p>
            <a:r>
              <a:rPr lang="pl-PL" sz="3000"/>
              <a:t>Samy </a:t>
            </a:r>
            <a:r>
              <a:rPr lang="pl-PL" sz="3000" err="1"/>
              <a:t>Naceri</a:t>
            </a:r>
            <a:r>
              <a:rPr lang="pl-PL" sz="3000"/>
              <a:t>, Marion </a:t>
            </a:r>
            <a:r>
              <a:rPr lang="pl-PL" sz="3000" err="1"/>
              <a:t>Cotillard</a:t>
            </a:r>
            <a:endParaRPr lang="pl-PL" sz="3000" err="1">
              <a:cs typeface="Calibri"/>
            </a:endParaRPr>
          </a:p>
          <a:p>
            <a:r>
              <a:rPr lang="pl-PL" sz="3000" err="1">
                <a:ea typeface="+mn-lt"/>
                <a:cs typeface="+mn-lt"/>
              </a:rPr>
              <a:t>Autrefois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populaire</a:t>
            </a:r>
            <a:r>
              <a:rPr lang="pl-PL" sz="3000">
                <a:ea typeface="+mn-lt"/>
                <a:cs typeface="+mn-lt"/>
              </a:rPr>
              <a:t> à la </a:t>
            </a:r>
            <a:r>
              <a:rPr lang="pl-PL" sz="3000" err="1">
                <a:ea typeface="+mn-lt"/>
                <a:cs typeface="+mn-lt"/>
              </a:rPr>
              <a:t>télévision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polonaise</a:t>
            </a:r>
            <a:endParaRPr lang="pl-PL" sz="3000" err="1">
              <a:cs typeface="Calibri"/>
            </a:endParaRPr>
          </a:p>
          <a:p>
            <a:endParaRPr lang="pl-PL" sz="1800">
              <a:cs typeface="Calibri"/>
            </a:endParaRPr>
          </a:p>
          <a:p>
            <a:endParaRPr lang="pl-PL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854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1A0C6E-131C-3C2D-AA24-A02173EA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pl-PL" i="1">
                <a:cs typeface="Calibri Light"/>
              </a:rPr>
              <a:t>Taxi</a:t>
            </a:r>
            <a:endParaRPr lang="pl-PL"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457DA2-57A5-FBBF-EBCB-3072A7BD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79018"/>
            <a:ext cx="6550469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000">
                <a:cs typeface="Calibri"/>
              </a:rPr>
              <a:t>Tim Story</a:t>
            </a:r>
          </a:p>
          <a:p>
            <a:r>
              <a:rPr lang="pl-PL" sz="3000">
                <a:cs typeface="Calibri"/>
              </a:rPr>
              <a:t>2004</a:t>
            </a:r>
          </a:p>
          <a:p>
            <a:r>
              <a:rPr lang="pl-PL" sz="3000">
                <a:cs typeface="Calibri"/>
              </a:rPr>
              <a:t>Queen </a:t>
            </a:r>
            <a:r>
              <a:rPr lang="pl-PL" sz="3000" err="1">
                <a:cs typeface="Calibri"/>
              </a:rPr>
              <a:t>Latifah</a:t>
            </a:r>
            <a:r>
              <a:rPr lang="pl-PL" sz="3000">
                <a:cs typeface="Calibri"/>
              </a:rPr>
              <a:t>, Jimmy </a:t>
            </a:r>
            <a:r>
              <a:rPr lang="pl-PL" sz="3000" err="1">
                <a:cs typeface="Calibri"/>
              </a:rPr>
              <a:t>Fallon</a:t>
            </a:r>
            <a:endParaRPr lang="pl-PL" sz="3000">
              <a:cs typeface="Calibri"/>
            </a:endParaRPr>
          </a:p>
          <a:p>
            <a:r>
              <a:rPr lang="pl-PL" sz="3000" err="1">
                <a:ea typeface="+mn-lt"/>
                <a:cs typeface="+mn-lt"/>
              </a:rPr>
              <a:t>Les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critiques</a:t>
            </a:r>
            <a:r>
              <a:rPr lang="pl-PL" sz="3000">
                <a:ea typeface="+mn-lt"/>
                <a:cs typeface="+mn-lt"/>
              </a:rPr>
              <a:t> le </a:t>
            </a:r>
            <a:r>
              <a:rPr lang="pl-PL" sz="3000" err="1">
                <a:ea typeface="+mn-lt"/>
                <a:cs typeface="+mn-lt"/>
              </a:rPr>
              <a:t>détestent</a:t>
            </a:r>
            <a:endParaRPr lang="pl-PL" sz="3000" err="1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1DABD58-905A-0FC5-1B00-32E4BEDC5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7" b="22009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1925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51E364-7B96-2317-8AEE-9F5839F8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143" y="416079"/>
            <a:ext cx="5314536" cy="725957"/>
          </a:xfrm>
        </p:spPr>
        <p:txBody>
          <a:bodyPr>
            <a:normAutofit/>
          </a:bodyPr>
          <a:lstStyle/>
          <a:p>
            <a:r>
              <a:rPr lang="fr" b="1" i="1"/>
              <a:t>Le Dîner de Cons</a:t>
            </a:r>
            <a:endParaRPr lang="pl-PL"/>
          </a:p>
          <a:p>
            <a:endParaRPr lang="pl-PL">
              <a:cs typeface="Calibri Light"/>
            </a:endParaRPr>
          </a:p>
        </p:txBody>
      </p:sp>
      <p:sp>
        <p:nvSpPr>
          <p:cNvPr id="28" name="Freeform: Shape 23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5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7CF7A3CB-D84A-D262-9143-BAD978CE2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30" r="4082" b="18823"/>
          <a:stretch/>
        </p:blipFill>
        <p:spPr>
          <a:xfrm>
            <a:off x="224604" y="161606"/>
            <a:ext cx="4104906" cy="4478996"/>
          </a:xfrm>
          <a:prstGeom prst="rect">
            <a:avLst/>
          </a:prstGeom>
        </p:spPr>
      </p:pic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A5F1257D-5CB2-9E41-C37F-DD6499194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143" y="1704396"/>
            <a:ext cx="5726771" cy="4675066"/>
          </a:xfrm>
        </p:spPr>
        <p:txBody>
          <a:bodyPr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3000">
                <a:ea typeface="+mn-lt"/>
                <a:cs typeface="+mn-lt"/>
              </a:rPr>
              <a:t>Francis Veber</a:t>
            </a:r>
          </a:p>
          <a:p>
            <a:pPr>
              <a:buFont typeface="Arial"/>
              <a:buChar char="•"/>
            </a:pPr>
            <a:r>
              <a:rPr lang="en-US" sz="3000">
                <a:ea typeface="+mn-lt"/>
                <a:cs typeface="+mn-lt"/>
              </a:rPr>
              <a:t>1998</a:t>
            </a:r>
            <a:endParaRPr lang="en-US"/>
          </a:p>
          <a:p>
            <a:pPr>
              <a:buFont typeface="Arial"/>
            </a:pPr>
            <a:r>
              <a:rPr lang="en-US" sz="3000">
                <a:ea typeface="+mn-lt"/>
                <a:cs typeface="+mn-lt"/>
              </a:rPr>
              <a:t>Jacques </a:t>
            </a:r>
            <a:r>
              <a:rPr lang="en-US" sz="3000" err="1">
                <a:ea typeface="+mn-lt"/>
                <a:cs typeface="+mn-lt"/>
              </a:rPr>
              <a:t>Villeret</a:t>
            </a:r>
            <a:r>
              <a:rPr lang="en-US" sz="3000">
                <a:ea typeface="+mn-lt"/>
                <a:cs typeface="+mn-lt"/>
              </a:rPr>
              <a:t>  et Thierry Lhermitte </a:t>
            </a:r>
            <a:endParaRPr lang="en-US" sz="3000">
              <a:cs typeface="Calibri"/>
            </a:endParaRPr>
          </a:p>
          <a:p>
            <a:pPr>
              <a:buFont typeface="Arial"/>
            </a:pPr>
            <a:r>
              <a:rPr lang="en-US" sz="3000">
                <a:cs typeface="Calibri"/>
              </a:rPr>
              <a:t>François et Pierre</a:t>
            </a:r>
          </a:p>
          <a:p>
            <a:pPr>
              <a:buFont typeface="Arial"/>
            </a:pPr>
            <a:r>
              <a:rPr lang="en-US" sz="3000">
                <a:cs typeface="Calibri"/>
              </a:rPr>
              <a:t>1998 </a:t>
            </a:r>
            <a:r>
              <a:rPr lang="en-US" sz="3000" err="1">
                <a:ea typeface="+mn-lt"/>
                <a:cs typeface="+mn-lt"/>
              </a:rPr>
              <a:t>deuxième</a:t>
            </a:r>
            <a:r>
              <a:rPr lang="en-US" sz="3000">
                <a:ea typeface="+mn-lt"/>
                <a:cs typeface="+mn-lt"/>
              </a:rPr>
              <a:t> film le plus rentable après </a:t>
            </a:r>
            <a:r>
              <a:rPr lang="en-US" sz="3000" i="1">
                <a:ea typeface="+mn-lt"/>
                <a:cs typeface="+mn-lt"/>
              </a:rPr>
              <a:t>Titanic</a:t>
            </a:r>
            <a:endParaRPr lang="en-US" sz="3000" i="1">
              <a:cs typeface="Calibri"/>
            </a:endParaRPr>
          </a:p>
          <a:p>
            <a:pPr>
              <a:buFont typeface="Arial"/>
            </a:pPr>
            <a:endParaRPr lang="en-US" sz="3000">
              <a:cs typeface="Calibri"/>
            </a:endParaRPr>
          </a:p>
          <a:p>
            <a:endParaRPr lang="en-US" sz="3000">
              <a:cs typeface="Calibri"/>
            </a:endParaRPr>
          </a:p>
          <a:p>
            <a:endParaRPr lang="en-US" sz="3000">
              <a:cs typeface="Calibri"/>
            </a:endParaRPr>
          </a:p>
          <a:p>
            <a:endParaRPr lang="en-US" sz="30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353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5B53B8-AA8A-F39A-0FD1-78E099FF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85" y="478538"/>
            <a:ext cx="5314536" cy="1325563"/>
          </a:xfrm>
        </p:spPr>
        <p:txBody>
          <a:bodyPr>
            <a:normAutofit/>
          </a:bodyPr>
          <a:lstStyle/>
          <a:p>
            <a:r>
              <a:rPr lang="pl-PL" b="1" i="1"/>
              <a:t>Dinner for </a:t>
            </a:r>
            <a:r>
              <a:rPr lang="pl-PL" b="1" i="1" err="1"/>
              <a:t>Schmucks</a:t>
            </a:r>
            <a:endParaRPr lang="pl-PL" b="1" err="1"/>
          </a:p>
          <a:p>
            <a:endParaRPr lang="pl-PL">
              <a:cs typeface="Calibri Light"/>
            </a:endParaRP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BBE1B770-931E-35D0-ED5D-90B00E265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82" y="1804330"/>
            <a:ext cx="5814214" cy="4562639"/>
          </a:xfrm>
        </p:spPr>
        <p:txBody>
          <a:bodyPr anchor="t">
            <a:normAutofit/>
          </a:bodyPr>
          <a:lstStyle/>
          <a:p>
            <a:r>
              <a:rPr lang="en-US" sz="3000">
                <a:ea typeface="+mn-lt"/>
                <a:cs typeface="+mn-lt"/>
              </a:rPr>
              <a:t>Jay Roach</a:t>
            </a:r>
          </a:p>
          <a:p>
            <a:r>
              <a:rPr lang="en-US" sz="3000">
                <a:cs typeface="Calibri" panose="020F0502020204030204"/>
              </a:rPr>
              <a:t>2010</a:t>
            </a:r>
          </a:p>
          <a:p>
            <a:r>
              <a:rPr lang="en-US" sz="3000">
                <a:ea typeface="+mn-lt"/>
                <a:cs typeface="+mn-lt"/>
              </a:rPr>
              <a:t>Titre </a:t>
            </a:r>
            <a:r>
              <a:rPr lang="en-US" sz="3000" err="1">
                <a:ea typeface="+mn-lt"/>
                <a:cs typeface="+mn-lt"/>
              </a:rPr>
              <a:t>français</a:t>
            </a:r>
            <a:r>
              <a:rPr lang="en-US" sz="3000">
                <a:ea typeface="+mn-lt"/>
                <a:cs typeface="+mn-lt"/>
              </a:rPr>
              <a:t>: </a:t>
            </a:r>
            <a:r>
              <a:rPr lang="en-US" sz="3000" i="1">
                <a:ea typeface="+mn-lt"/>
                <a:cs typeface="+mn-lt"/>
              </a:rPr>
              <a:t>The Dinner</a:t>
            </a:r>
            <a:endParaRPr lang="en-US" sz="3000" i="1">
              <a:cs typeface="Calibri" panose="020F0502020204030204"/>
            </a:endParaRPr>
          </a:p>
          <a:p>
            <a:r>
              <a:rPr lang="en-US" sz="3000">
                <a:cs typeface="Calibri" panose="020F0502020204030204"/>
              </a:rPr>
              <a:t>Steve Carrel et Paul Rudd </a:t>
            </a:r>
          </a:p>
          <a:p>
            <a:r>
              <a:rPr lang="en-US" sz="3000">
                <a:ea typeface="+mn-lt"/>
                <a:cs typeface="+mn-lt"/>
              </a:rPr>
              <a:t>Barry et Tim</a:t>
            </a:r>
          </a:p>
          <a:p>
            <a:r>
              <a:rPr lang="en-US" sz="3000">
                <a:ea typeface="+mn-lt"/>
                <a:cs typeface="+mn-lt"/>
              </a:rPr>
              <a:t>Des critiques bien </a:t>
            </a:r>
            <a:r>
              <a:rPr lang="en-US" sz="3000" err="1">
                <a:ea typeface="+mn-lt"/>
                <a:cs typeface="+mn-lt"/>
              </a:rPr>
              <a:t>pires</a:t>
            </a:r>
            <a:endParaRPr lang="en-US" sz="3000" err="1">
              <a:cs typeface="Calibri" panose="020F0502020204030204"/>
            </a:endParaRPr>
          </a:p>
          <a:p>
            <a:endParaRPr lang="en-US" sz="3000">
              <a:cs typeface="Calibri" panose="020F0502020204030204"/>
            </a:endParaRPr>
          </a:p>
          <a:p>
            <a:endParaRPr lang="en-US" sz="3000">
              <a:cs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, osoba, mężczyzna, ubrany&#10;&#10;Opis wygenerowany automatycznie">
            <a:extLst>
              <a:ext uri="{FF2B5EF4-FFF2-40B4-BE49-F238E27FC236}">
                <a16:creationId xmlns:a16="http://schemas.microsoft.com/office/drawing/2014/main" id="{D0970153-EAED-DE3F-9B33-F8A2D55F2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95" t="-2174" r="930" b="28727"/>
          <a:stretch/>
        </p:blipFill>
        <p:spPr>
          <a:xfrm>
            <a:off x="6812600" y="-237346"/>
            <a:ext cx="5404295" cy="592153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4507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D70786-DD6F-4F5F-9CCC-E4F7B987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378604"/>
            <a:ext cx="5314536" cy="888350"/>
          </a:xfrm>
        </p:spPr>
        <p:txBody>
          <a:bodyPr>
            <a:normAutofit/>
          </a:bodyPr>
          <a:lstStyle/>
          <a:p>
            <a:r>
              <a:rPr lang="pl-PL" b="1" i="1"/>
              <a:t>La </a:t>
            </a:r>
            <a:r>
              <a:rPr lang="pl-PL" b="1" i="1" err="1"/>
              <a:t>Totale</a:t>
            </a:r>
            <a:r>
              <a:rPr lang="pl-PL" b="1" i="1"/>
              <a:t>!</a:t>
            </a:r>
            <a:endParaRPr lang="pl-PL" b="1"/>
          </a:p>
          <a:p>
            <a:endParaRPr lang="pl-PL">
              <a:cs typeface="Calibri Light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, osoba, znak, grupa&#10;&#10;Opis wygenerowany automatycznie">
            <a:extLst>
              <a:ext uri="{FF2B5EF4-FFF2-40B4-BE49-F238E27FC236}">
                <a16:creationId xmlns:a16="http://schemas.microsoft.com/office/drawing/2014/main" id="{6893273B-C4CA-366C-2995-2DBF8043F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22" r="-230" b="11219"/>
          <a:stretch/>
        </p:blipFill>
        <p:spPr>
          <a:xfrm>
            <a:off x="2" y="-2"/>
            <a:ext cx="5454315" cy="5665524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192DBF-EC84-68B7-FCD9-B58586D3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576" y="1604461"/>
            <a:ext cx="5689296" cy="4775001"/>
          </a:xfrm>
        </p:spPr>
        <p:txBody>
          <a:bodyPr anchor="t">
            <a:normAutofit/>
          </a:bodyPr>
          <a:lstStyle/>
          <a:p>
            <a:r>
              <a:rPr lang="en-US" sz="3000">
                <a:ea typeface="+mn-lt"/>
                <a:cs typeface="+mn-lt"/>
              </a:rPr>
              <a:t>Claude Zidi</a:t>
            </a:r>
          </a:p>
          <a:p>
            <a:r>
              <a:rPr lang="en-US" sz="3000">
                <a:cs typeface="Calibri" panose="020F0502020204030204"/>
              </a:rPr>
              <a:t>1991</a:t>
            </a:r>
          </a:p>
          <a:p>
            <a:r>
              <a:rPr lang="en-US" sz="3000">
                <a:ea typeface="+mn-lt"/>
                <a:cs typeface="+mn-lt"/>
              </a:rPr>
              <a:t>Thierry Lhermitte et Miou-Miou</a:t>
            </a:r>
          </a:p>
          <a:p>
            <a:r>
              <a:rPr lang="en-US" sz="3000">
                <a:ea typeface="+mn-lt"/>
                <a:cs typeface="+mn-lt"/>
              </a:rPr>
              <a:t>François et Hélène Voisin </a:t>
            </a:r>
            <a:endParaRPr lang="en-US" sz="3000">
              <a:cs typeface="Calibri" panose="020F0502020204030204"/>
            </a:endParaRPr>
          </a:p>
          <a:p>
            <a:r>
              <a:rPr lang="en-US" sz="3000">
                <a:ea typeface="+mn-lt"/>
                <a:cs typeface="+mn-lt"/>
              </a:rPr>
              <a:t>Les </a:t>
            </a:r>
            <a:r>
              <a:rPr lang="en-US" sz="3000" err="1">
                <a:ea typeface="+mn-lt"/>
                <a:cs typeface="+mn-lt"/>
              </a:rPr>
              <a:t>acteurs</a:t>
            </a:r>
            <a:r>
              <a:rPr lang="en-US" sz="300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célèbres</a:t>
            </a:r>
            <a:r>
              <a:rPr lang="en-US" sz="3000">
                <a:ea typeface="+mn-lt"/>
                <a:cs typeface="+mn-lt"/>
              </a:rPr>
              <a:t>, le film </a:t>
            </a:r>
            <a:r>
              <a:rPr lang="en-US" sz="3000" err="1">
                <a:ea typeface="+mn-lt"/>
                <a:cs typeface="+mn-lt"/>
              </a:rPr>
              <a:t>moins</a:t>
            </a:r>
            <a:r>
              <a:rPr lang="en-US" sz="3000">
                <a:ea typeface="+mn-lt"/>
                <a:cs typeface="+mn-lt"/>
              </a:rPr>
              <a:t> célèbre</a:t>
            </a:r>
          </a:p>
          <a:p>
            <a:endParaRPr lang="en-US" sz="3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9135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0710B7-E439-FAB6-F504-59C9551D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78735"/>
            <a:ext cx="5314536" cy="1038252"/>
          </a:xfrm>
        </p:spPr>
        <p:txBody>
          <a:bodyPr>
            <a:normAutofit/>
          </a:bodyPr>
          <a:lstStyle/>
          <a:p>
            <a:r>
              <a:rPr lang="pl-PL" b="1" i="1">
                <a:ea typeface="+mj-lt"/>
                <a:cs typeface="+mj-lt"/>
              </a:rPr>
              <a:t>True </a:t>
            </a:r>
            <a:r>
              <a:rPr lang="pl-PL" b="1" i="1" err="1">
                <a:ea typeface="+mj-lt"/>
                <a:cs typeface="+mj-lt"/>
              </a:rPr>
              <a:t>Lies</a:t>
            </a:r>
            <a:endParaRPr lang="pl-PL">
              <a:ea typeface="+mj-lt"/>
              <a:cs typeface="+mj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86E750-A061-3125-0BE4-16ADB6A79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97" y="1579478"/>
            <a:ext cx="5614346" cy="4999853"/>
          </a:xfrm>
        </p:spPr>
        <p:txBody>
          <a:bodyPr anchor="t">
            <a:normAutofit/>
          </a:bodyPr>
          <a:lstStyle/>
          <a:p>
            <a:r>
              <a:rPr lang="en-US" sz="3000">
                <a:cs typeface="Calibri"/>
              </a:rPr>
              <a:t>James Cameron</a:t>
            </a:r>
          </a:p>
          <a:p>
            <a:r>
              <a:rPr lang="en-US" sz="3000">
                <a:cs typeface="Calibri"/>
              </a:rPr>
              <a:t>1994</a:t>
            </a:r>
          </a:p>
          <a:p>
            <a:r>
              <a:rPr lang="en-US" sz="3000">
                <a:cs typeface="Calibri"/>
              </a:rPr>
              <a:t>Titre </a:t>
            </a:r>
            <a:r>
              <a:rPr lang="en-US" sz="3000" err="1">
                <a:cs typeface="Calibri"/>
              </a:rPr>
              <a:t>français</a:t>
            </a:r>
            <a:r>
              <a:rPr lang="en-US" sz="3000">
                <a:cs typeface="Calibri"/>
              </a:rPr>
              <a:t> </a:t>
            </a:r>
            <a:r>
              <a:rPr lang="en-US" sz="3000" i="1">
                <a:ea typeface="+mn-lt"/>
                <a:cs typeface="+mn-lt"/>
              </a:rPr>
              <a:t>Vrai </a:t>
            </a:r>
            <a:r>
              <a:rPr lang="en-US" sz="3000" i="1" err="1">
                <a:ea typeface="+mn-lt"/>
                <a:cs typeface="+mn-lt"/>
              </a:rPr>
              <a:t>Mensonge</a:t>
            </a:r>
            <a:endParaRPr lang="en-US" sz="3000" i="1">
              <a:ea typeface="+mn-lt"/>
              <a:cs typeface="+mn-lt"/>
            </a:endParaRPr>
          </a:p>
          <a:p>
            <a:r>
              <a:rPr lang="en-US" sz="3000">
                <a:cs typeface="Calibri"/>
              </a:rPr>
              <a:t>Arnold Schwarzenegger et Jamie Lee Curtis</a:t>
            </a:r>
          </a:p>
          <a:p>
            <a:r>
              <a:rPr lang="en-US" sz="3000">
                <a:cs typeface="Calibri"/>
              </a:rPr>
              <a:t>Harry et Helen Tasker</a:t>
            </a:r>
          </a:p>
          <a:p>
            <a:r>
              <a:rPr lang="en-US" sz="3000">
                <a:ea typeface="+mn-lt"/>
                <a:cs typeface="+mn-lt"/>
              </a:rPr>
              <a:t>Le premier film avec un budget plus de 100 millions $</a:t>
            </a:r>
            <a:endParaRPr lang="en-US" sz="3000">
              <a:cs typeface="Calibri"/>
            </a:endParaRPr>
          </a:p>
          <a:p>
            <a:endParaRPr lang="en-US" sz="3000"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, książka, mężczyzna, osoba&#10;&#10;Opis wygenerowany automatycznie">
            <a:extLst>
              <a:ext uri="{FF2B5EF4-FFF2-40B4-BE49-F238E27FC236}">
                <a16:creationId xmlns:a16="http://schemas.microsoft.com/office/drawing/2014/main" id="{03398C5D-75FA-A12D-5216-77789A69E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0505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6600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bine de film et ardoise">
            <a:extLst>
              <a:ext uri="{FF2B5EF4-FFF2-40B4-BE49-F238E27FC236}">
                <a16:creationId xmlns:a16="http://schemas.microsoft.com/office/drawing/2014/main" id="{D4F51674-2B85-16A4-A6D5-2774BF862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09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22226E-E882-E5FF-F4B5-C3297E2E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Le Quiz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B02775-B8A4-FF96-24FF-A2B967EB9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400">
                <a:ea typeface="Calibri"/>
                <a:cs typeface="Calibri"/>
              </a:rPr>
              <a:t>1. </a:t>
            </a:r>
            <a:r>
              <a:rPr lang="pl-PL" sz="1400" err="1">
                <a:ea typeface="Calibri"/>
                <a:cs typeface="Calibri"/>
              </a:rPr>
              <a:t>Quel</a:t>
            </a:r>
            <a:r>
              <a:rPr lang="pl-PL" sz="1400">
                <a:ea typeface="Calibri"/>
                <a:cs typeface="Calibri"/>
              </a:rPr>
              <a:t> film </a:t>
            </a:r>
            <a:r>
              <a:rPr lang="pl-PL" sz="1400" err="1">
                <a:ea typeface="Calibri"/>
                <a:cs typeface="Calibri"/>
              </a:rPr>
              <a:t>parlait</a:t>
            </a:r>
            <a:r>
              <a:rPr lang="pl-PL" sz="1400">
                <a:ea typeface="Calibri"/>
                <a:cs typeface="Calibri"/>
              </a:rPr>
              <a:t> </a:t>
            </a:r>
            <a:r>
              <a:rPr lang="pl-PL" sz="1400" err="1">
                <a:ea typeface="Calibri"/>
                <a:cs typeface="Calibri"/>
              </a:rPr>
              <a:t>d'une</a:t>
            </a:r>
            <a:r>
              <a:rPr lang="pl-PL" sz="1400">
                <a:ea typeface="Calibri"/>
                <a:cs typeface="Calibri"/>
              </a:rPr>
              <a:t> </a:t>
            </a:r>
            <a:r>
              <a:rPr lang="pl-PL" sz="1400" err="1">
                <a:ea typeface="Calibri"/>
                <a:cs typeface="Calibri"/>
              </a:rPr>
              <a:t>famille</a:t>
            </a:r>
            <a:r>
              <a:rPr lang="pl-PL" sz="1400">
                <a:ea typeface="Calibri"/>
                <a:cs typeface="Calibri"/>
              </a:rPr>
              <a:t> </a:t>
            </a:r>
            <a:r>
              <a:rPr lang="pl-PL" sz="1400" err="1">
                <a:ea typeface="Calibri"/>
                <a:cs typeface="Calibri"/>
              </a:rPr>
              <a:t>sourde</a:t>
            </a:r>
            <a:r>
              <a:rPr lang="pl-PL" sz="1400">
                <a:ea typeface="Calibri"/>
                <a:cs typeface="Calibri"/>
              </a:rPr>
              <a:t> ?</a:t>
            </a:r>
            <a:endParaRPr lang="en-US" sz="1400">
              <a:ea typeface="+mn-lt"/>
              <a:cs typeface="+mn-lt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pl-PL" sz="1400">
                <a:ea typeface="Calibri"/>
                <a:cs typeface="Calibri"/>
              </a:rPr>
              <a:t>Le </a:t>
            </a:r>
            <a:r>
              <a:rPr lang="pl-PL" sz="1400" err="1">
                <a:ea typeface="Calibri"/>
                <a:cs typeface="Calibri"/>
              </a:rPr>
              <a:t>Dîner</a:t>
            </a:r>
            <a:r>
              <a:rPr lang="pl-PL" sz="1400">
                <a:ea typeface="Calibri"/>
                <a:cs typeface="Calibri"/>
              </a:rPr>
              <a:t> de </a:t>
            </a:r>
            <a:r>
              <a:rPr lang="pl-PL" sz="1400" err="1">
                <a:ea typeface="Calibri"/>
                <a:cs typeface="Calibri"/>
              </a:rPr>
              <a:t>Cons</a:t>
            </a:r>
            <a:endParaRPr lang="pl-PL" sz="1400" err="1">
              <a:ea typeface="+mn-lt"/>
              <a:cs typeface="+mn-lt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pl-PL" sz="1400">
                <a:ea typeface="Calibri"/>
                <a:cs typeface="Calibri"/>
              </a:rPr>
              <a:t>The </a:t>
            </a:r>
            <a:r>
              <a:rPr lang="pl-PL" sz="1400" err="1">
                <a:ea typeface="Calibri"/>
                <a:cs typeface="Calibri"/>
              </a:rPr>
              <a:t>Upside</a:t>
            </a:r>
            <a:endParaRPr lang="en-US" sz="1400" err="1">
              <a:ea typeface="+mn-lt"/>
              <a:cs typeface="+mn-lt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pl-PL" sz="1400">
                <a:ea typeface="Calibri"/>
                <a:cs typeface="Calibri"/>
              </a:rPr>
              <a:t>La </a:t>
            </a:r>
            <a:r>
              <a:rPr lang="pl-PL" sz="1400" err="1">
                <a:ea typeface="Calibri"/>
                <a:cs typeface="Calibri"/>
              </a:rPr>
              <a:t>Famille</a:t>
            </a:r>
            <a:r>
              <a:rPr lang="pl-PL" sz="1400">
                <a:ea typeface="Calibri"/>
                <a:cs typeface="Calibri"/>
              </a:rPr>
              <a:t> </a:t>
            </a:r>
            <a:r>
              <a:rPr lang="pl-PL" sz="1400" err="1">
                <a:ea typeface="Calibri"/>
                <a:cs typeface="Calibri"/>
              </a:rPr>
              <a:t>Bélier</a:t>
            </a:r>
            <a:endParaRPr lang="en-US" sz="1400" err="1"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l-PL" sz="1400"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400">
                <a:ea typeface="Calibri"/>
                <a:cs typeface="Calibri"/>
              </a:rPr>
              <a:t>2. </a:t>
            </a:r>
            <a:r>
              <a:rPr lang="pl-PL" sz="1400" err="1">
                <a:ea typeface="Calibri"/>
                <a:cs typeface="Calibri"/>
              </a:rPr>
              <a:t>Brad</a:t>
            </a:r>
            <a:r>
              <a:rPr lang="pl-PL" sz="1400">
                <a:ea typeface="Calibri"/>
                <a:cs typeface="Calibri"/>
              </a:rPr>
              <a:t> </a:t>
            </a:r>
            <a:r>
              <a:rPr lang="pl-PL" sz="1400" err="1">
                <a:ea typeface="Calibri"/>
                <a:cs typeface="Calibri"/>
              </a:rPr>
              <a:t>Pitt</a:t>
            </a:r>
            <a:r>
              <a:rPr lang="pl-PL" sz="1400">
                <a:ea typeface="Calibri"/>
                <a:cs typeface="Calibri"/>
              </a:rPr>
              <a:t> a </a:t>
            </a:r>
            <a:r>
              <a:rPr lang="pl-PL" sz="1400" err="1">
                <a:ea typeface="Calibri"/>
                <a:cs typeface="Calibri"/>
              </a:rPr>
              <a:t>joué</a:t>
            </a:r>
            <a:r>
              <a:rPr lang="pl-PL" sz="1400">
                <a:ea typeface="Calibri"/>
                <a:cs typeface="Calibri"/>
              </a:rPr>
              <a:t> </a:t>
            </a:r>
            <a:r>
              <a:rPr lang="pl-PL" sz="1400" err="1">
                <a:ea typeface="Calibri"/>
                <a:cs typeface="Calibri"/>
              </a:rPr>
              <a:t>dans</a:t>
            </a:r>
            <a:r>
              <a:rPr lang="pl-PL" sz="1400">
                <a:ea typeface="Calibri"/>
                <a:cs typeface="Calibri"/>
              </a:rPr>
              <a:t> </a:t>
            </a:r>
            <a:r>
              <a:rPr lang="pl-PL" sz="1400" err="1">
                <a:ea typeface="Calibri"/>
                <a:cs typeface="Calibri"/>
              </a:rPr>
              <a:t>l'adaptation</a:t>
            </a:r>
            <a:r>
              <a:rPr lang="pl-PL" sz="1400">
                <a:ea typeface="Calibri"/>
                <a:cs typeface="Calibri"/>
              </a:rPr>
              <a:t> de </a:t>
            </a:r>
            <a:r>
              <a:rPr lang="pl-PL" sz="1400" err="1">
                <a:ea typeface="Calibri"/>
                <a:cs typeface="Calibri"/>
              </a:rPr>
              <a:t>quel</a:t>
            </a:r>
            <a:r>
              <a:rPr lang="pl-PL" sz="1400">
                <a:ea typeface="Calibri"/>
                <a:cs typeface="Calibri"/>
              </a:rPr>
              <a:t> film ?</a:t>
            </a:r>
            <a:endParaRPr lang="en-US" sz="1400">
              <a:ea typeface="+mn-lt"/>
              <a:cs typeface="+mn-lt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pl-PL" sz="1400">
                <a:ea typeface="Calibri"/>
                <a:cs typeface="Calibri"/>
              </a:rPr>
              <a:t>La </a:t>
            </a:r>
            <a:r>
              <a:rPr lang="pl-PL" sz="1400" err="1">
                <a:ea typeface="Calibri"/>
                <a:cs typeface="Calibri"/>
              </a:rPr>
              <a:t>Jetée</a:t>
            </a:r>
            <a:endParaRPr lang="en-US" sz="1400" err="1">
              <a:ea typeface="Calibri"/>
              <a:cs typeface="Calibri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pl-PL" sz="1400" err="1">
                <a:ea typeface="Calibri"/>
                <a:cs typeface="Calibri"/>
              </a:rPr>
              <a:t>Intouchables</a:t>
            </a:r>
            <a:endParaRPr lang="en-US" sz="1400" err="1">
              <a:ea typeface="Calibri"/>
              <a:cs typeface="Calibri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pl-PL" sz="1400">
                <a:ea typeface="+mn-lt"/>
                <a:cs typeface="+mn-lt"/>
              </a:rPr>
              <a:t>La </a:t>
            </a:r>
            <a:r>
              <a:rPr lang="pl-PL" sz="1400" err="1">
                <a:ea typeface="+mn-lt"/>
                <a:cs typeface="+mn-lt"/>
              </a:rPr>
              <a:t>Totale</a:t>
            </a:r>
            <a:r>
              <a:rPr lang="pl-PL" sz="1400">
                <a:ea typeface="+mn-lt"/>
                <a:cs typeface="+mn-lt"/>
              </a:rPr>
              <a:t>! 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l-PL" sz="1400"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400">
                <a:ea typeface="+mn-lt"/>
                <a:cs typeface="+mn-lt"/>
              </a:rPr>
              <a:t>3. </a:t>
            </a:r>
            <a:r>
              <a:rPr lang="pl-PL" sz="1400" err="1">
                <a:ea typeface="+mn-lt"/>
                <a:cs typeface="+mn-lt"/>
              </a:rPr>
              <a:t>Quel</a:t>
            </a:r>
            <a:r>
              <a:rPr lang="pl-PL" sz="1400">
                <a:ea typeface="+mn-lt"/>
                <a:cs typeface="+mn-lt"/>
              </a:rPr>
              <a:t> film a </a:t>
            </a:r>
            <a:r>
              <a:rPr lang="pl-PL" sz="1400" err="1">
                <a:ea typeface="+mn-lt"/>
                <a:cs typeface="+mn-lt"/>
              </a:rPr>
              <a:t>été</a:t>
            </a:r>
            <a:r>
              <a:rPr lang="pl-PL" sz="1400">
                <a:ea typeface="+mn-lt"/>
                <a:cs typeface="+mn-lt"/>
              </a:rPr>
              <a:t> </a:t>
            </a:r>
            <a:r>
              <a:rPr lang="pl-PL" sz="1400" err="1">
                <a:ea typeface="+mn-lt"/>
                <a:cs typeface="+mn-lt"/>
              </a:rPr>
              <a:t>moins</a:t>
            </a:r>
            <a:r>
              <a:rPr lang="pl-PL" sz="1400">
                <a:ea typeface="+mn-lt"/>
                <a:cs typeface="+mn-lt"/>
              </a:rPr>
              <a:t> </a:t>
            </a:r>
            <a:r>
              <a:rPr lang="pl-PL" sz="1400" err="1">
                <a:ea typeface="+mn-lt"/>
                <a:cs typeface="+mn-lt"/>
              </a:rPr>
              <a:t>populaire</a:t>
            </a:r>
            <a:r>
              <a:rPr lang="pl-PL" sz="1400">
                <a:ea typeface="+mn-lt"/>
                <a:cs typeface="+mn-lt"/>
              </a:rPr>
              <a:t> </a:t>
            </a:r>
            <a:r>
              <a:rPr lang="pl-PL" sz="1400" err="1">
                <a:ea typeface="+mn-lt"/>
                <a:cs typeface="+mn-lt"/>
              </a:rPr>
              <a:t>que</a:t>
            </a:r>
            <a:r>
              <a:rPr lang="pl-PL" sz="1400">
                <a:ea typeface="+mn-lt"/>
                <a:cs typeface="+mn-lt"/>
              </a:rPr>
              <a:t> </a:t>
            </a:r>
            <a:r>
              <a:rPr lang="pl-PL" sz="1400" err="1">
                <a:ea typeface="+mn-lt"/>
                <a:cs typeface="+mn-lt"/>
              </a:rPr>
              <a:t>son</a:t>
            </a:r>
            <a:r>
              <a:rPr lang="pl-PL" sz="1400">
                <a:ea typeface="+mn-lt"/>
                <a:cs typeface="+mn-lt"/>
              </a:rPr>
              <a:t> </a:t>
            </a:r>
            <a:r>
              <a:rPr lang="pl-PL" sz="1400" err="1">
                <a:ea typeface="+mn-lt"/>
                <a:cs typeface="+mn-lt"/>
              </a:rPr>
              <a:t>adaptation</a:t>
            </a:r>
            <a:r>
              <a:rPr lang="pl-PL" sz="1400">
                <a:ea typeface="+mn-lt"/>
                <a:cs typeface="+mn-lt"/>
              </a:rPr>
              <a:t> 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pl-PL" sz="1400">
                <a:ea typeface="+mn-lt"/>
                <a:cs typeface="+mn-lt"/>
              </a:rPr>
              <a:t>La </a:t>
            </a:r>
            <a:r>
              <a:rPr lang="pl-PL" sz="1400" err="1">
                <a:ea typeface="+mn-lt"/>
                <a:cs typeface="+mn-lt"/>
              </a:rPr>
              <a:t>Totale</a:t>
            </a:r>
            <a:r>
              <a:rPr lang="pl-PL" sz="1400">
                <a:ea typeface="+mn-lt"/>
                <a:cs typeface="+mn-lt"/>
              </a:rPr>
              <a:t>! 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pl-PL" sz="1400">
                <a:ea typeface="Calibri" panose="020F0502020204030204"/>
                <a:cs typeface="Calibri" panose="020F0502020204030204"/>
              </a:rPr>
              <a:t>Taxi</a:t>
            </a:r>
          </a:p>
          <a:p>
            <a:pPr marL="457200" indent="-457200">
              <a:spcBef>
                <a:spcPts val="0"/>
              </a:spcBef>
              <a:buAutoNum type="alphaLcParenR"/>
            </a:pPr>
            <a:r>
              <a:rPr lang="pl-PL" sz="1400" err="1">
                <a:ea typeface="+mn-lt"/>
                <a:cs typeface="+mn-lt"/>
              </a:rPr>
              <a:t>Trois</a:t>
            </a:r>
            <a:r>
              <a:rPr lang="pl-PL" sz="1400">
                <a:ea typeface="+mn-lt"/>
                <a:cs typeface="+mn-lt"/>
              </a:rPr>
              <a:t> </a:t>
            </a:r>
            <a:r>
              <a:rPr lang="pl-PL" sz="1400" err="1">
                <a:ea typeface="+mn-lt"/>
                <a:cs typeface="+mn-lt"/>
              </a:rPr>
              <a:t>hommes</a:t>
            </a:r>
            <a:r>
              <a:rPr lang="pl-PL" sz="1400">
                <a:ea typeface="+mn-lt"/>
                <a:cs typeface="+mn-lt"/>
              </a:rPr>
              <a:t> et </a:t>
            </a:r>
            <a:r>
              <a:rPr lang="pl-PL" sz="1400" err="1">
                <a:ea typeface="+mn-lt"/>
                <a:cs typeface="+mn-lt"/>
              </a:rPr>
              <a:t>un</a:t>
            </a:r>
            <a:r>
              <a:rPr lang="pl-PL" sz="1400">
                <a:ea typeface="+mn-lt"/>
                <a:cs typeface="+mn-lt"/>
              </a:rPr>
              <a:t> </a:t>
            </a:r>
            <a:r>
              <a:rPr lang="pl-PL" sz="1400" err="1">
                <a:ea typeface="+mn-lt"/>
                <a:cs typeface="+mn-lt"/>
              </a:rPr>
              <a:t>couffin</a:t>
            </a:r>
          </a:p>
        </p:txBody>
      </p:sp>
    </p:spTree>
    <p:extLst>
      <p:ext uri="{BB962C8B-B14F-4D97-AF65-F5344CB8AC3E}">
        <p14:creationId xmlns:p14="http://schemas.microsoft.com/office/powerpoint/2010/main" val="3178966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589792-F419-027B-0653-0BE613D4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err="1">
                <a:ea typeface="+mj-lt"/>
                <a:cs typeface="+mj-lt"/>
              </a:rPr>
              <a:t>Vocabulaire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4318B2-653D-EE0D-E435-EFD81CD92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9" y="2010833"/>
            <a:ext cx="7001933" cy="416613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500" dirty="0" err="1">
                <a:ea typeface="+mn-lt"/>
                <a:cs typeface="+mn-lt"/>
              </a:rPr>
              <a:t>l'adaptation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cinématographique</a:t>
            </a:r>
            <a:r>
              <a:rPr lang="en-US" sz="1500" dirty="0">
                <a:ea typeface="+mn-lt"/>
                <a:cs typeface="+mn-lt"/>
              </a:rPr>
              <a:t> - </a:t>
            </a:r>
            <a:r>
              <a:rPr lang="en-US" sz="1500" dirty="0" err="1">
                <a:ea typeface="+mn-lt"/>
                <a:cs typeface="+mn-lt"/>
              </a:rPr>
              <a:t>adaptacja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filmowa</a:t>
            </a:r>
            <a:endParaRPr lang="en-US" sz="1500" dirty="0">
              <a:ea typeface="+mn-lt"/>
              <a:cs typeface="+mn-lt"/>
            </a:endParaRPr>
          </a:p>
          <a:p>
            <a:r>
              <a:rPr lang="pl-PL" sz="1500" dirty="0">
                <a:ea typeface="+mn-lt"/>
                <a:cs typeface="+mn-lt"/>
              </a:rPr>
              <a:t>l</a:t>
            </a:r>
            <a:r>
              <a:rPr lang="en-US" sz="1500" dirty="0">
                <a:ea typeface="+mn-lt"/>
                <a:cs typeface="+mn-lt"/>
              </a:rPr>
              <a:t>e </a:t>
            </a:r>
            <a:r>
              <a:rPr lang="en-US" sz="1500" dirty="0" err="1">
                <a:ea typeface="+mn-lt"/>
                <a:cs typeface="+mn-lt"/>
              </a:rPr>
              <a:t>réalisateur</a:t>
            </a:r>
            <a:r>
              <a:rPr lang="en-US" sz="1500" dirty="0">
                <a:ea typeface="+mn-lt"/>
                <a:cs typeface="+mn-lt"/>
              </a:rPr>
              <a:t>  - </a:t>
            </a:r>
            <a:r>
              <a:rPr lang="en-US" sz="1500" dirty="0" err="1">
                <a:ea typeface="+mn-lt"/>
                <a:cs typeface="+mn-lt"/>
              </a:rPr>
              <a:t>reżyser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>
                <a:ea typeface="+mn-lt"/>
                <a:cs typeface="+mn-lt"/>
              </a:rPr>
              <a:t>le </a:t>
            </a:r>
            <a:r>
              <a:rPr lang="en-US" sz="1500" dirty="0" err="1">
                <a:ea typeface="+mn-lt"/>
                <a:cs typeface="+mn-lt"/>
              </a:rPr>
              <a:t>scénariste</a:t>
            </a:r>
            <a:r>
              <a:rPr lang="en-US" sz="1500" dirty="0">
                <a:ea typeface="+mn-lt"/>
                <a:cs typeface="+mn-lt"/>
              </a:rPr>
              <a:t> - </a:t>
            </a:r>
            <a:r>
              <a:rPr lang="en-US" sz="1500" dirty="0" err="1">
                <a:ea typeface="+mn-lt"/>
                <a:cs typeface="+mn-lt"/>
              </a:rPr>
              <a:t>scenarzysta</a:t>
            </a:r>
            <a:endParaRPr lang="en-US" sz="1500" dirty="0">
              <a:cs typeface="Calibri"/>
            </a:endParaRPr>
          </a:p>
          <a:p>
            <a:r>
              <a:rPr lang="en-US" sz="1500" dirty="0" err="1"/>
              <a:t>jouer</a:t>
            </a:r>
            <a:r>
              <a:rPr lang="en-US" sz="1500" dirty="0"/>
              <a:t> - </a:t>
            </a:r>
            <a:r>
              <a:rPr lang="en-US" sz="1500" dirty="0" err="1"/>
              <a:t>grać</a:t>
            </a:r>
            <a:r>
              <a:rPr lang="en-US" sz="1500" dirty="0"/>
              <a:t> </a:t>
            </a:r>
            <a:r>
              <a:rPr lang="en-US" sz="1500" dirty="0" err="1"/>
              <a:t>rolę</a:t>
            </a:r>
            <a:endParaRPr lang="en-US" sz="1500" dirty="0">
              <a:cs typeface="Calibri"/>
            </a:endParaRPr>
          </a:p>
          <a:p>
            <a:r>
              <a:rPr lang="en-US" sz="1500" dirty="0" err="1">
                <a:cs typeface="Calibri"/>
              </a:rPr>
              <a:t>Sourd</a:t>
            </a:r>
            <a:r>
              <a:rPr lang="en-US" sz="1500" dirty="0">
                <a:cs typeface="Calibri"/>
              </a:rPr>
              <a:t> - </a:t>
            </a:r>
            <a:r>
              <a:rPr lang="en-US" sz="1500" dirty="0" err="1">
                <a:cs typeface="Calibri"/>
              </a:rPr>
              <a:t>głuchy</a:t>
            </a:r>
            <a:endParaRPr lang="en-US" sz="1500" dirty="0">
              <a:cs typeface="Calibri"/>
            </a:endParaRPr>
          </a:p>
          <a:p>
            <a:r>
              <a:rPr lang="en-US" sz="1500" dirty="0" err="1">
                <a:ea typeface="+mn-lt"/>
                <a:cs typeface="+mn-lt"/>
              </a:rPr>
              <a:t>l'Oscar</a:t>
            </a:r>
            <a:r>
              <a:rPr lang="en-US" sz="1500" dirty="0">
                <a:ea typeface="+mn-lt"/>
                <a:cs typeface="+mn-lt"/>
              </a:rPr>
              <a:t> du </a:t>
            </a:r>
            <a:r>
              <a:rPr lang="en-US" sz="1500" dirty="0" err="1">
                <a:ea typeface="+mn-lt"/>
                <a:cs typeface="+mn-lt"/>
              </a:rPr>
              <a:t>meilleur</a:t>
            </a:r>
            <a:r>
              <a:rPr lang="en-US" sz="1500" dirty="0">
                <a:ea typeface="+mn-lt"/>
                <a:cs typeface="+mn-lt"/>
              </a:rPr>
              <a:t> film – Oscar za </a:t>
            </a:r>
            <a:r>
              <a:rPr lang="en-US" sz="1500" dirty="0" err="1">
                <a:ea typeface="+mn-lt"/>
                <a:cs typeface="+mn-lt"/>
              </a:rPr>
              <a:t>najlepszy</a:t>
            </a:r>
            <a:r>
              <a:rPr lang="en-US" sz="1500" dirty="0">
                <a:ea typeface="+mn-lt"/>
                <a:cs typeface="+mn-lt"/>
              </a:rPr>
              <a:t> film</a:t>
            </a:r>
            <a:endParaRPr lang="en-US" sz="1500" dirty="0">
              <a:cs typeface="Calibri"/>
            </a:endParaRPr>
          </a:p>
          <a:p>
            <a:r>
              <a:rPr lang="en-US" sz="1500" dirty="0" err="1">
                <a:ea typeface="+mn-lt"/>
                <a:cs typeface="+mn-lt"/>
              </a:rPr>
              <a:t>l'Oscar</a:t>
            </a:r>
            <a:r>
              <a:rPr lang="en-US" sz="1500" dirty="0">
                <a:ea typeface="+mn-lt"/>
                <a:cs typeface="+mn-lt"/>
              </a:rPr>
              <a:t> du </a:t>
            </a:r>
            <a:r>
              <a:rPr lang="en-US" sz="1500" dirty="0" err="1">
                <a:ea typeface="+mn-lt"/>
                <a:cs typeface="+mn-lt"/>
              </a:rPr>
              <a:t>meilleur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acteur</a:t>
            </a:r>
            <a:r>
              <a:rPr lang="en-US" sz="1500" dirty="0">
                <a:ea typeface="+mn-lt"/>
                <a:cs typeface="+mn-lt"/>
              </a:rPr>
              <a:t> dans un second </a:t>
            </a:r>
            <a:r>
              <a:rPr lang="en-US" sz="1500" dirty="0" err="1">
                <a:ea typeface="+mn-lt"/>
                <a:cs typeface="+mn-lt"/>
              </a:rPr>
              <a:t>rôle</a:t>
            </a:r>
            <a:r>
              <a:rPr lang="en-US" sz="1500" dirty="0">
                <a:ea typeface="+mn-lt"/>
                <a:cs typeface="+mn-lt"/>
              </a:rPr>
              <a:t> - Oscar </a:t>
            </a:r>
            <a:r>
              <a:rPr lang="en-US" sz="1500" dirty="0" err="1">
                <a:ea typeface="+mn-lt"/>
                <a:cs typeface="+mn-lt"/>
              </a:rPr>
              <a:t>dla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najlepszego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aktora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drugoplanowego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 err="1">
                <a:ea typeface="+mn-lt"/>
                <a:cs typeface="+mn-lt"/>
              </a:rPr>
              <a:t>l'Oscar</a:t>
            </a:r>
            <a:r>
              <a:rPr lang="en-US" sz="1500" dirty="0">
                <a:ea typeface="+mn-lt"/>
                <a:cs typeface="+mn-lt"/>
              </a:rPr>
              <a:t> du </a:t>
            </a:r>
            <a:r>
              <a:rPr lang="en-US" sz="1500" dirty="0" err="1">
                <a:ea typeface="+mn-lt"/>
                <a:cs typeface="+mn-lt"/>
              </a:rPr>
              <a:t>meilleur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scénario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adapté</a:t>
            </a:r>
            <a:r>
              <a:rPr lang="en-US" sz="1500" dirty="0">
                <a:ea typeface="+mn-lt"/>
                <a:cs typeface="+mn-lt"/>
              </a:rPr>
              <a:t> - Oscar za </a:t>
            </a:r>
            <a:r>
              <a:rPr lang="en-US" sz="1500" dirty="0" err="1">
                <a:ea typeface="+mn-lt"/>
                <a:cs typeface="+mn-lt"/>
              </a:rPr>
              <a:t>najlepszy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scenariusz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adaptowany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>
                <a:ea typeface="+mn-lt"/>
                <a:cs typeface="+mn-lt"/>
              </a:rPr>
              <a:t>le </a:t>
            </a:r>
            <a:r>
              <a:rPr lang="en-US" sz="1500" dirty="0" err="1">
                <a:ea typeface="+mn-lt"/>
                <a:cs typeface="+mn-lt"/>
              </a:rPr>
              <a:t>bélier</a:t>
            </a:r>
            <a:r>
              <a:rPr lang="en-US" sz="1500" dirty="0">
                <a:ea typeface="+mn-lt"/>
                <a:cs typeface="+mn-lt"/>
              </a:rPr>
              <a:t> - </a:t>
            </a:r>
            <a:r>
              <a:rPr lang="en-US" sz="1500" dirty="0" err="1">
                <a:ea typeface="+mn-lt"/>
                <a:cs typeface="+mn-lt"/>
              </a:rPr>
              <a:t>baran</a:t>
            </a:r>
            <a:endParaRPr lang="en-US" sz="1500" dirty="0">
              <a:ea typeface="+mn-lt"/>
              <a:cs typeface="+mn-lt"/>
            </a:endParaRPr>
          </a:p>
          <a:p>
            <a:r>
              <a:rPr lang="pl-PL" sz="1500" dirty="0">
                <a:ea typeface="+mn-lt"/>
                <a:cs typeface="+mn-lt"/>
              </a:rPr>
              <a:t>la </a:t>
            </a:r>
            <a:r>
              <a:rPr lang="fr" sz="1500" dirty="0">
                <a:ea typeface="+mn-lt"/>
                <a:cs typeface="+mn-lt"/>
              </a:rPr>
              <a:t>comédie d'action – komedia akcji</a:t>
            </a:r>
          </a:p>
          <a:p>
            <a:r>
              <a:rPr lang="fr" sz="1500" dirty="0">
                <a:ea typeface="+mn-lt"/>
                <a:cs typeface="+mn-lt"/>
              </a:rPr>
              <a:t>espionner - szpiegować</a:t>
            </a:r>
          </a:p>
          <a:p>
            <a:r>
              <a:rPr lang="pl-PL" sz="1500" dirty="0">
                <a:ea typeface="+mn-lt"/>
                <a:cs typeface="+mn-lt"/>
              </a:rPr>
              <a:t>l’</a:t>
            </a:r>
            <a:r>
              <a:rPr lang="fr" sz="1500" dirty="0">
                <a:ea typeface="+mn-lt"/>
                <a:cs typeface="+mn-lt"/>
              </a:rPr>
              <a:t>informaticien - informatyk</a:t>
            </a:r>
            <a:endParaRPr lang="en-US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2560AC6-281A-C6A5-58DF-B52F297C8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2493" y="2011479"/>
            <a:ext cx="558118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 dirty="0">
                <a:ea typeface="+mn-lt"/>
                <a:cs typeface="+mn-lt"/>
              </a:rPr>
              <a:t>le court </a:t>
            </a:r>
            <a:r>
              <a:rPr lang="en-US" sz="1500" dirty="0" err="1">
                <a:ea typeface="+mn-lt"/>
                <a:cs typeface="+mn-lt"/>
              </a:rPr>
              <a:t>métrage</a:t>
            </a:r>
            <a:r>
              <a:rPr lang="en-US" sz="1500" dirty="0">
                <a:ea typeface="+mn-lt"/>
                <a:cs typeface="+mn-lt"/>
              </a:rPr>
              <a:t> - film </a:t>
            </a:r>
            <a:r>
              <a:rPr lang="en-US" sz="1500" dirty="0" err="1">
                <a:ea typeface="+mn-lt"/>
                <a:cs typeface="+mn-lt"/>
              </a:rPr>
              <a:t>krótkometrażowy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>
                <a:cs typeface="Calibri"/>
              </a:rPr>
              <a:t>le long </a:t>
            </a:r>
            <a:r>
              <a:rPr lang="en-US" sz="1500" dirty="0" err="1">
                <a:cs typeface="Calibri"/>
              </a:rPr>
              <a:t>métrage</a:t>
            </a:r>
            <a:r>
              <a:rPr lang="en-US" sz="1500" dirty="0">
                <a:cs typeface="Calibri"/>
              </a:rPr>
              <a:t> - film </a:t>
            </a:r>
            <a:r>
              <a:rPr lang="en-US" sz="1500" dirty="0" err="1">
                <a:cs typeface="Calibri"/>
              </a:rPr>
              <a:t>pełnometrażowy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>
                <a:cs typeface="Calibri"/>
              </a:rPr>
              <a:t>Rive Gauche – Lewy </a:t>
            </a:r>
            <a:r>
              <a:rPr lang="en-US" sz="1500" dirty="0" err="1">
                <a:cs typeface="Calibri"/>
              </a:rPr>
              <a:t>Brzeg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>
                <a:cs typeface="Calibri"/>
              </a:rPr>
              <a:t>Nouvelle Vague – Nowa Fala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>
                <a:cs typeface="Calibri"/>
              </a:rPr>
              <a:t>les </a:t>
            </a:r>
            <a:r>
              <a:rPr lang="en-US" sz="1500" dirty="0" err="1">
                <a:cs typeface="Calibri"/>
              </a:rPr>
              <a:t>rôles</a:t>
            </a:r>
            <a:r>
              <a:rPr lang="en-US" sz="1500" dirty="0">
                <a:cs typeface="Calibri"/>
              </a:rPr>
              <a:t> </a:t>
            </a:r>
            <a:r>
              <a:rPr lang="en-US" sz="1500" dirty="0" err="1">
                <a:cs typeface="Calibri"/>
              </a:rPr>
              <a:t>principaux</a:t>
            </a:r>
            <a:r>
              <a:rPr lang="en-US" sz="1500" dirty="0">
                <a:cs typeface="Calibri"/>
              </a:rPr>
              <a:t> – role </a:t>
            </a:r>
            <a:r>
              <a:rPr lang="en-US" sz="1500" dirty="0" err="1">
                <a:cs typeface="Calibri"/>
              </a:rPr>
              <a:t>główne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>
                <a:cs typeface="Calibri"/>
              </a:rPr>
              <a:t>la </a:t>
            </a:r>
            <a:r>
              <a:rPr lang="en-US" sz="1500" dirty="0" err="1">
                <a:cs typeface="Calibri"/>
              </a:rPr>
              <a:t>jetée</a:t>
            </a:r>
            <a:r>
              <a:rPr lang="en-US" sz="1500" dirty="0">
                <a:cs typeface="Calibri"/>
              </a:rPr>
              <a:t> - molo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>
                <a:cs typeface="Calibri"/>
              </a:rPr>
              <a:t>le </a:t>
            </a:r>
            <a:r>
              <a:rPr lang="en-US" sz="1500" dirty="0" err="1">
                <a:cs typeface="Calibri"/>
              </a:rPr>
              <a:t>fou</a:t>
            </a:r>
            <a:r>
              <a:rPr lang="en-US" sz="1500" dirty="0">
                <a:cs typeface="Calibri"/>
              </a:rPr>
              <a:t> - </a:t>
            </a:r>
            <a:r>
              <a:rPr lang="en-US" sz="1500" dirty="0" err="1">
                <a:cs typeface="Calibri"/>
              </a:rPr>
              <a:t>głupiec</a:t>
            </a:r>
            <a:r>
              <a:rPr lang="en-US" sz="1500" dirty="0">
                <a:cs typeface="Calibri"/>
              </a:rPr>
              <a:t>, </a:t>
            </a:r>
            <a:r>
              <a:rPr lang="en-US" sz="1500" dirty="0" err="1">
                <a:cs typeface="Calibri"/>
              </a:rPr>
              <a:t>szaleniec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>
                <a:cs typeface="Calibri"/>
              </a:rPr>
              <a:t>autrefois - w </a:t>
            </a:r>
            <a:r>
              <a:rPr lang="en-US" sz="1500" dirty="0" err="1">
                <a:cs typeface="Calibri"/>
              </a:rPr>
              <a:t>dawnych</a:t>
            </a:r>
            <a:r>
              <a:rPr lang="en-US" sz="1500" dirty="0">
                <a:cs typeface="Calibri"/>
              </a:rPr>
              <a:t> </a:t>
            </a:r>
            <a:r>
              <a:rPr lang="en-US" sz="1500" dirty="0" err="1">
                <a:cs typeface="Calibri"/>
              </a:rPr>
              <a:t>czasach</a:t>
            </a:r>
            <a:endParaRPr lang="en-US" sz="1500" dirty="0">
              <a:ea typeface="+mn-lt"/>
              <a:cs typeface="+mn-lt"/>
            </a:endParaRPr>
          </a:p>
          <a:p>
            <a:r>
              <a:rPr lang="en-US" sz="1500" dirty="0">
                <a:cs typeface="Calibri"/>
              </a:rPr>
              <a:t>le chauffeur – </a:t>
            </a:r>
            <a:r>
              <a:rPr lang="en-US" sz="1500" dirty="0" err="1">
                <a:cs typeface="Calibri"/>
              </a:rPr>
              <a:t>kierowca</a:t>
            </a:r>
            <a:endParaRPr lang="en-US" sz="1500" dirty="0">
              <a:ea typeface="+mn-lt"/>
              <a:cs typeface="+mn-lt"/>
            </a:endParaRPr>
          </a:p>
          <a:p>
            <a:r>
              <a:rPr lang="pl-PL" sz="1500" dirty="0" err="1">
                <a:ea typeface="+mn-lt"/>
                <a:cs typeface="+mn-lt"/>
              </a:rPr>
              <a:t>les</a:t>
            </a:r>
            <a:r>
              <a:rPr lang="pl-PL" sz="1500" dirty="0">
                <a:ea typeface="+mn-lt"/>
                <a:cs typeface="+mn-lt"/>
              </a:rPr>
              <a:t> </a:t>
            </a:r>
            <a:r>
              <a:rPr lang="pl-PL" sz="1500" dirty="0" err="1">
                <a:ea typeface="+mn-lt"/>
                <a:cs typeface="+mn-lt"/>
              </a:rPr>
              <a:t>critiques</a:t>
            </a:r>
            <a:r>
              <a:rPr lang="pl-PL" sz="1500" dirty="0">
                <a:ea typeface="+mn-lt"/>
                <a:cs typeface="+mn-lt"/>
              </a:rPr>
              <a:t> – krytycy filmowi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cs typeface="Calibri"/>
              </a:rPr>
              <a:t>pratiquement identique- </a:t>
            </a:r>
            <a:r>
              <a:rPr lang="fr" sz="1500" dirty="0" err="1">
                <a:cs typeface="Calibri"/>
              </a:rPr>
              <a:t>praktycznie</a:t>
            </a:r>
            <a:r>
              <a:rPr lang="fr" sz="1500" dirty="0">
                <a:cs typeface="Calibri"/>
              </a:rPr>
              <a:t> </a:t>
            </a:r>
            <a:r>
              <a:rPr lang="fr" sz="1500" dirty="0" err="1">
                <a:cs typeface="Calibri"/>
              </a:rPr>
              <a:t>identyczna</a:t>
            </a:r>
            <a:endParaRPr lang="fr" sz="1500" dirty="0" err="1">
              <a:ea typeface="+mn-lt"/>
              <a:cs typeface="+mn-lt"/>
            </a:endParaRPr>
          </a:p>
          <a:p>
            <a:r>
              <a:rPr lang="fr" sz="1500" dirty="0">
                <a:cs typeface="Calibri"/>
              </a:rPr>
              <a:t>la pellicule – film</a:t>
            </a:r>
            <a:r>
              <a:rPr lang="pl-PL" sz="1500" dirty="0">
                <a:cs typeface="Calibri"/>
              </a:rPr>
              <a:t>, klisza</a:t>
            </a:r>
            <a:endParaRPr lang="en-US" sz="1500" dirty="0">
              <a:ea typeface="+mn-lt"/>
              <a:cs typeface="+mn-lt"/>
            </a:endParaRPr>
          </a:p>
          <a:p>
            <a:pPr marL="0" indent="0">
              <a:buNone/>
            </a:pPr>
            <a:endParaRPr lang="fr" sz="1500" dirty="0">
              <a:ea typeface="+mn-lt"/>
              <a:cs typeface="+mn-lt"/>
            </a:endParaRPr>
          </a:p>
          <a:p>
            <a:pPr marL="0" indent="0">
              <a:buNone/>
            </a:pPr>
            <a:endParaRPr lang="fr" sz="1500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4471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FB78F7E-AF23-289F-57AD-7D53FB005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Merci!</a:t>
            </a:r>
          </a:p>
        </p:txBody>
      </p:sp>
      <p:cxnSp>
        <p:nvCxnSpPr>
          <p:cNvPr id="36" name="Straight Connector 9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185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EBBCFA-F893-6737-DDC5-601C779E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  <a:ea typeface="+mj-lt"/>
                <a:cs typeface="+mj-lt"/>
              </a:rPr>
              <a:t>Bibliographie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511346-6A8F-E145-5988-94962C1CB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https://fr.wikipedia.org/</a:t>
            </a:r>
          </a:p>
          <a:p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https://www.imdb.com/?ref_=nv_home</a:t>
            </a:r>
          </a:p>
          <a:p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https://en.wikipedia.org/</a:t>
            </a:r>
          </a:p>
          <a:p>
            <a:r>
              <a:rPr lang="fr" sz="2000">
                <a:solidFill>
                  <a:srgbClr val="FFFFFF"/>
                </a:solidFill>
                <a:ea typeface="+mn-lt"/>
                <a:cs typeface="+mn-lt"/>
              </a:rPr>
              <a:t>https://screenrant.com/upside-intouchables-differences/</a:t>
            </a:r>
            <a:endParaRPr lang="pl-PL" sz="2000">
              <a:solidFill>
                <a:srgbClr val="FFFFFF"/>
              </a:solidFill>
              <a:cs typeface="Calibri"/>
            </a:endParaRPr>
          </a:p>
          <a:p>
            <a:r>
              <a:rPr lang="fr" sz="2000">
                <a:solidFill>
                  <a:srgbClr val="FFFFFF"/>
                </a:solidFill>
                <a:ea typeface="+mn-lt"/>
                <a:cs typeface="+mn-lt"/>
              </a:rPr>
              <a:t>https://cultura.mit.edu/cultura-exchanges/year/semester/host/guest/storyline-lhistoire</a:t>
            </a:r>
            <a:endParaRPr lang="pl-PL" sz="2000">
              <a:solidFill>
                <a:srgbClr val="FFFFFF"/>
              </a:solidFill>
              <a:cs typeface="Calibri"/>
            </a:endParaRPr>
          </a:p>
          <a:p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https://www.indiewire.com/2010/08/dinner-for-schmucks-vs-the-dinner-game-is-the-remake-better-227220/</a:t>
            </a:r>
            <a:endParaRPr lang="pl-PL" sz="2000">
              <a:solidFill>
                <a:srgbClr val="FFFFFF"/>
              </a:solidFill>
              <a:cs typeface="Calibri"/>
            </a:endParaRPr>
          </a:p>
          <a:p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https://foreignhollywoodmovies.wordpress.com/2014/12/03/le-diner-de-cons-france-2005-vs-dinner-for-schmucks-usa-2010/</a:t>
            </a:r>
            <a:endParaRPr lang="pl-PL" sz="2000">
              <a:solidFill>
                <a:srgbClr val="FFFFFF"/>
              </a:solidFill>
              <a:cs typeface="Calibri"/>
            </a:endParaRPr>
          </a:p>
          <a:p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https://latifawrites4you.wordpress.com/2014/05/06/la-totale-versus-true-lies/</a:t>
            </a:r>
            <a:endParaRPr lang="pl-PL" sz="2000">
              <a:solidFill>
                <a:srgbClr val="FFFFFF"/>
              </a:solidFill>
              <a:cs typeface="Calibri"/>
            </a:endParaRPr>
          </a:p>
          <a:p>
            <a:endParaRPr lang="pl-PL" sz="2000">
              <a:solidFill>
                <a:srgbClr val="FFFFFF"/>
              </a:solidFill>
              <a:cs typeface="Calibri"/>
            </a:endParaRPr>
          </a:p>
          <a:p>
            <a:endParaRPr lang="pl-PL" sz="2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939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E9060BA-77DD-7817-6F65-D0AA0547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err="1">
                <a:cs typeface="Calibri Light"/>
              </a:rPr>
              <a:t>Vocabulaire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AC2A89-59A2-ED7F-132E-CC8BAA93F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9" y="2010833"/>
            <a:ext cx="5933275" cy="41661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" sz="1500" dirty="0">
                <a:cs typeface="Calibri"/>
              </a:rPr>
              <a:t>la comédie dramatique – komediodramat</a:t>
            </a:r>
            <a:endParaRPr lang="pl-PL" sz="1500" dirty="0">
              <a:ea typeface="+mn-lt"/>
              <a:cs typeface="+mn-lt"/>
            </a:endParaRPr>
          </a:p>
          <a:p>
            <a:r>
              <a:rPr lang="fr" sz="1500" dirty="0">
                <a:cs typeface="Calibri"/>
              </a:rPr>
              <a:t>réaliser, diriger - reżyserować</a:t>
            </a:r>
            <a:endParaRPr lang="fr" sz="1500" dirty="0">
              <a:ea typeface="+mn-lt"/>
              <a:cs typeface="+mn-lt"/>
            </a:endParaRPr>
          </a:p>
          <a:p>
            <a:r>
              <a:rPr lang="fr" sz="1500" dirty="0">
                <a:ea typeface="+mn-lt"/>
                <a:cs typeface="+mn-lt"/>
              </a:rPr>
              <a:t>les </a:t>
            </a:r>
            <a:r>
              <a:rPr lang="fr" sz="1500" dirty="0">
                <a:cs typeface="Calibri"/>
              </a:rPr>
              <a:t>personnages principaux - główni bohaterowie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cs typeface="Calibri"/>
              </a:rPr>
              <a:t>très connu – dobrze znany</a:t>
            </a:r>
            <a:endParaRPr lang="fr" sz="1500" dirty="0">
              <a:ea typeface="+mn-lt"/>
              <a:cs typeface="+mn-lt"/>
            </a:endParaRPr>
          </a:p>
          <a:p>
            <a:r>
              <a:rPr lang="fr" sz="1500" dirty="0">
                <a:cs typeface="Calibri"/>
              </a:rPr>
              <a:t>apprécié - doceniony</a:t>
            </a:r>
            <a:endParaRPr lang="fr" sz="1500" dirty="0">
              <a:ea typeface="+mn-lt"/>
              <a:cs typeface="+mn-lt"/>
            </a:endParaRPr>
          </a:p>
          <a:p>
            <a:r>
              <a:rPr lang="pl-PL" sz="1500" dirty="0">
                <a:ea typeface="+mn-lt"/>
                <a:cs typeface="+mn-lt"/>
              </a:rPr>
              <a:t>l</a:t>
            </a:r>
            <a:r>
              <a:rPr lang="fr" sz="1500" dirty="0">
                <a:ea typeface="+mn-lt"/>
                <a:cs typeface="+mn-lt"/>
              </a:rPr>
              <a:t>e prix – nagroda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cs typeface="Calibri"/>
              </a:rPr>
              <a:t>l'homme d'affaires – biznesmen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ea typeface="+mn-lt"/>
                <a:cs typeface="+mn-lt"/>
              </a:rPr>
              <a:t>la tétraplégique - dotknięty porażeniem czterokończynowym</a:t>
            </a:r>
          </a:p>
          <a:p>
            <a:r>
              <a:rPr lang="fr" sz="1500" dirty="0">
                <a:ea typeface="+mn-lt"/>
                <a:cs typeface="+mn-lt"/>
              </a:rPr>
              <a:t>l'auxiliaire de vie – opiekun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ea typeface="+mn-lt"/>
                <a:cs typeface="+mn-lt"/>
              </a:rPr>
              <a:t>l'intrigue - fabuła</a:t>
            </a:r>
          </a:p>
          <a:p>
            <a:r>
              <a:rPr lang="fr" sz="1500" dirty="0">
                <a:cs typeface="Calibri"/>
              </a:rPr>
              <a:t>le lieu de l'histoire – miejsce akcji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cs typeface="Calibri"/>
              </a:rPr>
              <a:t>couffin - kołyska</a:t>
            </a:r>
            <a:endParaRPr lang="fr" sz="1500" dirty="0">
              <a:ea typeface="+mn-lt"/>
              <a:cs typeface="+mn-lt"/>
            </a:endParaRPr>
          </a:p>
          <a:p>
            <a:r>
              <a:rPr lang="fr" sz="1500" dirty="0">
                <a:ea typeface="+mn-lt"/>
                <a:cs typeface="+mn-lt"/>
              </a:rPr>
              <a:t>la souris – mysz</a:t>
            </a:r>
          </a:p>
          <a:p>
            <a:pPr marL="0" indent="0">
              <a:buNone/>
            </a:pPr>
            <a:endParaRPr lang="fr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fr" sz="1400" dirty="0">
              <a:ea typeface="+mn-lt"/>
              <a:cs typeface="+mn-lt"/>
            </a:endParaRPr>
          </a:p>
          <a:p>
            <a:endParaRPr lang="fr" sz="1400" dirty="0">
              <a:ea typeface="+mn-lt"/>
              <a:cs typeface="+mn-lt"/>
            </a:endParaRPr>
          </a:p>
          <a:p>
            <a:endParaRPr lang="fr" sz="1400" dirty="0">
              <a:ea typeface="+mn-lt"/>
              <a:cs typeface="+mn-lt"/>
            </a:endParaRPr>
          </a:p>
          <a:p>
            <a:endParaRPr lang="fr" sz="1400" dirty="0">
              <a:ea typeface="+mn-lt"/>
              <a:cs typeface="+mn-lt"/>
            </a:endParaRPr>
          </a:p>
          <a:p>
            <a:endParaRPr lang="fr" sz="1400" dirty="0">
              <a:ea typeface="+mn-lt"/>
              <a:cs typeface="+mn-lt"/>
            </a:endParaRPr>
          </a:p>
          <a:p>
            <a:endParaRPr lang="fr" sz="1400" dirty="0">
              <a:ea typeface="+mn-lt"/>
              <a:cs typeface="+mn-lt"/>
            </a:endParaRPr>
          </a:p>
          <a:p>
            <a:endParaRPr lang="fr" sz="1400" dirty="0">
              <a:ea typeface="+mn-lt"/>
              <a:cs typeface="+mn-lt"/>
            </a:endParaRPr>
          </a:p>
          <a:p>
            <a:endParaRPr lang="fr" sz="1400" dirty="0">
              <a:cs typeface="Calibri"/>
            </a:endParaRPr>
          </a:p>
          <a:p>
            <a:endParaRPr lang="en-US" sz="1400" dirty="0">
              <a:cs typeface="Calibri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8F0E654-9BAB-0517-DD55-6A3A16C8E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096933" cy="47608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" sz="1500" dirty="0">
                <a:ea typeface="+mn-lt"/>
                <a:cs typeface="+mn-lt"/>
              </a:rPr>
              <a:t>gagner - wygrać</a:t>
            </a:r>
            <a:endParaRPr lang="pl-PL" sz="1500" dirty="0">
              <a:ea typeface="+mn-lt"/>
              <a:cs typeface="+mn-lt"/>
            </a:endParaRPr>
          </a:p>
          <a:p>
            <a:r>
              <a:rPr lang="pl-PL" sz="1500" dirty="0">
                <a:ea typeface="+mn-lt"/>
                <a:cs typeface="+mn-lt"/>
              </a:rPr>
              <a:t>le </a:t>
            </a:r>
            <a:r>
              <a:rPr lang="fr" sz="1500" dirty="0">
                <a:ea typeface="+mn-lt"/>
                <a:cs typeface="+mn-lt"/>
              </a:rPr>
              <a:t>bébé - dziecko</a:t>
            </a:r>
            <a:endParaRPr lang="fr" sz="1500" dirty="0">
              <a:cs typeface="Calibri"/>
            </a:endParaRPr>
          </a:p>
          <a:p>
            <a:r>
              <a:rPr lang="fr" sz="1500" dirty="0">
                <a:ea typeface="+mn-lt"/>
                <a:cs typeface="+mn-lt"/>
              </a:rPr>
              <a:t>banale et prévisible - banalna i przewidywalna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ea typeface="+mn-lt"/>
                <a:cs typeface="+mn-lt"/>
              </a:rPr>
              <a:t>rentable – dochodowy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ea typeface="+mn-lt"/>
                <a:cs typeface="+mn-lt"/>
              </a:rPr>
              <a:t>con – idiota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ea typeface="+mn-lt"/>
                <a:cs typeface="+mn-lt"/>
              </a:rPr>
              <a:t>se moquer - nabijać się</a:t>
            </a:r>
            <a:endParaRPr lang="fr" sz="1500" dirty="0">
              <a:cs typeface="Calibri"/>
            </a:endParaRPr>
          </a:p>
          <a:p>
            <a:r>
              <a:rPr lang="fr" sz="1500" dirty="0">
                <a:ea typeface="+mn-lt"/>
                <a:cs typeface="+mn-lt"/>
              </a:rPr>
              <a:t>maquettes en allumettes – modele z zapałek</a:t>
            </a:r>
            <a:endParaRPr lang="fr" sz="1500" dirty="0">
              <a:cs typeface="Calibri"/>
            </a:endParaRPr>
          </a:p>
          <a:p>
            <a:r>
              <a:rPr lang="fr" sz="1500" dirty="0">
                <a:ea typeface="+mn-lt"/>
                <a:cs typeface="+mn-lt"/>
              </a:rPr>
              <a:t>basé sur – oparte na</a:t>
            </a:r>
            <a:endParaRPr lang="fr" sz="1500" dirty="0">
              <a:cs typeface="Calibri"/>
            </a:endParaRPr>
          </a:p>
          <a:p>
            <a:r>
              <a:rPr lang="fr" sz="1500" dirty="0">
                <a:ea typeface="+mn-lt"/>
                <a:cs typeface="+mn-lt"/>
              </a:rPr>
              <a:t>autant – tyle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ea typeface="+mn-lt"/>
                <a:cs typeface="+mn-lt"/>
              </a:rPr>
              <a:t>renverser - potrącić</a:t>
            </a:r>
            <a:endParaRPr lang="en-US" sz="1500" dirty="0">
              <a:ea typeface="+mn-lt"/>
              <a:cs typeface="+mn-lt"/>
            </a:endParaRPr>
          </a:p>
          <a:p>
            <a:r>
              <a:rPr lang="pl-PL" sz="1500" dirty="0" err="1">
                <a:ea typeface="+mn-lt"/>
                <a:cs typeface="+mn-lt"/>
              </a:rPr>
              <a:t>les</a:t>
            </a:r>
            <a:r>
              <a:rPr lang="pl-PL" sz="1500" dirty="0">
                <a:ea typeface="+mn-lt"/>
                <a:cs typeface="+mn-lt"/>
              </a:rPr>
              <a:t> </a:t>
            </a:r>
            <a:r>
              <a:rPr lang="fr" sz="1500" dirty="0">
                <a:ea typeface="+mn-lt"/>
                <a:cs typeface="+mn-lt"/>
              </a:rPr>
              <a:t>œuvres d'art -dzieła sztuki</a:t>
            </a:r>
            <a:endParaRPr lang="fr" sz="1500" dirty="0">
              <a:cs typeface="Calibri"/>
            </a:endParaRPr>
          </a:p>
          <a:p>
            <a:r>
              <a:rPr lang="fr" sz="1500" dirty="0">
                <a:ea typeface="+mn-lt"/>
                <a:cs typeface="+mn-lt"/>
              </a:rPr>
              <a:t>la comédie d'espionnage - komedia szpiegowska</a:t>
            </a:r>
            <a:endParaRPr lang="en-US" sz="1500" dirty="0">
              <a:ea typeface="+mn-lt"/>
              <a:cs typeface="+mn-lt"/>
            </a:endParaRPr>
          </a:p>
          <a:p>
            <a:r>
              <a:rPr lang="fr" sz="1500" dirty="0">
                <a:ea typeface="+mn-lt"/>
                <a:cs typeface="+mn-lt"/>
              </a:rPr>
              <a:t>pratiquement identique- praktycznie identyczna</a:t>
            </a:r>
            <a:endParaRPr lang="fr" sz="1500" dirty="0">
              <a:cs typeface="Calibri"/>
            </a:endParaRPr>
          </a:p>
          <a:p>
            <a:endParaRPr lang="fr" sz="1100" dirty="0">
              <a:cs typeface="Calibri"/>
            </a:endParaRPr>
          </a:p>
          <a:p>
            <a:endParaRPr lang="pl-PL" sz="11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2861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obine de film et ardoise">
            <a:extLst>
              <a:ext uri="{FF2B5EF4-FFF2-40B4-BE49-F238E27FC236}">
                <a16:creationId xmlns:a16="http://schemas.microsoft.com/office/drawing/2014/main" id="{D4F51674-2B85-16A4-A6D5-2774BF862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28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922226E-E882-E5FF-F4B5-C3297E2E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Adaptation Cinématographique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B02775-B8A4-FF96-24FF-A2B967EB9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Une adaptation cinématographique est un film tiré d'une œuvre existante.</a:t>
            </a:r>
          </a:p>
        </p:txBody>
      </p:sp>
    </p:spTree>
    <p:extLst>
      <p:ext uri="{BB962C8B-B14F-4D97-AF65-F5344CB8AC3E}">
        <p14:creationId xmlns:p14="http://schemas.microsoft.com/office/powerpoint/2010/main" val="3275259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C6B9468-C421-87A2-19E2-58C9E212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>
            <a:normAutofit/>
          </a:bodyPr>
          <a:lstStyle/>
          <a:p>
            <a:r>
              <a:rPr lang="pl-PL" i="1">
                <a:cs typeface="Calibri Light"/>
              </a:rPr>
              <a:t>CODA</a:t>
            </a:r>
          </a:p>
        </p:txBody>
      </p:sp>
      <p:pic>
        <p:nvPicPr>
          <p:cNvPr id="4" name="Obraz 4" descr="Obraz zawierający tekst, osoba, osoby, pozujący&#10;&#10;Opis wygenerowany automatycznie">
            <a:extLst>
              <a:ext uri="{FF2B5EF4-FFF2-40B4-BE49-F238E27FC236}">
                <a16:creationId xmlns:a16="http://schemas.microsoft.com/office/drawing/2014/main" id="{D3064E0D-82F8-CB79-A34D-D928E008A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3" r="1" b="12343"/>
          <a:stretch/>
        </p:blipFill>
        <p:spPr>
          <a:xfrm>
            <a:off x="20" y="10"/>
            <a:ext cx="5495089" cy="6857990"/>
          </a:xfrm>
          <a:prstGeom prst="rect">
            <a:avLst/>
          </a:prstGeom>
        </p:spPr>
      </p:pic>
      <p:sp>
        <p:nvSpPr>
          <p:cNvPr id="19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84AE2C-E922-49DA-23CB-74F83279E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286" y="2048256"/>
            <a:ext cx="6129899" cy="41239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3000">
                <a:ea typeface="+mn-lt"/>
                <a:cs typeface="+mn-lt"/>
              </a:rPr>
              <a:t>Sian Heder</a:t>
            </a:r>
          </a:p>
          <a:p>
            <a:r>
              <a:rPr lang="pl-PL" sz="3000">
                <a:cs typeface="Calibri"/>
              </a:rPr>
              <a:t>2021</a:t>
            </a:r>
          </a:p>
          <a:p>
            <a:r>
              <a:rPr lang="pl-PL" sz="3000">
                <a:cs typeface="Calibri"/>
              </a:rPr>
              <a:t>Emilia Jones, </a:t>
            </a:r>
            <a:r>
              <a:rPr lang="pl-PL" sz="3000" err="1">
                <a:cs typeface="Calibri"/>
              </a:rPr>
              <a:t>Troy</a:t>
            </a:r>
            <a:r>
              <a:rPr lang="pl-PL" sz="3000">
                <a:cs typeface="Calibri"/>
              </a:rPr>
              <a:t> </a:t>
            </a:r>
            <a:r>
              <a:rPr lang="pl-PL" sz="3000" err="1">
                <a:cs typeface="Calibri"/>
              </a:rPr>
              <a:t>Kotsur</a:t>
            </a:r>
            <a:r>
              <a:rPr lang="pl-PL" sz="3000">
                <a:cs typeface="Calibri"/>
              </a:rPr>
              <a:t> (</a:t>
            </a:r>
            <a:r>
              <a:rPr lang="pl-PL" sz="3000" err="1">
                <a:cs typeface="Calibri"/>
              </a:rPr>
              <a:t>sourd</a:t>
            </a:r>
            <a:r>
              <a:rPr lang="pl-PL" sz="3000">
                <a:cs typeface="Calibri"/>
              </a:rPr>
              <a:t>)</a:t>
            </a:r>
          </a:p>
          <a:p>
            <a:r>
              <a:rPr lang="pl-PL" sz="3000">
                <a:ea typeface="+mn-lt"/>
                <a:cs typeface="+mn-lt"/>
              </a:rPr>
              <a:t>A </a:t>
            </a:r>
            <a:r>
              <a:rPr lang="pl-PL" sz="3000" err="1">
                <a:ea typeface="+mn-lt"/>
                <a:cs typeface="+mn-lt"/>
              </a:rPr>
              <a:t>remporté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trois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Oscars</a:t>
            </a:r>
            <a:r>
              <a:rPr lang="pl-PL" sz="3000">
                <a:ea typeface="+mn-lt"/>
                <a:cs typeface="+mn-lt"/>
              </a:rPr>
              <a:t> en 2022: </a:t>
            </a:r>
            <a:r>
              <a:rPr lang="pl-PL" sz="3000" err="1">
                <a:ea typeface="+mn-lt"/>
                <a:cs typeface="+mn-lt"/>
              </a:rPr>
              <a:t>l'Oscar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du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meilleur</a:t>
            </a:r>
            <a:r>
              <a:rPr lang="pl-PL" sz="3000">
                <a:ea typeface="+mn-lt"/>
                <a:cs typeface="+mn-lt"/>
              </a:rPr>
              <a:t> film, </a:t>
            </a:r>
            <a:r>
              <a:rPr lang="pl-PL" sz="3000" err="1">
                <a:ea typeface="+mn-lt"/>
                <a:cs typeface="+mn-lt"/>
              </a:rPr>
              <a:t>l'Oscar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du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meilleur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acteur</a:t>
            </a:r>
            <a:r>
              <a:rPr lang="pl-PL" sz="3000">
                <a:ea typeface="+mn-lt"/>
                <a:cs typeface="+mn-lt"/>
              </a:rPr>
              <a:t> </a:t>
            </a:r>
            <a:r>
              <a:rPr lang="pl-PL" sz="3000" err="1">
                <a:ea typeface="+mn-lt"/>
                <a:cs typeface="+mn-lt"/>
              </a:rPr>
              <a:t>dans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un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second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rôle</a:t>
            </a:r>
            <a:r>
              <a:rPr lang="pl-PL" sz="3000">
                <a:ea typeface="+mn-lt"/>
                <a:cs typeface="+mn-lt"/>
              </a:rPr>
              <a:t>,  </a:t>
            </a:r>
            <a:r>
              <a:rPr lang="pl-PL" sz="3000" err="1">
                <a:ea typeface="+mn-lt"/>
                <a:cs typeface="+mn-lt"/>
              </a:rPr>
              <a:t>l'Oscar</a:t>
            </a:r>
            <a:r>
              <a:rPr lang="pl-PL" sz="3000">
                <a:ea typeface="+mn-lt"/>
                <a:cs typeface="+mn-lt"/>
              </a:rPr>
              <a:t> </a:t>
            </a:r>
            <a:r>
              <a:rPr lang="pl-PL" sz="3000" err="1">
                <a:ea typeface="+mn-lt"/>
                <a:cs typeface="+mn-lt"/>
              </a:rPr>
              <a:t>du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meilleur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scénario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adapté</a:t>
            </a:r>
            <a:r>
              <a:rPr lang="pl-PL" sz="3000">
                <a:ea typeface="+mn-lt"/>
                <a:cs typeface="+mn-lt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905036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E659B3-66B7-097A-23F8-06904593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pl-PL" b="1" i="1">
                <a:ea typeface="+mj-lt"/>
                <a:cs typeface="+mj-lt"/>
              </a:rPr>
              <a:t>La </a:t>
            </a:r>
            <a:r>
              <a:rPr lang="pl-PL" b="1" i="1" err="1">
                <a:ea typeface="+mj-lt"/>
                <a:cs typeface="+mj-lt"/>
              </a:rPr>
              <a:t>Famille</a:t>
            </a:r>
            <a:r>
              <a:rPr lang="pl-PL" b="1" i="1">
                <a:ea typeface="+mj-lt"/>
                <a:cs typeface="+mj-lt"/>
              </a:rPr>
              <a:t> </a:t>
            </a:r>
            <a:r>
              <a:rPr lang="pl-PL" b="1" i="1" err="1">
                <a:ea typeface="+mj-lt"/>
                <a:cs typeface="+mj-lt"/>
              </a:rPr>
              <a:t>Bélier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9298B7-2FE2-C0B0-33AB-11442F97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9" y="2279018"/>
            <a:ext cx="6067249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000" err="1">
                <a:ea typeface="+mn-lt"/>
                <a:cs typeface="+mn-lt"/>
              </a:rPr>
              <a:t>Éric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Lartigau</a:t>
            </a:r>
            <a:endParaRPr lang="pl-PL" sz="3000">
              <a:ea typeface="+mn-lt"/>
              <a:cs typeface="+mn-lt"/>
            </a:endParaRPr>
          </a:p>
          <a:p>
            <a:r>
              <a:rPr lang="pl-PL" sz="3000">
                <a:cs typeface="Calibri"/>
              </a:rPr>
              <a:t>2014</a:t>
            </a:r>
          </a:p>
          <a:p>
            <a:r>
              <a:rPr lang="pl-PL" sz="3000"/>
              <a:t>Karin Viard</a:t>
            </a:r>
            <a:endParaRPr lang="pl-PL" sz="3000">
              <a:cs typeface="Calibri"/>
            </a:endParaRPr>
          </a:p>
          <a:p>
            <a:r>
              <a:rPr lang="pl-PL" sz="3000" err="1">
                <a:ea typeface="+mn-lt"/>
                <a:cs typeface="+mn-lt"/>
              </a:rPr>
              <a:t>acteurs</a:t>
            </a:r>
            <a:r>
              <a:rPr lang="pl-PL" sz="3000">
                <a:ea typeface="+mn-lt"/>
                <a:cs typeface="+mn-lt"/>
              </a:rPr>
              <a:t> non </a:t>
            </a:r>
            <a:r>
              <a:rPr lang="pl-PL" sz="3000" err="1">
                <a:ea typeface="+mn-lt"/>
                <a:cs typeface="+mn-lt"/>
              </a:rPr>
              <a:t>sourds</a:t>
            </a:r>
            <a:r>
              <a:rPr lang="pl-PL" sz="3000">
                <a:ea typeface="+mn-lt"/>
                <a:cs typeface="+mn-lt"/>
              </a:rPr>
              <a:t> </a:t>
            </a:r>
            <a:r>
              <a:rPr lang="pl-PL" sz="3000" err="1">
                <a:ea typeface="+mn-lt"/>
                <a:cs typeface="+mn-lt"/>
              </a:rPr>
              <a:t>jouant</a:t>
            </a:r>
            <a:r>
              <a:rPr lang="pl-PL" sz="3000">
                <a:ea typeface="+mn-lt"/>
                <a:cs typeface="+mn-lt"/>
              </a:rPr>
              <a:t> des </a:t>
            </a:r>
            <a:r>
              <a:rPr lang="pl-PL" sz="3000" err="1">
                <a:ea typeface="+mn-lt"/>
                <a:cs typeface="+mn-lt"/>
              </a:rPr>
              <a:t>sourds</a:t>
            </a:r>
            <a:endParaRPr lang="pl-PL" sz="3000" err="1">
              <a:cs typeface="Calibri"/>
            </a:endParaRPr>
          </a:p>
          <a:p>
            <a:endParaRPr lang="pl-PL" sz="18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, osoba, stojące, osoby&#10;&#10;Opis wygenerowany automatycznie">
            <a:extLst>
              <a:ext uri="{FF2B5EF4-FFF2-40B4-BE49-F238E27FC236}">
                <a16:creationId xmlns:a16="http://schemas.microsoft.com/office/drawing/2014/main" id="{2B0D086D-280E-D229-C00E-20A472CAA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82" r="3" b="12183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8216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F1FB6B-76A4-48E7-B32D-E9BC2988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28768"/>
            <a:ext cx="5314536" cy="1325563"/>
          </a:xfrm>
        </p:spPr>
        <p:txBody>
          <a:bodyPr>
            <a:normAutofit/>
          </a:bodyPr>
          <a:lstStyle/>
          <a:p>
            <a:r>
              <a:rPr lang="pl-PL" b="1" i="1" err="1">
                <a:ea typeface="+mj-lt"/>
                <a:cs typeface="+mj-lt"/>
              </a:rPr>
              <a:t>Intouchables</a:t>
            </a:r>
            <a:endParaRPr lang="pl-PL" b="1" i="1" err="1"/>
          </a:p>
        </p:txBody>
      </p:sp>
      <p:sp>
        <p:nvSpPr>
          <p:cNvPr id="41" name="Content Placeholder 16">
            <a:extLst>
              <a:ext uri="{FF2B5EF4-FFF2-40B4-BE49-F238E27FC236}">
                <a16:creationId xmlns:a16="http://schemas.microsoft.com/office/drawing/2014/main" id="{2219BE38-332F-4701-55BC-30BEBE840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23" y="1279674"/>
            <a:ext cx="5964116" cy="5262182"/>
          </a:xfrm>
        </p:spPr>
        <p:txBody>
          <a:bodyPr anchor="t">
            <a:normAutofit/>
          </a:bodyPr>
          <a:lstStyle/>
          <a:p>
            <a:r>
              <a:rPr lang="en-US" sz="3000">
                <a:ea typeface="+mn-lt"/>
                <a:cs typeface="+mn-lt"/>
              </a:rPr>
              <a:t> Olivier Nakache et Éric Toledano</a:t>
            </a:r>
          </a:p>
          <a:p>
            <a:r>
              <a:rPr lang="en-US" sz="3000">
                <a:cs typeface="Calibri"/>
              </a:rPr>
              <a:t>2011</a:t>
            </a:r>
          </a:p>
          <a:p>
            <a:r>
              <a:rPr lang="en-US" sz="3000">
                <a:ea typeface="+mn-lt"/>
                <a:cs typeface="+mn-lt"/>
              </a:rPr>
              <a:t>François Cluzet  et Omar Sy</a:t>
            </a:r>
          </a:p>
          <a:p>
            <a:r>
              <a:rPr lang="en-US" sz="3000">
                <a:ea typeface="+mn-lt"/>
                <a:cs typeface="+mn-lt"/>
              </a:rPr>
              <a:t>Philippe et Driss</a:t>
            </a:r>
          </a:p>
          <a:p>
            <a:r>
              <a:rPr lang="fr" sz="3000">
                <a:latin typeface="Calibri"/>
                <a:ea typeface="+mn-lt"/>
                <a:cs typeface="+mn-lt"/>
              </a:rPr>
              <a:t>Plusieurs nominations et records</a:t>
            </a:r>
          </a:p>
          <a:p>
            <a:r>
              <a:rPr lang="fr" sz="3000">
                <a:ea typeface="+mn-lt"/>
                <a:cs typeface="+mn-lt"/>
              </a:rPr>
              <a:t>L'histoire inspiré de la vie de Philippe Pozzo di Borgo </a:t>
            </a:r>
            <a:endParaRPr lang="fr" sz="3000">
              <a:latin typeface="Calibri"/>
              <a:cs typeface="Calibri"/>
            </a:endParaRPr>
          </a:p>
        </p:txBody>
      </p:sp>
      <p:sp>
        <p:nvSpPr>
          <p:cNvPr id="42" name="Freeform: Shape 2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10" descr="Obraz zawierający tekst, książka, mężczyzna, pozujący&#10;&#10;Opis wygenerowany automatycznie">
            <a:extLst>
              <a:ext uri="{FF2B5EF4-FFF2-40B4-BE49-F238E27FC236}">
                <a16:creationId xmlns:a16="http://schemas.microsoft.com/office/drawing/2014/main" id="{4061105D-3DDD-BE75-1AF1-3ADEA73F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" r="4369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9950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13E4EB-4BD0-C163-AADD-C89327C9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303653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i="1"/>
              <a:t>The Upside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, osoba, zewnętrzne&#10;&#10;Opis wygenerowany automatycznie">
            <a:extLst>
              <a:ext uri="{FF2B5EF4-FFF2-40B4-BE49-F238E27FC236}">
                <a16:creationId xmlns:a16="http://schemas.microsoft.com/office/drawing/2014/main" id="{E24DA2A6-A243-64EB-ABFE-A065E7042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54" r="3" b="111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98B3486-0535-4380-3DC3-4A72E3637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984" y="1566986"/>
            <a:ext cx="5551888" cy="4849952"/>
          </a:xfrm>
        </p:spPr>
        <p:txBody>
          <a:bodyPr anchor="t">
            <a:normAutofit/>
          </a:bodyPr>
          <a:lstStyle/>
          <a:p>
            <a:r>
              <a:rPr lang="en-US" sz="3000">
                <a:cs typeface="Calibri"/>
              </a:rPr>
              <a:t>Fr. </a:t>
            </a:r>
            <a:r>
              <a:rPr lang="en-US" sz="3000" i="1"/>
              <a:t>Sous un </a:t>
            </a:r>
            <a:r>
              <a:rPr lang="en-US" sz="3000" i="1" err="1"/>
              <a:t>autre</a:t>
            </a:r>
            <a:r>
              <a:rPr lang="en-US" sz="3000" i="1"/>
              <a:t> jour</a:t>
            </a:r>
            <a:endParaRPr lang="en-US" sz="3000">
              <a:cs typeface="Calibri"/>
            </a:endParaRPr>
          </a:p>
          <a:p>
            <a:r>
              <a:rPr lang="en-US" sz="3000">
                <a:cs typeface="Calibri"/>
              </a:rPr>
              <a:t>2017</a:t>
            </a:r>
            <a:endParaRPr lang="en-US" sz="3000" i="1">
              <a:cs typeface="Calibri"/>
            </a:endParaRPr>
          </a:p>
          <a:p>
            <a:r>
              <a:rPr lang="en-US" sz="3000">
                <a:cs typeface="Calibri"/>
              </a:rPr>
              <a:t>Neil Burger</a:t>
            </a:r>
            <a:endParaRPr lang="en-US" sz="3000" i="1">
              <a:cs typeface="Calibri"/>
            </a:endParaRPr>
          </a:p>
          <a:p>
            <a:r>
              <a:rPr lang="en-US" sz="3000">
                <a:cs typeface="Calibri"/>
              </a:rPr>
              <a:t>Bryan Cranston et Kevin Hart </a:t>
            </a:r>
          </a:p>
          <a:p>
            <a:r>
              <a:rPr lang="en-US" sz="3000">
                <a:ea typeface="+mn-lt"/>
                <a:cs typeface="+mn-lt"/>
              </a:rPr>
              <a:t>Philip et Dell</a:t>
            </a:r>
          </a:p>
          <a:p>
            <a:r>
              <a:rPr lang="en-US" sz="3000">
                <a:ea typeface="+mn-lt"/>
                <a:cs typeface="+mn-lt"/>
              </a:rPr>
              <a:t>Bien </a:t>
            </a:r>
            <a:r>
              <a:rPr lang="fr-FR" sz="3000">
                <a:ea typeface="+mn-lt"/>
                <a:cs typeface="+mn-lt"/>
              </a:rPr>
              <a:t>pire</a:t>
            </a:r>
            <a:r>
              <a:rPr lang="en-US" sz="300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reçu</a:t>
            </a:r>
            <a:r>
              <a:rPr lang="en-US" sz="3000">
                <a:ea typeface="+mn-lt"/>
                <a:cs typeface="+mn-lt"/>
              </a:rPr>
              <a:t> par les critiques</a:t>
            </a:r>
            <a:endParaRPr lang="en-US" sz="3000">
              <a:cs typeface="Calibri"/>
            </a:endParaRPr>
          </a:p>
          <a:p>
            <a:endParaRPr lang="en-US" sz="3000">
              <a:cs typeface="Calibri"/>
            </a:endParaRPr>
          </a:p>
          <a:p>
            <a:endParaRPr lang="en-US" sz="3000">
              <a:cs typeface="Calibri"/>
            </a:endParaRPr>
          </a:p>
          <a:p>
            <a:endParaRPr lang="en-US" sz="3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542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92B0B6-6A61-081F-6160-0872A4C8A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pl-PL" b="1" i="1"/>
              <a:t>La </a:t>
            </a:r>
            <a:r>
              <a:rPr lang="pl-PL" b="1" i="1" err="1"/>
              <a:t>Jetée</a:t>
            </a:r>
            <a:endParaRPr lang="pl-PL" b="1" err="1">
              <a:cs typeface="Calibri Light" panose="020F0302020204030204"/>
            </a:endParaRPr>
          </a:p>
          <a:p>
            <a:endParaRPr lang="pl-PL">
              <a:cs typeface="Calibri Light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6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A222138A-CB39-F3C0-BF40-D897192EA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57" r="-3" b="-3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C94D5B-D513-B81D-8F03-136FB6A5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pl-PL" sz="3000">
                <a:ea typeface="+mn-lt"/>
                <a:cs typeface="+mn-lt"/>
              </a:rPr>
              <a:t>Chris Marker</a:t>
            </a:r>
            <a:endParaRPr lang="pl-PL" sz="3000">
              <a:cs typeface="Calibri"/>
            </a:endParaRPr>
          </a:p>
          <a:p>
            <a:pPr marL="457200" indent="-457200"/>
            <a:r>
              <a:rPr lang="pl-PL" sz="3000">
                <a:ea typeface="+mn-lt"/>
                <a:cs typeface="+mn-lt"/>
              </a:rPr>
              <a:t>1962</a:t>
            </a:r>
          </a:p>
          <a:p>
            <a:pPr marL="457200" indent="-457200"/>
            <a:r>
              <a:rPr lang="en-US" sz="3000" err="1">
                <a:ea typeface="+mn-lt"/>
                <a:cs typeface="+mn-lt"/>
              </a:rPr>
              <a:t>Zéro</a:t>
            </a:r>
            <a:r>
              <a:rPr lang="en-US" sz="300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acteurs</a:t>
            </a:r>
            <a:r>
              <a:rPr lang="en-US" sz="3000">
                <a:ea typeface="+mn-lt"/>
                <a:cs typeface="+mn-lt"/>
              </a:rPr>
              <a:t> </a:t>
            </a:r>
            <a:r>
              <a:rPr lang="en-US" sz="3000" err="1">
                <a:ea typeface="+mn-lt"/>
                <a:cs typeface="+mn-lt"/>
              </a:rPr>
              <a:t>célèbres</a:t>
            </a:r>
          </a:p>
          <a:p>
            <a:pPr marL="457200" indent="-457200"/>
            <a:r>
              <a:rPr lang="en-US" sz="3000">
                <a:ea typeface="+mn-lt"/>
                <a:cs typeface="+mn-lt"/>
              </a:rPr>
              <a:t>court </a:t>
            </a:r>
            <a:r>
              <a:rPr lang="en-US" sz="3000" err="1">
                <a:ea typeface="+mn-lt"/>
                <a:cs typeface="+mn-lt"/>
              </a:rPr>
              <a:t>métrage</a:t>
            </a:r>
            <a:r>
              <a:rPr lang="en-US" sz="3000">
                <a:ea typeface="+mn-lt"/>
                <a:cs typeface="+mn-lt"/>
              </a:rPr>
              <a:t> (28 minutes)</a:t>
            </a:r>
          </a:p>
          <a:p>
            <a:pPr marL="457200" indent="-457200"/>
            <a:endParaRPr lang="en-US" sz="18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7163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784</Words>
  <Application>Microsoft Office PowerPoint</Application>
  <PresentationFormat>Panoramiczny</PresentationFormat>
  <Paragraphs>188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Motyw pakietu Office</vt:lpstr>
      <vt:lpstr>Adaptations cinématographiques américaines de films français </vt:lpstr>
      <vt:lpstr>Vocabulaire</vt:lpstr>
      <vt:lpstr>Vocabulaire</vt:lpstr>
      <vt:lpstr>Adaptation Cinématographique</vt:lpstr>
      <vt:lpstr>CODA</vt:lpstr>
      <vt:lpstr>La Famille Bélier</vt:lpstr>
      <vt:lpstr>Intouchables</vt:lpstr>
      <vt:lpstr>The Upside</vt:lpstr>
      <vt:lpstr>La Jetée </vt:lpstr>
      <vt:lpstr>L'Armée des douze singes (12 Monkeys)</vt:lpstr>
      <vt:lpstr>Trois hommes et un couffin</vt:lpstr>
      <vt:lpstr>Three Men and a Baby </vt:lpstr>
      <vt:lpstr>Taxi</vt:lpstr>
      <vt:lpstr>Taxi</vt:lpstr>
      <vt:lpstr>Le Dîner de Cons </vt:lpstr>
      <vt:lpstr>Dinner for Schmucks </vt:lpstr>
      <vt:lpstr>La Totale! </vt:lpstr>
      <vt:lpstr>True Lies</vt:lpstr>
      <vt:lpstr>Le Quiz</vt:lpstr>
      <vt:lpstr>Merci!</vt:lpstr>
      <vt:lpstr>Bibliographie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Beata Kawalec</cp:lastModifiedBy>
  <cp:revision>28</cp:revision>
  <dcterms:created xsi:type="dcterms:W3CDTF">2022-05-18T19:40:40Z</dcterms:created>
  <dcterms:modified xsi:type="dcterms:W3CDTF">2022-09-11T16:34:48Z</dcterms:modified>
</cp:coreProperties>
</file>