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77" r:id="rId6"/>
    <p:sldId id="258" r:id="rId7"/>
    <p:sldId id="259" r:id="rId8"/>
    <p:sldId id="261" r:id="rId9"/>
    <p:sldId id="262" r:id="rId10"/>
    <p:sldId id="267" r:id="rId11"/>
    <p:sldId id="268" r:id="rId12"/>
    <p:sldId id="270" r:id="rId13"/>
    <p:sldId id="271" r:id="rId14"/>
    <p:sldId id="263" r:id="rId15"/>
    <p:sldId id="266" r:id="rId16"/>
    <p:sldId id="260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8495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68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64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4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40240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18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75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69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0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433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05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54A15AB-EEA9-429B-915E-CF0A14313184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E54F309-CE83-415B-83B4-39E5E54A187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53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m.wikipedia.org/wiki/Ren%C3%A9_Goscinny" TargetMode="External"/><Relationship Id="rId2" Type="http://schemas.openxmlformats.org/officeDocument/2006/relationships/hyperlink" Target="https://www.linternaute.fr/biographie/art/1775550-rene-goscinny-biographie-courte-dates-cita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stiariusz.pl/2013/09/rene-goscinny-biografi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F83B1-F177-4112-B4A5-5B9589933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247" y="5012260"/>
            <a:ext cx="8361229" cy="635630"/>
          </a:xfrm>
        </p:spPr>
        <p:txBody>
          <a:bodyPr/>
          <a:lstStyle/>
          <a:p>
            <a:r>
              <a:rPr lang="fr-FR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sz="4000" b="1" i="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 </a:t>
            </a:r>
            <a:r>
              <a:rPr lang="pl-PL" sz="4000" b="1" i="0" dirty="0" err="1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vie</a:t>
            </a:r>
            <a:r>
              <a:rPr lang="pl-PL" sz="4000" b="1" i="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et </a:t>
            </a:r>
            <a:r>
              <a:rPr lang="pl-PL" sz="4000" b="1" i="0" dirty="0" err="1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l’oeuvre</a:t>
            </a:r>
            <a:r>
              <a:rPr lang="pl-PL" sz="4000" b="1" i="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de </a:t>
            </a:r>
            <a:r>
              <a:rPr lang="pl-PL" sz="4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ren</a:t>
            </a:r>
            <a:r>
              <a:rPr lang="fr-FR" sz="4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é</a:t>
            </a:r>
            <a:r>
              <a:rPr lang="pl-PL" sz="4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l-PL" sz="4000" b="1" dirty="0" err="1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goscinny</a:t>
            </a:r>
            <a:r>
              <a:rPr lang="pl-PL" sz="4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42217A0-EE51-4AB1-9C05-B85060DF192B}"/>
              </a:ext>
            </a:extLst>
          </p:cNvPr>
          <p:cNvSpPr txBox="1"/>
          <p:nvPr/>
        </p:nvSpPr>
        <p:spPr>
          <a:xfrm>
            <a:off x="1757779" y="1001948"/>
            <a:ext cx="7155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Wioleta Lis</a:t>
            </a:r>
            <a:endParaRPr lang="pl-PL" altLang="pl-PL" dirty="0">
              <a:solidFill>
                <a:srgbClr val="202124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fr-FR" altLang="pl-PL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Université</a:t>
            </a:r>
            <a:r>
              <a:rPr lang="pl-PL" altLang="pl-PL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dirty="0">
                <a:latin typeface="+mj-lt"/>
              </a:rPr>
              <a:t>de Rzeszów </a:t>
            </a:r>
          </a:p>
          <a:p>
            <a:r>
              <a:rPr lang="pl-PL" dirty="0">
                <a:latin typeface="+mj-lt"/>
              </a:rPr>
              <a:t>Collège des </a:t>
            </a:r>
            <a:r>
              <a:rPr lang="pl-PL" dirty="0" err="1">
                <a:latin typeface="+mj-lt"/>
              </a:rPr>
              <a:t>Sciences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Humaines</a:t>
            </a:r>
            <a:endParaRPr lang="pl-PL" dirty="0">
              <a:latin typeface="+mj-lt"/>
            </a:endParaRPr>
          </a:p>
          <a:p>
            <a:r>
              <a:rPr lang="pl-PL" dirty="0" err="1">
                <a:latin typeface="+mj-lt"/>
              </a:rPr>
              <a:t>Philologie</a:t>
            </a:r>
            <a:r>
              <a:rPr lang="pl-PL" dirty="0">
                <a:latin typeface="+mj-lt"/>
              </a:rPr>
              <a:t> anglaise</a:t>
            </a:r>
          </a:p>
          <a:p>
            <a:r>
              <a:rPr lang="pl-PL" i="0" dirty="0" err="1">
                <a:solidFill>
                  <a:srgbClr val="000000"/>
                </a:solidFill>
                <a:effectLst/>
                <a:latin typeface="+mj-lt"/>
              </a:rPr>
              <a:t>Études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dirty="0">
                <a:latin typeface="+mj-lt"/>
              </a:rPr>
              <a:t>de </a:t>
            </a:r>
            <a:r>
              <a:rPr lang="fr-FR" i="0" dirty="0">
                <a:solidFill>
                  <a:srgbClr val="202122"/>
                </a:solidFill>
                <a:effectLst/>
                <a:latin typeface="+mj-lt"/>
              </a:rPr>
              <a:t>1</a:t>
            </a:r>
            <a:r>
              <a:rPr lang="fr-FR" i="0" baseline="30000" dirty="0">
                <a:solidFill>
                  <a:srgbClr val="202122"/>
                </a:solidFill>
                <a:effectLst/>
                <a:latin typeface="+mj-lt"/>
              </a:rPr>
              <a:t>er</a:t>
            </a:r>
            <a:r>
              <a:rPr lang="fr-FR" i="0" dirty="0">
                <a:solidFill>
                  <a:srgbClr val="202122"/>
                </a:solidFill>
                <a:effectLst/>
                <a:latin typeface="+mj-lt"/>
              </a:rPr>
              <a:t> </a:t>
            </a:r>
            <a:r>
              <a:rPr lang="pl-PL" i="0" dirty="0" err="1">
                <a:solidFill>
                  <a:srgbClr val="202122"/>
                </a:solidFill>
                <a:effectLst/>
                <a:latin typeface="+mj-lt"/>
              </a:rPr>
              <a:t>cycle</a:t>
            </a:r>
            <a:endParaRPr lang="pl-PL" dirty="0">
              <a:latin typeface="+mj-lt"/>
            </a:endParaRPr>
          </a:p>
        </p:txBody>
      </p:sp>
      <p:pic>
        <p:nvPicPr>
          <p:cNvPr id="1030" name="Picture 6" descr="uniwersytet-rzeszowski-logo | HISTORIA.org.pl - historia, kultura, muzea,  matura, rekonstrukcje i recenzje historyczne">
            <a:extLst>
              <a:ext uri="{FF2B5EF4-FFF2-40B4-BE49-F238E27FC236}">
                <a16:creationId xmlns:a16="http://schemas.microsoft.com/office/drawing/2014/main" id="{1167D6DC-F623-4275-8052-E581A251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002" y="143338"/>
            <a:ext cx="213311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DB0BB8BB-B21E-430E-9CA0-2983406F4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pl-PL" sz="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A43A537-E873-4BEA-81AD-6E8CAEA1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09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pl-PL" sz="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7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6F6D3-5098-4120-A22B-119AAB06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2" y="0"/>
            <a:ext cx="11856440" cy="1485900"/>
          </a:xfrm>
        </p:spPr>
        <p:txBody>
          <a:bodyPr>
            <a:noAutofit/>
          </a:bodyPr>
          <a:lstStyle/>
          <a:p>
            <a:pPr algn="ctr"/>
            <a:r>
              <a:rPr lang="pl-PL" sz="5600" b="1" i="0" dirty="0">
                <a:solidFill>
                  <a:srgbClr val="1D1D1B"/>
                </a:solidFill>
                <a:effectLst/>
              </a:rPr>
              <a:t>DES NOMBREUSES COLLABORATIONS </a:t>
            </a:r>
            <a:br>
              <a:rPr lang="pl-PL" sz="5600" b="1" i="0" dirty="0">
                <a:solidFill>
                  <a:srgbClr val="1D1D1B"/>
                </a:solidFill>
                <a:effectLst/>
              </a:rPr>
            </a:br>
            <a:endParaRPr lang="pl-PL" sz="5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C657CA-E216-41CF-B966-4916BC6E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471" y="2815204"/>
            <a:ext cx="5058563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Sous le nom d’Agostini</a:t>
            </a:r>
            <a:r>
              <a:rPr lang="pl-PL" sz="2800" dirty="0">
                <a:solidFill>
                  <a:srgbClr val="1D1D1B"/>
                </a:solidFill>
                <a:latin typeface="Montserrat"/>
              </a:rPr>
              <a:t>,   </a:t>
            </a:r>
            <a:r>
              <a:rPr lang="fr-FR" sz="2800" b="1" i="0" dirty="0">
                <a:solidFill>
                  <a:srgbClr val="1D1D1B"/>
                </a:solidFill>
                <a:effectLst/>
                <a:latin typeface="Montserrat"/>
              </a:rPr>
              <a:t>Goscinny</a:t>
            </a:r>
            <a:r>
              <a:rPr lang="pl-PL" sz="2800" b="1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pl-PL" sz="2800" b="1" i="0" dirty="0">
                <a:solidFill>
                  <a:srgbClr val="262626"/>
                </a:solidFill>
                <a:effectLst/>
                <a:latin typeface="Montserrat"/>
              </a:rPr>
              <a:t>a </a:t>
            </a:r>
            <a:r>
              <a:rPr lang="pl-PL" sz="2800" b="1" i="0" dirty="0" err="1">
                <a:solidFill>
                  <a:srgbClr val="262626"/>
                </a:solidFill>
                <a:effectLst/>
                <a:latin typeface="Montserrat"/>
              </a:rPr>
              <a:t>signé</a:t>
            </a:r>
            <a:r>
              <a:rPr lang="fr-FR" sz="2800" b="1" i="0" dirty="0">
                <a:solidFill>
                  <a:srgbClr val="1D1D1B"/>
                </a:solidFill>
                <a:effectLst/>
                <a:latin typeface="Montserrat"/>
              </a:rPr>
              <a:t> les histoires du petit Nicolas 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de Jean-Jacques Sempé. </a:t>
            </a:r>
            <a:endParaRPr lang="pl-PL" sz="2800" dirty="0">
              <a:latin typeface="Montserrat"/>
            </a:endParaRPr>
          </a:p>
        </p:txBody>
      </p:sp>
      <p:pic>
        <p:nvPicPr>
          <p:cNvPr id="1026" name="Picture 2" descr="Le petit Nicolas (PN INTEGRAL) (French Edition): René Goscinny,  Jean-Jacques Sempé: 9782915732511: Amazon.com: Books">
            <a:extLst>
              <a:ext uri="{FF2B5EF4-FFF2-40B4-BE49-F238E27FC236}">
                <a16:creationId xmlns:a16="http://schemas.microsoft.com/office/drawing/2014/main" id="{ED3A9405-049E-4888-9854-D5F12846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5" y="1644241"/>
            <a:ext cx="4657756" cy="47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5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BE630-044B-42A0-96D3-7E3313D8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8" y="0"/>
            <a:ext cx="11596382" cy="1485900"/>
          </a:xfrm>
        </p:spPr>
        <p:txBody>
          <a:bodyPr>
            <a:normAutofit/>
          </a:bodyPr>
          <a:lstStyle/>
          <a:p>
            <a:pPr algn="ctr"/>
            <a:r>
              <a:rPr lang="fr-FR" sz="5900" b="1" i="0" dirty="0">
                <a:solidFill>
                  <a:srgbClr val="1D1D1B"/>
                </a:solidFill>
                <a:effectLst/>
              </a:rPr>
              <a:t>D</a:t>
            </a:r>
            <a:r>
              <a:rPr lang="pl-PL" sz="5900" b="1" dirty="0">
                <a:solidFill>
                  <a:srgbClr val="1D1D1B"/>
                </a:solidFill>
              </a:rPr>
              <a:t>U CÔTÉ</a:t>
            </a:r>
            <a:r>
              <a:rPr lang="fr-FR" sz="5900" b="1" i="0" dirty="0">
                <a:solidFill>
                  <a:srgbClr val="1D1D1B"/>
                </a:solidFill>
                <a:effectLst/>
              </a:rPr>
              <a:t> </a:t>
            </a:r>
            <a:r>
              <a:rPr lang="pl-PL" sz="5900" b="1" i="0" dirty="0">
                <a:solidFill>
                  <a:srgbClr val="1D1D1B"/>
                </a:solidFill>
                <a:effectLst/>
              </a:rPr>
              <a:t>DU GRAND</a:t>
            </a:r>
            <a:r>
              <a:rPr lang="fr-FR" sz="5900" b="1" i="0" dirty="0">
                <a:solidFill>
                  <a:srgbClr val="1D1D1B"/>
                </a:solidFill>
                <a:effectLst/>
              </a:rPr>
              <a:t> </a:t>
            </a:r>
            <a:r>
              <a:rPr lang="pl-PL" sz="5900" b="1" dirty="0">
                <a:solidFill>
                  <a:srgbClr val="1D1D1B"/>
                </a:solidFill>
              </a:rPr>
              <a:t>ÉCRAN</a:t>
            </a:r>
            <a:endParaRPr lang="pl-PL" sz="59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0E34C-6001-4BF0-9AD4-27681E31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355" y="2021746"/>
            <a:ext cx="5016618" cy="31448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1D1D1B"/>
                </a:solidFill>
                <a:latin typeface="Montserrat"/>
              </a:rPr>
              <a:t>S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cénario du film 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„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Viager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”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 de Pierre Tchernia (1971)</a:t>
            </a:r>
            <a:endParaRPr lang="pl-PL" sz="2800" b="0" i="0" dirty="0">
              <a:solidFill>
                <a:srgbClr val="1D1D1B"/>
              </a:solidFill>
              <a:effectLst/>
              <a:latin typeface="Montserra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b="0" i="0" dirty="0" err="1">
                <a:solidFill>
                  <a:srgbClr val="1D1D1B"/>
                </a:solidFill>
                <a:effectLst/>
                <a:latin typeface="Montserrat"/>
              </a:rPr>
              <a:t>Production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pl-PL" sz="2800" b="0" i="0" dirty="0" err="1">
                <a:solidFill>
                  <a:srgbClr val="1D1D1B"/>
                </a:solidFill>
                <a:effectLst/>
                <a:latin typeface="Montserrat"/>
              </a:rPr>
              <a:t>du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 film 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„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L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es </a:t>
            </a:r>
            <a:r>
              <a:rPr lang="pl-PL" sz="2800" dirty="0">
                <a:solidFill>
                  <a:srgbClr val="1D1D1B"/>
                </a:solidFill>
                <a:latin typeface="Montserrat"/>
              </a:rPr>
              <a:t>d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ouze travaux d'Astérix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”</a:t>
            </a:r>
          </a:p>
        </p:txBody>
      </p:sp>
      <p:pic>
        <p:nvPicPr>
          <p:cNvPr id="2052" name="Picture 4" descr="Le viager (1972) - IMDb">
            <a:extLst>
              <a:ext uri="{FF2B5EF4-FFF2-40B4-BE49-F238E27FC236}">
                <a16:creationId xmlns:a16="http://schemas.microsoft.com/office/drawing/2014/main" id="{609E7087-8868-4D0A-8E42-B73DF9B0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01" y="996865"/>
            <a:ext cx="4388171" cy="57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1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BE630-044B-42A0-96D3-7E3313D8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8" y="0"/>
            <a:ext cx="11596382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b="1" i="0" dirty="0">
                <a:solidFill>
                  <a:srgbClr val="000000"/>
                </a:solidFill>
                <a:effectLst/>
              </a:rPr>
              <a:t>VIE PRIV</a:t>
            </a:r>
            <a:r>
              <a:rPr lang="pl-PL" sz="6600" b="1" dirty="0">
                <a:solidFill>
                  <a:srgbClr val="1D1D1B"/>
                </a:solidFill>
              </a:rPr>
              <a:t>É</a:t>
            </a:r>
            <a:r>
              <a:rPr lang="pl-PL" sz="6600" b="1" i="0" dirty="0">
                <a:solidFill>
                  <a:srgbClr val="000000"/>
                </a:solidFill>
                <a:effectLst/>
              </a:rPr>
              <a:t>E</a:t>
            </a:r>
            <a:br>
              <a:rPr lang="pl-PL" sz="5900" b="1" i="0" dirty="0">
                <a:solidFill>
                  <a:srgbClr val="000000"/>
                </a:solidFill>
                <a:effectLst/>
              </a:rPr>
            </a:br>
            <a:endParaRPr lang="pl-PL" sz="59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0E34C-6001-4BF0-9AD4-27681E31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579" y="2271273"/>
            <a:ext cx="5016618" cy="3038957"/>
          </a:xfrm>
        </p:spPr>
        <p:txBody>
          <a:bodyPr>
            <a:norm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Mariage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 </a:t>
            </a: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avec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 </a:t>
            </a: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Gilberte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 </a:t>
            </a: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Pollaro-Millo</a:t>
            </a:r>
            <a:r>
              <a:rPr lang="pl-PL" altLang="pl-PL" sz="2800" dirty="0">
                <a:latin typeface="Montserrat"/>
                <a:cs typeface="Arial" panose="020B0604020202020204" pitchFamily="34" charset="0"/>
              </a:rPr>
              <a:t> en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effectLst/>
                <a:latin typeface="Montserrat"/>
              </a:rPr>
              <a:t> </a:t>
            </a:r>
            <a:r>
              <a:rPr lang="pl-PL" altLang="pl-PL" sz="2800" dirty="0">
                <a:latin typeface="Montserrat"/>
              </a:rPr>
              <a:t>1967</a:t>
            </a:r>
            <a:endParaRPr lang="pl-PL" altLang="pl-PL" sz="2800" dirty="0">
              <a:latin typeface="Montserrat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Naissance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 de </a:t>
            </a: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leur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 </a:t>
            </a: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fille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, </a:t>
            </a: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Anne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, en </a:t>
            </a:r>
            <a:r>
              <a:rPr lang="pl-PL" altLang="pl-PL" sz="2800" dirty="0">
                <a:latin typeface="Montserrat"/>
              </a:rPr>
              <a:t>1968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effectLst/>
                <a:latin typeface="Montserrat"/>
                <a:cs typeface="Arial" panose="020B0604020202020204" pitchFamily="34" charset="0"/>
              </a:rPr>
              <a:t> </a:t>
            </a:r>
            <a:endParaRPr kumimoji="0" lang="pl-PL" altLang="pl-PL" sz="2800" i="0" u="none" strike="noStrike" cap="none" normalizeH="0" baseline="0" dirty="0">
              <a:ln>
                <a:noFill/>
              </a:ln>
              <a:effectLst/>
              <a:latin typeface="Montserra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AEBC90E-0415-4696-BBF8-467CD8670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19" y="1258798"/>
            <a:ext cx="5416069" cy="54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8C40FE-60BC-468C-9B8A-5743E79B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pl-PL" sz="5900" b="1" dirty="0"/>
              <a:t>MORT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F14836-7715-4E0D-9F84-D3263C832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7596" y="2747394"/>
            <a:ext cx="3607265" cy="17994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 err="1">
                <a:solidFill>
                  <a:srgbClr val="1D1D1B"/>
                </a:solidFill>
                <a:latin typeface="Montserrat"/>
              </a:rPr>
              <a:t>M</a:t>
            </a:r>
            <a:r>
              <a:rPr lang="pl-PL" sz="2800" b="0" i="0" dirty="0" err="1">
                <a:solidFill>
                  <a:srgbClr val="1D1D1B"/>
                </a:solidFill>
                <a:effectLst/>
                <a:latin typeface="Montserrat"/>
              </a:rPr>
              <a:t>ort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en novembre 1977 à l’âge de 51 ans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.</a:t>
            </a:r>
            <a:endParaRPr lang="pl-PL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9BF4AA-EAB7-415E-9608-BF49BAE8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73" y="1828800"/>
            <a:ext cx="5340991" cy="40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9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5F8FE-38DF-40B4-B298-BDACF6B1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l-PL" sz="5900" b="1" dirty="0"/>
              <a:t>QUIZ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6342A1-B76B-4BD3-9D66-7B802E603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10" y="1258349"/>
            <a:ext cx="11056690" cy="5368954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j-lt"/>
              </a:rPr>
              <a:t>1. </a:t>
            </a:r>
            <a:r>
              <a:rPr lang="pl-PL" sz="2400" dirty="0" err="1">
                <a:solidFill>
                  <a:srgbClr val="000000"/>
                </a:solidFill>
                <a:effectLst/>
                <a:latin typeface="+mj-lt"/>
              </a:rPr>
              <a:t>René</a:t>
            </a:r>
            <a:r>
              <a:rPr lang="pl-PL" sz="240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Goscinny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est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né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 </a:t>
            </a:r>
            <a:r>
              <a:rPr lang="fr-FR" altLang="pl-PL" sz="2400" dirty="0">
                <a:solidFill>
                  <a:srgbClr val="202124"/>
                </a:solidFill>
                <a:latin typeface="+mj-lt"/>
              </a:rPr>
              <a:t>à</a:t>
            </a:r>
            <a:r>
              <a:rPr lang="pl-PL" altLang="pl-PL" sz="2400" dirty="0">
                <a:solidFill>
                  <a:srgbClr val="202124"/>
                </a:solidFill>
                <a:latin typeface="+mj-lt"/>
              </a:rPr>
              <a:t>:</a:t>
            </a:r>
            <a:endParaRPr lang="pl-PL" sz="2400" dirty="0">
              <a:latin typeface="+mj-lt"/>
            </a:endParaRP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a) Paris b) Buenos Aires c) New York</a:t>
            </a:r>
          </a:p>
          <a:p>
            <a:r>
              <a:rPr lang="pl-PL" sz="2400" dirty="0">
                <a:latin typeface="+mj-lt"/>
              </a:rPr>
              <a:t>2. </a:t>
            </a:r>
            <a:r>
              <a:rPr lang="pl-PL" sz="2400" dirty="0" err="1">
                <a:latin typeface="+mj-lt"/>
              </a:rPr>
              <a:t>Son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solidFill>
                  <a:srgbClr val="333333"/>
                </a:solidFill>
                <a:effectLst/>
                <a:latin typeface="+mj-lt"/>
              </a:rPr>
              <a:t>père</a:t>
            </a:r>
            <a:r>
              <a:rPr lang="pl-PL" sz="2400" dirty="0"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a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été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:</a:t>
            </a:r>
            <a:endParaRPr lang="pl-PL" sz="2400" dirty="0">
              <a:latin typeface="+mj-lt"/>
            </a:endParaRP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a) </a:t>
            </a:r>
            <a:r>
              <a:rPr lang="pl-PL" sz="2400" dirty="0" err="1">
                <a:latin typeface="+mj-lt"/>
              </a:rPr>
              <a:t>français</a:t>
            </a:r>
            <a:r>
              <a:rPr lang="pl-PL" sz="2400" dirty="0">
                <a:latin typeface="+mj-lt"/>
              </a:rPr>
              <a:t> b) </a:t>
            </a:r>
            <a:r>
              <a:rPr lang="pl-PL" sz="2400" dirty="0" err="1">
                <a:latin typeface="+mj-lt"/>
              </a:rPr>
              <a:t>polonais</a:t>
            </a:r>
            <a:r>
              <a:rPr lang="pl-PL" sz="2400" dirty="0">
                <a:latin typeface="+mj-lt"/>
              </a:rPr>
              <a:t> c) </a:t>
            </a:r>
            <a:r>
              <a:rPr lang="pl-PL" sz="2400" dirty="0" err="1">
                <a:latin typeface="+mj-lt"/>
              </a:rPr>
              <a:t>ukrainien</a:t>
            </a:r>
            <a:r>
              <a:rPr lang="pl-PL" sz="2400" dirty="0">
                <a:latin typeface="+mj-lt"/>
              </a:rPr>
              <a:t>  </a:t>
            </a:r>
          </a:p>
          <a:p>
            <a:r>
              <a:rPr lang="pl-PL" sz="2400" dirty="0">
                <a:latin typeface="+mj-lt"/>
              </a:rPr>
              <a:t>3. </a:t>
            </a:r>
            <a:r>
              <a:rPr lang="pl-PL" sz="2400" dirty="0" err="1">
                <a:solidFill>
                  <a:srgbClr val="1D1D1B"/>
                </a:solidFill>
                <a:latin typeface="+mj-lt"/>
              </a:rPr>
              <a:t>Goscinny</a:t>
            </a:r>
            <a:r>
              <a:rPr lang="fr-FR" sz="2400" dirty="0">
                <a:solidFill>
                  <a:srgbClr val="1D1D1B"/>
                </a:solidFill>
                <a:effectLst/>
                <a:latin typeface="+mj-lt"/>
              </a:rPr>
              <a:t> 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a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créé</a:t>
            </a:r>
            <a:r>
              <a:rPr lang="fr-FR" sz="2400" dirty="0">
                <a:solidFill>
                  <a:srgbClr val="1D1D1B"/>
                </a:solidFill>
                <a:effectLst/>
                <a:latin typeface="+mj-lt"/>
              </a:rPr>
              <a:t> avec Charlier et Uderzo le magazine</a:t>
            </a:r>
            <a:r>
              <a:rPr lang="pl-PL" sz="2400" dirty="0">
                <a:solidFill>
                  <a:srgbClr val="1D1D1B"/>
                </a:solidFill>
                <a:effectLst/>
                <a:latin typeface="+mj-lt"/>
              </a:rPr>
              <a:t>:</a:t>
            </a:r>
            <a:r>
              <a:rPr lang="fr-FR" sz="2400" dirty="0">
                <a:solidFill>
                  <a:srgbClr val="1D1D1B"/>
                </a:solidFill>
                <a:effectLst/>
                <a:latin typeface="+mj-lt"/>
              </a:rPr>
              <a:t> </a:t>
            </a:r>
            <a:endParaRPr lang="pl-PL" sz="2400" dirty="0">
              <a:solidFill>
                <a:srgbClr val="1D1D1B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a) </a:t>
            </a:r>
            <a:r>
              <a:rPr lang="pl-PL" sz="2400" dirty="0" err="1">
                <a:latin typeface="+mj-lt"/>
              </a:rPr>
              <a:t>Pilote</a:t>
            </a:r>
            <a:r>
              <a:rPr lang="pl-PL" sz="2400" dirty="0">
                <a:latin typeface="+mj-lt"/>
              </a:rPr>
              <a:t> b) </a:t>
            </a:r>
            <a:r>
              <a:rPr lang="pl-PL" sz="2400" dirty="0" err="1">
                <a:latin typeface="+mj-lt"/>
              </a:rPr>
              <a:t>Papillon</a:t>
            </a:r>
            <a:r>
              <a:rPr lang="pl-PL" sz="2400" dirty="0">
                <a:latin typeface="+mj-lt"/>
              </a:rPr>
              <a:t> c) </a:t>
            </a:r>
            <a:r>
              <a:rPr lang="fr-FR" sz="2400" dirty="0">
                <a:solidFill>
                  <a:srgbClr val="1D1D1B"/>
                </a:solidFill>
                <a:effectLst/>
                <a:latin typeface="+mj-lt"/>
              </a:rPr>
              <a:t>Oumpah-Pah</a:t>
            </a:r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4. </a:t>
            </a:r>
            <a:r>
              <a:rPr lang="pl-PL" sz="2400" dirty="0" err="1">
                <a:latin typeface="+mj-lt"/>
              </a:rPr>
              <a:t>Goscinny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a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écrit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:</a:t>
            </a:r>
            <a:r>
              <a:rPr lang="pl-PL" sz="24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a) „Petit Prince” b) „</a:t>
            </a:r>
            <a:r>
              <a:rPr lang="fr-FR" altLang="pl-PL" sz="2400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Petite </a:t>
            </a:r>
            <a:r>
              <a:rPr lang="pl-PL" altLang="pl-PL" sz="2400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fr-FR" altLang="pl-PL" sz="2400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rincesse</a:t>
            </a:r>
            <a:r>
              <a:rPr lang="pl-PL" altLang="pl-PL" sz="2400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” c) „</a:t>
            </a:r>
            <a:r>
              <a:rPr lang="pl-PL" sz="2400" dirty="0">
                <a:solidFill>
                  <a:srgbClr val="202122"/>
                </a:solidFill>
                <a:latin typeface="+mj-lt"/>
              </a:rPr>
              <a:t>Petit Nicolas”</a:t>
            </a:r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5. </a:t>
            </a:r>
            <a:r>
              <a:rPr lang="pl-PL" sz="2400" dirty="0" err="1">
                <a:latin typeface="+mj-lt"/>
              </a:rPr>
              <a:t>Combien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d’enfants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Goscinny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a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eu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?</a:t>
            </a:r>
            <a:endParaRPr lang="pl-PL" sz="2400" dirty="0">
              <a:latin typeface="+mj-lt"/>
            </a:endParaRP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a) 1 b) 2 c) 3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F3C09A-2C24-4A79-B4C0-D6124D8A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pl-PL" sz="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815077-0931-4733-ACE3-1E8429766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pl-PL" sz="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8044D3-BF06-443F-86F8-50E915555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5648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6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5F8FE-38DF-40B4-B298-BDACF6B1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fr-FR" altLang="pl-PL" sz="5900" b="1" dirty="0">
                <a:solidFill>
                  <a:schemeClr val="tx1"/>
                </a:solidFill>
              </a:rPr>
              <a:t>RÉ</a:t>
            </a:r>
            <a:r>
              <a:rPr lang="pl-PL" altLang="pl-PL" sz="5900" b="1" dirty="0">
                <a:solidFill>
                  <a:schemeClr val="tx1"/>
                </a:solidFill>
              </a:rPr>
              <a:t>PONSES</a:t>
            </a:r>
            <a:endParaRPr lang="pl-PL" sz="59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6342A1-B76B-4BD3-9D66-7B802E603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10" y="1258349"/>
            <a:ext cx="11056690" cy="5368954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j-lt"/>
              </a:rPr>
              <a:t>1. </a:t>
            </a:r>
            <a:r>
              <a:rPr lang="pl-PL" sz="2400" dirty="0" err="1">
                <a:solidFill>
                  <a:srgbClr val="000000"/>
                </a:solidFill>
                <a:effectLst/>
                <a:latin typeface="+mj-lt"/>
              </a:rPr>
              <a:t>René</a:t>
            </a:r>
            <a:r>
              <a:rPr lang="pl-PL" sz="240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Goscinny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est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né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 </a:t>
            </a:r>
            <a:r>
              <a:rPr lang="fr-FR" altLang="pl-PL" sz="2400" dirty="0">
                <a:solidFill>
                  <a:srgbClr val="202124"/>
                </a:solidFill>
                <a:latin typeface="+mj-lt"/>
              </a:rPr>
              <a:t>à</a:t>
            </a:r>
            <a:r>
              <a:rPr lang="pl-PL" altLang="pl-PL" sz="2400" dirty="0">
                <a:solidFill>
                  <a:srgbClr val="202124"/>
                </a:solidFill>
                <a:latin typeface="+mj-lt"/>
              </a:rPr>
              <a:t>:</a:t>
            </a:r>
            <a:endParaRPr lang="pl-PL" sz="2400" dirty="0">
              <a:latin typeface="+mj-lt"/>
            </a:endParaRPr>
          </a:p>
          <a:p>
            <a:pPr marL="0" indent="0">
              <a:buNone/>
            </a:pPr>
            <a:r>
              <a:rPr lang="pl-PL" sz="2400" b="1" u="sng" dirty="0">
                <a:latin typeface="+mj-lt"/>
              </a:rPr>
              <a:t>a) Paris</a:t>
            </a:r>
            <a:r>
              <a:rPr lang="pl-PL" sz="2400" b="1" dirty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b) Buenos Aires c) New York</a:t>
            </a:r>
          </a:p>
          <a:p>
            <a:r>
              <a:rPr lang="pl-PL" sz="2400" dirty="0">
                <a:latin typeface="+mj-lt"/>
              </a:rPr>
              <a:t>2. </a:t>
            </a:r>
            <a:r>
              <a:rPr lang="pl-PL" sz="2400" dirty="0" err="1">
                <a:latin typeface="+mj-lt"/>
              </a:rPr>
              <a:t>Son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solidFill>
                  <a:srgbClr val="333333"/>
                </a:solidFill>
                <a:effectLst/>
                <a:latin typeface="+mj-lt"/>
              </a:rPr>
              <a:t>père</a:t>
            </a:r>
            <a:r>
              <a:rPr lang="pl-PL" sz="2400" dirty="0"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a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été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:</a:t>
            </a:r>
            <a:endParaRPr lang="pl-PL" sz="2400" dirty="0">
              <a:latin typeface="+mj-lt"/>
            </a:endParaRP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a) </a:t>
            </a:r>
            <a:r>
              <a:rPr lang="pl-PL" sz="2400" dirty="0" err="1">
                <a:latin typeface="+mj-lt"/>
              </a:rPr>
              <a:t>français</a:t>
            </a:r>
            <a:r>
              <a:rPr lang="pl-PL" sz="2400" dirty="0">
                <a:latin typeface="+mj-lt"/>
              </a:rPr>
              <a:t> </a:t>
            </a:r>
            <a:r>
              <a:rPr lang="pl-PL" sz="2400" b="1" u="sng" dirty="0">
                <a:latin typeface="+mj-lt"/>
              </a:rPr>
              <a:t>b) </a:t>
            </a:r>
            <a:r>
              <a:rPr lang="pl-PL" sz="2400" b="1" u="sng" dirty="0" err="1">
                <a:latin typeface="+mj-lt"/>
              </a:rPr>
              <a:t>polonais</a:t>
            </a:r>
            <a:r>
              <a:rPr lang="pl-PL" sz="2400" dirty="0">
                <a:latin typeface="+mj-lt"/>
              </a:rPr>
              <a:t> c) </a:t>
            </a:r>
            <a:r>
              <a:rPr lang="pl-PL" sz="2400" dirty="0" err="1">
                <a:latin typeface="+mj-lt"/>
              </a:rPr>
              <a:t>ukrainien</a:t>
            </a:r>
            <a:r>
              <a:rPr lang="pl-PL" sz="2400" dirty="0">
                <a:latin typeface="+mj-lt"/>
              </a:rPr>
              <a:t> </a:t>
            </a:r>
          </a:p>
          <a:p>
            <a:r>
              <a:rPr lang="pl-PL" sz="2400" dirty="0">
                <a:latin typeface="+mj-lt"/>
              </a:rPr>
              <a:t>3. </a:t>
            </a:r>
            <a:r>
              <a:rPr lang="pl-PL" sz="2400" dirty="0" err="1">
                <a:solidFill>
                  <a:srgbClr val="1D1D1B"/>
                </a:solidFill>
                <a:latin typeface="+mj-lt"/>
              </a:rPr>
              <a:t>Goscinny</a:t>
            </a:r>
            <a:r>
              <a:rPr lang="fr-FR" sz="2400" dirty="0">
                <a:solidFill>
                  <a:srgbClr val="1D1D1B"/>
                </a:solidFill>
                <a:effectLst/>
                <a:latin typeface="+mj-lt"/>
              </a:rPr>
              <a:t> 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a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créé</a:t>
            </a:r>
            <a:r>
              <a:rPr lang="fr-FR" sz="2400" dirty="0">
                <a:solidFill>
                  <a:srgbClr val="1D1D1B"/>
                </a:solidFill>
                <a:effectLst/>
                <a:latin typeface="+mj-lt"/>
              </a:rPr>
              <a:t> avec Charlier et Uderzo le magazine</a:t>
            </a:r>
            <a:r>
              <a:rPr lang="pl-PL" sz="2400" dirty="0">
                <a:solidFill>
                  <a:srgbClr val="1D1D1B"/>
                </a:solidFill>
                <a:effectLst/>
                <a:latin typeface="+mj-lt"/>
              </a:rPr>
              <a:t>:</a:t>
            </a:r>
            <a:r>
              <a:rPr lang="fr-FR" sz="2400" dirty="0">
                <a:solidFill>
                  <a:srgbClr val="1D1D1B"/>
                </a:solidFill>
                <a:effectLst/>
                <a:latin typeface="+mj-lt"/>
              </a:rPr>
              <a:t> </a:t>
            </a:r>
            <a:endParaRPr lang="pl-PL" sz="2400" dirty="0">
              <a:solidFill>
                <a:srgbClr val="1D1D1B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pl-PL" sz="2400" b="1" u="sng" dirty="0">
                <a:latin typeface="+mj-lt"/>
              </a:rPr>
              <a:t>a) </a:t>
            </a:r>
            <a:r>
              <a:rPr lang="pl-PL" sz="2400" b="1" u="sng" dirty="0" err="1">
                <a:latin typeface="+mj-lt"/>
              </a:rPr>
              <a:t>Pilote</a:t>
            </a:r>
            <a:r>
              <a:rPr lang="pl-PL" sz="2400" dirty="0">
                <a:latin typeface="+mj-lt"/>
              </a:rPr>
              <a:t> b) </a:t>
            </a:r>
            <a:r>
              <a:rPr lang="pl-PL" sz="2400" dirty="0" err="1">
                <a:latin typeface="+mj-lt"/>
              </a:rPr>
              <a:t>Papillon</a:t>
            </a:r>
            <a:r>
              <a:rPr lang="pl-PL" sz="2400" dirty="0">
                <a:latin typeface="+mj-lt"/>
              </a:rPr>
              <a:t> c) </a:t>
            </a:r>
            <a:r>
              <a:rPr lang="fr-FR" sz="2400" dirty="0">
                <a:solidFill>
                  <a:srgbClr val="1D1D1B"/>
                </a:solidFill>
                <a:effectLst/>
                <a:latin typeface="+mj-lt"/>
              </a:rPr>
              <a:t>Oumpah-Pah</a:t>
            </a:r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4. </a:t>
            </a:r>
            <a:r>
              <a:rPr lang="pl-PL" sz="2400" dirty="0" err="1">
                <a:latin typeface="+mj-lt"/>
              </a:rPr>
              <a:t>Goscinny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a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écrit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:</a:t>
            </a:r>
            <a:r>
              <a:rPr lang="pl-PL" sz="24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a) „Petit Prince” b) „</a:t>
            </a:r>
            <a:r>
              <a:rPr lang="fr-FR" altLang="pl-PL" sz="2400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Petite </a:t>
            </a:r>
            <a:r>
              <a:rPr lang="pl-PL" altLang="pl-PL" sz="2400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fr-FR" altLang="pl-PL" sz="2400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rincesse</a:t>
            </a:r>
            <a:r>
              <a:rPr lang="pl-PL" altLang="pl-PL" sz="2400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” </a:t>
            </a:r>
            <a:r>
              <a:rPr lang="pl-PL" altLang="pl-PL" sz="2400" b="1" u="sng" dirty="0">
                <a:solidFill>
                  <a:srgbClr val="202124"/>
                </a:solidFill>
                <a:latin typeface="+mj-lt"/>
                <a:cs typeface="Arial" panose="020B0604020202020204" pitchFamily="34" charset="0"/>
              </a:rPr>
              <a:t>c) „</a:t>
            </a:r>
            <a:r>
              <a:rPr lang="pl-PL" sz="2400" b="1" u="sng" dirty="0">
                <a:solidFill>
                  <a:srgbClr val="202122"/>
                </a:solidFill>
                <a:latin typeface="+mj-lt"/>
              </a:rPr>
              <a:t>Petit Nicolas”</a:t>
            </a:r>
            <a:endParaRPr lang="pl-PL" sz="2400" b="1" u="sng" dirty="0">
              <a:latin typeface="+mj-lt"/>
            </a:endParaRPr>
          </a:p>
          <a:p>
            <a:r>
              <a:rPr lang="pl-PL" sz="2400" dirty="0">
                <a:latin typeface="+mj-lt"/>
              </a:rPr>
              <a:t>5. </a:t>
            </a:r>
            <a:r>
              <a:rPr lang="pl-PL" sz="2400" dirty="0" err="1">
                <a:latin typeface="+mj-lt"/>
              </a:rPr>
              <a:t>Combien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d’enfants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Goscinny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a </a:t>
            </a:r>
            <a:r>
              <a:rPr lang="pl-PL" sz="2400" dirty="0" err="1">
                <a:solidFill>
                  <a:srgbClr val="262626"/>
                </a:solidFill>
                <a:effectLst/>
                <a:latin typeface="+mj-lt"/>
              </a:rPr>
              <a:t>eu</a:t>
            </a:r>
            <a:r>
              <a:rPr lang="pl-PL" sz="2400" dirty="0">
                <a:solidFill>
                  <a:srgbClr val="262626"/>
                </a:solidFill>
                <a:effectLst/>
                <a:latin typeface="+mj-lt"/>
              </a:rPr>
              <a:t>?</a:t>
            </a:r>
            <a:endParaRPr lang="pl-PL" sz="2400" dirty="0">
              <a:latin typeface="+mj-lt"/>
            </a:endParaRPr>
          </a:p>
          <a:p>
            <a:pPr marL="0" indent="0">
              <a:buNone/>
            </a:pPr>
            <a:r>
              <a:rPr lang="pl-PL" sz="2400" b="1" u="sng" dirty="0">
                <a:latin typeface="+mj-lt"/>
              </a:rPr>
              <a:t>a) 1 </a:t>
            </a:r>
            <a:r>
              <a:rPr lang="pl-PL" sz="2400" dirty="0">
                <a:latin typeface="+mj-lt"/>
              </a:rPr>
              <a:t>b) 2 c) 3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F3C09A-2C24-4A79-B4C0-D6124D8A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pl-PL" sz="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815077-0931-4733-ACE3-1E8429766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pl-PL" sz="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8044D3-BF06-443F-86F8-50E915555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5648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4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B1E7F-CD42-4E5A-A69D-1478EEB0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l-PL" sz="5900" b="1" dirty="0"/>
              <a:t>BIBLIOGRAPHIE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400D91-DBAF-4595-AE3C-FBCFA181E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https://www.linternaute.fr/biographie/art/1775550-rene-goscinny-biographie-courte-dates-citations/</a:t>
            </a:r>
            <a:endParaRPr lang="pl-PL" dirty="0">
              <a:hlinkClick r:id="rId3"/>
            </a:endParaRPr>
          </a:p>
          <a:p>
            <a:r>
              <a:rPr lang="pl-PL" dirty="0">
                <a:hlinkClick r:id="rId3"/>
              </a:rPr>
              <a:t>https://fr.m.wikipedia.org/wiki/Ren%C3%A9_Goscinny</a:t>
            </a:r>
            <a:endParaRPr lang="pl-PL" dirty="0"/>
          </a:p>
          <a:p>
            <a:r>
              <a:rPr lang="pl-PL" dirty="0">
                <a:hlinkClick r:id="rId4"/>
              </a:rPr>
              <a:t>https://bestiariusz.pl/2013/09/rene-goscinny-biografia/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674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58DF5F-7FB2-41FE-9419-85BCA71E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76" y="367019"/>
            <a:ext cx="11487324" cy="1485900"/>
          </a:xfrm>
        </p:spPr>
        <p:txBody>
          <a:bodyPr>
            <a:normAutofit/>
          </a:bodyPr>
          <a:lstStyle/>
          <a:p>
            <a:pPr algn="ctr"/>
            <a:r>
              <a:rPr lang="pl-PL" sz="5900" b="1" dirty="0"/>
              <a:t>MERCI POUR VOTRE ATTENTION</a:t>
            </a:r>
          </a:p>
        </p:txBody>
      </p:sp>
      <p:pic>
        <p:nvPicPr>
          <p:cNvPr id="2050" name="Picture 2" descr="Le Petit Nicolas | Ωméga * | Flickr">
            <a:extLst>
              <a:ext uri="{FF2B5EF4-FFF2-40B4-BE49-F238E27FC236}">
                <a16:creationId xmlns:a16="http://schemas.microsoft.com/office/drawing/2014/main" id="{E1F227D6-B726-4880-BB7C-4B9C91F8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98" y="2077981"/>
            <a:ext cx="6702804" cy="469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8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794193-7204-4DA4-B6D3-F3B70F06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879" y="142042"/>
            <a:ext cx="9657129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b="1" dirty="0">
                <a:solidFill>
                  <a:schemeClr val="tx1"/>
                </a:solidFill>
              </a:rPr>
              <a:t>PLAN DE LA </a:t>
            </a:r>
            <a:r>
              <a:rPr lang="fr-FR" altLang="pl-PL" sz="6600" b="1" dirty="0">
                <a:solidFill>
                  <a:schemeClr val="tx1"/>
                </a:solidFill>
              </a:rPr>
              <a:t>PRÉSENTATION</a:t>
            </a:r>
            <a:endParaRPr lang="pl-PL" sz="6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0895DA-DF1F-43CF-A4B9-AE8870FE0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01300"/>
            <a:ext cx="9601200" cy="3581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9600" dirty="0" err="1">
                <a:latin typeface="Montserrat"/>
              </a:rPr>
              <a:t>Vocabulaire</a:t>
            </a:r>
            <a:endParaRPr lang="pl-PL" sz="9600" dirty="0">
              <a:latin typeface="Montserra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9600" dirty="0" err="1">
                <a:latin typeface="Montserrat"/>
              </a:rPr>
              <a:t>René</a:t>
            </a:r>
            <a:r>
              <a:rPr lang="pl-PL" sz="9600" dirty="0">
                <a:latin typeface="Montserrat"/>
              </a:rPr>
              <a:t> </a:t>
            </a:r>
            <a:r>
              <a:rPr lang="pl-PL" sz="9600" dirty="0" err="1">
                <a:latin typeface="Montserrat"/>
              </a:rPr>
              <a:t>Goscinny</a:t>
            </a:r>
            <a:r>
              <a:rPr lang="pl-PL" sz="9600" dirty="0">
                <a:latin typeface="Montserrat"/>
              </a:rPr>
              <a:t> qui </a:t>
            </a:r>
            <a:r>
              <a:rPr lang="pl-PL" sz="9600" dirty="0" err="1">
                <a:latin typeface="Montserrat"/>
              </a:rPr>
              <a:t>est</a:t>
            </a:r>
            <a:r>
              <a:rPr lang="pl-PL" sz="9600" dirty="0">
                <a:latin typeface="Montserrat"/>
              </a:rPr>
              <a:t>-ce?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9600" dirty="0" err="1">
                <a:latin typeface="Montserrat"/>
              </a:rPr>
              <a:t>Enfance</a:t>
            </a:r>
            <a:endParaRPr lang="pl-PL" sz="9600" dirty="0">
              <a:latin typeface="Montserra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9600" dirty="0" err="1">
                <a:latin typeface="Montserrat"/>
              </a:rPr>
              <a:t>Rencontres</a:t>
            </a:r>
            <a:r>
              <a:rPr lang="pl-PL" sz="9600" dirty="0">
                <a:latin typeface="Montserrat"/>
              </a:rPr>
              <a:t> </a:t>
            </a:r>
            <a:r>
              <a:rPr lang="pl-PL" sz="9600" dirty="0" err="1">
                <a:latin typeface="Montserrat"/>
              </a:rPr>
              <a:t>déterminantes</a:t>
            </a:r>
            <a:endParaRPr lang="pl-PL" sz="9600" dirty="0">
              <a:latin typeface="Montserra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9600" dirty="0" err="1">
                <a:latin typeface="Montserrat"/>
              </a:rPr>
              <a:t>L’aventure</a:t>
            </a:r>
            <a:r>
              <a:rPr lang="pl-PL" sz="9600" dirty="0">
                <a:latin typeface="Montserrat"/>
              </a:rPr>
              <a:t> </a:t>
            </a:r>
            <a:r>
              <a:rPr lang="pl-PL" sz="9600" i="1" dirty="0" err="1">
                <a:latin typeface="Montserrat"/>
              </a:rPr>
              <a:t>Pilote</a:t>
            </a:r>
            <a:r>
              <a:rPr lang="pl-PL" sz="9600" dirty="0">
                <a:latin typeface="Montserrat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9600" i="0" dirty="0">
                <a:solidFill>
                  <a:srgbClr val="1D1D1B"/>
                </a:solidFill>
                <a:effectLst/>
                <a:latin typeface="Montserrat"/>
              </a:rPr>
              <a:t>Des </a:t>
            </a:r>
            <a:r>
              <a:rPr lang="pl-PL" sz="9600" i="0" dirty="0" err="1">
                <a:solidFill>
                  <a:srgbClr val="1D1D1B"/>
                </a:solidFill>
                <a:effectLst/>
                <a:latin typeface="Montserrat"/>
              </a:rPr>
              <a:t>nombreuses</a:t>
            </a:r>
            <a:r>
              <a:rPr lang="pl-PL" sz="960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pl-PL" sz="9600" i="0" dirty="0" err="1">
                <a:solidFill>
                  <a:srgbClr val="1D1D1B"/>
                </a:solidFill>
                <a:effectLst/>
                <a:latin typeface="Montserrat"/>
              </a:rPr>
              <a:t>collaborations</a:t>
            </a:r>
            <a:endParaRPr lang="pl-PL" sz="9600" i="0" dirty="0">
              <a:solidFill>
                <a:srgbClr val="1D1D1B"/>
              </a:solidFill>
              <a:effectLst/>
              <a:latin typeface="Montserra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9600" i="0" dirty="0">
                <a:solidFill>
                  <a:srgbClr val="1D1D1B"/>
                </a:solidFill>
                <a:effectLst/>
                <a:latin typeface="Montserrat"/>
              </a:rPr>
              <a:t>D</a:t>
            </a:r>
            <a:r>
              <a:rPr lang="pl-PL" sz="9600" i="0" dirty="0">
                <a:solidFill>
                  <a:srgbClr val="1D1D1B"/>
                </a:solidFill>
                <a:effectLst/>
                <a:latin typeface="Montserrat"/>
              </a:rPr>
              <a:t>u</a:t>
            </a:r>
            <a:r>
              <a:rPr lang="pl-PL" sz="9600" dirty="0">
                <a:solidFill>
                  <a:srgbClr val="1D1D1B"/>
                </a:solidFill>
                <a:latin typeface="Montserrat"/>
              </a:rPr>
              <a:t> </a:t>
            </a:r>
            <a:r>
              <a:rPr lang="pl-PL" sz="9600" dirty="0" err="1">
                <a:solidFill>
                  <a:srgbClr val="1D1D1B"/>
                </a:solidFill>
                <a:latin typeface="Montserrat"/>
              </a:rPr>
              <a:t>côt</a:t>
            </a:r>
            <a:r>
              <a:rPr lang="pl-PL" sz="9600" dirty="0" err="1">
                <a:latin typeface="Montserrat"/>
              </a:rPr>
              <a:t>é</a:t>
            </a:r>
            <a:r>
              <a:rPr lang="fr-FR" sz="960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pl-PL" sz="9600" dirty="0" err="1">
                <a:solidFill>
                  <a:srgbClr val="1D1D1B"/>
                </a:solidFill>
                <a:latin typeface="Montserrat"/>
              </a:rPr>
              <a:t>du</a:t>
            </a:r>
            <a:r>
              <a:rPr lang="pl-PL" sz="9600" i="0" dirty="0">
                <a:solidFill>
                  <a:srgbClr val="1D1D1B"/>
                </a:solidFill>
                <a:effectLst/>
                <a:latin typeface="Montserrat"/>
              </a:rPr>
              <a:t> grand</a:t>
            </a:r>
            <a:r>
              <a:rPr lang="fr-FR" sz="960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pl-PL" sz="9600" dirty="0" err="1">
                <a:latin typeface="Montserrat"/>
              </a:rPr>
              <a:t>é</a:t>
            </a:r>
            <a:r>
              <a:rPr lang="pl-PL" sz="9600" dirty="0" err="1">
                <a:solidFill>
                  <a:srgbClr val="1D1D1B"/>
                </a:solidFill>
                <a:latin typeface="Montserrat"/>
              </a:rPr>
              <a:t>cran</a:t>
            </a:r>
            <a:r>
              <a:rPr lang="pl-PL" sz="960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9600" i="0" dirty="0" err="1">
                <a:solidFill>
                  <a:srgbClr val="1D1D1B"/>
                </a:solidFill>
                <a:effectLst/>
                <a:latin typeface="Montserrat"/>
              </a:rPr>
              <a:t>Vie</a:t>
            </a:r>
            <a:r>
              <a:rPr lang="pl-PL" sz="960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pl-PL" sz="9600" i="0" dirty="0" err="1">
                <a:solidFill>
                  <a:srgbClr val="1D1D1B"/>
                </a:solidFill>
                <a:effectLst/>
                <a:latin typeface="Montserrat"/>
              </a:rPr>
              <a:t>privée</a:t>
            </a:r>
            <a:r>
              <a:rPr lang="pl-PL" sz="960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9600" i="0" dirty="0" err="1">
                <a:solidFill>
                  <a:srgbClr val="1D1D1B"/>
                </a:solidFill>
                <a:effectLst/>
                <a:latin typeface="Montserrat"/>
              </a:rPr>
              <a:t>Mort</a:t>
            </a:r>
            <a:endParaRPr lang="pl-PL" sz="9600" i="0" dirty="0">
              <a:solidFill>
                <a:srgbClr val="1D1D1B"/>
              </a:solidFill>
              <a:effectLst/>
              <a:latin typeface="Montserra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9600" i="0" dirty="0">
                <a:solidFill>
                  <a:srgbClr val="1D1D1B"/>
                </a:solidFill>
                <a:effectLst/>
                <a:latin typeface="Montserrat"/>
              </a:rPr>
              <a:t>Quiz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9600" i="0" dirty="0" err="1">
                <a:solidFill>
                  <a:srgbClr val="1D1D1B"/>
                </a:solidFill>
                <a:effectLst/>
                <a:latin typeface="Montserrat"/>
              </a:rPr>
              <a:t>R</a:t>
            </a:r>
            <a:r>
              <a:rPr lang="pl-PL" sz="9600" dirty="0" err="1">
                <a:latin typeface="Montserrat"/>
              </a:rPr>
              <a:t>é</a:t>
            </a:r>
            <a:r>
              <a:rPr lang="pl-PL" sz="9600" i="0" dirty="0" err="1">
                <a:solidFill>
                  <a:srgbClr val="1D1D1B"/>
                </a:solidFill>
                <a:effectLst/>
                <a:latin typeface="Montserrat"/>
              </a:rPr>
              <a:t>ponses</a:t>
            </a:r>
            <a:endParaRPr lang="pl-PL" sz="9600" i="0" dirty="0">
              <a:solidFill>
                <a:srgbClr val="1D1D1B"/>
              </a:solidFill>
              <a:effectLst/>
              <a:latin typeface="Montserra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9600" i="0" dirty="0" err="1">
                <a:solidFill>
                  <a:srgbClr val="1D1D1B"/>
                </a:solidFill>
                <a:effectLst/>
                <a:latin typeface="Montserrat"/>
              </a:rPr>
              <a:t>Bibliographie</a:t>
            </a:r>
            <a:endParaRPr lang="pl-PL" sz="9600" i="0" dirty="0">
              <a:solidFill>
                <a:srgbClr val="1D1D1B"/>
              </a:solidFill>
              <a:effectLst/>
              <a:latin typeface="Montserrat"/>
            </a:endParaRP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643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BD2D80-62EA-4738-8AC3-B5E4B972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l-PL" sz="5900" b="1" dirty="0"/>
              <a:t>VOCABULAIRE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47DA45-04A1-49CD-A109-35E24593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97" y="1113182"/>
            <a:ext cx="11504103" cy="5744817"/>
          </a:xfrm>
          <a:noFill/>
        </p:spPr>
        <p:txBody>
          <a:bodyPr>
            <a:normAutofit/>
          </a:bodyPr>
          <a:lstStyle/>
          <a:p>
            <a:r>
              <a:rPr lang="en-GB" dirty="0" err="1">
                <a:latin typeface="Montserrat"/>
              </a:rPr>
              <a:t>arrêt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cardiaque</a:t>
            </a:r>
            <a:r>
              <a:rPr lang="pl-PL" dirty="0">
                <a:latin typeface="Montserrat"/>
              </a:rPr>
              <a:t> [m]- zatrzymanie akcji serca </a:t>
            </a:r>
          </a:p>
          <a:p>
            <a:r>
              <a:rPr lang="pl-PL" dirty="0" err="1">
                <a:latin typeface="Montserrat"/>
              </a:rPr>
              <a:t>arrondissement</a:t>
            </a:r>
            <a:r>
              <a:rPr lang="pl-PL" dirty="0">
                <a:latin typeface="Montserrat"/>
              </a:rPr>
              <a:t> [m]- dzielnica</a:t>
            </a:r>
          </a:p>
          <a:p>
            <a:r>
              <a:rPr lang="en-GB" dirty="0" err="1">
                <a:latin typeface="Montserrat"/>
              </a:rPr>
              <a:t>bande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dessinée</a:t>
            </a:r>
            <a:r>
              <a:rPr lang="pl-PL" dirty="0">
                <a:latin typeface="Montserrat"/>
              </a:rPr>
              <a:t> [f]- komiks</a:t>
            </a:r>
          </a:p>
          <a:p>
            <a:r>
              <a:rPr lang="pl-PL" dirty="0">
                <a:latin typeface="Montserrat"/>
              </a:rPr>
              <a:t>c</a:t>
            </a:r>
            <a:r>
              <a:rPr lang="en-GB" dirty="0" err="1">
                <a:latin typeface="Montserrat"/>
              </a:rPr>
              <a:t>himiste</a:t>
            </a:r>
            <a:r>
              <a:rPr lang="pl-PL" dirty="0">
                <a:latin typeface="Montserrat"/>
              </a:rPr>
              <a:t> [m]- chemik</a:t>
            </a:r>
          </a:p>
          <a:p>
            <a:r>
              <a:rPr lang="pl-PL" dirty="0">
                <a:latin typeface="Montserrat"/>
              </a:rPr>
              <a:t>c</a:t>
            </a:r>
            <a:r>
              <a:rPr lang="en-GB" dirty="0" err="1">
                <a:latin typeface="Montserrat"/>
              </a:rPr>
              <a:t>ollabor</a:t>
            </a:r>
            <a:r>
              <a:rPr lang="pl-PL" dirty="0">
                <a:latin typeface="Montserrat"/>
              </a:rPr>
              <a:t>er- współpracować </a:t>
            </a:r>
          </a:p>
          <a:p>
            <a:r>
              <a:rPr lang="en-GB" dirty="0" err="1">
                <a:latin typeface="Montserrat"/>
              </a:rPr>
              <a:t>comptable</a:t>
            </a:r>
            <a:r>
              <a:rPr lang="en-GB" dirty="0">
                <a:latin typeface="Montserrat"/>
              </a:rPr>
              <a:t> adjoint</a:t>
            </a:r>
            <a:r>
              <a:rPr lang="pl-PL" dirty="0">
                <a:latin typeface="Montserrat"/>
              </a:rPr>
              <a:t> [m]- zastępca księgowego</a:t>
            </a:r>
            <a:r>
              <a:rPr lang="en-GB" dirty="0">
                <a:latin typeface="Montserrat"/>
              </a:rPr>
              <a:t> </a:t>
            </a:r>
            <a:endParaRPr lang="pl-PL" dirty="0">
              <a:latin typeface="Montserrat"/>
            </a:endParaRPr>
          </a:p>
          <a:p>
            <a:r>
              <a:rPr lang="pl-PL" dirty="0">
                <a:latin typeface="Montserrat"/>
              </a:rPr>
              <a:t>c</a:t>
            </a:r>
            <a:r>
              <a:rPr lang="en-GB" dirty="0" err="1">
                <a:latin typeface="Montserrat"/>
              </a:rPr>
              <a:t>onfi</a:t>
            </a:r>
            <a:r>
              <a:rPr lang="pl-PL" dirty="0">
                <a:latin typeface="Montserrat"/>
              </a:rPr>
              <a:t>er- powierzać </a:t>
            </a:r>
          </a:p>
          <a:p>
            <a:r>
              <a:rPr lang="pl-PL" dirty="0">
                <a:latin typeface="Montserrat"/>
              </a:rPr>
              <a:t>c</a:t>
            </a:r>
            <a:r>
              <a:rPr lang="en-GB" dirty="0" err="1">
                <a:latin typeface="Montserrat"/>
              </a:rPr>
              <a:t>ontraint</a:t>
            </a:r>
            <a:r>
              <a:rPr lang="pl-PL" dirty="0">
                <a:latin typeface="Montserrat"/>
              </a:rPr>
              <a:t>- zmuszony</a:t>
            </a:r>
          </a:p>
          <a:p>
            <a:r>
              <a:rPr lang="pl-PL" dirty="0">
                <a:latin typeface="Montserrat"/>
              </a:rPr>
              <a:t>c</a:t>
            </a:r>
            <a:r>
              <a:rPr lang="en-GB" dirty="0" err="1">
                <a:latin typeface="Montserrat"/>
              </a:rPr>
              <a:t>roisière</a:t>
            </a:r>
            <a:r>
              <a:rPr lang="pl-PL" dirty="0">
                <a:latin typeface="Montserrat"/>
              </a:rPr>
              <a:t> [f]- rejs, podróż morska</a:t>
            </a:r>
          </a:p>
          <a:p>
            <a:r>
              <a:rPr lang="pl-PL" dirty="0">
                <a:latin typeface="Montserrat"/>
              </a:rPr>
              <a:t>de g</a:t>
            </a:r>
            <a:r>
              <a:rPr lang="en-GB" dirty="0" err="1">
                <a:latin typeface="Montserrat"/>
              </a:rPr>
              <a:t>enie</a:t>
            </a:r>
            <a:r>
              <a:rPr lang="pl-PL" dirty="0">
                <a:latin typeface="Montserrat"/>
              </a:rPr>
              <a:t>- genialny</a:t>
            </a:r>
          </a:p>
          <a:p>
            <a:r>
              <a:rPr lang="pl-PL" dirty="0">
                <a:latin typeface="Montserrat"/>
              </a:rPr>
              <a:t>d</a:t>
            </a:r>
            <a:r>
              <a:rPr lang="en-GB" dirty="0" err="1">
                <a:latin typeface="Montserrat"/>
              </a:rPr>
              <a:t>essin</a:t>
            </a:r>
            <a:r>
              <a:rPr lang="pl-PL" dirty="0">
                <a:latin typeface="Montserrat"/>
              </a:rPr>
              <a:t> [m]- rysunek</a:t>
            </a:r>
          </a:p>
          <a:p>
            <a:pPr algn="l"/>
            <a:r>
              <a:rPr lang="pl-PL" dirty="0" err="1">
                <a:solidFill>
                  <a:srgbClr val="262626"/>
                </a:solidFill>
                <a:latin typeface="Montserrat"/>
              </a:rPr>
              <a:t>d</a:t>
            </a:r>
            <a:r>
              <a:rPr lang="pl-PL" b="0" i="0" dirty="0" err="1">
                <a:solidFill>
                  <a:srgbClr val="262626"/>
                </a:solidFill>
                <a:effectLst/>
                <a:latin typeface="Montserrat"/>
              </a:rPr>
              <a:t>isparaître</a:t>
            </a:r>
            <a:r>
              <a:rPr lang="pl-PL" b="0" i="0" dirty="0">
                <a:solidFill>
                  <a:srgbClr val="262626"/>
                </a:solidFill>
                <a:effectLst/>
                <a:latin typeface="Montserrat"/>
              </a:rPr>
              <a:t>- zniknąć, znikać</a:t>
            </a:r>
          </a:p>
          <a:p>
            <a:r>
              <a:rPr lang="en-GB" dirty="0" err="1">
                <a:latin typeface="Montserrat"/>
              </a:rPr>
              <a:t>échec</a:t>
            </a:r>
            <a:r>
              <a:rPr lang="pl-PL" dirty="0">
                <a:latin typeface="Montserrat"/>
              </a:rPr>
              <a:t> [m]- niepowodzenie</a:t>
            </a:r>
          </a:p>
          <a:p>
            <a:endParaRPr lang="pl-PL" dirty="0">
              <a:latin typeface="Montserrat"/>
            </a:endParaRPr>
          </a:p>
          <a:p>
            <a:endParaRPr lang="pl-PL" sz="1800" spc="-3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u="none" strike="noStrike" spc="-3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u="none" strike="noStrike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strike="noStrike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30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BD2D80-62EA-4738-8AC3-B5E4B972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l-PL" sz="5900" b="1" dirty="0"/>
              <a:t>VOCABULAIRE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47DA45-04A1-49CD-A109-35E24593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97" y="1113182"/>
            <a:ext cx="11504103" cy="5744817"/>
          </a:xfrm>
          <a:noFill/>
        </p:spPr>
        <p:txBody>
          <a:bodyPr>
            <a:normAutofit/>
          </a:bodyPr>
          <a:lstStyle/>
          <a:p>
            <a:r>
              <a:rPr lang="en-GB" dirty="0" err="1">
                <a:latin typeface="Montserrat"/>
              </a:rPr>
              <a:t>écrivain</a:t>
            </a:r>
            <a:r>
              <a:rPr lang="pl-PL" dirty="0">
                <a:latin typeface="Montserrat"/>
              </a:rPr>
              <a:t> [m]- pisarz </a:t>
            </a:r>
          </a:p>
          <a:p>
            <a:r>
              <a:rPr lang="pl-PL" dirty="0">
                <a:latin typeface="Montserrat"/>
              </a:rPr>
              <a:t>e</a:t>
            </a:r>
            <a:r>
              <a:rPr lang="en-GB" dirty="0" err="1">
                <a:latin typeface="Montserrat"/>
              </a:rPr>
              <a:t>ffectuer</a:t>
            </a:r>
            <a:r>
              <a:rPr lang="pl-PL" dirty="0">
                <a:latin typeface="Montserrat"/>
              </a:rPr>
              <a:t>- spełnić, wykonać </a:t>
            </a:r>
          </a:p>
          <a:p>
            <a:r>
              <a:rPr lang="pl-PL" dirty="0">
                <a:latin typeface="Montserrat"/>
              </a:rPr>
              <a:t>e</a:t>
            </a:r>
            <a:r>
              <a:rPr lang="en-GB" dirty="0" err="1">
                <a:latin typeface="Montserrat"/>
              </a:rPr>
              <a:t>nfance</a:t>
            </a:r>
            <a:r>
              <a:rPr lang="pl-PL" dirty="0">
                <a:latin typeface="Montserrat"/>
              </a:rPr>
              <a:t> [f]- dzieciństwo </a:t>
            </a:r>
          </a:p>
          <a:p>
            <a:r>
              <a:rPr lang="en-GB" dirty="0" err="1">
                <a:latin typeface="Montserrat"/>
              </a:rPr>
              <a:t>entreprise</a:t>
            </a:r>
            <a:r>
              <a:rPr lang="en-GB" dirty="0">
                <a:latin typeface="Montserrat"/>
              </a:rPr>
              <a:t> de pneumatiques</a:t>
            </a:r>
            <a:r>
              <a:rPr lang="pl-PL" dirty="0">
                <a:latin typeface="Montserrat"/>
              </a:rPr>
              <a:t> [f]- firma oponiarska </a:t>
            </a:r>
          </a:p>
          <a:p>
            <a:r>
              <a:rPr lang="en-GB" dirty="0" err="1">
                <a:latin typeface="Montserrat"/>
              </a:rPr>
              <a:t>épous</a:t>
            </a:r>
            <a:r>
              <a:rPr lang="pl-PL" dirty="0">
                <a:latin typeface="Montserrat"/>
              </a:rPr>
              <a:t>er- poślubić</a:t>
            </a:r>
          </a:p>
          <a:p>
            <a:r>
              <a:rPr lang="pl-PL" dirty="0">
                <a:latin typeface="Montserrat"/>
              </a:rPr>
              <a:t>f</a:t>
            </a:r>
            <a:r>
              <a:rPr lang="en-GB" dirty="0" err="1">
                <a:latin typeface="Montserrat"/>
              </a:rPr>
              <a:t>ertile</a:t>
            </a:r>
            <a:r>
              <a:rPr lang="pl-PL" dirty="0">
                <a:latin typeface="Montserrat"/>
              </a:rPr>
              <a:t>- płodny, bogaty, urodzajny</a:t>
            </a:r>
          </a:p>
          <a:p>
            <a:r>
              <a:rPr lang="pl-PL" dirty="0">
                <a:latin typeface="Montserrat"/>
              </a:rPr>
              <a:t>f</a:t>
            </a:r>
            <a:r>
              <a:rPr lang="en-GB" dirty="0" err="1">
                <a:latin typeface="Montserrat"/>
              </a:rPr>
              <a:t>ourni</a:t>
            </a:r>
            <a:r>
              <a:rPr lang="pl-PL" dirty="0">
                <a:latin typeface="Montserrat"/>
              </a:rPr>
              <a:t>r- dostarczać, zaopatrywać   </a:t>
            </a:r>
          </a:p>
          <a:p>
            <a:r>
              <a:rPr lang="pl-PL" dirty="0">
                <a:latin typeface="Montserrat"/>
              </a:rPr>
              <a:t>h</a:t>
            </a:r>
            <a:r>
              <a:rPr lang="en-GB" dirty="0" err="1">
                <a:latin typeface="Montserrat"/>
              </a:rPr>
              <a:t>umoriste</a:t>
            </a:r>
            <a:r>
              <a:rPr lang="pl-PL" dirty="0">
                <a:latin typeface="Montserrat"/>
              </a:rPr>
              <a:t> [m]- humorysta, komik</a:t>
            </a:r>
          </a:p>
          <a:p>
            <a:r>
              <a:rPr lang="pl-PL" dirty="0">
                <a:latin typeface="Montserrat"/>
              </a:rPr>
              <a:t>i</a:t>
            </a:r>
            <a:r>
              <a:rPr lang="en-GB" dirty="0" err="1">
                <a:latin typeface="Montserrat"/>
              </a:rPr>
              <a:t>magination</a:t>
            </a:r>
            <a:r>
              <a:rPr lang="pl-PL" dirty="0">
                <a:latin typeface="Montserrat"/>
              </a:rPr>
              <a:t> [f]- wyobraźnia</a:t>
            </a:r>
          </a:p>
          <a:p>
            <a:r>
              <a:rPr lang="pl-PL" dirty="0">
                <a:latin typeface="Montserrat"/>
              </a:rPr>
              <a:t>j</a:t>
            </a:r>
            <a:r>
              <a:rPr lang="en-GB" dirty="0" err="1">
                <a:latin typeface="Montserrat"/>
              </a:rPr>
              <a:t>ournalist</a:t>
            </a:r>
            <a:r>
              <a:rPr lang="pl-PL" dirty="0">
                <a:latin typeface="Montserrat"/>
              </a:rPr>
              <a:t>e [m]- dziennikarz</a:t>
            </a:r>
          </a:p>
          <a:p>
            <a:r>
              <a:rPr lang="pl-PL" dirty="0">
                <a:latin typeface="Montserrat"/>
              </a:rPr>
              <a:t>m</a:t>
            </a:r>
            <a:r>
              <a:rPr lang="en-GB" dirty="0" err="1">
                <a:latin typeface="Montserrat"/>
              </a:rPr>
              <a:t>arqu</a:t>
            </a:r>
            <a:r>
              <a:rPr lang="pl-PL" dirty="0">
                <a:latin typeface="Montserrat"/>
              </a:rPr>
              <a:t>er- naznaczyć</a:t>
            </a:r>
          </a:p>
          <a:p>
            <a:r>
              <a:rPr lang="en-GB" dirty="0" err="1">
                <a:latin typeface="Montserrat"/>
              </a:rPr>
              <a:t>œuvre</a:t>
            </a:r>
            <a:r>
              <a:rPr lang="pl-PL" dirty="0">
                <a:latin typeface="Montserrat"/>
              </a:rPr>
              <a:t> [f]- praca, utwór, dzieło</a:t>
            </a:r>
          </a:p>
          <a:p>
            <a:r>
              <a:rPr lang="pl-PL" dirty="0">
                <a:latin typeface="Montserrat"/>
              </a:rPr>
              <a:t>o</a:t>
            </a:r>
            <a:r>
              <a:rPr lang="en-GB" dirty="0" err="1">
                <a:latin typeface="Montserrat"/>
              </a:rPr>
              <a:t>bten</a:t>
            </a:r>
            <a:r>
              <a:rPr lang="pl-PL" dirty="0" err="1">
                <a:latin typeface="Montserrat"/>
              </a:rPr>
              <a:t>ir</a:t>
            </a:r>
            <a:r>
              <a:rPr lang="pl-PL" dirty="0">
                <a:latin typeface="Montserrat"/>
              </a:rPr>
              <a:t>- otrzymać </a:t>
            </a:r>
          </a:p>
          <a:p>
            <a:pPr marL="0" indent="0">
              <a:buNone/>
            </a:pPr>
            <a:endParaRPr lang="pl-PL" dirty="0">
              <a:latin typeface="Montserrat"/>
            </a:endParaRPr>
          </a:p>
          <a:p>
            <a:endParaRPr lang="pl-PL" sz="1800" spc="-3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u="none" strike="noStrike" spc="-3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u="none" strike="noStrike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strike="noStrike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12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BD2D80-62EA-4738-8AC3-B5E4B972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l-PL" sz="5900" b="1" dirty="0"/>
              <a:t>VOCABULAIRE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47DA45-04A1-49CD-A109-35E24593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97" y="1590262"/>
            <a:ext cx="11504103" cy="4858247"/>
          </a:xfrm>
          <a:noFill/>
        </p:spPr>
        <p:txBody>
          <a:bodyPr>
            <a:normAutofit/>
          </a:bodyPr>
          <a:lstStyle/>
          <a:p>
            <a:r>
              <a:rPr lang="pl-PL" dirty="0">
                <a:latin typeface="Montserrat"/>
              </a:rPr>
              <a:t>p</a:t>
            </a:r>
            <a:r>
              <a:rPr lang="en-GB" dirty="0" err="1">
                <a:latin typeface="Montserrat"/>
              </a:rPr>
              <a:t>roducteur</a:t>
            </a:r>
            <a:r>
              <a:rPr lang="pl-PL" dirty="0">
                <a:latin typeface="Montserrat"/>
              </a:rPr>
              <a:t> [m]- producent </a:t>
            </a:r>
          </a:p>
          <a:p>
            <a:r>
              <a:rPr lang="pl-PL" dirty="0">
                <a:latin typeface="Montserrat"/>
              </a:rPr>
              <a:t>r</a:t>
            </a:r>
            <a:r>
              <a:rPr lang="en-GB" dirty="0" err="1">
                <a:latin typeface="Montserrat"/>
              </a:rPr>
              <a:t>éalisateur</a:t>
            </a:r>
            <a:r>
              <a:rPr lang="pl-PL" dirty="0">
                <a:latin typeface="Montserrat"/>
              </a:rPr>
              <a:t> [m]- dyrektor</a:t>
            </a:r>
          </a:p>
          <a:p>
            <a:r>
              <a:rPr lang="en-GB" dirty="0" err="1">
                <a:latin typeface="Montserrat"/>
              </a:rPr>
              <a:t>rédacteur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en</a:t>
            </a:r>
            <a:r>
              <a:rPr lang="en-GB" dirty="0">
                <a:latin typeface="Montserrat"/>
              </a:rPr>
              <a:t> chef</a:t>
            </a:r>
            <a:r>
              <a:rPr lang="pl-PL" dirty="0">
                <a:latin typeface="Montserrat"/>
              </a:rPr>
              <a:t> [m]- redaktor naczelny</a:t>
            </a:r>
          </a:p>
          <a:p>
            <a:r>
              <a:rPr lang="pl-PL" dirty="0">
                <a:latin typeface="Montserrat"/>
              </a:rPr>
              <a:t>r</a:t>
            </a:r>
            <a:r>
              <a:rPr lang="en-GB" dirty="0" err="1">
                <a:latin typeface="Montserrat"/>
              </a:rPr>
              <a:t>encontr</a:t>
            </a:r>
            <a:r>
              <a:rPr lang="pl-PL" dirty="0">
                <a:latin typeface="Montserrat"/>
              </a:rPr>
              <a:t>er- spotykać się</a:t>
            </a:r>
          </a:p>
          <a:p>
            <a:r>
              <a:rPr lang="pl-PL" dirty="0">
                <a:latin typeface="Montserrat"/>
              </a:rPr>
              <a:t>s</a:t>
            </a:r>
            <a:r>
              <a:rPr lang="en-GB" dirty="0" err="1">
                <a:latin typeface="Montserrat"/>
              </a:rPr>
              <a:t>cénariste</a:t>
            </a:r>
            <a:r>
              <a:rPr lang="pl-PL" dirty="0">
                <a:latin typeface="Montserrat"/>
              </a:rPr>
              <a:t> [m]- scenarzysta </a:t>
            </a:r>
          </a:p>
          <a:p>
            <a:r>
              <a:rPr lang="en-GB" dirty="0">
                <a:latin typeface="Montserrat"/>
              </a:rPr>
              <a:t>s</a:t>
            </a:r>
            <a:r>
              <a:rPr lang="pl-PL" dirty="0">
                <a:latin typeface="Montserrat"/>
              </a:rPr>
              <a:t>e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charg</a:t>
            </a:r>
            <a:r>
              <a:rPr lang="pl-PL" dirty="0">
                <a:latin typeface="Montserrat"/>
              </a:rPr>
              <a:t>er- zajmować się czymś, przejmować </a:t>
            </a:r>
          </a:p>
          <a:p>
            <a:r>
              <a:rPr lang="en-GB" dirty="0">
                <a:latin typeface="Montserrat"/>
              </a:rPr>
              <a:t>service </a:t>
            </a:r>
            <a:r>
              <a:rPr lang="en-GB" dirty="0" err="1">
                <a:latin typeface="Montserrat"/>
              </a:rPr>
              <a:t>militaire</a:t>
            </a:r>
            <a:r>
              <a:rPr lang="pl-PL" dirty="0">
                <a:latin typeface="Montserrat"/>
              </a:rPr>
              <a:t> [m]- służba wojskowa </a:t>
            </a:r>
          </a:p>
          <a:p>
            <a:r>
              <a:rPr lang="pl-PL" dirty="0">
                <a:latin typeface="Montserrat"/>
              </a:rPr>
              <a:t>s</a:t>
            </a:r>
            <a:r>
              <a:rPr lang="en-GB" dirty="0" err="1">
                <a:latin typeface="Montserrat"/>
              </a:rPr>
              <a:t>ign</a:t>
            </a:r>
            <a:r>
              <a:rPr lang="pl-PL" dirty="0">
                <a:latin typeface="Montserrat"/>
              </a:rPr>
              <a:t>er- podpisać</a:t>
            </a:r>
          </a:p>
          <a:p>
            <a:r>
              <a:rPr lang="pl-PL" dirty="0">
                <a:latin typeface="Montserrat"/>
              </a:rPr>
              <a:t>s</a:t>
            </a:r>
            <a:r>
              <a:rPr lang="en-GB" dirty="0" err="1">
                <a:latin typeface="Montserrat"/>
              </a:rPr>
              <a:t>orti</a:t>
            </a:r>
            <a:r>
              <a:rPr lang="pl-PL" dirty="0">
                <a:latin typeface="Montserrat"/>
              </a:rPr>
              <a:t>r- wychodzić</a:t>
            </a:r>
          </a:p>
          <a:p>
            <a:r>
              <a:rPr lang="pl-PL" dirty="0">
                <a:latin typeface="Montserrat"/>
              </a:rPr>
              <a:t>v</a:t>
            </a:r>
            <a:r>
              <a:rPr lang="en-GB" dirty="0">
                <a:latin typeface="Montserrat"/>
              </a:rPr>
              <a:t>end</a:t>
            </a:r>
            <a:r>
              <a:rPr lang="pl-PL" dirty="0">
                <a:latin typeface="Montserrat"/>
              </a:rPr>
              <a:t>re- sprzedawać </a:t>
            </a:r>
          </a:p>
          <a:p>
            <a:r>
              <a:rPr lang="pl-PL" dirty="0">
                <a:latin typeface="Montserrat"/>
              </a:rPr>
              <a:t>v</a:t>
            </a:r>
            <a:r>
              <a:rPr lang="en-GB" dirty="0" err="1">
                <a:latin typeface="Montserrat"/>
              </a:rPr>
              <a:t>ille</a:t>
            </a:r>
            <a:r>
              <a:rPr lang="pl-PL" dirty="0">
                <a:latin typeface="Montserrat"/>
              </a:rPr>
              <a:t> [f]- miasto</a:t>
            </a:r>
          </a:p>
          <a:p>
            <a:pPr marL="0" indent="0">
              <a:buNone/>
            </a:pPr>
            <a:endParaRPr lang="pl-PL" dirty="0">
              <a:latin typeface="Montserrat"/>
            </a:endParaRPr>
          </a:p>
          <a:p>
            <a:endParaRPr lang="pl-PL" sz="1800" spc="-3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u="none" strike="noStrike" spc="-3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u="none" strike="noStrike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strike="noStrike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450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B687D2-5B44-4295-AE79-1D751B19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57" y="108752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pl-PL" sz="5900" b="1" dirty="0">
                <a:solidFill>
                  <a:schemeClr val="tx1"/>
                </a:solidFill>
              </a:rPr>
              <a:t>REN</a:t>
            </a:r>
            <a:r>
              <a:rPr lang="fr-FR" altLang="pl-PL" sz="5900" b="1" dirty="0">
                <a:solidFill>
                  <a:schemeClr val="tx1"/>
                </a:solidFill>
              </a:rPr>
              <a:t>É</a:t>
            </a:r>
            <a:r>
              <a:rPr lang="pl-PL" sz="5900" b="1" dirty="0">
                <a:solidFill>
                  <a:schemeClr val="tx1"/>
                </a:solidFill>
              </a:rPr>
              <a:t> GOSCINNY QUI EST-CE?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0DD4F6-CC5A-41EB-A375-0B484879F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837" y="1698398"/>
            <a:ext cx="5985163" cy="4576529"/>
          </a:xfrm>
        </p:spPr>
        <p:txBody>
          <a:bodyPr>
            <a:normAutofit fontScale="40000" lnSpcReduction="20000"/>
          </a:bodyPr>
          <a:lstStyle/>
          <a:p>
            <a:r>
              <a:rPr lang="pl-PL" sz="7000" dirty="0">
                <a:solidFill>
                  <a:schemeClr val="tx1"/>
                </a:solidFill>
                <a:latin typeface="+mj-lt"/>
              </a:rPr>
              <a:t>S</a:t>
            </a:r>
            <a:r>
              <a:rPr lang="fr-FR" sz="7000" dirty="0">
                <a:solidFill>
                  <a:schemeClr val="tx1"/>
                </a:solidFill>
                <a:latin typeface="+mj-lt"/>
              </a:rPr>
              <a:t>cénariste de bande</a:t>
            </a:r>
            <a:r>
              <a:rPr lang="pl-PL" sz="7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desin</a:t>
            </a:r>
            <a:r>
              <a:rPr lang="fr-FR" sz="7000" dirty="0">
                <a:solidFill>
                  <a:schemeClr val="tx1"/>
                </a:solidFill>
                <a:latin typeface="+mj-lt"/>
              </a:rPr>
              <a:t>é</a:t>
            </a:r>
            <a:r>
              <a:rPr lang="pl-PL" sz="7000" dirty="0">
                <a:solidFill>
                  <a:schemeClr val="tx1"/>
                </a:solidFill>
                <a:latin typeface="+mj-lt"/>
              </a:rPr>
              <a:t>e, 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journaliste</a:t>
            </a:r>
            <a:r>
              <a:rPr lang="pl-PL" sz="7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7000" dirty="0">
                <a:solidFill>
                  <a:schemeClr val="tx1"/>
                </a:solidFill>
                <a:latin typeface="+mj-lt"/>
              </a:rPr>
              <a:t>é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crivain</a:t>
            </a:r>
            <a:r>
              <a:rPr lang="pl-PL" sz="7000" dirty="0">
                <a:solidFill>
                  <a:schemeClr val="tx1"/>
                </a:solidFill>
                <a:latin typeface="+mj-lt"/>
              </a:rPr>
              <a:t> et 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humoriste</a:t>
            </a:r>
            <a:r>
              <a:rPr lang="pl-PL" sz="7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fran</a:t>
            </a:r>
            <a:r>
              <a:rPr lang="fr-FR" sz="7000" dirty="0">
                <a:solidFill>
                  <a:schemeClr val="tx1"/>
                </a:solidFill>
                <a:latin typeface="+mj-lt"/>
              </a:rPr>
              <a:t>ç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ais</a:t>
            </a:r>
            <a:r>
              <a:rPr lang="pl-PL" sz="7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7000" dirty="0">
                <a:solidFill>
                  <a:schemeClr val="tx1"/>
                </a:solidFill>
                <a:latin typeface="+mj-lt"/>
              </a:rPr>
              <a:t>é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galement</a:t>
            </a:r>
            <a:r>
              <a:rPr lang="pl-PL" sz="7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producteur</a:t>
            </a:r>
            <a:r>
              <a:rPr lang="pl-PL" sz="7000" dirty="0">
                <a:solidFill>
                  <a:schemeClr val="tx1"/>
                </a:solidFill>
                <a:latin typeface="+mj-lt"/>
              </a:rPr>
              <a:t>, r</a:t>
            </a:r>
            <a:r>
              <a:rPr lang="fr-FR" sz="7000" dirty="0">
                <a:solidFill>
                  <a:schemeClr val="tx1"/>
                </a:solidFill>
                <a:latin typeface="+mj-lt"/>
              </a:rPr>
              <a:t>é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alisateur</a:t>
            </a:r>
            <a:r>
              <a:rPr lang="pl-PL" sz="7000" dirty="0">
                <a:solidFill>
                  <a:schemeClr val="tx1"/>
                </a:solidFill>
                <a:latin typeface="+mj-lt"/>
              </a:rPr>
              <a:t> et 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sc</a:t>
            </a:r>
            <a:r>
              <a:rPr lang="fr-FR" sz="7000" dirty="0">
                <a:solidFill>
                  <a:schemeClr val="tx1"/>
                </a:solidFill>
                <a:latin typeface="+mj-lt"/>
              </a:rPr>
              <a:t>é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nariste</a:t>
            </a:r>
            <a:r>
              <a:rPr lang="pl-PL" sz="7000" dirty="0">
                <a:solidFill>
                  <a:schemeClr val="tx1"/>
                </a:solidFill>
                <a:latin typeface="+mj-lt"/>
              </a:rPr>
              <a:t> de </a:t>
            </a:r>
            <a:r>
              <a:rPr lang="pl-PL" sz="7000" dirty="0" err="1">
                <a:solidFill>
                  <a:schemeClr val="tx1"/>
                </a:solidFill>
                <a:latin typeface="+mj-lt"/>
              </a:rPr>
              <a:t>films</a:t>
            </a:r>
            <a:endParaRPr lang="pl-PL" sz="7000" dirty="0">
              <a:solidFill>
                <a:schemeClr val="tx1"/>
              </a:solidFill>
              <a:latin typeface="+mj-lt"/>
            </a:endParaRPr>
          </a:p>
          <a:p>
            <a:endParaRPr lang="pl-PL" sz="7000" dirty="0">
              <a:solidFill>
                <a:schemeClr val="tx1"/>
              </a:solidFill>
              <a:latin typeface="+mj-lt"/>
            </a:endParaRPr>
          </a:p>
          <a:p>
            <a:r>
              <a:rPr lang="pl-PL" sz="7000" dirty="0">
                <a:solidFill>
                  <a:schemeClr val="tx1"/>
                </a:solidFill>
                <a:latin typeface="+mj-lt"/>
              </a:rPr>
              <a:t>„</a:t>
            </a:r>
            <a:r>
              <a:rPr lang="pl-PL" sz="7000" b="1" dirty="0" err="1">
                <a:solidFill>
                  <a:srgbClr val="202122"/>
                </a:solidFill>
                <a:latin typeface="+mj-lt"/>
              </a:rPr>
              <a:t>Astérix</a:t>
            </a:r>
            <a:r>
              <a:rPr lang="pl-PL" sz="7000" b="1" dirty="0">
                <a:solidFill>
                  <a:srgbClr val="202122"/>
                </a:solidFill>
                <a:latin typeface="+mj-lt"/>
              </a:rPr>
              <a:t>”</a:t>
            </a:r>
          </a:p>
          <a:p>
            <a:endParaRPr lang="pl-PL" sz="7000" dirty="0">
              <a:solidFill>
                <a:schemeClr val="tx1"/>
              </a:solidFill>
              <a:latin typeface="+mj-lt"/>
            </a:endParaRPr>
          </a:p>
          <a:p>
            <a:r>
              <a:rPr lang="pl-PL" sz="7000" b="1" dirty="0">
                <a:solidFill>
                  <a:srgbClr val="202122"/>
                </a:solidFill>
                <a:latin typeface="+mj-lt"/>
              </a:rPr>
              <a:t>„Petit Nicolas”</a:t>
            </a:r>
          </a:p>
          <a:p>
            <a:endParaRPr lang="pl-PL" sz="7000" b="1" dirty="0">
              <a:solidFill>
                <a:srgbClr val="202122"/>
              </a:solidFill>
              <a:latin typeface="+mj-lt"/>
            </a:endParaRPr>
          </a:p>
          <a:p>
            <a:r>
              <a:rPr lang="pl-PL" sz="7000" b="1" dirty="0">
                <a:solidFill>
                  <a:srgbClr val="202122"/>
                </a:solidFill>
                <a:latin typeface="+mj-lt"/>
              </a:rPr>
              <a:t>„</a:t>
            </a:r>
            <a:r>
              <a:rPr lang="pl-PL" sz="7000" b="1" dirty="0" err="1">
                <a:solidFill>
                  <a:srgbClr val="202122"/>
                </a:solidFill>
                <a:latin typeface="+mj-lt"/>
              </a:rPr>
              <a:t>Lucky</a:t>
            </a:r>
            <a:r>
              <a:rPr lang="pl-PL" sz="7000" b="1" dirty="0">
                <a:solidFill>
                  <a:srgbClr val="202122"/>
                </a:solidFill>
                <a:latin typeface="+mj-lt"/>
              </a:rPr>
              <a:t> Luke”</a:t>
            </a:r>
          </a:p>
          <a:p>
            <a:endParaRPr lang="pl-PL" sz="3200" dirty="0">
              <a:solidFill>
                <a:schemeClr val="tx1"/>
              </a:solidFill>
              <a:latin typeface="-apple-system"/>
            </a:endParaRPr>
          </a:p>
          <a:p>
            <a:pPr marL="0" indent="0">
              <a:buNone/>
            </a:pPr>
            <a:endParaRPr lang="pl-PL" sz="3200" b="1" dirty="0">
              <a:solidFill>
                <a:srgbClr val="202122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pl-PL" sz="3200" b="1" dirty="0">
              <a:solidFill>
                <a:srgbClr val="202122"/>
              </a:solidFill>
              <a:latin typeface="inherit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-apple-system"/>
            </a:endParaRPr>
          </a:p>
          <a:p>
            <a:endParaRPr lang="pl-PL" dirty="0">
              <a:solidFill>
                <a:schemeClr val="tx1"/>
              </a:solidFill>
              <a:latin typeface="-apple-syste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E8DB6F-3FA9-40E5-80A9-F9D0C683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79" y="1224079"/>
            <a:ext cx="3506948" cy="55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0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06D72-6033-412B-BFDC-854BE7B3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l-PL" sz="5900" b="1" dirty="0"/>
              <a:t>ENFANCE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AF8271-7007-4024-B8E1-170CC7193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Naissance</a:t>
            </a:r>
            <a:r>
              <a:rPr lang="pl-PL" dirty="0"/>
              <a:t> </a:t>
            </a:r>
            <a:r>
              <a:rPr lang="pl-PL" b="0" i="0" dirty="0">
                <a:solidFill>
                  <a:srgbClr val="1D1D1B"/>
                </a:solidFill>
                <a:effectLst/>
                <a:latin typeface="Montserrat"/>
              </a:rPr>
              <a:t>en 1926 à Paris</a:t>
            </a:r>
          </a:p>
          <a:p>
            <a:r>
              <a:rPr lang="pl-PL" dirty="0" err="1"/>
              <a:t>Départ</a:t>
            </a:r>
            <a:r>
              <a:rPr lang="pl-PL" dirty="0"/>
              <a:t> </a:t>
            </a:r>
            <a:r>
              <a:rPr lang="pl-PL" dirty="0" err="1"/>
              <a:t>pour</a:t>
            </a:r>
            <a:r>
              <a:rPr lang="pl-PL" dirty="0"/>
              <a:t> Buenos Aires </a:t>
            </a:r>
            <a:r>
              <a:rPr lang="pl-PL" dirty="0" err="1"/>
              <a:t>avec</a:t>
            </a:r>
            <a:r>
              <a:rPr lang="pl-PL" dirty="0"/>
              <a:t> </a:t>
            </a:r>
            <a:r>
              <a:rPr lang="pl-PL" dirty="0" err="1"/>
              <a:t>ses</a:t>
            </a:r>
            <a:r>
              <a:rPr lang="pl-PL" dirty="0"/>
              <a:t> </a:t>
            </a:r>
            <a:r>
              <a:rPr lang="pl-PL" dirty="0" err="1"/>
              <a:t>parents</a:t>
            </a:r>
            <a:endParaRPr lang="pl-PL" dirty="0"/>
          </a:p>
          <a:p>
            <a:r>
              <a:rPr lang="pl-PL" dirty="0">
                <a:solidFill>
                  <a:srgbClr val="1D1D1B"/>
                </a:solidFill>
                <a:latin typeface="Montserrat"/>
              </a:rPr>
              <a:t>S</a:t>
            </a:r>
            <a:r>
              <a:rPr lang="fr-FR" b="0" i="0" dirty="0">
                <a:solidFill>
                  <a:srgbClr val="1D1D1B"/>
                </a:solidFill>
                <a:effectLst/>
                <a:latin typeface="Montserrat"/>
              </a:rPr>
              <a:t>colarité dans l’école française de la capitale </a:t>
            </a:r>
            <a:r>
              <a:rPr lang="pl-PL" b="0" i="0" dirty="0">
                <a:solidFill>
                  <a:srgbClr val="1D1D1B"/>
                </a:solidFill>
                <a:effectLst/>
                <a:latin typeface="Montserrat"/>
              </a:rPr>
              <a:t>A</a:t>
            </a:r>
            <a:r>
              <a:rPr lang="fr-FR" b="0" i="0" dirty="0">
                <a:solidFill>
                  <a:srgbClr val="1D1D1B"/>
                </a:solidFill>
                <a:effectLst/>
                <a:latin typeface="Montserrat"/>
              </a:rPr>
              <a:t>rgentine</a:t>
            </a:r>
            <a:endParaRPr lang="pl-PL" b="0" i="0" dirty="0">
              <a:solidFill>
                <a:srgbClr val="1D1D1B"/>
              </a:solidFill>
              <a:effectLst/>
              <a:latin typeface="Montserrat"/>
            </a:endParaRPr>
          </a:p>
          <a:p>
            <a:r>
              <a:rPr lang="pl-PL" dirty="0" err="1">
                <a:solidFill>
                  <a:srgbClr val="1D1D1B"/>
                </a:solidFill>
                <a:latin typeface="Montserrat"/>
              </a:rPr>
              <a:t>B</a:t>
            </a:r>
            <a:r>
              <a:rPr lang="pl-PL" b="0" i="0" dirty="0" err="1">
                <a:solidFill>
                  <a:srgbClr val="1D1D1B"/>
                </a:solidFill>
                <a:effectLst/>
                <a:latin typeface="Montserrat"/>
              </a:rPr>
              <a:t>accalauréat</a:t>
            </a:r>
            <a:r>
              <a:rPr lang="pl-PL" b="0" i="0" dirty="0">
                <a:solidFill>
                  <a:srgbClr val="1D1D1B"/>
                </a:solidFill>
                <a:effectLst/>
                <a:latin typeface="Montserrat"/>
              </a:rPr>
              <a:t> en 1943</a:t>
            </a:r>
          </a:p>
          <a:p>
            <a:r>
              <a:rPr lang="pl-PL" dirty="0">
                <a:solidFill>
                  <a:srgbClr val="1D1D1B"/>
                </a:solidFill>
                <a:latin typeface="Montserrat"/>
              </a:rPr>
              <a:t>C</a:t>
            </a:r>
            <a:r>
              <a:rPr lang="fr-FR" b="0" i="0" dirty="0">
                <a:solidFill>
                  <a:srgbClr val="1D1D1B"/>
                </a:solidFill>
                <a:effectLst/>
                <a:latin typeface="Montserrat"/>
              </a:rPr>
              <a:t>omptable adjoint</a:t>
            </a:r>
            <a:r>
              <a:rPr lang="pl-PL" b="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fr-FR" b="0" i="0" dirty="0">
                <a:solidFill>
                  <a:srgbClr val="1D1D1B"/>
                </a:solidFill>
                <a:effectLst/>
                <a:latin typeface="Montserrat"/>
              </a:rPr>
              <a:t>dans une entreprise de pneumatiques</a:t>
            </a:r>
            <a:endParaRPr lang="pl-PL" b="0" i="0" dirty="0">
              <a:solidFill>
                <a:srgbClr val="1D1D1B"/>
              </a:solidFill>
              <a:effectLst/>
              <a:latin typeface="Montserrat"/>
            </a:endParaRPr>
          </a:p>
          <a:p>
            <a:r>
              <a:rPr lang="pl-PL" dirty="0" err="1"/>
              <a:t>Départ</a:t>
            </a:r>
            <a:r>
              <a:rPr lang="pl-PL" dirty="0"/>
              <a:t> </a:t>
            </a:r>
            <a:r>
              <a:rPr lang="pl-PL" dirty="0" err="1"/>
              <a:t>pour</a:t>
            </a:r>
            <a:r>
              <a:rPr lang="pl-PL" dirty="0"/>
              <a:t> New York </a:t>
            </a:r>
            <a:r>
              <a:rPr lang="pl-PL" dirty="0" err="1"/>
              <a:t>avec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b="0" i="0" dirty="0" err="1">
                <a:solidFill>
                  <a:srgbClr val="1D1D1B"/>
                </a:solidFill>
                <a:effectLst/>
                <a:latin typeface="Montserrat"/>
              </a:rPr>
              <a:t>mère</a:t>
            </a:r>
            <a:r>
              <a:rPr lang="pl-PL" b="0" i="0" dirty="0">
                <a:solidFill>
                  <a:srgbClr val="1D1D1B"/>
                </a:solidFill>
                <a:effectLst/>
                <a:latin typeface="Montserrat"/>
              </a:rPr>
              <a:t> en 1945</a:t>
            </a:r>
          </a:p>
          <a:p>
            <a:r>
              <a:rPr lang="pl-PL" dirty="0" err="1"/>
              <a:t>Retour</a:t>
            </a:r>
            <a:r>
              <a:rPr lang="pl-PL" dirty="0"/>
              <a:t> </a:t>
            </a:r>
            <a:r>
              <a:rPr lang="fr-FR" b="0" i="0" dirty="0">
                <a:solidFill>
                  <a:srgbClr val="1D1D1B"/>
                </a:solidFill>
                <a:effectLst/>
                <a:latin typeface="Montserrat"/>
              </a:rPr>
              <a:t>en France l’année suivante</a:t>
            </a:r>
            <a:r>
              <a:rPr lang="pl-PL" b="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fr-FR" b="0" i="0" dirty="0">
                <a:solidFill>
                  <a:srgbClr val="1D1D1B"/>
                </a:solidFill>
                <a:effectLst/>
                <a:latin typeface="Montserrat"/>
              </a:rPr>
              <a:t>pour effectuer son service militaire</a:t>
            </a:r>
            <a:endParaRPr lang="pl-PL" b="0" i="0" dirty="0">
              <a:solidFill>
                <a:srgbClr val="1D1D1B"/>
              </a:solidFill>
              <a:effectLst/>
              <a:latin typeface="Montserrat"/>
            </a:endParaRPr>
          </a:p>
          <a:p>
            <a:r>
              <a:rPr lang="pl-PL" b="1" dirty="0">
                <a:solidFill>
                  <a:srgbClr val="1D1D1B"/>
                </a:solidFill>
                <a:latin typeface="Montserrat"/>
              </a:rPr>
              <a:t>Emploi </a:t>
            </a:r>
            <a:r>
              <a:rPr lang="fr-FR" b="1" i="0" dirty="0">
                <a:solidFill>
                  <a:srgbClr val="1D1D1B"/>
                </a:solidFill>
                <a:effectLst/>
                <a:latin typeface="Montserrat"/>
              </a:rPr>
              <a:t>dans une petite agence</a:t>
            </a:r>
            <a:r>
              <a:rPr lang="pl-PL" b="1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fr-FR" b="1" i="0" dirty="0">
                <a:solidFill>
                  <a:srgbClr val="1D1D1B"/>
                </a:solidFill>
                <a:effectLst/>
                <a:latin typeface="Montserrat"/>
              </a:rPr>
              <a:t>de publicité</a:t>
            </a:r>
            <a:r>
              <a:rPr lang="pl-PL" b="1" i="0" dirty="0">
                <a:solidFill>
                  <a:srgbClr val="1D1D1B"/>
                </a:solidFill>
                <a:effectLst/>
                <a:latin typeface="Montserrat"/>
              </a:rPr>
              <a:t> à New York en 1948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254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170FC-170B-455C-BB98-6BBC75DC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0"/>
            <a:ext cx="11508509" cy="1485900"/>
          </a:xfrm>
        </p:spPr>
        <p:txBody>
          <a:bodyPr>
            <a:noAutofit/>
          </a:bodyPr>
          <a:lstStyle/>
          <a:p>
            <a:pPr algn="ctr"/>
            <a:r>
              <a:rPr lang="pl-PL" sz="5900" b="1" i="0" dirty="0">
                <a:solidFill>
                  <a:srgbClr val="1D1D1B"/>
                </a:solidFill>
                <a:effectLst/>
              </a:rPr>
              <a:t>RENCONTRES DÉTERMINANTES </a:t>
            </a:r>
            <a:br>
              <a:rPr lang="pl-PL" sz="5900" b="1" i="0" dirty="0">
                <a:solidFill>
                  <a:srgbClr val="1D1D1B"/>
                </a:solidFill>
                <a:effectLst/>
              </a:rPr>
            </a:br>
            <a:endParaRPr lang="pl-PL" sz="5900" b="1" i="0" dirty="0">
              <a:solidFill>
                <a:srgbClr val="1D1D1B"/>
              </a:solidFill>
              <a:effectLst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6F80A9-7D6A-4499-9446-49DACFCA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0328" y="1237673"/>
            <a:ext cx="5116944" cy="56203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 err="1">
                <a:solidFill>
                  <a:srgbClr val="1D1D1B"/>
                </a:solidFill>
                <a:latin typeface="Montserrat"/>
              </a:rPr>
              <a:t>Rencontre</a:t>
            </a:r>
            <a:r>
              <a:rPr lang="pl-PL" sz="2800" dirty="0">
                <a:solidFill>
                  <a:srgbClr val="1D1D1B"/>
                </a:solidFill>
                <a:latin typeface="Montserrat"/>
              </a:rPr>
              <a:t> </a:t>
            </a:r>
            <a:r>
              <a:rPr lang="pl-PL" sz="2800" dirty="0" err="1">
                <a:solidFill>
                  <a:srgbClr val="1D1D1B"/>
                </a:solidFill>
                <a:latin typeface="Montserrat"/>
              </a:rPr>
              <a:t>avec</a:t>
            </a:r>
            <a:r>
              <a:rPr lang="pl-PL" sz="2800" dirty="0">
                <a:solidFill>
                  <a:srgbClr val="1D1D1B"/>
                </a:solidFill>
                <a:latin typeface="Montserrat"/>
              </a:rPr>
              <a:t> </a:t>
            </a:r>
            <a:r>
              <a:rPr lang="fr-FR" sz="2800" b="1" i="0" dirty="0">
                <a:solidFill>
                  <a:srgbClr val="1D1D1B"/>
                </a:solidFill>
                <a:effectLst/>
                <a:latin typeface="Montserrat"/>
              </a:rPr>
              <a:t>Georges Troisfontaines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, directeur de l'agence World Press</a:t>
            </a:r>
            <a:r>
              <a:rPr lang="pl-PL" sz="2800" dirty="0">
                <a:solidFill>
                  <a:srgbClr val="1D1D1B"/>
                </a:solidFill>
                <a:latin typeface="Montserrat"/>
              </a:rPr>
              <a:t> 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qui </a:t>
            </a:r>
            <a:r>
              <a:rPr lang="fr-FR" sz="2800" b="0" i="0" dirty="0">
                <a:solidFill>
                  <a:srgbClr val="000000"/>
                </a:solidFill>
                <a:effectLst/>
                <a:latin typeface="Montserrat"/>
              </a:rPr>
              <a:t>lui 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Montserrat"/>
              </a:rPr>
              <a:t>a </a:t>
            </a:r>
            <a:r>
              <a:rPr lang="fr-FR" sz="2800" b="0" i="0" dirty="0">
                <a:solidFill>
                  <a:srgbClr val="000000"/>
                </a:solidFill>
                <a:effectLst/>
                <a:latin typeface="Montserrat"/>
              </a:rPr>
              <a:t>confi</a:t>
            </a:r>
            <a:r>
              <a:rPr lang="en-GB" sz="2800" dirty="0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</a:rPr>
              <a:t>é</a:t>
            </a:r>
            <a:r>
              <a:rPr lang="fr-FR" sz="2800" b="0" i="0" dirty="0">
                <a:solidFill>
                  <a:srgbClr val="000000"/>
                </a:solidFill>
                <a:effectLst/>
                <a:latin typeface="Montserrat"/>
              </a:rPr>
              <a:t> le poste de directeur de l'antenne parisienne de W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Montserrat"/>
              </a:rPr>
              <a:t>orld</a:t>
            </a:r>
            <a:r>
              <a:rPr lang="fr-FR" sz="2800" b="0" i="0" dirty="0">
                <a:solidFill>
                  <a:srgbClr val="000000"/>
                </a:solidFill>
                <a:effectLst/>
                <a:latin typeface="Montserrat"/>
              </a:rPr>
              <a:t> P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Montserrat"/>
              </a:rPr>
              <a:t>ress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1D1D1B"/>
                </a:solidFill>
                <a:latin typeface="Montserrat"/>
              </a:rPr>
              <a:t>R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encontre</a:t>
            </a:r>
            <a:r>
              <a:rPr lang="pl-PL" sz="2800" dirty="0">
                <a:solidFill>
                  <a:srgbClr val="1D1D1B"/>
                </a:solidFill>
                <a:latin typeface="Montserrat"/>
              </a:rPr>
              <a:t> </a:t>
            </a:r>
            <a:r>
              <a:rPr lang="pl-PL" sz="2800" dirty="0" err="1">
                <a:solidFill>
                  <a:srgbClr val="1D1D1B"/>
                </a:solidFill>
                <a:latin typeface="Montserrat"/>
              </a:rPr>
              <a:t>avec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 </a:t>
            </a:r>
            <a:r>
              <a:rPr lang="fr-FR" sz="2800" b="1" i="0" dirty="0">
                <a:solidFill>
                  <a:srgbClr val="1D1D1B"/>
                </a:solidFill>
                <a:effectLst/>
                <a:latin typeface="Montserrat"/>
              </a:rPr>
              <a:t>Albert Uderzo</a:t>
            </a:r>
            <a:r>
              <a:rPr lang="pl-PL" sz="2800" b="1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pl-PL" sz="2800" i="0" dirty="0" err="1">
                <a:solidFill>
                  <a:srgbClr val="1D1D1B"/>
                </a:solidFill>
                <a:effectLst/>
                <a:latin typeface="Montserrat"/>
              </a:rPr>
              <a:t>avec</a:t>
            </a:r>
            <a:r>
              <a:rPr lang="pl-PL" sz="280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fr-FR" sz="2800" b="0" i="0" dirty="0">
                <a:solidFill>
                  <a:srgbClr val="000000"/>
                </a:solidFill>
                <a:effectLst/>
                <a:latin typeface="Montserrat"/>
              </a:rPr>
              <a:t>lequel il </a:t>
            </a:r>
            <a:r>
              <a:rPr lang="en-GB" sz="2800" dirty="0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</a:rPr>
              <a:t>a </a:t>
            </a:r>
            <a:r>
              <a:rPr lang="en-GB" sz="2800" dirty="0" err="1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</a:rPr>
              <a:t>réalisé</a:t>
            </a:r>
            <a:r>
              <a:rPr lang="fr-FR" sz="2800" b="0" i="0" dirty="0">
                <a:solidFill>
                  <a:srgbClr val="000000"/>
                </a:solidFill>
                <a:effectLst/>
                <a:latin typeface="Montserrat"/>
              </a:rPr>
              <a:t> les séries:</a:t>
            </a:r>
            <a:r>
              <a:rPr lang="pl-PL" sz="2800" b="1" i="0" dirty="0">
                <a:solidFill>
                  <a:srgbClr val="1D1D1B"/>
                </a:solidFill>
                <a:effectLst/>
                <a:latin typeface="Montserrat"/>
              </a:rPr>
              <a:t>  </a:t>
            </a:r>
            <a:endParaRPr lang="pl-PL" sz="2800" dirty="0">
              <a:solidFill>
                <a:srgbClr val="1D1D1B"/>
              </a:solidFill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„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Jehan Pistolet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”</a:t>
            </a:r>
            <a:endParaRPr lang="pl-PL" sz="2800" dirty="0">
              <a:solidFill>
                <a:srgbClr val="1D1D1B"/>
              </a:solidFill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„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Oumpah-Pah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”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endParaRPr lang="pl-PL" sz="2800" dirty="0">
              <a:solidFill>
                <a:srgbClr val="1D1D1B"/>
              </a:solidFill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„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Astérix</a:t>
            </a:r>
            <a:r>
              <a:rPr lang="pl-PL" sz="2800" b="0" i="0" dirty="0">
                <a:solidFill>
                  <a:srgbClr val="1D1D1B"/>
                </a:solidFill>
                <a:effectLst/>
                <a:latin typeface="Montserrat"/>
              </a:rPr>
              <a:t>”</a:t>
            </a:r>
            <a:endParaRPr lang="pl-PL" sz="2800" dirty="0">
              <a:latin typeface="Montserra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4B3153-A4F8-452F-A775-0C795BCF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45" y="2382982"/>
            <a:ext cx="5124955" cy="35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0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BAE521-B077-4452-94E2-6DE45A38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pl-PL" sz="5900" b="1" i="0" dirty="0">
                <a:solidFill>
                  <a:srgbClr val="1D1D1B"/>
                </a:solidFill>
                <a:effectLst/>
              </a:rPr>
              <a:t>L’AVENTURE PILOTE</a:t>
            </a:r>
            <a:br>
              <a:rPr lang="pl-PL" sz="5900" b="1" i="0" dirty="0">
                <a:solidFill>
                  <a:srgbClr val="1D1D1B"/>
                </a:solidFill>
                <a:effectLst/>
              </a:rPr>
            </a:br>
            <a:endParaRPr lang="pl-PL" sz="59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4FC27E-C41D-4270-B2C5-339583F4E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509" y="1736436"/>
            <a:ext cx="4747491" cy="50153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1D1D1B"/>
                </a:solidFill>
                <a:latin typeface="Montserrat"/>
              </a:rPr>
              <a:t>C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ollabor</a:t>
            </a:r>
            <a:r>
              <a:rPr lang="pl-PL" sz="2800" b="0" i="0" dirty="0" err="1">
                <a:solidFill>
                  <a:srgbClr val="1D1D1B"/>
                </a:solidFill>
                <a:effectLst/>
                <a:latin typeface="Montserrat"/>
              </a:rPr>
              <a:t>ation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 au</a:t>
            </a:r>
            <a:r>
              <a:rPr lang="pl-PL" sz="2800" dirty="0">
                <a:solidFill>
                  <a:srgbClr val="1D1D1B"/>
                </a:solidFill>
                <a:latin typeface="Montserrat"/>
              </a:rPr>
              <a:t> </a:t>
            </a:r>
            <a:r>
              <a:rPr lang="pl-PL" sz="2800" dirty="0" err="1">
                <a:solidFill>
                  <a:srgbClr val="1D1D1B"/>
                </a:solidFill>
                <a:latin typeface="Montserrat"/>
              </a:rPr>
              <a:t>magazine</a:t>
            </a:r>
            <a:r>
              <a:rPr lang="pl-PL" sz="2800" dirty="0">
                <a:solidFill>
                  <a:srgbClr val="1D1D1B"/>
                </a:solidFill>
                <a:latin typeface="Montserrat"/>
              </a:rPr>
              <a:t> </a:t>
            </a:r>
            <a:r>
              <a:rPr lang="fr-FR" sz="2800" b="0" i="1" dirty="0">
                <a:solidFill>
                  <a:srgbClr val="1D1D1B"/>
                </a:solidFill>
                <a:effectLst/>
                <a:latin typeface="Montserrat"/>
              </a:rPr>
              <a:t>Tintin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 </a:t>
            </a:r>
            <a:endParaRPr lang="pl-PL" sz="2800" b="0" i="0" dirty="0">
              <a:solidFill>
                <a:srgbClr val="1D1D1B"/>
              </a:solidFill>
              <a:effectLst/>
              <a:latin typeface="Montserra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b="1" i="0" dirty="0" err="1">
                <a:solidFill>
                  <a:srgbClr val="000000"/>
                </a:solidFill>
                <a:effectLst/>
                <a:latin typeface="Montserrat"/>
              </a:rPr>
              <a:t>Création</a:t>
            </a:r>
            <a:r>
              <a:rPr lang="fr-FR" sz="2800" b="1" i="0" dirty="0">
                <a:solidFill>
                  <a:srgbClr val="1D1D1B"/>
                </a:solidFill>
                <a:effectLst/>
                <a:latin typeface="Montserrat"/>
              </a:rPr>
              <a:t> avec Charlier</a:t>
            </a:r>
            <a:r>
              <a:rPr lang="pl-PL" sz="2800" b="1" i="0" dirty="0">
                <a:solidFill>
                  <a:srgbClr val="1D1D1B"/>
                </a:solidFill>
                <a:effectLst/>
                <a:latin typeface="Montserrat"/>
              </a:rPr>
              <a:t> et </a:t>
            </a:r>
            <a:r>
              <a:rPr lang="fr-FR" sz="2800" b="1" i="0" dirty="0">
                <a:solidFill>
                  <a:srgbClr val="1D1D1B"/>
                </a:solidFill>
                <a:effectLst/>
                <a:latin typeface="Montserrat"/>
              </a:rPr>
              <a:t>Uderzo</a:t>
            </a:r>
            <a:r>
              <a:rPr lang="pl-PL" sz="2800" b="1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fr-FR" sz="2800" b="1" i="0" dirty="0">
                <a:solidFill>
                  <a:srgbClr val="1D1D1B"/>
                </a:solidFill>
                <a:effectLst/>
                <a:latin typeface="Montserrat"/>
              </a:rPr>
              <a:t>l</a:t>
            </a:r>
            <a:r>
              <a:rPr lang="pl-PL" sz="2800" b="1" i="0" dirty="0">
                <a:solidFill>
                  <a:srgbClr val="1D1D1B"/>
                </a:solidFill>
                <a:effectLst/>
                <a:latin typeface="Montserrat"/>
              </a:rPr>
              <a:t>e </a:t>
            </a:r>
            <a:r>
              <a:rPr lang="fr-FR" sz="2800" b="1" i="0" dirty="0">
                <a:solidFill>
                  <a:srgbClr val="1D1D1B"/>
                </a:solidFill>
                <a:effectLst/>
                <a:latin typeface="Montserrat"/>
              </a:rPr>
              <a:t>magazine </a:t>
            </a:r>
            <a:r>
              <a:rPr lang="fr-FR" sz="2800" b="1" i="1" dirty="0">
                <a:solidFill>
                  <a:srgbClr val="1D1D1B"/>
                </a:solidFill>
                <a:effectLst/>
                <a:latin typeface="Montserrat"/>
              </a:rPr>
              <a:t>Pilote</a:t>
            </a:r>
            <a:r>
              <a:rPr lang="fr-FR" sz="2800" b="1" i="0" dirty="0">
                <a:solidFill>
                  <a:srgbClr val="1D1D1B"/>
                </a:solidFill>
                <a:effectLst/>
                <a:latin typeface="Montserrat"/>
              </a:rPr>
              <a:t> en 1959</a:t>
            </a:r>
            <a:endParaRPr lang="pl-PL" sz="2800" b="1" dirty="0">
              <a:solidFill>
                <a:srgbClr val="1D1D1B"/>
              </a:solidFill>
              <a:latin typeface="Montserra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1D1D1B"/>
                </a:solidFill>
                <a:latin typeface="Montserrat"/>
              </a:rPr>
              <a:t>P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ubli</a:t>
            </a:r>
            <a:r>
              <a:rPr lang="pl-PL" sz="2800" b="0" i="0" dirty="0" err="1">
                <a:solidFill>
                  <a:srgbClr val="1D1D1B"/>
                </a:solidFill>
                <a:effectLst/>
                <a:latin typeface="Montserrat"/>
              </a:rPr>
              <a:t>cation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 </a:t>
            </a:r>
            <a:r>
              <a:rPr lang="pl-PL" sz="2800" dirty="0">
                <a:solidFill>
                  <a:srgbClr val="1D1D1B"/>
                </a:solidFill>
                <a:latin typeface="Montserrat"/>
              </a:rPr>
              <a:t>d</a:t>
            </a:r>
            <a:r>
              <a:rPr lang="fr-FR" sz="2800" b="0" i="0" dirty="0">
                <a:solidFill>
                  <a:srgbClr val="1D1D1B"/>
                </a:solidFill>
                <a:effectLst/>
                <a:latin typeface="Montserrat"/>
              </a:rPr>
              <a:t>es toutes premières péripéties d’Astérix</a:t>
            </a:r>
            <a:endParaRPr lang="pl-PL" sz="2800" dirty="0">
              <a:latin typeface="Montserrat"/>
            </a:endParaRPr>
          </a:p>
        </p:txBody>
      </p:sp>
      <p:pic>
        <p:nvPicPr>
          <p:cNvPr id="3074" name="Picture 2" descr="ExTreBeO: De la C a la C (20). René Goscinny">
            <a:extLst>
              <a:ext uri="{FF2B5EF4-FFF2-40B4-BE49-F238E27FC236}">
                <a16:creationId xmlns:a16="http://schemas.microsoft.com/office/drawing/2014/main" id="{F3F29EC6-7CC0-45E5-B4D1-FD5F9899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7" y="2368262"/>
            <a:ext cx="5995689" cy="33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21132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1611</TotalTime>
  <Words>805</Words>
  <Application>Microsoft Office PowerPoint</Application>
  <PresentationFormat>Panoramiczny</PresentationFormat>
  <Paragraphs>154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-apple-system</vt:lpstr>
      <vt:lpstr>Arial</vt:lpstr>
      <vt:lpstr>Calibri</vt:lpstr>
      <vt:lpstr>Franklin Gothic Book</vt:lpstr>
      <vt:lpstr>inherit</vt:lpstr>
      <vt:lpstr>Montserrat</vt:lpstr>
      <vt:lpstr>Times New Roman</vt:lpstr>
      <vt:lpstr>Wingdings</vt:lpstr>
      <vt:lpstr>Przycinanie</vt:lpstr>
      <vt:lpstr> la vie et l’oeuvre de rené goscinny </vt:lpstr>
      <vt:lpstr>PLAN DE LA PRÉSENTATION</vt:lpstr>
      <vt:lpstr>VOCABULAIRE</vt:lpstr>
      <vt:lpstr>VOCABULAIRE</vt:lpstr>
      <vt:lpstr>VOCABULAIRE</vt:lpstr>
      <vt:lpstr>RENÉ GOSCINNY QUI EST-CE?</vt:lpstr>
      <vt:lpstr>ENFANCE</vt:lpstr>
      <vt:lpstr>RENCONTRES DÉTERMINANTES  </vt:lpstr>
      <vt:lpstr>L’AVENTURE PILOTE </vt:lpstr>
      <vt:lpstr>DES NOMBREUSES COLLABORATIONS  </vt:lpstr>
      <vt:lpstr>DU CÔTÉ DU GRAND ÉCRAN</vt:lpstr>
      <vt:lpstr>VIE PRIVÉE </vt:lpstr>
      <vt:lpstr>MORT </vt:lpstr>
      <vt:lpstr>QUIZ</vt:lpstr>
      <vt:lpstr>RÉPONSES</vt:lpstr>
      <vt:lpstr>BIBLIOGRAPHIE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écrivains français d'une renommée mondiale‌</dc:title>
  <dc:creator>Lis  Wioleta</dc:creator>
  <cp:lastModifiedBy>Kawalec Beata</cp:lastModifiedBy>
  <cp:revision>81</cp:revision>
  <dcterms:created xsi:type="dcterms:W3CDTF">2021-04-15T16:33:10Z</dcterms:created>
  <dcterms:modified xsi:type="dcterms:W3CDTF">2021-06-10T10:01:54Z</dcterms:modified>
</cp:coreProperties>
</file>