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9"/>
  </p:notesMasterIdLst>
  <p:sldIdLst>
    <p:sldId id="256" r:id="rId2"/>
    <p:sldId id="257" r:id="rId3"/>
    <p:sldId id="268" r:id="rId4"/>
    <p:sldId id="259" r:id="rId5"/>
    <p:sldId id="265" r:id="rId6"/>
    <p:sldId id="266" r:id="rId7"/>
    <p:sldId id="269" r:id="rId8"/>
    <p:sldId id="271" r:id="rId9"/>
    <p:sldId id="260" r:id="rId10"/>
    <p:sldId id="258" r:id="rId11"/>
    <p:sldId id="270" r:id="rId12"/>
    <p:sldId id="275" r:id="rId13"/>
    <p:sldId id="273" r:id="rId14"/>
    <p:sldId id="272" r:id="rId15"/>
    <p:sldId id="276" r:id="rId16"/>
    <p:sldId id="26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11286-7928-4D28-8D2E-38B461FB5105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CFB89-1A53-4933-9740-AAF55E8B7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08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FB89-1A53-4933-9740-AAF55E8B7D76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3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FB89-1A53-4933-9740-AAF55E8B7D7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82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CFB89-1A53-4933-9740-AAF55E8B7D7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430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8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20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36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89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664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23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9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116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02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15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24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tx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7A3C7A8-D5BE-4DC3-956B-AB18E452670A}" type="datetimeFigureOut">
              <a:rPr lang="pl-PL" smtClean="0"/>
              <a:t>12.07.2021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FB097D9-F4C9-462D-9A39-C94C3EF9FE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335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blog.ac-versailles.fr/terminus/public/HdA/Magritte/4be7078193492d1311f178a5be2020bf-les-amants-rene-magritte-hda.pdf" TargetMode="External"/><Relationship Id="rId3" Type="http://schemas.openxmlformats.org/officeDocument/2006/relationships/hyperlink" Target="https://www.histoire-pour-tous.fr/biographies/3274-magritte-1898-1967-biographie.html" TargetMode="External"/><Relationship Id="rId7" Type="http://schemas.openxmlformats.org/officeDocument/2006/relationships/hyperlink" Target="https://www.etudes-litteraires.com/surrealisme.php" TargetMode="External"/><Relationship Id="rId2" Type="http://schemas.openxmlformats.org/officeDocument/2006/relationships/hyperlink" Target="https://www.guide-artistique.com/histoire-art/surrealisme/#pein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Ren%C3%A9_Magritte" TargetMode="External"/><Relationship Id="rId5" Type="http://schemas.openxmlformats.org/officeDocument/2006/relationships/hyperlink" Target="https://fr.slideshare.net/SamSalin/francais-rene-magritte" TargetMode="External"/><Relationship Id="rId10" Type="http://schemas.openxmlformats.org/officeDocument/2006/relationships/hyperlink" Target="https://www.musee-magritte-museum.be/fr/propos-du-musee/musee-magritte-museum" TargetMode="External"/><Relationship Id="rId4" Type="http://schemas.openxmlformats.org/officeDocument/2006/relationships/hyperlink" Target="https://www.biographie-peintre-analyse.com/2009/07/07/biographie-du-peintre-ren%C3%A9-magritte/" TargetMode="External"/><Relationship Id="rId9" Type="http://schemas.openxmlformats.org/officeDocument/2006/relationships/hyperlink" Target="https://www.kazoart.com/blog/loeuvre-a-la-loupe-le-fils-de-lhomme-de-magritte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789051-416E-4D9C-8852-656864770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4371" y="277126"/>
            <a:ext cx="6004192" cy="2519680"/>
          </a:xfrm>
        </p:spPr>
        <p:txBody>
          <a:bodyPr>
            <a:normAutofit/>
          </a:bodyPr>
          <a:lstStyle/>
          <a:p>
            <a:r>
              <a:rPr lang="pl-PL" sz="7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Lucida Handwriting" panose="03010101010101010101" pitchFamily="66" charset="0"/>
              </a:rPr>
              <a:t>RENÉ MAGRITTE</a:t>
            </a:r>
          </a:p>
        </p:txBody>
      </p:sp>
      <p:pic>
        <p:nvPicPr>
          <p:cNvPr id="1026" name="Picture 2" descr="Aktualności">
            <a:extLst>
              <a:ext uri="{FF2B5EF4-FFF2-40B4-BE49-F238E27FC236}">
                <a16:creationId xmlns:a16="http://schemas.microsoft.com/office/drawing/2014/main" id="{F979340F-7215-4573-A3BF-FA6B92E1D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t="10031" r="25072" b="5473"/>
          <a:stretch/>
        </p:blipFill>
        <p:spPr bwMode="auto">
          <a:xfrm>
            <a:off x="589201" y="4425087"/>
            <a:ext cx="1673192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né Magritte - Wikipedia">
            <a:extLst>
              <a:ext uri="{FF2B5EF4-FFF2-40B4-BE49-F238E27FC236}">
                <a16:creationId xmlns:a16="http://schemas.microsoft.com/office/drawing/2014/main" id="{FB5269C5-3590-4265-8751-15F50C79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95" y="274319"/>
            <a:ext cx="2991802" cy="3020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4E69875-14C5-4FFD-BD10-62D2FBA7D4C8}"/>
              </a:ext>
            </a:extLst>
          </p:cNvPr>
          <p:cNvSpPr txBox="1"/>
          <p:nvPr/>
        </p:nvSpPr>
        <p:spPr>
          <a:xfrm>
            <a:off x="2489080" y="4241015"/>
            <a:ext cx="3606920" cy="2282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</a:t>
            </a: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Rzeszów</a:t>
            </a:r>
            <a:endParaRPr lang="pl-PL" sz="17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Collège des </a:t>
            </a: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Sciences</a:t>
            </a: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Humaines</a:t>
            </a:r>
            <a:endParaRPr lang="pl-PL" sz="17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</a:t>
            </a:r>
            <a:r>
              <a:rPr lang="pl-PL" sz="1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pl-PL" sz="1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Langues</a:t>
            </a:r>
            <a:r>
              <a:rPr lang="pl-PL" sz="1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Modernes</a:t>
            </a:r>
            <a:endParaRPr lang="pl-PL" sz="17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Philologie</a:t>
            </a: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anglaise</a:t>
            </a:r>
            <a:endParaRPr lang="pl-PL" sz="17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Études</a:t>
            </a: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1</a:t>
            </a:r>
            <a:r>
              <a:rPr lang="pl-PL" sz="1700" b="1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pl-PL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7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cycle</a:t>
            </a:r>
            <a:endParaRPr lang="pl-PL" sz="17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641E8D-FE88-4C08-8E24-E3BA35C3061A}"/>
              </a:ext>
            </a:extLst>
          </p:cNvPr>
          <p:cNvSpPr txBox="1"/>
          <p:nvPr/>
        </p:nvSpPr>
        <p:spPr>
          <a:xfrm>
            <a:off x="3041823" y="6338384"/>
            <a:ext cx="257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Aneta Tokarska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80FE45E-A610-42DC-BF2A-D9E326AD9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72" y="3563296"/>
            <a:ext cx="3047782" cy="302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6328BD74-E167-42B2-A786-FB1092D0BEF7}"/>
              </a:ext>
            </a:extLst>
          </p:cNvPr>
          <p:cNvSpPr txBox="1">
            <a:spLocks/>
          </p:cNvSpPr>
          <p:nvPr/>
        </p:nvSpPr>
        <p:spPr bwMode="blackWhite">
          <a:xfrm>
            <a:off x="2394631" y="2979084"/>
            <a:ext cx="3864864" cy="1079652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 lim="800000"/>
          </a:ln>
        </p:spPr>
        <p:txBody>
          <a:bodyPr vert="horz" lIns="274320" tIns="182880" rIns="27432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LE SURRÉALISME </a:t>
            </a:r>
            <a:br>
              <a:rPr lang="pl-PL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</a:br>
            <a:r>
              <a:rPr lang="pl-PL" sz="24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EN PEINTURE</a:t>
            </a:r>
          </a:p>
        </p:txBody>
      </p:sp>
    </p:spTree>
    <p:extLst>
      <p:ext uri="{BB962C8B-B14F-4D97-AF65-F5344CB8AC3E}">
        <p14:creationId xmlns:p14="http://schemas.microsoft.com/office/powerpoint/2010/main" val="133855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14031-890B-4D17-9A4B-6F763CCA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295604"/>
            <a:ext cx="5815584" cy="828116"/>
          </a:xfrm>
        </p:spPr>
        <p:txBody>
          <a:bodyPr>
            <a:noAutofit/>
          </a:bodyPr>
          <a:lstStyle/>
          <a:p>
            <a:r>
              <a:rPr lang="pl-PL" sz="2400" b="1" i="0" cap="none" dirty="0">
                <a:solidFill>
                  <a:schemeClr val="tx1"/>
                </a:solidFill>
                <a:effectLst/>
              </a:rPr>
              <a:t>„La reproduction interdite”</a:t>
            </a:r>
            <a:br>
              <a:rPr lang="pl-PL" sz="2400" b="1" i="0" cap="none" dirty="0">
                <a:solidFill>
                  <a:schemeClr val="tx1"/>
                </a:solidFill>
                <a:effectLst/>
              </a:rPr>
            </a:br>
            <a:r>
              <a:rPr lang="pl-PL" sz="1400" b="1" i="0" cap="none" dirty="0">
                <a:solidFill>
                  <a:schemeClr val="tx1"/>
                </a:solidFill>
                <a:effectLst/>
              </a:rPr>
              <a:t>(1937)</a:t>
            </a:r>
            <a:endParaRPr lang="pl-PL" sz="2000" b="1" cap="none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08AB52-D445-47AA-A99C-FDB4F647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169" y="1345219"/>
            <a:ext cx="4109189" cy="5216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E0309A12-0C7B-4A8C-9E38-2FBCDEDD6AB6}"/>
              </a:ext>
            </a:extLst>
          </p:cNvPr>
          <p:cNvSpPr txBox="1">
            <a:spLocks/>
          </p:cNvSpPr>
          <p:nvPr/>
        </p:nvSpPr>
        <p:spPr bwMode="black">
          <a:xfrm>
            <a:off x="5953180" y="5717862"/>
            <a:ext cx="5815584" cy="82811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cap="none" dirty="0">
                <a:solidFill>
                  <a:schemeClr val="tx1"/>
                </a:solidFill>
              </a:rPr>
              <a:t>„Le </a:t>
            </a:r>
            <a:r>
              <a:rPr lang="pl-PL" sz="2400" b="1" cap="none" dirty="0" err="1">
                <a:solidFill>
                  <a:schemeClr val="tx1"/>
                </a:solidFill>
              </a:rPr>
              <a:t>fils</a:t>
            </a:r>
            <a:r>
              <a:rPr lang="pl-PL" sz="2400" b="1" cap="none" dirty="0">
                <a:solidFill>
                  <a:schemeClr val="tx1"/>
                </a:solidFill>
              </a:rPr>
              <a:t> de </a:t>
            </a:r>
            <a:r>
              <a:rPr lang="pl-PL" sz="2400" b="1" cap="none" dirty="0" err="1">
                <a:solidFill>
                  <a:schemeClr val="tx1"/>
                </a:solidFill>
              </a:rPr>
              <a:t>l'homme</a:t>
            </a:r>
            <a:r>
              <a:rPr lang="pl-PL" sz="2400" b="1" cap="none" dirty="0">
                <a:solidFill>
                  <a:schemeClr val="tx1"/>
                </a:solidFill>
              </a:rPr>
              <a:t>”</a:t>
            </a:r>
            <a:br>
              <a:rPr lang="pl-PL" sz="2400" b="1" cap="none" dirty="0">
                <a:solidFill>
                  <a:schemeClr val="tx1"/>
                </a:solidFill>
              </a:rPr>
            </a:br>
            <a:r>
              <a:rPr lang="pl-PL" sz="1400" b="1" cap="none" dirty="0">
                <a:solidFill>
                  <a:schemeClr val="tx1"/>
                </a:solidFill>
              </a:rPr>
              <a:t>(1964)</a:t>
            </a:r>
            <a:endParaRPr lang="pl-PL" sz="2000" b="1" cap="none" dirty="0">
              <a:solidFill>
                <a:schemeClr val="tx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2D7C789-6705-411B-AF27-4ECF2659C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642" y="447040"/>
            <a:ext cx="3882660" cy="50583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353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96BE791-ACD7-4567-92E0-91F2E0199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59" y="981758"/>
            <a:ext cx="5301572" cy="4256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ytuł 11">
            <a:extLst>
              <a:ext uri="{FF2B5EF4-FFF2-40B4-BE49-F238E27FC236}">
                <a16:creationId xmlns:a16="http://schemas.microsoft.com/office/drawing/2014/main" id="{1D9B5575-9C78-4B7B-AB82-637BF55D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644" y="5415280"/>
            <a:ext cx="5768002" cy="762000"/>
          </a:xfrm>
        </p:spPr>
        <p:txBody>
          <a:bodyPr>
            <a:normAutofit fontScale="90000"/>
          </a:bodyPr>
          <a:lstStyle/>
          <a:p>
            <a:r>
              <a:rPr lang="pl-PL" sz="2400" b="1" cap="none" dirty="0"/>
              <a:t>„Golconde”</a:t>
            </a:r>
            <a:br>
              <a:rPr lang="pl-PL" sz="2400" b="1" cap="none" dirty="0"/>
            </a:br>
            <a:r>
              <a:rPr lang="pl-PL" sz="1600" b="1" cap="none" dirty="0"/>
              <a:t>(1953)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78B0A5F0-664E-4EDD-97D9-E61BE0AB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55" y="1991360"/>
            <a:ext cx="5472854" cy="41046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1038333-81F4-42E5-B7EA-458B67E60A65}"/>
              </a:ext>
            </a:extLst>
          </p:cNvPr>
          <p:cNvSpPr txBox="1">
            <a:spLocks/>
          </p:cNvSpPr>
          <p:nvPr/>
        </p:nvSpPr>
        <p:spPr bwMode="black">
          <a:xfrm>
            <a:off x="6096000" y="901828"/>
            <a:ext cx="5681563" cy="7620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cap="none" dirty="0"/>
              <a:t>„Le faux miroir’’</a:t>
            </a:r>
            <a:br>
              <a:rPr lang="pl-PL" cap="none" dirty="0"/>
            </a:br>
            <a:r>
              <a:rPr lang="pl-PL" sz="1400" cap="none" dirty="0"/>
              <a:t>(</a:t>
            </a:r>
            <a:r>
              <a:rPr lang="pl-PL" sz="1600" b="1" cap="none" dirty="0"/>
              <a:t>1928</a:t>
            </a:r>
            <a:r>
              <a:rPr lang="pl-PL" sz="1400" cap="non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7561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B716E-7924-4A25-AF94-754A735C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736" y="416052"/>
            <a:ext cx="7729728" cy="1188720"/>
          </a:xfrm>
        </p:spPr>
        <p:txBody>
          <a:bodyPr>
            <a:normAutofit/>
          </a:bodyPr>
          <a:lstStyle/>
          <a:p>
            <a:r>
              <a:rPr lang="pl-PL" sz="3600" b="1" i="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Mus</a:t>
            </a:r>
            <a:r>
              <a:rPr lang="fr-FR" sz="3600" b="1" dirty="0">
                <a:solidFill>
                  <a:schemeClr val="tx1"/>
                </a:solidFill>
                <a:effectLst/>
                <a:latin typeface="Lucida Handwriting" panose="03010101010101010101" pitchFamily="66" charset="0"/>
                <a:ea typeface="Calibri" panose="020F0502020204030204" pitchFamily="34" charset="0"/>
              </a:rPr>
              <a:t>É</a:t>
            </a:r>
            <a:r>
              <a:rPr lang="pl-PL" sz="3600" b="1" i="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e magritte</a:t>
            </a:r>
            <a:endParaRPr lang="pl-PL" sz="3600" b="1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6F221E-1566-40FC-99EE-CC167C149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46" y="1991361"/>
            <a:ext cx="5303521" cy="1788159"/>
          </a:xfr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situé au cœur de Bruxelles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230 </a:t>
            </a:r>
            <a:r>
              <a:rPr lang="pl-PL" b="1" dirty="0" err="1">
                <a:solidFill>
                  <a:schemeClr val="tx1"/>
                </a:solidFill>
              </a:rPr>
              <a:t>œuvres</a:t>
            </a:r>
            <a:r>
              <a:rPr lang="pl-PL" b="1" dirty="0">
                <a:solidFill>
                  <a:schemeClr val="tx1"/>
                </a:solidFill>
              </a:rPr>
              <a:t> et </a:t>
            </a:r>
            <a:r>
              <a:rPr lang="pl-PL" b="1" dirty="0" err="1">
                <a:solidFill>
                  <a:schemeClr val="tx1"/>
                </a:solidFill>
              </a:rPr>
              <a:t>archives</a:t>
            </a:r>
            <a:r>
              <a:rPr lang="pl-PL" b="1" dirty="0">
                <a:solidFill>
                  <a:schemeClr val="tx1"/>
                </a:solidFill>
              </a:rPr>
              <a:t> de René Magritte</a:t>
            </a:r>
          </a:p>
          <a:p>
            <a:r>
              <a:rPr lang="pl-PL" b="1" dirty="0" err="1">
                <a:solidFill>
                  <a:schemeClr val="tx1"/>
                </a:solidFill>
              </a:rPr>
              <a:t>huit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nominations</a:t>
            </a:r>
            <a:r>
              <a:rPr lang="pl-PL" b="1" dirty="0">
                <a:solidFill>
                  <a:schemeClr val="tx1"/>
                </a:solidFill>
              </a:rPr>
              <a:t> et </a:t>
            </a:r>
            <a:r>
              <a:rPr lang="pl-PL" b="1" dirty="0" err="1">
                <a:solidFill>
                  <a:schemeClr val="tx1"/>
                </a:solidFill>
              </a:rPr>
              <a:t>récompenses</a:t>
            </a:r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>
                <a:solidFill>
                  <a:schemeClr val="tx1"/>
                </a:solidFill>
              </a:rPr>
              <a:t>300.000 </a:t>
            </a:r>
            <a:r>
              <a:rPr lang="pl-PL" b="1" dirty="0" err="1">
                <a:solidFill>
                  <a:schemeClr val="tx1"/>
                </a:solidFill>
              </a:rPr>
              <a:t>visiteurs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chaque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année</a:t>
            </a:r>
            <a:r>
              <a:rPr lang="pl-PL" b="1" dirty="0">
                <a:solidFill>
                  <a:schemeClr val="tx1"/>
                </a:solidFill>
              </a:rPr>
              <a:t> </a:t>
            </a:r>
          </a:p>
          <a:p>
            <a:endParaRPr lang="pl-PL" dirty="0"/>
          </a:p>
        </p:txBody>
      </p:sp>
      <p:pic>
        <p:nvPicPr>
          <p:cNvPr id="1026" name="Picture 2" descr="Magritte Museum - Wikipedia">
            <a:extLst>
              <a:ext uri="{FF2B5EF4-FFF2-40B4-BE49-F238E27FC236}">
                <a16:creationId xmlns:a16="http://schemas.microsoft.com/office/drawing/2014/main" id="{6529A38C-D247-478D-A413-21141443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34" y="2184400"/>
            <a:ext cx="5432213" cy="4074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8E8F9A-B094-4DEE-82F9-5AFF9C8BE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556" y="3779520"/>
            <a:ext cx="4301881" cy="286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069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A5D1B-C741-4702-A6CA-A3B6EE1C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67" y="568802"/>
            <a:ext cx="7729728" cy="1188720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résumé</a:t>
            </a:r>
            <a:endParaRPr lang="pl-PL" sz="3600" b="1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45731-A9AF-448A-ABC2-F32E0D061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2" y="2312109"/>
            <a:ext cx="6610121" cy="3977089"/>
          </a:xfrm>
        </p:spPr>
        <p:txBody>
          <a:bodyPr/>
          <a:lstStyle/>
          <a:p>
            <a:pPr algn="just"/>
            <a:r>
              <a:rPr lang="pl-PL" sz="2000" b="1" dirty="0">
                <a:solidFill>
                  <a:schemeClr val="tx1"/>
                </a:solidFill>
              </a:rPr>
              <a:t>René Magritte </a:t>
            </a:r>
            <a:r>
              <a:rPr lang="fr-FR" sz="2000" b="1" dirty="0">
                <a:solidFill>
                  <a:schemeClr val="tx1"/>
                </a:solidFill>
              </a:rPr>
              <a:t>est reconnu comme le peintre belge le plus important du </a:t>
            </a:r>
            <a:r>
              <a:rPr lang="pl-PL" sz="2000" b="1" dirty="0" err="1">
                <a:solidFill>
                  <a:schemeClr val="tx1"/>
                </a:solidFill>
              </a:rPr>
              <a:t>XXe</a:t>
            </a:r>
            <a:r>
              <a:rPr lang="fr-FR" sz="2000" b="1" dirty="0">
                <a:solidFill>
                  <a:schemeClr val="tx1"/>
                </a:solidFill>
              </a:rPr>
              <a:t> siècle</a:t>
            </a:r>
            <a:r>
              <a:rPr lang="pl-PL" sz="2000" b="1" dirty="0">
                <a:solidFill>
                  <a:schemeClr val="tx1"/>
                </a:solidFill>
              </a:rPr>
              <a:t>.</a:t>
            </a:r>
            <a:endParaRPr lang="fr-FR" sz="2000" b="1" dirty="0">
              <a:solidFill>
                <a:schemeClr val="tx1"/>
              </a:solidFill>
            </a:endParaRPr>
          </a:p>
          <a:p>
            <a:pPr algn="just"/>
            <a:r>
              <a:rPr lang="fr-FR" sz="2000" b="1" dirty="0">
                <a:solidFill>
                  <a:schemeClr val="tx1"/>
                </a:solidFill>
              </a:rPr>
              <a:t>René a utilisé </a:t>
            </a:r>
            <a:r>
              <a:rPr lang="pl-PL" sz="2000" b="1" dirty="0">
                <a:solidFill>
                  <a:schemeClr val="tx1"/>
                </a:solidFill>
              </a:rPr>
              <a:t>des </a:t>
            </a:r>
            <a:r>
              <a:rPr lang="fr-FR" sz="2000" b="1" dirty="0">
                <a:solidFill>
                  <a:schemeClr val="tx1"/>
                </a:solidFill>
              </a:rPr>
              <a:t>idées abstraites à créer des peintures très uniques</a:t>
            </a:r>
            <a:r>
              <a:rPr lang="pl-PL" sz="2000" b="1" dirty="0">
                <a:solidFill>
                  <a:schemeClr val="tx1"/>
                </a:solidFill>
              </a:rPr>
              <a:t>.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fr-FR" sz="2000" b="1" dirty="0">
                <a:solidFill>
                  <a:schemeClr val="tx1"/>
                </a:solidFill>
              </a:rPr>
              <a:t>Quelque peintures</a:t>
            </a:r>
            <a:r>
              <a:rPr lang="pl-PL" sz="2000" b="1" dirty="0">
                <a:solidFill>
                  <a:schemeClr val="tx1"/>
                </a:solidFill>
              </a:rPr>
              <a:t> de René Magritte</a:t>
            </a:r>
            <a:r>
              <a:rPr lang="fr-FR" sz="2000" b="1" dirty="0">
                <a:solidFill>
                  <a:schemeClr val="tx1"/>
                </a:solidFill>
              </a:rPr>
              <a:t> sont humoristiques à cause de la nature bizarre de la peinture</a:t>
            </a:r>
            <a:r>
              <a:rPr lang="pl-PL" sz="2000" b="1" dirty="0">
                <a:solidFill>
                  <a:schemeClr val="tx1"/>
                </a:solidFill>
              </a:rPr>
              <a:t>.</a:t>
            </a:r>
            <a:endParaRPr lang="fr-FR" sz="2000" b="1" dirty="0">
              <a:solidFill>
                <a:schemeClr val="tx1"/>
              </a:solidFill>
            </a:endParaRPr>
          </a:p>
          <a:p>
            <a:pPr algn="just"/>
            <a:r>
              <a:rPr lang="fr-FR" sz="2000" b="1" dirty="0">
                <a:solidFill>
                  <a:schemeClr val="tx1"/>
                </a:solidFill>
              </a:rPr>
              <a:t>Il a utilisé les objets </a:t>
            </a:r>
            <a:r>
              <a:rPr lang="pl-PL" sz="2000" b="1" dirty="0" err="1">
                <a:solidFill>
                  <a:schemeClr val="tx1"/>
                </a:solidFill>
              </a:rPr>
              <a:t>ordinaires</a:t>
            </a:r>
            <a:r>
              <a:rPr lang="fr-FR" sz="2000" b="1" dirty="0">
                <a:solidFill>
                  <a:schemeClr val="tx1"/>
                </a:solidFill>
              </a:rPr>
              <a:t>, mais dans une situation bizarre</a:t>
            </a:r>
            <a:r>
              <a:rPr lang="pl-PL" sz="2000" b="1" dirty="0">
                <a:solidFill>
                  <a:schemeClr val="tx1"/>
                </a:solidFill>
              </a:rPr>
              <a:t>.</a:t>
            </a:r>
            <a:r>
              <a:rPr lang="fr-FR" sz="2000" b="1" dirty="0">
                <a:solidFill>
                  <a:schemeClr val="tx1"/>
                </a:solidFill>
              </a:rPr>
              <a:t> 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Son style est très mystérieux.</a:t>
            </a:r>
            <a:endParaRPr lang="pl-PL" sz="2000" b="1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73B270-E795-4C47-96AD-34A72E11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404" y="2568421"/>
            <a:ext cx="485775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2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861B3-0418-4F3E-9BCC-B10B7495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220" y="369780"/>
            <a:ext cx="6912864" cy="1183598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Lucida Handwriting" panose="03010101010101010101" pitchFamily="66" charset="0"/>
              </a:rPr>
              <a:t>QUIZ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142DB17-7303-4C85-B749-E9DFAE2F1093}"/>
              </a:ext>
            </a:extLst>
          </p:cNvPr>
          <p:cNvSpPr txBox="1"/>
          <p:nvPr/>
        </p:nvSpPr>
        <p:spPr>
          <a:xfrm>
            <a:off x="727114" y="4286826"/>
            <a:ext cx="37898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2. René Magritte </a:t>
            </a:r>
            <a:r>
              <a:rPr lang="pl-PL" sz="2200" b="1" dirty="0" err="1"/>
              <a:t>est</a:t>
            </a:r>
            <a:r>
              <a:rPr lang="pl-PL" sz="2200" b="1" dirty="0"/>
              <a:t> </a:t>
            </a:r>
            <a:r>
              <a:rPr lang="pl-PL" sz="2200" b="1" dirty="0" err="1"/>
              <a:t>né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en France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en </a:t>
            </a:r>
            <a:r>
              <a:rPr lang="pl-PL" sz="2200" dirty="0" err="1"/>
              <a:t>Belgique</a:t>
            </a:r>
            <a:endParaRPr lang="pl-PL" sz="2200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en </a:t>
            </a:r>
            <a:r>
              <a:rPr lang="pl-PL" sz="2200" dirty="0" err="1"/>
              <a:t>Espagne</a:t>
            </a:r>
            <a:r>
              <a:rPr lang="pl-PL" sz="2200" dirty="0"/>
              <a:t> 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22083A3-3A1E-407E-B6BA-9EB678CA27A2}"/>
              </a:ext>
            </a:extLst>
          </p:cNvPr>
          <p:cNvSpPr txBox="1"/>
          <p:nvPr/>
        </p:nvSpPr>
        <p:spPr>
          <a:xfrm>
            <a:off x="6452336" y="4286826"/>
            <a:ext cx="4200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4. L</a:t>
            </a:r>
            <a:r>
              <a:rPr lang="fr-FR" sz="2200" b="1" dirty="0"/>
              <a:t>a peinture la plus populaire de Magritte</a:t>
            </a:r>
            <a:r>
              <a:rPr lang="pl-PL" sz="2200" b="1" dirty="0"/>
              <a:t> </a:t>
            </a:r>
            <a:r>
              <a:rPr lang="pl-PL" sz="2200" b="1" dirty="0" err="1"/>
              <a:t>est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„La reproduction </a:t>
            </a:r>
            <a:r>
              <a:rPr lang="pl-PL" sz="2200" dirty="0" err="1"/>
              <a:t>interdite</a:t>
            </a:r>
            <a:r>
              <a:rPr lang="pl-PL" sz="2200" dirty="0"/>
              <a:t>’’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„La </a:t>
            </a:r>
            <a:r>
              <a:rPr lang="pl-PL" sz="2200" dirty="0" err="1"/>
              <a:t>trahison</a:t>
            </a:r>
            <a:r>
              <a:rPr lang="pl-PL" sz="2200" dirty="0"/>
              <a:t> des </a:t>
            </a:r>
            <a:r>
              <a:rPr lang="pl-PL" sz="2200" dirty="0" err="1"/>
              <a:t>images</a:t>
            </a:r>
            <a:r>
              <a:rPr lang="pl-PL" sz="2200" dirty="0"/>
              <a:t>”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„Le faux miroir”</a:t>
            </a:r>
          </a:p>
          <a:p>
            <a:r>
              <a:rPr lang="pl-PL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33A786-6CBC-4FA4-8EC9-3F65FA4E09AB}"/>
              </a:ext>
            </a:extLst>
          </p:cNvPr>
          <p:cNvSpPr txBox="1"/>
          <p:nvPr/>
        </p:nvSpPr>
        <p:spPr>
          <a:xfrm>
            <a:off x="6452335" y="2093970"/>
            <a:ext cx="50125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3. </a:t>
            </a:r>
            <a:r>
              <a:rPr lang="fr-FR" sz="2200" b="1" dirty="0"/>
              <a:t>Quel grand traumatisme a-t-il vécu?</a:t>
            </a:r>
            <a:endParaRPr lang="pl-PL" sz="2200" b="1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La </a:t>
            </a:r>
            <a:r>
              <a:rPr lang="pl-PL" sz="2200" dirty="0" err="1"/>
              <a:t>mort</a:t>
            </a:r>
            <a:r>
              <a:rPr lang="pl-PL" sz="2200" dirty="0"/>
              <a:t> de </a:t>
            </a:r>
            <a:r>
              <a:rPr lang="pl-PL" sz="2200" dirty="0" err="1"/>
              <a:t>sa</a:t>
            </a:r>
            <a:r>
              <a:rPr lang="pl-PL" sz="2200" dirty="0"/>
              <a:t> </a:t>
            </a:r>
            <a:r>
              <a:rPr lang="fr-FR" sz="2200" dirty="0"/>
              <a:t>mère</a:t>
            </a:r>
            <a:endParaRPr lang="pl-PL" sz="2200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La </a:t>
            </a:r>
            <a:r>
              <a:rPr lang="pl-PL" sz="2200" dirty="0" err="1"/>
              <a:t>mort</a:t>
            </a:r>
            <a:r>
              <a:rPr lang="pl-PL" sz="2200" dirty="0"/>
              <a:t> de s</a:t>
            </a:r>
            <a:r>
              <a:rPr lang="fr-FR" sz="2200" dirty="0"/>
              <a:t>on père </a:t>
            </a:r>
            <a:endParaRPr lang="pl-PL" sz="2200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Le </a:t>
            </a:r>
            <a:r>
              <a:rPr lang="pl-PL" sz="2200" dirty="0" err="1"/>
              <a:t>suicide</a:t>
            </a:r>
            <a:r>
              <a:rPr lang="pl-PL" sz="2200" dirty="0"/>
              <a:t> de </a:t>
            </a:r>
            <a:r>
              <a:rPr lang="pl-PL" sz="2200" dirty="0" err="1"/>
              <a:t>son</a:t>
            </a:r>
            <a:r>
              <a:rPr lang="pl-PL" sz="2200" dirty="0"/>
              <a:t> </a:t>
            </a:r>
            <a:r>
              <a:rPr lang="pl-PL" sz="2200" dirty="0" err="1"/>
              <a:t>fr</a:t>
            </a:r>
            <a:r>
              <a:rPr lang="fr-FR" sz="2200" dirty="0"/>
              <a:t>è</a:t>
            </a:r>
            <a:r>
              <a:rPr lang="pl-PL" sz="2200" dirty="0"/>
              <a:t>re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140B67-7821-42DB-A791-EDF4D4C21757}"/>
              </a:ext>
            </a:extLst>
          </p:cNvPr>
          <p:cNvSpPr txBox="1"/>
          <p:nvPr/>
        </p:nvSpPr>
        <p:spPr>
          <a:xfrm>
            <a:off x="727114" y="2093970"/>
            <a:ext cx="51961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1. L</a:t>
            </a:r>
            <a:r>
              <a:rPr lang="fr-FR" sz="2200" b="1" dirty="0"/>
              <a:t>e surréalisme est un mouvement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artistique</a:t>
            </a:r>
            <a:endParaRPr lang="pl-PL" sz="22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littéraire </a:t>
            </a:r>
            <a:endParaRPr lang="pl-PL" sz="22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artistique et littéraire </a:t>
            </a:r>
            <a:r>
              <a:rPr lang="pl-PL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sz="2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287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861B3-0418-4F3E-9BCC-B10B7495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220" y="369780"/>
            <a:ext cx="6912864" cy="1183598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Lucida Handwriting" panose="03010101010101010101" pitchFamily="66" charset="0"/>
              </a:rPr>
              <a:t>QUIZ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142DB17-7303-4C85-B749-E9DFAE2F1093}"/>
              </a:ext>
            </a:extLst>
          </p:cNvPr>
          <p:cNvSpPr txBox="1"/>
          <p:nvPr/>
        </p:nvSpPr>
        <p:spPr>
          <a:xfrm>
            <a:off x="727114" y="4398652"/>
            <a:ext cx="37898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2. René Magritte </a:t>
            </a:r>
            <a:r>
              <a:rPr lang="pl-PL" sz="2200" b="1" dirty="0" err="1"/>
              <a:t>est</a:t>
            </a:r>
            <a:r>
              <a:rPr lang="pl-PL" sz="2200" b="1" dirty="0"/>
              <a:t> </a:t>
            </a:r>
            <a:r>
              <a:rPr lang="pl-PL" sz="2200" b="1" dirty="0" err="1"/>
              <a:t>né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en France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>
                <a:solidFill>
                  <a:srgbClr val="006600"/>
                </a:solidFill>
              </a:rPr>
              <a:t>en </a:t>
            </a:r>
            <a:r>
              <a:rPr lang="pl-PL" sz="2200" dirty="0" err="1">
                <a:solidFill>
                  <a:srgbClr val="006600"/>
                </a:solidFill>
              </a:rPr>
              <a:t>Belgique</a:t>
            </a:r>
            <a:endParaRPr lang="pl-PL" sz="2200" dirty="0">
              <a:solidFill>
                <a:srgbClr val="006600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en </a:t>
            </a:r>
            <a:r>
              <a:rPr lang="pl-PL" sz="2200" dirty="0" err="1"/>
              <a:t>Espagne</a:t>
            </a:r>
            <a:endParaRPr lang="pl-PL" sz="2200" dirty="0"/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22083A3-3A1E-407E-B6BA-9EB678CA27A2}"/>
              </a:ext>
            </a:extLst>
          </p:cNvPr>
          <p:cNvSpPr txBox="1"/>
          <p:nvPr/>
        </p:nvSpPr>
        <p:spPr>
          <a:xfrm>
            <a:off x="6452336" y="4286826"/>
            <a:ext cx="42009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4. L</a:t>
            </a:r>
            <a:r>
              <a:rPr lang="fr-FR" sz="2200" b="1" dirty="0"/>
              <a:t>a peinture la plus </a:t>
            </a:r>
            <a:r>
              <a:rPr lang="pl-PL" sz="2400" b="1" dirty="0" err="1"/>
              <a:t>célèbre</a:t>
            </a:r>
            <a:r>
              <a:rPr lang="fr-FR" sz="2200" b="1" dirty="0"/>
              <a:t> de Magritte</a:t>
            </a:r>
            <a:r>
              <a:rPr lang="pl-PL" sz="2200" b="1" dirty="0"/>
              <a:t> </a:t>
            </a:r>
            <a:r>
              <a:rPr lang="pl-PL" sz="2200" b="1" dirty="0" err="1"/>
              <a:t>est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„La reproduction </a:t>
            </a:r>
            <a:r>
              <a:rPr lang="pl-PL" sz="2200" dirty="0" err="1"/>
              <a:t>interdite</a:t>
            </a:r>
            <a:r>
              <a:rPr lang="pl-PL" sz="2200" dirty="0"/>
              <a:t>’’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>
                <a:solidFill>
                  <a:srgbClr val="006600"/>
                </a:solidFill>
              </a:rPr>
              <a:t>„La </a:t>
            </a:r>
            <a:r>
              <a:rPr lang="pl-PL" sz="2200" dirty="0" err="1">
                <a:solidFill>
                  <a:srgbClr val="006600"/>
                </a:solidFill>
              </a:rPr>
              <a:t>trahison</a:t>
            </a:r>
            <a:r>
              <a:rPr lang="pl-PL" sz="2200" dirty="0">
                <a:solidFill>
                  <a:srgbClr val="006600"/>
                </a:solidFill>
              </a:rPr>
              <a:t> des </a:t>
            </a:r>
            <a:r>
              <a:rPr lang="pl-PL" sz="2200" dirty="0" err="1">
                <a:solidFill>
                  <a:srgbClr val="006600"/>
                </a:solidFill>
              </a:rPr>
              <a:t>images</a:t>
            </a:r>
            <a:r>
              <a:rPr lang="pl-PL" sz="2200" dirty="0">
                <a:solidFill>
                  <a:srgbClr val="006600"/>
                </a:solidFill>
              </a:rPr>
              <a:t>”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„Le faux miroir”</a:t>
            </a:r>
          </a:p>
          <a:p>
            <a:r>
              <a:rPr lang="pl-PL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33A786-6CBC-4FA4-8EC9-3F65FA4E09AB}"/>
              </a:ext>
            </a:extLst>
          </p:cNvPr>
          <p:cNvSpPr txBox="1"/>
          <p:nvPr/>
        </p:nvSpPr>
        <p:spPr>
          <a:xfrm>
            <a:off x="6452335" y="2093970"/>
            <a:ext cx="50125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3. </a:t>
            </a:r>
            <a:r>
              <a:rPr lang="fr-FR" sz="2200" b="1" dirty="0"/>
              <a:t>Quel grand traumatisme a-t-il vécu?</a:t>
            </a:r>
            <a:endParaRPr lang="pl-PL" sz="2200" b="1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>
                <a:solidFill>
                  <a:srgbClr val="006600"/>
                </a:solidFill>
              </a:rPr>
              <a:t>La </a:t>
            </a:r>
            <a:r>
              <a:rPr lang="pl-PL" sz="2200" dirty="0" err="1">
                <a:solidFill>
                  <a:srgbClr val="006600"/>
                </a:solidFill>
              </a:rPr>
              <a:t>mort</a:t>
            </a:r>
            <a:r>
              <a:rPr lang="pl-PL" sz="2200" dirty="0">
                <a:solidFill>
                  <a:srgbClr val="006600"/>
                </a:solidFill>
              </a:rPr>
              <a:t> de </a:t>
            </a:r>
            <a:r>
              <a:rPr lang="pl-PL" sz="2200" dirty="0" err="1">
                <a:solidFill>
                  <a:srgbClr val="006600"/>
                </a:solidFill>
              </a:rPr>
              <a:t>sa</a:t>
            </a:r>
            <a:r>
              <a:rPr lang="pl-PL" sz="2200" dirty="0">
                <a:solidFill>
                  <a:srgbClr val="006600"/>
                </a:solidFill>
              </a:rPr>
              <a:t> </a:t>
            </a:r>
            <a:r>
              <a:rPr lang="fr-FR" sz="2200" dirty="0">
                <a:solidFill>
                  <a:srgbClr val="006600"/>
                </a:solidFill>
              </a:rPr>
              <a:t>mère</a:t>
            </a:r>
            <a:endParaRPr lang="pl-PL" sz="2200" dirty="0">
              <a:solidFill>
                <a:srgbClr val="006600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La </a:t>
            </a:r>
            <a:r>
              <a:rPr lang="pl-PL" sz="2200" dirty="0" err="1"/>
              <a:t>mort</a:t>
            </a:r>
            <a:r>
              <a:rPr lang="pl-PL" sz="2200" dirty="0"/>
              <a:t> de s</a:t>
            </a:r>
            <a:r>
              <a:rPr lang="fr-FR" sz="2200" dirty="0"/>
              <a:t>on père </a:t>
            </a:r>
            <a:endParaRPr lang="pl-PL" sz="2200" dirty="0"/>
          </a:p>
          <a:p>
            <a:pPr marL="342900" indent="-342900">
              <a:buFont typeface="+mj-lt"/>
              <a:buAutoNum type="alphaLcParenR"/>
            </a:pPr>
            <a:r>
              <a:rPr lang="pl-PL" sz="2200" dirty="0"/>
              <a:t>Le </a:t>
            </a:r>
            <a:r>
              <a:rPr lang="pl-PL" sz="2200" dirty="0" err="1"/>
              <a:t>suicide</a:t>
            </a:r>
            <a:r>
              <a:rPr lang="pl-PL" sz="2200" dirty="0"/>
              <a:t> de </a:t>
            </a:r>
            <a:r>
              <a:rPr lang="pl-PL" sz="2200" dirty="0" err="1"/>
              <a:t>son</a:t>
            </a:r>
            <a:r>
              <a:rPr lang="pl-PL" sz="2200" dirty="0"/>
              <a:t> </a:t>
            </a:r>
            <a:r>
              <a:rPr lang="pl-PL" sz="2200" dirty="0" err="1"/>
              <a:t>fr</a:t>
            </a:r>
            <a:r>
              <a:rPr lang="fr-FR" sz="2200" dirty="0"/>
              <a:t>è</a:t>
            </a:r>
            <a:r>
              <a:rPr lang="pl-PL" sz="2200" dirty="0"/>
              <a:t>re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140B67-7821-42DB-A791-EDF4D4C21757}"/>
              </a:ext>
            </a:extLst>
          </p:cNvPr>
          <p:cNvSpPr txBox="1"/>
          <p:nvPr/>
        </p:nvSpPr>
        <p:spPr>
          <a:xfrm>
            <a:off x="727114" y="2093970"/>
            <a:ext cx="51961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/>
              <a:t>1. L</a:t>
            </a:r>
            <a:r>
              <a:rPr lang="fr-FR" sz="2200" b="1" dirty="0"/>
              <a:t>e surréalisme est un mouvement</a:t>
            </a:r>
            <a:r>
              <a:rPr lang="pl-PL" sz="2200" b="1" dirty="0"/>
              <a:t>:</a:t>
            </a: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artistique</a:t>
            </a:r>
            <a:endParaRPr lang="pl-PL" sz="22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littéraire </a:t>
            </a:r>
            <a:endParaRPr lang="pl-PL" sz="22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fr-FR" sz="2200" dirty="0">
                <a:solidFill>
                  <a:srgbClr val="0066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artistique et littéraire </a:t>
            </a:r>
            <a:r>
              <a:rPr lang="pl-PL" sz="2200" dirty="0">
                <a:solidFill>
                  <a:srgbClr val="0066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pl-PL" sz="2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4044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AC6801-818E-4197-B1AF-EA470B25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816" y="762000"/>
            <a:ext cx="7729728" cy="1016000"/>
          </a:xfrm>
        </p:spPr>
        <p:txBody>
          <a:bodyPr/>
          <a:lstStyle/>
          <a:p>
            <a:r>
              <a:rPr lang="pl-PL" sz="3200" b="1" dirty="0">
                <a:latin typeface="Lucida Handwriting" panose="03010101010101010101" pitchFamily="66" charset="0"/>
              </a:rPr>
              <a:t>Bibliographie</a:t>
            </a:r>
            <a:endParaRPr lang="pl-PL" b="1" dirty="0">
              <a:latin typeface="Lucida Handwriting" panose="030101010101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EE1DE1-A7D7-496B-B276-3D6487E3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437544"/>
            <a:ext cx="9906000" cy="3840480"/>
          </a:xfrm>
        </p:spPr>
        <p:txBody>
          <a:bodyPr>
            <a:normAutofit lnSpcReduction="10000"/>
          </a:bodyPr>
          <a:lstStyle/>
          <a:p>
            <a:r>
              <a:rPr lang="pl-PL" dirty="0">
                <a:hlinkClick r:id="rId2"/>
              </a:rPr>
              <a:t>https://www.guide-artistique.com/histoire-art/surrealisme/#peinture</a:t>
            </a:r>
            <a:endParaRPr lang="pl-PL" dirty="0"/>
          </a:p>
          <a:p>
            <a:r>
              <a:rPr lang="pl-PL" dirty="0">
                <a:hlinkClick r:id="rId3"/>
              </a:rPr>
              <a:t>https://www.histoire-pour-tous.fr/biographies/3274-magritte-1898-1967-biographie.html</a:t>
            </a:r>
            <a:endParaRPr lang="pl-PL" dirty="0"/>
          </a:p>
          <a:p>
            <a:r>
              <a:rPr lang="pl-PL" dirty="0">
                <a:hlinkClick r:id="rId4"/>
              </a:rPr>
              <a:t>https://www.biographie-peintre-analyse.com/2009/07/07/biographie-du-peintre-ren%C3%A9-magritte/</a:t>
            </a:r>
            <a:endParaRPr lang="pl-PL" dirty="0"/>
          </a:p>
          <a:p>
            <a:r>
              <a:rPr lang="pl-PL" dirty="0">
                <a:hlinkClick r:id="rId5"/>
              </a:rPr>
              <a:t>https://fr.slideshare.net/SamSalin/francais-rene-magritte</a:t>
            </a:r>
            <a:endParaRPr lang="pl-PL" dirty="0"/>
          </a:p>
          <a:p>
            <a:r>
              <a:rPr lang="pl-PL" dirty="0">
                <a:hlinkClick r:id="rId6"/>
              </a:rPr>
              <a:t>https://fr.wikipedia.org/wiki/Ren%C3%A9_Magritte</a:t>
            </a:r>
            <a:endParaRPr lang="pl-PL" dirty="0"/>
          </a:p>
          <a:p>
            <a:r>
              <a:rPr lang="pl-PL" dirty="0">
                <a:hlinkClick r:id="rId7"/>
              </a:rPr>
              <a:t>https://www.etudes-litteraires.com/surrealisme.php</a:t>
            </a:r>
            <a:endParaRPr lang="pl-PL" dirty="0"/>
          </a:p>
          <a:p>
            <a:r>
              <a:rPr lang="pl-PL" dirty="0">
                <a:hlinkClick r:id="rId8"/>
              </a:rPr>
              <a:t>http://blog.ac-versailles.fr/terminus/public/HdA/Magritte/4be7078193492d1311f178a5be2020bf-les-amants-rene-magritte-hda.pdf</a:t>
            </a:r>
            <a:endParaRPr lang="pl-PL" dirty="0"/>
          </a:p>
          <a:p>
            <a:r>
              <a:rPr lang="pl-PL" dirty="0">
                <a:hlinkClick r:id="rId9"/>
              </a:rPr>
              <a:t>https://www.kazoart.com/blog/loeuvre-a-la-loupe-le-fils-de-lhomme-de-magritte/</a:t>
            </a:r>
            <a:endParaRPr lang="pl-PL" dirty="0"/>
          </a:p>
          <a:p>
            <a:r>
              <a:rPr lang="pl-PL" dirty="0">
                <a:hlinkClick r:id="rId10"/>
              </a:rPr>
              <a:t>https://www.musee-magritte-museum.be/fr/propos-du-musee/musee-magritte-museum</a:t>
            </a:r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564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B7F02F-CA7D-4B4A-8350-091EE228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737360"/>
            <a:ext cx="10149840" cy="2702560"/>
          </a:xfrm>
        </p:spPr>
        <p:txBody>
          <a:bodyPr>
            <a:normAutofit/>
          </a:bodyPr>
          <a:lstStyle/>
          <a:p>
            <a:r>
              <a:rPr lang="pl-PL" sz="4800" b="1" dirty="0">
                <a:latin typeface="Lucida Handwriting" panose="03010101010101010101" pitchFamily="66" charset="0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89004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B0B315-C434-4C16-9926-7B743D9D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376" y="405892"/>
            <a:ext cx="7729728" cy="1188720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Plan de la Présentation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777C99-E1F6-41D5-9CFE-468A6B71E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417" y="2022471"/>
            <a:ext cx="9337040" cy="456184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b="1" strike="noStrike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Vocabulaire</a:t>
            </a:r>
            <a:endParaRPr lang="pl-PL" sz="24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chemeClr val="tx1"/>
                </a:solidFill>
              </a:rPr>
              <a:t>Surréalisme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chemeClr val="tx1"/>
                </a:solidFill>
              </a:rPr>
              <a:t>Peintres surréalistes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chemeClr val="tx1"/>
                </a:solidFill>
              </a:rPr>
              <a:t>Biographie de René Magritte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chemeClr val="tx1"/>
                </a:solidFill>
              </a:rPr>
              <a:t>P</a:t>
            </a:r>
            <a:r>
              <a:rPr lang="fr-FR" sz="2400" b="1" dirty="0">
                <a:solidFill>
                  <a:schemeClr val="tx1"/>
                </a:solidFill>
              </a:rPr>
              <a:t>eintures </a:t>
            </a:r>
            <a:endParaRPr lang="pl-PL" sz="24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i="0" dirty="0">
                <a:solidFill>
                  <a:schemeClr val="tx1"/>
                </a:solidFill>
                <a:effectLst/>
              </a:rPr>
              <a:t>Mus</a:t>
            </a:r>
            <a:r>
              <a:rPr lang="fr-F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é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e Magritte</a:t>
            </a:r>
            <a:endParaRPr lang="pl-PL" sz="24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dirty="0">
                <a:solidFill>
                  <a:schemeClr val="tx1"/>
                </a:solidFill>
              </a:rPr>
              <a:t>Résumé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Quiz</a:t>
            </a:r>
            <a:endParaRPr lang="pl-PL" sz="24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2400" b="1" strike="noStrike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Bibliographie</a:t>
            </a:r>
          </a:p>
          <a:p>
            <a:pPr marL="0" indent="0">
              <a:buNone/>
            </a:pPr>
            <a:endParaRPr lang="pl-PL" sz="24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pl-PL" sz="24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pl-PL" sz="2400" b="1" dirty="0"/>
          </a:p>
          <a:p>
            <a:pPr marL="342900" indent="-34290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779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A996A-8EEF-4C27-9A33-04AC2A20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435" y="332931"/>
            <a:ext cx="7739129" cy="1095866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VOCABULAIRE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752246-8303-478A-9BF9-D5B400335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931" y="1899450"/>
            <a:ext cx="4606149" cy="4745190"/>
          </a:xfrm>
        </p:spPr>
        <p:txBody>
          <a:bodyPr>
            <a:normAutofit fontScale="92500" lnSpcReduction="20000"/>
          </a:bodyPr>
          <a:lstStyle/>
          <a:p>
            <a:r>
              <a:rPr lang="pl-PL" sz="1900" dirty="0" err="1">
                <a:solidFill>
                  <a:schemeClr val="tx1"/>
                </a:solidFill>
              </a:rPr>
              <a:t>surréalisme</a:t>
            </a:r>
            <a:r>
              <a:rPr lang="pl-PL" sz="1900" dirty="0">
                <a:solidFill>
                  <a:schemeClr val="tx1"/>
                </a:solidFill>
              </a:rPr>
              <a:t> (m) - surrealizm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peinture</a:t>
            </a:r>
            <a:r>
              <a:rPr lang="pl-PL" sz="1900" dirty="0">
                <a:solidFill>
                  <a:schemeClr val="tx1"/>
                </a:solidFill>
              </a:rPr>
              <a:t> (f) – malarstwo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peintre</a:t>
            </a:r>
            <a:r>
              <a:rPr lang="pl-PL" sz="1900" dirty="0">
                <a:solidFill>
                  <a:schemeClr val="tx1"/>
                </a:solidFill>
              </a:rPr>
              <a:t> (m) - malarz</a:t>
            </a:r>
          </a:p>
          <a:p>
            <a:r>
              <a:rPr lang="pl-PL" sz="1900" dirty="0">
                <a:solidFill>
                  <a:schemeClr val="tx1"/>
                </a:solidFill>
              </a:rPr>
              <a:t>successeur (m) – następca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dépasser</a:t>
            </a:r>
            <a:r>
              <a:rPr lang="pl-PL" sz="1900" dirty="0">
                <a:solidFill>
                  <a:schemeClr val="tx1"/>
                </a:solidFill>
              </a:rPr>
              <a:t> – wykraczać, przekraczać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inconscient</a:t>
            </a:r>
            <a:r>
              <a:rPr lang="pl-PL" sz="1900" dirty="0">
                <a:solidFill>
                  <a:schemeClr val="tx1"/>
                </a:solidFill>
              </a:rPr>
              <a:t> (f) – podświadomość</a:t>
            </a:r>
          </a:p>
          <a:p>
            <a:r>
              <a:rPr lang="fr-FR" sz="1900" dirty="0">
                <a:solidFill>
                  <a:schemeClr val="tx1"/>
                </a:solidFill>
              </a:rPr>
              <a:t>Première Guerre mondiale</a:t>
            </a:r>
            <a:r>
              <a:rPr lang="pl-PL" sz="1900" dirty="0">
                <a:solidFill>
                  <a:schemeClr val="tx1"/>
                </a:solidFill>
              </a:rPr>
              <a:t> (f) – pierwsza wojna światowa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connu</a:t>
            </a:r>
            <a:r>
              <a:rPr lang="pl-PL" sz="1900" dirty="0">
                <a:solidFill>
                  <a:schemeClr val="tx1"/>
                </a:solidFill>
              </a:rPr>
              <a:t>(e) - znany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trahision</a:t>
            </a:r>
            <a:r>
              <a:rPr lang="pl-PL" sz="1900" dirty="0">
                <a:solidFill>
                  <a:schemeClr val="tx1"/>
                </a:solidFill>
              </a:rPr>
              <a:t> (f) – zdrada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interdit</a:t>
            </a:r>
            <a:r>
              <a:rPr lang="pl-PL" sz="1900" dirty="0">
                <a:solidFill>
                  <a:schemeClr val="tx1"/>
                </a:solidFill>
              </a:rPr>
              <a:t>(e) – zakazany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exposition</a:t>
            </a:r>
            <a:r>
              <a:rPr lang="pl-PL" sz="1900" dirty="0">
                <a:solidFill>
                  <a:schemeClr val="tx1"/>
                </a:solidFill>
              </a:rPr>
              <a:t> </a:t>
            </a:r>
            <a:r>
              <a:rPr lang="pl-PL" sz="1900" dirty="0" err="1">
                <a:solidFill>
                  <a:schemeClr val="tx1"/>
                </a:solidFill>
              </a:rPr>
              <a:t>artistique</a:t>
            </a:r>
            <a:r>
              <a:rPr lang="pl-PL" sz="1900" dirty="0">
                <a:solidFill>
                  <a:schemeClr val="tx1"/>
                </a:solidFill>
              </a:rPr>
              <a:t> (f) – wystawa artystyczna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pupille</a:t>
            </a:r>
            <a:r>
              <a:rPr lang="pl-PL" sz="1900" dirty="0">
                <a:solidFill>
                  <a:schemeClr val="tx1"/>
                </a:solidFill>
              </a:rPr>
              <a:t> (m) - źrenica </a:t>
            </a: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C995381-D473-43FD-B534-43963B954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526" y="1899450"/>
            <a:ext cx="5656303" cy="4745190"/>
          </a:xfrm>
        </p:spPr>
        <p:txBody>
          <a:bodyPr>
            <a:normAutofit fontScale="92500" lnSpcReduction="20000"/>
          </a:bodyPr>
          <a:lstStyle/>
          <a:p>
            <a:r>
              <a:rPr lang="pl-PL" sz="1900" dirty="0" err="1">
                <a:solidFill>
                  <a:schemeClr val="tx1"/>
                </a:solidFill>
              </a:rPr>
              <a:t>mouvement</a:t>
            </a:r>
            <a:r>
              <a:rPr lang="pl-PL" sz="1900" dirty="0">
                <a:solidFill>
                  <a:schemeClr val="tx1"/>
                </a:solidFill>
              </a:rPr>
              <a:t> (m) – ruch, prąd, np. literacki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s'étendre</a:t>
            </a:r>
            <a:r>
              <a:rPr lang="pl-PL" sz="1900" dirty="0">
                <a:solidFill>
                  <a:schemeClr val="tx1"/>
                </a:solidFill>
              </a:rPr>
              <a:t> – rozprzestrzeniać się, rozciągać się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se</a:t>
            </a:r>
            <a:r>
              <a:rPr lang="pl-PL" sz="1900" dirty="0">
                <a:solidFill>
                  <a:schemeClr val="tx1"/>
                </a:solidFill>
              </a:rPr>
              <a:t> </a:t>
            </a:r>
            <a:r>
              <a:rPr lang="pl-PL" sz="1900" dirty="0" err="1">
                <a:solidFill>
                  <a:schemeClr val="tx1"/>
                </a:solidFill>
              </a:rPr>
              <a:t>suicider</a:t>
            </a:r>
            <a:r>
              <a:rPr lang="pl-PL" sz="1900" dirty="0">
                <a:solidFill>
                  <a:schemeClr val="tx1"/>
                </a:solidFill>
              </a:rPr>
              <a:t> – popełnić samobójstwo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célèbre</a:t>
            </a:r>
            <a:r>
              <a:rPr lang="pl-PL" sz="1900" dirty="0">
                <a:solidFill>
                  <a:schemeClr val="tx1"/>
                </a:solidFill>
              </a:rPr>
              <a:t> – sławny, znany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bizzare</a:t>
            </a:r>
            <a:r>
              <a:rPr lang="pl-PL" sz="1900" dirty="0">
                <a:solidFill>
                  <a:schemeClr val="tx1"/>
                </a:solidFill>
              </a:rPr>
              <a:t> – dziwny</a:t>
            </a:r>
          </a:p>
          <a:p>
            <a:r>
              <a:rPr lang="fr-FR" sz="1900" dirty="0">
                <a:solidFill>
                  <a:schemeClr val="tx1"/>
                </a:solidFill>
              </a:rPr>
              <a:t>à partir de</a:t>
            </a:r>
            <a:r>
              <a:rPr lang="pl-PL" sz="1900" dirty="0">
                <a:solidFill>
                  <a:schemeClr val="tx1"/>
                </a:solidFill>
              </a:rPr>
              <a:t> – począwszy od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court-métrage</a:t>
            </a:r>
            <a:r>
              <a:rPr lang="pl-PL" sz="1900" dirty="0">
                <a:solidFill>
                  <a:schemeClr val="tx1"/>
                </a:solidFill>
              </a:rPr>
              <a:t> (m) – film krótkometrażowy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s'embrasser</a:t>
            </a:r>
            <a:r>
              <a:rPr lang="pl-PL" sz="1900" dirty="0">
                <a:solidFill>
                  <a:schemeClr val="tx1"/>
                </a:solidFill>
              </a:rPr>
              <a:t> – całować się, obejmować się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visage</a:t>
            </a:r>
            <a:r>
              <a:rPr lang="pl-PL" sz="1900" dirty="0">
                <a:solidFill>
                  <a:schemeClr val="tx1"/>
                </a:solidFill>
              </a:rPr>
              <a:t> (f) – twarz</a:t>
            </a:r>
          </a:p>
          <a:p>
            <a:r>
              <a:rPr lang="pl-PL" sz="1900" dirty="0" err="1">
                <a:solidFill>
                  <a:schemeClr val="tx1"/>
                </a:solidFill>
              </a:rPr>
              <a:t>fou</a:t>
            </a:r>
            <a:r>
              <a:rPr lang="pl-PL" sz="1900" dirty="0">
                <a:solidFill>
                  <a:schemeClr val="tx1"/>
                </a:solidFill>
              </a:rPr>
              <a:t>/</a:t>
            </a:r>
            <a:r>
              <a:rPr lang="pl-PL" sz="1900" dirty="0" err="1">
                <a:solidFill>
                  <a:schemeClr val="tx1"/>
                </a:solidFill>
              </a:rPr>
              <a:t>folle</a:t>
            </a:r>
            <a:r>
              <a:rPr lang="pl-PL" sz="1900" dirty="0">
                <a:solidFill>
                  <a:schemeClr val="tx1"/>
                </a:solidFill>
              </a:rPr>
              <a:t> - szalony</a:t>
            </a:r>
          </a:p>
          <a:p>
            <a:r>
              <a:rPr lang="pl-PL" altLang="pl-PL" sz="1900" dirty="0">
                <a:solidFill>
                  <a:schemeClr val="tx1"/>
                </a:solidFill>
              </a:rPr>
              <a:t>en gros plan – w zbliżeniu</a:t>
            </a:r>
          </a:p>
          <a:p>
            <a:r>
              <a:rPr lang="pl-PL" altLang="pl-PL" dirty="0">
                <a:solidFill>
                  <a:schemeClr val="tx1"/>
                </a:solidFill>
              </a:rPr>
              <a:t>r</a:t>
            </a:r>
            <a:r>
              <a:rPr lang="fr-FR" altLang="pl-PL" dirty="0">
                <a:solidFill>
                  <a:schemeClr val="tx1"/>
                </a:solidFill>
              </a:rPr>
              <a:t>évolte</a:t>
            </a:r>
            <a:r>
              <a:rPr lang="pl-PL" altLang="pl-PL" dirty="0">
                <a:solidFill>
                  <a:schemeClr val="tx1"/>
                </a:solidFill>
              </a:rPr>
              <a:t> (f) – bunt</a:t>
            </a:r>
          </a:p>
          <a:p>
            <a:r>
              <a:rPr lang="pl-PL" altLang="pl-PL" dirty="0" err="1">
                <a:solidFill>
                  <a:schemeClr val="tx1"/>
                </a:solidFill>
              </a:rPr>
              <a:t>lune</a:t>
            </a:r>
            <a:r>
              <a:rPr lang="pl-PL" altLang="pl-PL" dirty="0">
                <a:solidFill>
                  <a:schemeClr val="tx1"/>
                </a:solidFill>
              </a:rPr>
              <a:t> (f) - księżyc </a:t>
            </a:r>
            <a:endParaRPr lang="fr-FR" altLang="pl-PL" dirty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776386F-CBB1-4BD4-A4FE-C3911CB26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pl-PL" sz="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fr-FR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3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F7A97B-5154-4AC7-81C9-63A3E198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239" y="5525836"/>
            <a:ext cx="3340841" cy="1123139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solidFill>
                  <a:schemeClr val="tx1"/>
                </a:solidFill>
                <a:latin typeface="Google Sans"/>
              </a:rPr>
              <a:t>,,</a:t>
            </a:r>
            <a:r>
              <a:rPr lang="pl-PL" sz="2400" b="1" i="0" dirty="0">
                <a:solidFill>
                  <a:schemeClr val="tx1"/>
                </a:solidFill>
                <a:effectLst/>
                <a:latin typeface="Google Sans"/>
              </a:rPr>
              <a:t>Berger des Nuages’’</a:t>
            </a:r>
            <a:br>
              <a:rPr lang="pl-PL" sz="2400" b="1" i="0" dirty="0">
                <a:solidFill>
                  <a:schemeClr val="tx1"/>
                </a:solidFill>
                <a:effectLst/>
                <a:latin typeface="Google Sans"/>
              </a:rPr>
            </a:br>
            <a:r>
              <a:rPr lang="pl-PL" sz="2400" b="1" i="0" cap="none" dirty="0">
                <a:solidFill>
                  <a:schemeClr val="tx1"/>
                </a:solidFill>
                <a:effectLst/>
                <a:latin typeface="Google Sans"/>
              </a:rPr>
              <a:t>Hans </a:t>
            </a:r>
            <a:r>
              <a:rPr lang="pl-PL" sz="2400" b="1" cap="none" dirty="0">
                <a:solidFill>
                  <a:schemeClr val="tx1"/>
                </a:solidFill>
                <a:latin typeface="Google Sans"/>
              </a:rPr>
              <a:t>A</a:t>
            </a:r>
            <a:r>
              <a:rPr lang="pl-PL" sz="2400" b="1" i="0" cap="none" dirty="0">
                <a:solidFill>
                  <a:schemeClr val="tx1"/>
                </a:solidFill>
                <a:effectLst/>
                <a:latin typeface="Google Sans"/>
              </a:rPr>
              <a:t>rp, </a:t>
            </a:r>
            <a:r>
              <a:rPr lang="pl-PL" sz="2000" b="1" i="0" cap="none" dirty="0">
                <a:solidFill>
                  <a:schemeClr val="tx1"/>
                </a:solidFill>
                <a:effectLst/>
                <a:latin typeface="Google Sans"/>
              </a:rPr>
              <a:t>1954</a:t>
            </a:r>
            <a:endParaRPr lang="pl-PL" sz="3600" b="1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519D01-488C-4F64-9489-7D73381E1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53" y="1740665"/>
            <a:ext cx="8064347" cy="4894391"/>
          </a:xfrm>
        </p:spPr>
        <p:txBody>
          <a:bodyPr>
            <a:normAutofit fontScale="92500"/>
          </a:bodyPr>
          <a:lstStyle/>
          <a:p>
            <a:pPr algn="ctr"/>
            <a:r>
              <a:rPr lang="pl-PL" sz="2400" b="1" dirty="0"/>
              <a:t> </a:t>
            </a:r>
            <a:r>
              <a:rPr lang="fr-FR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mouvement artistique et littéraire </a:t>
            </a:r>
            <a:r>
              <a:rPr lang="pl-PL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né en France </a:t>
            </a:r>
            <a:endParaRPr lang="pl-PL" sz="24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fr-FR" sz="2400" b="1" i="0" dirty="0">
                <a:solidFill>
                  <a:srgbClr val="000000"/>
                </a:solidFill>
                <a:effectLst/>
              </a:rPr>
              <a:t>successeur</a:t>
            </a:r>
            <a:r>
              <a:rPr lang="pl-PL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pl-PL" sz="2400" b="1" i="0" dirty="0" err="1">
                <a:solidFill>
                  <a:srgbClr val="000000"/>
                </a:solidFill>
                <a:effectLst/>
              </a:rPr>
              <a:t>du</a:t>
            </a:r>
            <a:r>
              <a:rPr lang="pl-PL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pl-PL" sz="2400" b="1" i="0" dirty="0" err="1">
                <a:solidFill>
                  <a:srgbClr val="000000"/>
                </a:solidFill>
                <a:effectLst/>
              </a:rPr>
              <a:t>dadaïsme</a:t>
            </a:r>
            <a:endParaRPr lang="pl-PL" sz="2400" b="1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</a:rPr>
              <a:t>„</a:t>
            </a:r>
            <a:r>
              <a:rPr lang="pl-PL" sz="2400" b="1" i="0" dirty="0" err="1">
                <a:solidFill>
                  <a:schemeClr val="tx1"/>
                </a:solidFill>
                <a:effectLst/>
              </a:rPr>
              <a:t>Manifeste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pl-PL" sz="2400" b="1" i="0" dirty="0" err="1">
                <a:solidFill>
                  <a:schemeClr val="tx1"/>
                </a:solidFill>
                <a:effectLst/>
              </a:rPr>
              <a:t>du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 Surréalisme”, 1924 </a:t>
            </a:r>
          </a:p>
          <a:p>
            <a:pPr algn="just"/>
            <a:endParaRPr lang="fr-FR" sz="2400" b="1" dirty="0"/>
          </a:p>
          <a:p>
            <a:pPr algn="just"/>
            <a:r>
              <a:rPr lang="pl-PL" sz="2400" b="1" dirty="0"/>
              <a:t> </a:t>
            </a:r>
            <a:r>
              <a:rPr lang="fr-FR" sz="2400" b="1" dirty="0">
                <a:solidFill>
                  <a:schemeClr val="tx1"/>
                </a:solidFill>
              </a:rPr>
              <a:t>N’emploie pas la logique ou les morales </a:t>
            </a:r>
            <a:endParaRPr lang="pl-PL" sz="2400" b="1" dirty="0">
              <a:solidFill>
                <a:schemeClr val="tx1"/>
              </a:solidFill>
            </a:endParaRPr>
          </a:p>
          <a:p>
            <a:pPr algn="just"/>
            <a:r>
              <a:rPr lang="pl-PL" sz="2400" b="1" dirty="0">
                <a:solidFill>
                  <a:schemeClr val="tx1"/>
                </a:solidFill>
              </a:rPr>
              <a:t> </a:t>
            </a:r>
            <a:r>
              <a:rPr lang="fr-FR" sz="2400" b="1" dirty="0">
                <a:solidFill>
                  <a:schemeClr val="tx1"/>
                </a:solidFill>
              </a:rPr>
              <a:t>Montre l’opposition de toutes les conventions sociales </a:t>
            </a:r>
            <a:endParaRPr lang="pl-PL" sz="2400" b="1" dirty="0">
              <a:solidFill>
                <a:schemeClr val="tx1"/>
              </a:solidFill>
            </a:endParaRPr>
          </a:p>
          <a:p>
            <a:pPr algn="just"/>
            <a:endParaRPr lang="pl-PL" sz="2400" b="1" dirty="0">
              <a:solidFill>
                <a:schemeClr val="tx1"/>
              </a:solidFill>
            </a:endParaRPr>
          </a:p>
          <a:p>
            <a:pPr algn="just"/>
            <a:r>
              <a:rPr lang="fr-FR" sz="2400" b="1" dirty="0">
                <a:solidFill>
                  <a:schemeClr val="tx1"/>
                </a:solidFill>
              </a:rPr>
              <a:t>Les surréalistes s’intéressent à tout ce qui dépasse la réalité ordinaire: le rêve, l’inconscient, l’imagination, les hallucinations</a:t>
            </a:r>
            <a:r>
              <a:rPr lang="pl-PL" sz="2400" b="1" dirty="0">
                <a:solidFill>
                  <a:schemeClr val="tx1"/>
                </a:solidFill>
              </a:rPr>
              <a:t>, l’instinct. </a:t>
            </a:r>
          </a:p>
          <a:p>
            <a:pPr marL="0" indent="0" algn="just">
              <a:buNone/>
            </a:pPr>
            <a:endParaRPr lang="pl-PL" b="1" dirty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l-PL" b="1" dirty="0"/>
          </a:p>
          <a:p>
            <a:pPr algn="just">
              <a:buFont typeface="Wingdings" panose="05000000000000000000" pitchFamily="2" charset="2"/>
              <a:buChar char="v"/>
            </a:pPr>
            <a:endParaRPr lang="pl-PL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8A7F0E-A69D-4D49-813A-38B462E3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239" y="447040"/>
            <a:ext cx="3095202" cy="5064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998832DF-0C8C-42C6-A0BF-1BFD2BFE1DBC}"/>
              </a:ext>
            </a:extLst>
          </p:cNvPr>
          <p:cNvSpPr txBox="1">
            <a:spLocks/>
          </p:cNvSpPr>
          <p:nvPr/>
        </p:nvSpPr>
        <p:spPr bwMode="black">
          <a:xfrm>
            <a:off x="681461" y="447040"/>
            <a:ext cx="7334038" cy="112776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Surréalisme</a:t>
            </a:r>
            <a:endParaRPr lang="pl-PL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2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C77809-A140-4B8F-A19B-52A216E1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074" y="474160"/>
            <a:ext cx="8416544" cy="1006348"/>
          </a:xfrm>
        </p:spPr>
        <p:txBody>
          <a:bodyPr>
            <a:normAutofit/>
          </a:bodyPr>
          <a:lstStyle/>
          <a:p>
            <a:r>
              <a:rPr lang="pl-PL" sz="3200" b="1" i="0" dirty="0">
                <a:solidFill>
                  <a:srgbClr val="202124"/>
                </a:solidFill>
                <a:effectLst/>
                <a:latin typeface="Lucida Handwriting" panose="03010101010101010101" pitchFamily="66" charset="0"/>
              </a:rPr>
              <a:t>peintres surréalistes</a:t>
            </a:r>
            <a:endParaRPr lang="pl-PL" sz="3200" b="1" dirty="0">
              <a:latin typeface="Lucida Handwriting" panose="03010101010101010101" pitchFamily="66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AF56AA-629D-4F38-BED0-47AE9CD67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2436613"/>
            <a:ext cx="2385299" cy="3947227"/>
          </a:xfrm>
        </p:spPr>
        <p:txBody>
          <a:bodyPr/>
          <a:lstStyle/>
          <a:p>
            <a:r>
              <a:rPr lang="pl-PL" sz="2000" b="1" dirty="0">
                <a:solidFill>
                  <a:schemeClr val="tx1"/>
                </a:solidFill>
              </a:rPr>
              <a:t>Ren</a:t>
            </a:r>
            <a:r>
              <a:rPr lang="fr-FR" sz="2000" b="1" dirty="0">
                <a:solidFill>
                  <a:schemeClr val="tx1"/>
                </a:solidFill>
              </a:rPr>
              <a:t>é</a:t>
            </a:r>
            <a:r>
              <a:rPr lang="pl-PL" sz="2000" b="1" dirty="0">
                <a:solidFill>
                  <a:schemeClr val="tx1"/>
                </a:solidFill>
              </a:rPr>
              <a:t> Magritte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Salvador Dalí</a:t>
            </a:r>
          </a:p>
          <a:p>
            <a:r>
              <a:rPr lang="pl-PL" sz="2000" b="1" i="0" dirty="0">
                <a:solidFill>
                  <a:schemeClr val="tx1"/>
                </a:solidFill>
                <a:effectLst/>
              </a:rPr>
              <a:t>Giorgio de Chirico</a:t>
            </a:r>
          </a:p>
          <a:p>
            <a:r>
              <a:rPr lang="pl-PL" sz="2000" b="1" i="0" dirty="0">
                <a:solidFill>
                  <a:schemeClr val="tx1"/>
                </a:solidFill>
                <a:effectLst/>
              </a:rPr>
              <a:t>Max Ernst</a:t>
            </a:r>
          </a:p>
          <a:p>
            <a:r>
              <a:rPr lang="pl-PL" sz="2000" b="1" i="0" dirty="0">
                <a:solidFill>
                  <a:schemeClr val="tx1"/>
                </a:solidFill>
                <a:effectLst/>
              </a:rPr>
              <a:t>Hans Arp</a:t>
            </a:r>
          </a:p>
          <a:p>
            <a:r>
              <a:rPr lang="pl-PL" sz="2000" b="1" i="0" dirty="0">
                <a:solidFill>
                  <a:schemeClr val="tx1"/>
                </a:solidFill>
                <a:effectLst/>
              </a:rPr>
              <a:t>Frida Kahlo</a:t>
            </a:r>
          </a:p>
          <a:p>
            <a:r>
              <a:rPr lang="pl-PL" sz="2000" b="1" dirty="0">
                <a:solidFill>
                  <a:schemeClr val="tx1"/>
                </a:solidFill>
              </a:rPr>
              <a:t>Joan Miro</a:t>
            </a: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2E6D6B-262D-4F5F-8AAF-9A83C341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487" y="1588717"/>
            <a:ext cx="3329067" cy="22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EC2A4B-807E-4F9B-BFB1-D3B6CB9CC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376" y="2110240"/>
            <a:ext cx="25213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C8667D-B9AC-49F6-9D20-1C9A0E5A9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86" y="3932948"/>
            <a:ext cx="3329067" cy="272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3E2DF9-D47B-4F7B-8E8B-4AD9F728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3677" y="2178151"/>
            <a:ext cx="2693068" cy="338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5868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A8BD44-252E-4623-819F-5EEE69E6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23" y="1396415"/>
            <a:ext cx="7061812" cy="548640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1898 : naissance en Belgique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1910 : cours de dessin 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1912 : mort de sa mère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1915 : début de la peinture</a:t>
            </a: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fr-FR" b="1" dirty="0">
                <a:solidFill>
                  <a:schemeClr val="tx1"/>
                </a:solidFill>
              </a:rPr>
              <a:t>Académie des Beaux-Arts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1916 : deux premiers dessins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1922: </a:t>
            </a:r>
            <a:r>
              <a:rPr lang="pl-PL" sz="19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mariage</a:t>
            </a: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avec</a:t>
            </a: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b="1" dirty="0" err="1">
                <a:solidFill>
                  <a:schemeClr val="tx1"/>
                </a:solidFill>
              </a:rPr>
              <a:t>Georgette</a:t>
            </a:r>
            <a:r>
              <a:rPr lang="pl-PL" sz="1900" b="1" dirty="0">
                <a:solidFill>
                  <a:schemeClr val="tx1"/>
                </a:solidFill>
              </a:rPr>
              <a:t> Berger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1927: - </a:t>
            </a:r>
            <a:r>
              <a:rPr lang="pl-PL" sz="19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premi</a:t>
            </a: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è</a:t>
            </a: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 </a:t>
            </a:r>
            <a:r>
              <a:rPr lang="pl-PL" sz="19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exposition</a:t>
            </a: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9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artistique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6000"/>
              </a:lnSpc>
              <a:buNone/>
            </a:pP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	- </a:t>
            </a:r>
            <a:r>
              <a:rPr lang="pl-PL" sz="1900" b="1" dirty="0" err="1">
                <a:solidFill>
                  <a:schemeClr val="tx1"/>
                </a:solidFill>
              </a:rPr>
              <a:t>arrivée</a:t>
            </a:r>
            <a:r>
              <a:rPr lang="pl-PL" sz="1900" b="1" dirty="0">
                <a:solidFill>
                  <a:schemeClr val="tx1"/>
                </a:solidFill>
              </a:rPr>
              <a:t> à Paris</a:t>
            </a:r>
          </a:p>
          <a:p>
            <a:pPr marL="0" lvl="0" indent="0">
              <a:lnSpc>
                <a:spcPct val="106000"/>
              </a:lnSpc>
              <a:buNone/>
            </a:pPr>
            <a:r>
              <a:rPr lang="pl-PL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l-PL" sz="19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encontre avec le surréalisme parisien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9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1943-1945 : technique impressionniste</a:t>
            </a:r>
            <a:endParaRPr lang="pl-PL" sz="19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9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1956:  </a:t>
            </a:r>
            <a:r>
              <a:rPr lang="pl-PL" sz="19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films</a:t>
            </a:r>
            <a:endParaRPr lang="pl-PL" sz="19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0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1900" b="1" dirty="0">
                <a:solidFill>
                  <a:schemeClr val="tx1"/>
                </a:solidFill>
              </a:rPr>
              <a:t>1967:  </a:t>
            </a:r>
            <a:r>
              <a:rPr lang="fr-FR" sz="1900" b="1" dirty="0">
                <a:solidFill>
                  <a:schemeClr val="tx1"/>
                </a:solidFill>
              </a:rPr>
              <a:t>mort</a:t>
            </a:r>
            <a:r>
              <a:rPr lang="pl-PL" sz="1900" b="1" dirty="0">
                <a:solidFill>
                  <a:schemeClr val="tx1"/>
                </a:solidFill>
              </a:rPr>
              <a:t> de </a:t>
            </a:r>
            <a:r>
              <a:rPr lang="pl-PL" sz="1900" b="1" dirty="0">
                <a:solidFill>
                  <a:schemeClr val="tx1"/>
                </a:solidFill>
                <a:latin typeface="+mj-lt"/>
              </a:rPr>
              <a:t>René Magritte</a:t>
            </a:r>
            <a:endParaRPr lang="pl-PL" sz="1900" b="1" dirty="0">
              <a:solidFill>
                <a:schemeClr val="tx1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80CE2411-8228-46F0-9E70-8301F98E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44077"/>
            <a:ext cx="6610120" cy="95456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Lucida Handwriting" panose="03010101010101010101" pitchFamily="66" charset="0"/>
              </a:rPr>
              <a:t>René Magritte</a:t>
            </a:r>
            <a:endParaRPr lang="pl-PL" sz="3200" dirty="0">
              <a:latin typeface="Lucida Handwriting" panose="03010101010101010101" pitchFamily="66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7B6831A-9822-4D98-AEB2-96AD4407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447" y="457779"/>
            <a:ext cx="4333030" cy="594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318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AC06F42-2EC4-490D-80FF-A5817718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2306320"/>
            <a:ext cx="9037320" cy="1726344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René Magritte</a:t>
            </a:r>
            <a:r>
              <a:rPr lang="pl-PL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: S</a:t>
            </a:r>
            <a:r>
              <a:rPr lang="fr-FR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es peintures les plus célèbres</a:t>
            </a:r>
            <a:endParaRPr lang="pl-PL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5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D625D3A-FA6D-4F34-8E67-7CA3DBA2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101" y="5301879"/>
            <a:ext cx="6471797" cy="1000325"/>
          </a:xfrm>
          <a:prstGeom prst="rect">
            <a:avLst/>
          </a:prstGeom>
        </p:spPr>
      </p:pic>
      <p:pic>
        <p:nvPicPr>
          <p:cNvPr id="1026" name="Picture 2" descr="René Magritte - Ceci n'est pas une pipe - MuseumTV">
            <a:extLst>
              <a:ext uri="{FF2B5EF4-FFF2-40B4-BE49-F238E27FC236}">
                <a16:creationId xmlns:a16="http://schemas.microsoft.com/office/drawing/2014/main" id="{874CFF05-19CF-4243-8856-9C9DB25B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517" y="555796"/>
            <a:ext cx="7076166" cy="4422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6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BA29FB-B67B-44C4-A47E-4A59B1CE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08" y="806580"/>
            <a:ext cx="5390797" cy="777171"/>
          </a:xfrm>
        </p:spPr>
        <p:txBody>
          <a:bodyPr>
            <a:noAutofit/>
          </a:bodyPr>
          <a:lstStyle/>
          <a:p>
            <a:r>
              <a:rPr lang="pl-PL" sz="2400" b="1" cap="none" dirty="0"/>
              <a:t>„Les </a:t>
            </a:r>
            <a:r>
              <a:rPr lang="pl-PL" sz="2400" b="1" cap="none" dirty="0" err="1"/>
              <a:t>Amants</a:t>
            </a:r>
            <a:r>
              <a:rPr lang="pl-PL" sz="2400" b="1" cap="none" dirty="0"/>
              <a:t>”</a:t>
            </a:r>
            <a:br>
              <a:rPr lang="pl-PL" sz="2400" b="1" cap="none" dirty="0"/>
            </a:br>
            <a:r>
              <a:rPr lang="pl-PL" sz="1600" b="1" cap="none" dirty="0"/>
              <a:t>(1928)</a:t>
            </a:r>
            <a:endParaRPr lang="pl-PL" sz="2400" b="1" cap="none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6A4884-D941-4D20-8792-FBEE79CB3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09" y="1849120"/>
            <a:ext cx="5260296" cy="3813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52FB74B-4D19-4844-B364-9664500F4D41}"/>
              </a:ext>
            </a:extLst>
          </p:cNvPr>
          <p:cNvSpPr txBox="1">
            <a:spLocks/>
          </p:cNvSpPr>
          <p:nvPr/>
        </p:nvSpPr>
        <p:spPr bwMode="black">
          <a:xfrm>
            <a:off x="6191481" y="5233012"/>
            <a:ext cx="5606866" cy="77154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cap="none" dirty="0"/>
              <a:t>„Les mystères de </a:t>
            </a:r>
            <a:r>
              <a:rPr lang="fr-FR" sz="2400" b="1" cap="none" dirty="0"/>
              <a:t>l'horizon</a:t>
            </a:r>
            <a:r>
              <a:rPr lang="pl-PL" sz="2400" b="1" cap="none" dirty="0"/>
              <a:t>”</a:t>
            </a:r>
            <a:br>
              <a:rPr lang="pl-PL" sz="2400" b="1" cap="none" dirty="0"/>
            </a:br>
            <a:r>
              <a:rPr lang="pl-PL" sz="1600" b="1" cap="none" dirty="0"/>
              <a:t>(1955)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3D880C1-0094-4808-AE39-30B5DED2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94" y="640080"/>
            <a:ext cx="5390797" cy="4196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8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aczka">
  <a:themeElements>
    <a:clrScheme name="Pomarańczowoczerwon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czk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zk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TM10001115[[fn=Paczka]]</Template>
  <TotalTime>1789</TotalTime>
  <Words>822</Words>
  <Application>Microsoft Office PowerPoint</Application>
  <PresentationFormat>Panoramiczny</PresentationFormat>
  <Paragraphs>165</Paragraphs>
  <Slides>17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6" baseType="lpstr">
      <vt:lpstr>Arial</vt:lpstr>
      <vt:lpstr>Arial</vt:lpstr>
      <vt:lpstr>Calibri</vt:lpstr>
      <vt:lpstr>Gill Sans MT</vt:lpstr>
      <vt:lpstr>Google Sans</vt:lpstr>
      <vt:lpstr>Lucida Handwriting</vt:lpstr>
      <vt:lpstr>Symbol</vt:lpstr>
      <vt:lpstr>Wingdings</vt:lpstr>
      <vt:lpstr>Paczka</vt:lpstr>
      <vt:lpstr>RENÉ MAGRITTE</vt:lpstr>
      <vt:lpstr>Plan de la Présentation</vt:lpstr>
      <vt:lpstr>VOCABULAIRE</vt:lpstr>
      <vt:lpstr>,,Berger des Nuages’’ Hans Arp, 1954</vt:lpstr>
      <vt:lpstr>peintres surréalistes</vt:lpstr>
      <vt:lpstr>René Magritte</vt:lpstr>
      <vt:lpstr>René Magritte: Ses peintures les plus célèbres</vt:lpstr>
      <vt:lpstr>Prezentacja programu PowerPoint</vt:lpstr>
      <vt:lpstr>„Les Amants” (1928)</vt:lpstr>
      <vt:lpstr>„La reproduction interdite” (1937)</vt:lpstr>
      <vt:lpstr>„Golconde” (1953)</vt:lpstr>
      <vt:lpstr>MusÉe magritte</vt:lpstr>
      <vt:lpstr>résumé</vt:lpstr>
      <vt:lpstr>QUIZ</vt:lpstr>
      <vt:lpstr>QUIZ</vt:lpstr>
      <vt:lpstr>Bibliographie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RENÉ MAGRITTE</dc:title>
  <dc:creator>Tokarska  Aneta</dc:creator>
  <cp:lastModifiedBy>Kawalec Beata</cp:lastModifiedBy>
  <cp:revision>221</cp:revision>
  <dcterms:created xsi:type="dcterms:W3CDTF">2021-01-22T12:53:31Z</dcterms:created>
  <dcterms:modified xsi:type="dcterms:W3CDTF">2021-07-12T10:25:25Z</dcterms:modified>
</cp:coreProperties>
</file>