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71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322BA-2AC7-427E-A22A-664B83D9AA31}" v="514" dt="2021-04-28T13:48:12.529"/>
    <p1510:client id="{B8DFD30E-BFA9-4D70-852D-C1AD060C365F}" v="2996" dt="2021-04-27T21:07:55.804"/>
    <p1510:client id="{D32741E9-A626-46FD-835F-7EAE3DA6C68E}" v="19" dt="2021-04-28T07:27:12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7/12/2021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1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9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3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4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0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8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3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8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92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1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22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langue-francaise.tv5monde.com/decouvrir/voyager-en-francais/les-expressions-imagees-darchibald/les-expressions-quebecoises" TargetMode="External"/><Relationship Id="rId3" Type="http://schemas.openxmlformats.org/officeDocument/2006/relationships/hyperlink" Target="https://langue-francaise.tv5monde.com/decouvrir/voyager-en-francais/les-expressions-imagees-darchibald/les-expressions-ivoiriennes" TargetMode="External"/><Relationship Id="rId7" Type="http://schemas.openxmlformats.org/officeDocument/2006/relationships/hyperlink" Target="https://www.itc-france-traduction.com/blog/differences-entre-francais-de-france-francais-canada/" TargetMode="External"/><Relationship Id="rId2" Type="http://schemas.openxmlformats.org/officeDocument/2006/relationships/hyperlink" Target="http://www.african-ls.com/blog/language-translation/is-there-a-difference-between-french-and-african-fren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canadianencyclopedia.ca/fr/article/langue-francaise" TargetMode="External"/><Relationship Id="rId11" Type="http://schemas.openxmlformats.org/officeDocument/2006/relationships/hyperlink" Target="https://langue-francaise.tv5monde.com/decouvrir/voyager-en-francais/les-expressions-imagees-darchibald/les-expressions-suisses/" TargetMode="External"/><Relationship Id="rId5" Type="http://schemas.openxmlformats.org/officeDocument/2006/relationships/hyperlink" Target="https://langue-francaise.tv5monde.com/decouvrir/voyager-en-francais/les-expressions-imagees-darchibald/les-expressions-senegalaises" TargetMode="External"/><Relationship Id="rId10" Type="http://schemas.openxmlformats.org/officeDocument/2006/relationships/hyperlink" Target="https://languagetsar.com/belgicismes-comment-les-belges-parlent-le-francais/" TargetMode="External"/><Relationship Id="rId4" Type="http://schemas.openxmlformats.org/officeDocument/2006/relationships/hyperlink" Target="https://langue-francaise.tv5monde.com/decouvrir/voyager-en-francais/les-expressions-imagees-darchibald/les-expressions-congolaises" TargetMode="External"/><Relationship Id="rId9" Type="http://schemas.openxmlformats.org/officeDocument/2006/relationships/hyperlink" Target="https://www.touteleurope.eu/vie-politique-des-etats-membres/les-francophones-au-sein-de-l-union-europeenne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80C23B1-7427-4DF4-BFF1-60CD7E93B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3599" y="1152484"/>
            <a:ext cx="6544620" cy="4312402"/>
          </a:xfrm>
        </p:spPr>
        <p:txBody>
          <a:bodyPr anchor="ctr">
            <a:normAutofit fontScale="90000"/>
          </a:bodyPr>
          <a:lstStyle/>
          <a:p>
            <a:pPr algn="r"/>
            <a:endParaRPr lang="pl-PL" sz="6800">
              <a:solidFill>
                <a:schemeClr val="tx2"/>
              </a:solidFill>
            </a:endParaRPr>
          </a:p>
          <a:p>
            <a:r>
              <a:rPr lang="fr-FR">
                <a:ea typeface="+mj-lt"/>
                <a:cs typeface="+mj-lt"/>
              </a:rPr>
              <a:t>la langue française dans le monde </a:t>
            </a:r>
            <a:endParaRPr lang="fr-FR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7496" y="2459344"/>
            <a:ext cx="3025593" cy="4312402"/>
          </a:xfrm>
        </p:spPr>
        <p:txBody>
          <a:bodyPr anchor="ctr">
            <a:normAutofit/>
          </a:bodyPr>
          <a:lstStyle/>
          <a:p>
            <a:pPr algn="r"/>
            <a:r>
              <a:rPr lang="fr-FR" sz="2400" b="1" dirty="0" err="1"/>
              <a:t>Dominika</a:t>
            </a:r>
            <a:r>
              <a:rPr lang="fr-FR" sz="2400" b="1" dirty="0"/>
              <a:t> </a:t>
            </a:r>
            <a:r>
              <a:rPr lang="fr-FR" sz="2400" b="1" dirty="0" err="1"/>
              <a:t>Stępień</a:t>
            </a:r>
            <a:endParaRPr lang="fr-FR" sz="2400" b="1"/>
          </a:p>
          <a:p>
            <a:pPr algn="r"/>
            <a:endParaRPr lang="fr-FR" sz="2000" dirty="0"/>
          </a:p>
          <a:p>
            <a:pPr algn="r"/>
            <a:r>
              <a:rPr lang="fr-FR" sz="2000" dirty="0"/>
              <a:t>Collège des Sciences Humaines</a:t>
            </a:r>
          </a:p>
          <a:p>
            <a:pPr algn="r"/>
            <a:r>
              <a:rPr lang="fr-FR" sz="2000" dirty="0"/>
              <a:t>Institut des Langues Modernes</a:t>
            </a:r>
          </a:p>
          <a:p>
            <a:pPr algn="r"/>
            <a:r>
              <a:rPr lang="fr-FR" sz="2000" dirty="0"/>
              <a:t>Philologie anglaise</a:t>
            </a:r>
          </a:p>
          <a:p>
            <a:pPr algn="r"/>
            <a:r>
              <a:rPr lang="fr-FR" sz="2000" dirty="0"/>
              <a:t>Etudes de </a:t>
            </a:r>
            <a:r>
              <a:rPr lang="fr-FR" sz="2000" dirty="0">
                <a:ea typeface="+mn-lt"/>
                <a:cs typeface="+mn-lt"/>
              </a:rPr>
              <a:t>2</a:t>
            </a:r>
            <a:r>
              <a:rPr lang="fr-FR" sz="2000" baseline="30000" dirty="0">
                <a:ea typeface="+mn-lt"/>
                <a:cs typeface="+mn-lt"/>
              </a:rPr>
              <a:t>e</a:t>
            </a:r>
            <a:r>
              <a:rPr lang="fr-FR" sz="2000" dirty="0"/>
              <a:t> cycle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8">
            <a:extLst>
              <a:ext uri="{FF2B5EF4-FFF2-40B4-BE49-F238E27FC236}">
                <a16:creationId xmlns:a16="http://schemas.microsoft.com/office/drawing/2014/main" id="{FEBBABD5-8E87-4EA9-A42B-6260F981A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827" y="859972"/>
            <a:ext cx="2373086" cy="2373086"/>
          </a:xfrm>
          <a:prstGeom prst="rect">
            <a:avLst/>
          </a:prstGeom>
        </p:spPr>
      </p:pic>
      <p:pic>
        <p:nvPicPr>
          <p:cNvPr id="8" name="Obraz 8">
            <a:extLst>
              <a:ext uri="{FF2B5EF4-FFF2-40B4-BE49-F238E27FC236}">
                <a16:creationId xmlns:a16="http://schemas.microsoft.com/office/drawing/2014/main" id="{FC80D70F-AD67-4827-BFB3-01A5D06DD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000">
            <a:off x="1098777" y="4597854"/>
            <a:ext cx="12858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73A199-9B8C-4EB8-91CC-516168411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Français d'Europe</a:t>
            </a: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EE70BE-4EEE-4FF6-B82B-B1CFF1722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58" y="2103120"/>
            <a:ext cx="4425043" cy="32787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000" dirty="0"/>
              <a:t>Pays francophones ou partiellement francophones: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Le français de France</a:t>
            </a:r>
          </a:p>
          <a:p>
            <a:r>
              <a:rPr lang="fr-FR" sz="2000" dirty="0"/>
              <a:t>Le français de Belgique</a:t>
            </a:r>
          </a:p>
          <a:p>
            <a:r>
              <a:rPr lang="fr-FR" sz="2000" dirty="0"/>
              <a:t>Le français de Suisse</a:t>
            </a:r>
          </a:p>
          <a:p>
            <a:r>
              <a:rPr lang="fr-FR" sz="2000" dirty="0"/>
              <a:t>Le français du Luxembourg</a:t>
            </a:r>
          </a:p>
          <a:p>
            <a:endParaRPr lang="pl-PL" dirty="0"/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0A4104E9-56FC-4CB5-99A4-CA8F31B38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08" r="23102"/>
          <a:stretch/>
        </p:blipFill>
        <p:spPr>
          <a:xfrm>
            <a:off x="5205549" y="1717637"/>
            <a:ext cx="6330107" cy="4330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3821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471BA4-0637-42E8-BFF7-CFDF5E693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3094"/>
            <a:ext cx="10058400" cy="1371600"/>
          </a:xfrm>
        </p:spPr>
        <p:txBody>
          <a:bodyPr/>
          <a:lstStyle/>
          <a:p>
            <a:pPr algn="ctr"/>
            <a:r>
              <a:rPr lang="fr-FR" dirty="0"/>
              <a:t>Belgicismes</a:t>
            </a: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4389AB-3241-480F-ACF7-9F01F91EB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sz="3200" dirty="0">
                <a:ea typeface="+mn-lt"/>
                <a:cs typeface="+mn-lt"/>
              </a:rPr>
              <a:t>Les Chiffres</a:t>
            </a:r>
          </a:p>
          <a:p>
            <a:pPr>
              <a:buClr>
                <a:srgbClr val="EEEBE3"/>
              </a:buClr>
            </a:pPr>
            <a:endParaRPr lang="fr-FR" sz="2800" dirty="0">
              <a:ea typeface="+mn-lt"/>
              <a:cs typeface="+mn-lt"/>
            </a:endParaRPr>
          </a:p>
          <a:p>
            <a:pPr marL="0" indent="0">
              <a:buClr>
                <a:srgbClr val="EEEBE3"/>
              </a:buClr>
              <a:buNone/>
            </a:pPr>
            <a:endParaRPr lang="fr-FR" sz="2800" dirty="0">
              <a:ea typeface="+mn-lt"/>
              <a:cs typeface="+mn-lt"/>
            </a:endParaRPr>
          </a:p>
          <a:p>
            <a:pPr>
              <a:buClr>
                <a:srgbClr val="EEEBE3"/>
              </a:buClr>
            </a:pPr>
            <a:endParaRPr lang="pl-PL" dirty="0"/>
          </a:p>
        </p:txBody>
      </p:sp>
      <p:pic>
        <p:nvPicPr>
          <p:cNvPr id="4" name="Obraz 5" descr="Obraz zawierający stół&#10;&#10;Opis wygenerowany automatycznie">
            <a:extLst>
              <a:ext uri="{FF2B5EF4-FFF2-40B4-BE49-F238E27FC236}">
                <a16:creationId xmlns:a16="http://schemas.microsoft.com/office/drawing/2014/main" id="{068E5B9E-8224-4812-A205-89F9EC236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028" y="1939957"/>
            <a:ext cx="6037273" cy="3673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885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C9A3D2-9149-4F65-B3C8-1B3FC488D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7089" y="1381225"/>
            <a:ext cx="4754880" cy="9416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3200" dirty="0"/>
              <a:t>"Savoir" vs "Pouvoir"</a:t>
            </a:r>
            <a:endParaRPr lang="fr-FR" sz="3200" dirty="0">
              <a:ea typeface="+mn-lt"/>
              <a:cs typeface="+mn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642F0B2-3417-4270-9199-7CBF697DC57F}"/>
              </a:ext>
            </a:extLst>
          </p:cNvPr>
          <p:cNvSpPr txBox="1"/>
          <p:nvPr/>
        </p:nvSpPr>
        <p:spPr>
          <a:xfrm>
            <a:off x="7230979" y="784058"/>
            <a:ext cx="5079331" cy="11926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900"/>
              </a:spcBef>
              <a:buFont typeface="Arial"/>
              <a:buChar char="•"/>
            </a:pPr>
            <a:endParaRPr lang="fr-FR" sz="3200" dirty="0">
              <a:ea typeface="+mn-lt"/>
              <a:cs typeface="+mn-lt"/>
            </a:endParaRPr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fr-FR" sz="3200" dirty="0">
                <a:ea typeface="+mn-lt"/>
                <a:cs typeface="+mn-lt"/>
              </a:rPr>
              <a:t>La "Mitraillette"</a:t>
            </a:r>
            <a:endParaRPr lang="pl-PL" sz="32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6380B72-171D-4F4E-B6A1-CC22ADCCA01F}"/>
              </a:ext>
            </a:extLst>
          </p:cNvPr>
          <p:cNvSpPr txBox="1"/>
          <p:nvPr/>
        </p:nvSpPr>
        <p:spPr>
          <a:xfrm>
            <a:off x="1947111" y="2759243"/>
            <a:ext cx="420704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ea typeface="+mn-lt"/>
                <a:cs typeface="+mn-lt"/>
              </a:rPr>
              <a:t>Je ne sais pas le faire.</a:t>
            </a:r>
          </a:p>
          <a:p>
            <a:endParaRPr lang="fr-FR" sz="2400" dirty="0"/>
          </a:p>
          <a:p>
            <a:endParaRPr lang="fr-FR" sz="2400" dirty="0">
              <a:ea typeface="+mn-lt"/>
              <a:cs typeface="+mn-lt"/>
            </a:endParaRPr>
          </a:p>
          <a:p>
            <a:endParaRPr lang="fr-FR" sz="2400" dirty="0">
              <a:ea typeface="+mn-lt"/>
              <a:cs typeface="+mn-lt"/>
            </a:endParaRPr>
          </a:p>
          <a:p>
            <a:r>
              <a:rPr lang="fr-FR" sz="2400" dirty="0">
                <a:ea typeface="+mn-lt"/>
                <a:cs typeface="+mn-lt"/>
              </a:rPr>
              <a:t>On ne peut pas le faire.</a:t>
            </a:r>
            <a:endParaRPr lang="fr-FR" sz="2400" dirty="0"/>
          </a:p>
        </p:txBody>
      </p:sp>
      <p:pic>
        <p:nvPicPr>
          <p:cNvPr id="8" name="Obraz 8">
            <a:extLst>
              <a:ext uri="{FF2B5EF4-FFF2-40B4-BE49-F238E27FC236}">
                <a16:creationId xmlns:a16="http://schemas.microsoft.com/office/drawing/2014/main" id="{403366C2-7DD4-4D57-941C-CA1D87C7B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54504" y="2722283"/>
            <a:ext cx="737938" cy="661462"/>
          </a:xfrm>
          <a:prstGeom prst="rect">
            <a:avLst/>
          </a:prstGeom>
        </p:spPr>
      </p:pic>
      <p:pic>
        <p:nvPicPr>
          <p:cNvPr id="9" name="Obraz 9">
            <a:extLst>
              <a:ext uri="{FF2B5EF4-FFF2-40B4-BE49-F238E27FC236}">
                <a16:creationId xmlns:a16="http://schemas.microsoft.com/office/drawing/2014/main" id="{B73B61D0-7EA8-474F-B935-51A889106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67" y="4108784"/>
            <a:ext cx="868280" cy="595565"/>
          </a:xfrm>
          <a:prstGeom prst="rect">
            <a:avLst/>
          </a:prstGeom>
        </p:spPr>
      </p:pic>
      <p:pic>
        <p:nvPicPr>
          <p:cNvPr id="10" name="Obraz 10" descr="Obraz zawierający frytki, żywność, stół, ryba z frytkami&#10;&#10;Opis wygenerowany automatycznie">
            <a:extLst>
              <a:ext uri="{FF2B5EF4-FFF2-40B4-BE49-F238E27FC236}">
                <a16:creationId xmlns:a16="http://schemas.microsoft.com/office/drawing/2014/main" id="{683A9D4C-2B56-482E-B102-0D8A8987C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769" y="2360114"/>
            <a:ext cx="4417594" cy="2478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935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A8B3D8-6293-4C93-B2F1-16547BF16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Les expressions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F1B2397F-5EDB-4028-901B-466242478C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441462"/>
              </p:ext>
            </p:extLst>
          </p:nvPr>
        </p:nvGraphicFramePr>
        <p:xfrm>
          <a:off x="1066800" y="2103438"/>
          <a:ext cx="10058400" cy="368338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439426374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65553475"/>
                    </a:ext>
                  </a:extLst>
                </a:gridCol>
              </a:tblGrid>
              <a:tr h="448081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i="0" noProof="0" dirty="0"/>
                        <a:t>Les expressions belges</a:t>
                      </a:r>
                      <a:endParaRPr lang="fr-FR" sz="2400" noProof="0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61463"/>
                  </a:ext>
                </a:extLst>
              </a:tr>
              <a:tr h="7393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b="0" i="0" u="none" strike="noStrike" noProof="0" dirty="0" err="1">
                          <a:latin typeface="Century Gothic"/>
                        </a:rPr>
                        <a:t>Jouver</a:t>
                      </a:r>
                      <a:r>
                        <a:rPr lang="fr-FR" sz="1800" b="0" i="0" u="none" strike="noStrike" noProof="0" dirty="0">
                          <a:latin typeface="Century Gothic"/>
                        </a:rPr>
                        <a:t> avec les pieds de quelqu'un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b="0" i="0" u="none" strike="noStrike" noProof="0" dirty="0">
                          <a:latin typeface="Century Gothic"/>
                        </a:rPr>
                        <a:t>Abuser de la patience ou de la compréhension de quelqu'un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767382"/>
                  </a:ext>
                </a:extLst>
              </a:tr>
              <a:tr h="448081">
                <a:tc>
                  <a:txBody>
                    <a:bodyPr/>
                    <a:lstStyle/>
                    <a:p>
                      <a:r>
                        <a:rPr lang="fr-FR" sz="1800" b="0" i="0" u="none" strike="noStrike" noProof="0" dirty="0">
                          <a:latin typeface="Century Gothic"/>
                        </a:rPr>
                        <a:t>Être en rote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Être en colère, de très mauvaise humeur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532140"/>
                  </a:ext>
                </a:extLst>
              </a:tr>
              <a:tr h="560101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i="0" noProof="0" dirty="0"/>
                        <a:t>Les expressions suisses</a:t>
                      </a:r>
                      <a:endParaRPr lang="fr-FR" sz="2400" noProof="0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631138"/>
                  </a:ext>
                </a:extLst>
              </a:tr>
              <a:tr h="739334">
                <a:tc>
                  <a:txBody>
                    <a:bodyPr/>
                    <a:lstStyle/>
                    <a:p>
                      <a:r>
                        <a:rPr lang="fr-FR" noProof="0" dirty="0"/>
                        <a:t>Mettre sa cuissette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Mettre son short, son vêtement se sport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37264"/>
                  </a:ext>
                </a:extLst>
              </a:tr>
              <a:tr h="7393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noProof="0" dirty="0"/>
                        <a:t>Faire la pièce droite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noProof="0" dirty="0"/>
                        <a:t>Faire le poirier (ou l'arbre fourchu)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841635"/>
                  </a:ext>
                </a:extLst>
              </a:tr>
            </a:tbl>
          </a:graphicData>
        </a:graphic>
      </p:graphicFrame>
      <p:pic>
        <p:nvPicPr>
          <p:cNvPr id="3" name="Obraz 3">
            <a:extLst>
              <a:ext uri="{FF2B5EF4-FFF2-40B4-BE49-F238E27FC236}">
                <a16:creationId xmlns:a16="http://schemas.microsoft.com/office/drawing/2014/main" id="{BFC5597A-ECC0-4B29-B0A4-B8209A518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0000">
            <a:off x="10078452" y="1589033"/>
            <a:ext cx="1379622" cy="1213460"/>
          </a:xfrm>
          <a:prstGeom prst="rect">
            <a:avLst/>
          </a:prstGeom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id="{8857A1DC-292B-40C8-AD90-E29617225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4162926" y="5155532"/>
            <a:ext cx="1118937" cy="11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64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42C816-68F4-4164-B7B9-1244687F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La bibliographie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9B82A9-7150-40F4-B276-49A9F23E5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pl-PL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http://www.african-ls.com/blog/language-translation/is-there-a-difference-between-french-and-african-french/</a:t>
            </a:r>
            <a:endParaRPr lang="pl-PL"/>
          </a:p>
          <a:p>
            <a:pPr>
              <a:buClr>
                <a:srgbClr val="EEEBE3"/>
              </a:buClr>
            </a:pPr>
            <a:r>
              <a:rPr lang="pl-PL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https://langue-francaise.tv5monde.com/decouvrir/voyager-en-francais/les-expressions-imagees-darchibald/les-expressions-ivoiriennes</a:t>
            </a:r>
            <a:endParaRPr lang="pl-PL"/>
          </a:p>
          <a:p>
            <a:pPr>
              <a:buClr>
                <a:srgbClr val="EEEBE3"/>
              </a:buClr>
            </a:pPr>
            <a:r>
              <a:rPr lang="pl-PL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https://langue-francaise.tv5monde.com/decouvrir/voyager-en-francais/les-expressions-imagees-darchibald/les-expressions-congolaises</a:t>
            </a:r>
            <a:endParaRPr lang="pl-PL"/>
          </a:p>
          <a:p>
            <a:pPr>
              <a:buClr>
                <a:srgbClr val="EEEBE3"/>
              </a:buClr>
            </a:pPr>
            <a:r>
              <a:rPr lang="pl-PL" dirty="0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https://langue-francaise.tv5monde.com/decouvrir/voyager-en-francais/les-expressions-imagees-darchibald/les-expressions-senegalaises</a:t>
            </a:r>
            <a:endParaRPr lang="pl-PL"/>
          </a:p>
          <a:p>
            <a:pPr>
              <a:buClr>
                <a:srgbClr val="EEEBE3"/>
              </a:buClr>
            </a:pPr>
            <a:r>
              <a:rPr lang="pl-PL" dirty="0"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https://www.thecanadianencyclopedia.ca/fr/article/langue-francaise</a:t>
            </a:r>
            <a:endParaRPr lang="pl-PL"/>
          </a:p>
          <a:p>
            <a:pPr>
              <a:buClr>
                <a:srgbClr val="EEEBE3"/>
              </a:buClr>
            </a:pPr>
            <a:r>
              <a:rPr lang="pl-PL" dirty="0"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https://www.itc-france-traduction.com/blog/differences-entre-francais-de-france-francais-canada/</a:t>
            </a:r>
            <a:endParaRPr lang="pl-PL"/>
          </a:p>
          <a:p>
            <a:pPr>
              <a:buClr>
                <a:srgbClr val="EEEBE3"/>
              </a:buClr>
            </a:pPr>
            <a:r>
              <a:rPr lang="pl-PL" dirty="0"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https://langue-francaise.tv5monde.com/decouvrir/voyager-en-francais/les-expressions-imagees-darchibald/les-expressions-quebecoises</a:t>
            </a:r>
            <a:endParaRPr lang="pl-PL"/>
          </a:p>
          <a:p>
            <a:pPr>
              <a:buClr>
                <a:srgbClr val="EEEBE3"/>
              </a:buClr>
            </a:pPr>
            <a:r>
              <a:rPr lang="pl-PL" dirty="0"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https://www.touteleurope.eu/vie-politique-des-etats-membres/les-francophones-au-sein-de-l-union-europeenne/</a:t>
            </a:r>
            <a:endParaRPr lang="pl-PL"/>
          </a:p>
          <a:p>
            <a:pPr>
              <a:buClr>
                <a:srgbClr val="EEEBE3"/>
              </a:buClr>
            </a:pPr>
            <a:r>
              <a:rPr lang="pl-PL" dirty="0"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https://languagetsar.com/belgicismes-comment-les-belges-parlent-le-francais/</a:t>
            </a:r>
            <a:endParaRPr lang="pl-PL"/>
          </a:p>
          <a:p>
            <a:pPr>
              <a:buClr>
                <a:srgbClr val="EEEBE3"/>
              </a:buClr>
            </a:pPr>
            <a:r>
              <a:rPr lang="pl-PL" dirty="0">
                <a:ea typeface="+mn-lt"/>
                <a:cs typeface="+mn-lt"/>
                <a:hlinkClick r:id="rId11"/>
              </a:rPr>
              <a:t>https://langue-francaise.tv5monde.com/decouvrir/voyager-en-francais/les-expressions-imagees-darchibald/les-expressions-suisses/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825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EDA13F-39B6-4576-9F49-331805FA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056305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fr-FR" sz="5400" b="1" i="1" dirty="0">
                <a:ea typeface="+mj-lt"/>
                <a:cs typeface="+mj-lt"/>
              </a:rPr>
              <a:t>Merci de votre attention</a:t>
            </a:r>
            <a:endParaRPr lang="pl-PL" sz="5400" b="1" u="sng"/>
          </a:p>
        </p:txBody>
      </p:sp>
    </p:spTree>
    <p:extLst>
      <p:ext uri="{BB962C8B-B14F-4D97-AF65-F5344CB8AC3E}">
        <p14:creationId xmlns:p14="http://schemas.microsoft.com/office/powerpoint/2010/main" val="5302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5D2869-96C8-4842-9CBD-ADF80672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plan de la </a:t>
            </a:r>
            <a:r>
              <a:rPr lang="fr-FR"/>
              <a:t>présentation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23E468-1472-487D-A7A2-F2288B8BF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221" y="2143225"/>
            <a:ext cx="10058400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400" b="1" dirty="0">
                <a:ea typeface="+mn-lt"/>
                <a:cs typeface="+mn-lt"/>
              </a:rPr>
              <a:t>1. Français d'Afrique</a:t>
            </a:r>
            <a:endParaRPr lang="fr-FR" sz="2400" b="1" dirty="0"/>
          </a:p>
          <a:p>
            <a:pPr>
              <a:buClr>
                <a:srgbClr val="EEEBE3"/>
              </a:buClr>
            </a:pPr>
            <a:r>
              <a:rPr lang="fr-FR" dirty="0">
                <a:ea typeface="+mn-lt"/>
                <a:cs typeface="+mn-lt"/>
              </a:rPr>
              <a:t>Différences de vocabulaire </a:t>
            </a:r>
            <a:endParaRPr lang="fr-FR" dirty="0"/>
          </a:p>
          <a:p>
            <a:pPr>
              <a:buClr>
                <a:srgbClr val="EEEBE3"/>
              </a:buClr>
            </a:pPr>
            <a:r>
              <a:rPr lang="fr-FR" dirty="0">
                <a:ea typeface="+mn-lt"/>
                <a:cs typeface="+mn-lt"/>
              </a:rPr>
              <a:t>Les expressions</a:t>
            </a:r>
          </a:p>
          <a:p>
            <a:pPr marL="0" indent="0">
              <a:buClr>
                <a:srgbClr val="EEEBE3"/>
              </a:buClr>
              <a:buNone/>
            </a:pPr>
            <a:r>
              <a:rPr lang="fr-FR" sz="2400" b="1" dirty="0">
                <a:ea typeface="+mn-lt"/>
                <a:cs typeface="+mn-lt"/>
              </a:rPr>
              <a:t>2. Français au Canada</a:t>
            </a:r>
          </a:p>
          <a:p>
            <a:pPr>
              <a:buClr>
                <a:srgbClr val="EEEBE3"/>
              </a:buClr>
            </a:pPr>
            <a:r>
              <a:rPr lang="fr-FR" dirty="0"/>
              <a:t>Les différences entre le français de France et le français du Canada</a:t>
            </a:r>
          </a:p>
          <a:p>
            <a:pPr>
              <a:buClr>
                <a:srgbClr val="EEEBE3"/>
              </a:buClr>
            </a:pPr>
            <a:r>
              <a:rPr lang="fr-FR" dirty="0">
                <a:ea typeface="+mn-lt"/>
                <a:cs typeface="+mn-lt"/>
              </a:rPr>
              <a:t>Les expressions</a:t>
            </a:r>
            <a:endParaRPr lang="fr-FR" dirty="0"/>
          </a:p>
          <a:p>
            <a:pPr marL="0" indent="0">
              <a:buClr>
                <a:srgbClr val="EEEBE3"/>
              </a:buClr>
              <a:buNone/>
            </a:pPr>
            <a:r>
              <a:rPr lang="fr-FR" sz="2400" b="1" dirty="0">
                <a:ea typeface="+mn-lt"/>
                <a:cs typeface="+mn-lt"/>
              </a:rPr>
              <a:t>3. Français d'Europe</a:t>
            </a:r>
          </a:p>
          <a:p>
            <a:pPr>
              <a:buClr>
                <a:srgbClr val="EEEBE3"/>
              </a:buClr>
            </a:pPr>
            <a:r>
              <a:rPr lang="fr-FR" dirty="0">
                <a:ea typeface="+mn-lt"/>
                <a:cs typeface="+mn-lt"/>
              </a:rPr>
              <a:t>Belgicismes</a:t>
            </a:r>
          </a:p>
          <a:p>
            <a:pPr>
              <a:buClr>
                <a:srgbClr val="EEEBE3"/>
              </a:buClr>
            </a:pPr>
            <a:r>
              <a:rPr lang="fr-FR" dirty="0">
                <a:ea typeface="+mn-lt"/>
                <a:cs typeface="+mn-lt"/>
              </a:rPr>
              <a:t>Les expressions</a:t>
            </a:r>
          </a:p>
          <a:p>
            <a:pPr>
              <a:buClr>
                <a:srgbClr val="EEEBE3"/>
              </a:buClr>
            </a:pPr>
            <a:endParaRPr lang="pl-PL" b="1" dirty="0"/>
          </a:p>
          <a:p>
            <a:pPr>
              <a:buClr>
                <a:srgbClr val="EEEBE3"/>
              </a:buClr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871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049721-794F-49BF-8BF7-445D3B9B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vocabulaire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769B5F-F63F-4650-A527-013CB0A096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sz="2000" b="1" dirty="0">
                <a:ea typeface="+mn-lt"/>
                <a:cs typeface="+mn-lt"/>
              </a:rPr>
              <a:t>Vocabulaire emprunté (m)</a:t>
            </a:r>
            <a:r>
              <a:rPr lang="fr-FR" sz="2000" dirty="0">
                <a:ea typeface="+mn-lt"/>
                <a:cs typeface="+mn-lt"/>
              </a:rPr>
              <a:t> - </a:t>
            </a:r>
            <a:r>
              <a:rPr lang="fr-FR" sz="2000" dirty="0" err="1">
                <a:ea typeface="+mn-lt"/>
                <a:cs typeface="+mn-lt"/>
              </a:rPr>
              <a:t>słownictwo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zapożyczone</a:t>
            </a:r>
          </a:p>
          <a:p>
            <a:pPr>
              <a:buClr>
                <a:srgbClr val="EEEBE3"/>
              </a:buClr>
            </a:pPr>
            <a:r>
              <a:rPr lang="fr-FR" sz="2000" b="1" dirty="0">
                <a:ea typeface="+mn-lt"/>
                <a:cs typeface="+mn-lt"/>
              </a:rPr>
              <a:t>Francophone (m/f)</a:t>
            </a:r>
            <a:r>
              <a:rPr lang="fr-FR" sz="2000" dirty="0">
                <a:ea typeface="+mn-lt"/>
                <a:cs typeface="+mn-lt"/>
              </a:rPr>
              <a:t> – </a:t>
            </a:r>
            <a:r>
              <a:rPr lang="fr-FR" sz="2000" dirty="0" err="1">
                <a:ea typeface="+mn-lt"/>
                <a:cs typeface="+mn-lt"/>
              </a:rPr>
              <a:t>frankofon</a:t>
            </a:r>
          </a:p>
          <a:p>
            <a:pPr>
              <a:buClr>
                <a:srgbClr val="EEEBE3"/>
              </a:buClr>
            </a:pPr>
            <a:r>
              <a:rPr lang="fr-FR" sz="2000" b="1" dirty="0"/>
              <a:t>Argot (m)</a:t>
            </a:r>
            <a:r>
              <a:rPr lang="fr-FR" sz="2000" dirty="0"/>
              <a:t> - </a:t>
            </a:r>
            <a:r>
              <a:rPr lang="fr-FR" sz="2000" dirty="0" err="1"/>
              <a:t>żargon</a:t>
            </a:r>
          </a:p>
          <a:p>
            <a:pPr>
              <a:buClr>
                <a:srgbClr val="EEEBE3"/>
              </a:buClr>
            </a:pPr>
            <a:r>
              <a:rPr lang="fr-FR" sz="2000" b="1" dirty="0">
                <a:ea typeface="+mn-lt"/>
                <a:cs typeface="+mn-lt"/>
              </a:rPr>
              <a:t>Côte d'ivoire (f)</a:t>
            </a:r>
            <a:r>
              <a:rPr lang="fr-FR" sz="2000" dirty="0">
                <a:ea typeface="+mn-lt"/>
                <a:cs typeface="+mn-lt"/>
              </a:rPr>
              <a:t> - </a:t>
            </a:r>
            <a:r>
              <a:rPr lang="fr-FR" sz="2000" dirty="0" err="1">
                <a:ea typeface="+mn-lt"/>
                <a:cs typeface="+mn-lt"/>
              </a:rPr>
              <a:t>Wybrzeże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Kości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Słoniowej</a:t>
            </a:r>
          </a:p>
          <a:p>
            <a:pPr>
              <a:buClr>
                <a:srgbClr val="EEEBE3"/>
              </a:buClr>
            </a:pPr>
            <a:r>
              <a:rPr lang="fr-FR" sz="2000" b="1" dirty="0"/>
              <a:t>Rumeur (f) </a:t>
            </a:r>
            <a:r>
              <a:rPr lang="fr-FR" sz="2000" dirty="0"/>
              <a:t>– </a:t>
            </a:r>
            <a:r>
              <a:rPr lang="fr-FR" sz="2000" dirty="0" err="1"/>
              <a:t>plotka</a:t>
            </a:r>
          </a:p>
          <a:p>
            <a:pPr>
              <a:buClr>
                <a:srgbClr val="EEEBE3"/>
              </a:buClr>
            </a:pPr>
            <a:r>
              <a:rPr lang="fr-FR" sz="2000" b="1" dirty="0">
                <a:ea typeface="+mn-lt"/>
                <a:cs typeface="+mn-lt"/>
              </a:rPr>
              <a:t>Langue officielle (f)</a:t>
            </a:r>
            <a:r>
              <a:rPr lang="fr-FR" sz="2000" dirty="0">
                <a:ea typeface="+mn-lt"/>
                <a:cs typeface="+mn-lt"/>
              </a:rPr>
              <a:t> - </a:t>
            </a:r>
            <a:r>
              <a:rPr lang="fr-FR" sz="2000" dirty="0" err="1">
                <a:ea typeface="+mn-lt"/>
                <a:cs typeface="+mn-lt"/>
              </a:rPr>
              <a:t>język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oficjalny</a:t>
            </a:r>
          </a:p>
          <a:p>
            <a:pPr>
              <a:buClr>
                <a:srgbClr val="EEEBE3"/>
              </a:buClr>
            </a:pPr>
            <a:r>
              <a:rPr lang="fr-FR" sz="2000" b="1" dirty="0">
                <a:ea typeface="+mn-lt"/>
                <a:cs typeface="+mn-lt"/>
              </a:rPr>
              <a:t>Langue maternelle (f)</a:t>
            </a:r>
            <a:r>
              <a:rPr lang="fr-FR" sz="2000" dirty="0">
                <a:ea typeface="+mn-lt"/>
                <a:cs typeface="+mn-lt"/>
              </a:rPr>
              <a:t> - </a:t>
            </a:r>
            <a:r>
              <a:rPr lang="fr-FR" sz="2000" dirty="0" err="1">
                <a:ea typeface="+mn-lt"/>
                <a:cs typeface="+mn-lt"/>
              </a:rPr>
              <a:t>język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ojczysty</a:t>
            </a:r>
          </a:p>
          <a:p>
            <a:pPr>
              <a:buClr>
                <a:srgbClr val="EEEBE3"/>
              </a:buClr>
            </a:pPr>
            <a:endParaRPr lang="pl-PL" dirty="0"/>
          </a:p>
          <a:p>
            <a:pPr>
              <a:buClr>
                <a:srgbClr val="EEEBE3"/>
              </a:buClr>
            </a:pPr>
            <a:endParaRPr lang="pl-PL" dirty="0"/>
          </a:p>
          <a:p>
            <a:pPr>
              <a:buClr>
                <a:srgbClr val="EEEBE3"/>
              </a:buClr>
            </a:pP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B6E4D81-C601-45E8-8DE2-A0B2A7DB8C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sz="2000" b="1" dirty="0">
                <a:ea typeface="+mn-lt"/>
                <a:cs typeface="+mn-lt"/>
              </a:rPr>
              <a:t>Calorifique</a:t>
            </a:r>
            <a:r>
              <a:rPr lang="fr-FR" sz="2000" dirty="0">
                <a:ea typeface="+mn-lt"/>
                <a:cs typeface="+mn-lt"/>
              </a:rPr>
              <a:t> – </a:t>
            </a:r>
            <a:r>
              <a:rPr lang="fr-FR" sz="2000" dirty="0" err="1">
                <a:ea typeface="+mn-lt"/>
                <a:cs typeface="+mn-lt"/>
              </a:rPr>
              <a:t>kaloryczny</a:t>
            </a:r>
            <a:endParaRPr lang="fr-FR" sz="2000" dirty="0">
              <a:ea typeface="+mn-lt"/>
              <a:cs typeface="+mn-lt"/>
            </a:endParaRPr>
          </a:p>
          <a:p>
            <a:pPr>
              <a:buClr>
                <a:srgbClr val="EEEBE3"/>
              </a:buClr>
            </a:pPr>
            <a:r>
              <a:rPr lang="fr-FR" sz="2000" b="1" dirty="0">
                <a:ea typeface="+mn-lt"/>
                <a:cs typeface="+mn-lt"/>
              </a:rPr>
              <a:t>Mitraillette (f)</a:t>
            </a:r>
            <a:r>
              <a:rPr lang="fr-FR" sz="2000" dirty="0">
                <a:ea typeface="+mn-lt"/>
                <a:cs typeface="+mn-lt"/>
              </a:rPr>
              <a:t> – pistolet </a:t>
            </a:r>
            <a:r>
              <a:rPr lang="fr-FR" sz="2000" dirty="0" err="1">
                <a:ea typeface="+mn-lt"/>
                <a:cs typeface="+mn-lt"/>
              </a:rPr>
              <a:t>maszynowy</a:t>
            </a:r>
            <a:endParaRPr lang="fr-FR" sz="2000" dirty="0">
              <a:ea typeface="+mn-lt"/>
              <a:cs typeface="+mn-lt"/>
            </a:endParaRPr>
          </a:p>
          <a:p>
            <a:pPr>
              <a:buClr>
                <a:srgbClr val="EEEBE3"/>
              </a:buClr>
            </a:pPr>
            <a:r>
              <a:rPr lang="fr-FR" sz="2000" b="1" dirty="0">
                <a:ea typeface="+mn-lt"/>
                <a:cs typeface="+mn-lt"/>
              </a:rPr>
              <a:t>Chiffre (m) </a:t>
            </a:r>
            <a:r>
              <a:rPr lang="fr-FR" sz="2000" dirty="0">
                <a:ea typeface="+mn-lt"/>
                <a:cs typeface="+mn-lt"/>
              </a:rPr>
              <a:t>– </a:t>
            </a:r>
            <a:r>
              <a:rPr lang="fr-FR" sz="2000" dirty="0" err="1">
                <a:ea typeface="+mn-lt"/>
                <a:cs typeface="+mn-lt"/>
              </a:rPr>
              <a:t>cyfra</a:t>
            </a:r>
            <a:endParaRPr lang="fr-FR" sz="2000" dirty="0">
              <a:ea typeface="+mn-lt"/>
              <a:cs typeface="+mn-lt"/>
            </a:endParaRPr>
          </a:p>
          <a:p>
            <a:pPr>
              <a:buClr>
                <a:srgbClr val="EEEBE3"/>
              </a:buClr>
            </a:pPr>
            <a:r>
              <a:rPr lang="fr-FR" sz="2000" b="1" dirty="0">
                <a:ea typeface="+mn-lt"/>
                <a:cs typeface="+mn-lt"/>
              </a:rPr>
              <a:t>Expression (f)</a:t>
            </a:r>
            <a:r>
              <a:rPr lang="fr-FR" sz="2000" dirty="0">
                <a:ea typeface="+mn-lt"/>
                <a:cs typeface="+mn-lt"/>
              </a:rPr>
              <a:t> – </a:t>
            </a:r>
            <a:r>
              <a:rPr lang="fr-FR" sz="2000" dirty="0" err="1">
                <a:ea typeface="+mn-lt"/>
                <a:cs typeface="+mn-lt"/>
              </a:rPr>
              <a:t>potoczne</a:t>
            </a:r>
            <a:r>
              <a:rPr lang="fr-FR" sz="2000" dirty="0">
                <a:ea typeface="+mn-lt"/>
                <a:cs typeface="+mn-lt"/>
              </a:rPr>
              <a:t>, </a:t>
            </a:r>
            <a:r>
              <a:rPr lang="fr-FR" sz="2000" dirty="0" err="1">
                <a:ea typeface="+mn-lt"/>
                <a:cs typeface="+mn-lt"/>
              </a:rPr>
              <a:t>utarte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wyrażenie</a:t>
            </a:r>
            <a:endParaRPr lang="fr-FR" sz="2000" dirty="0">
              <a:ea typeface="+mn-lt"/>
              <a:cs typeface="+mn-lt"/>
            </a:endParaRPr>
          </a:p>
          <a:p>
            <a:pPr>
              <a:buClr>
                <a:srgbClr val="EEEBE3"/>
              </a:buClr>
            </a:pPr>
            <a:r>
              <a:rPr lang="fr-FR" sz="2000" b="1" dirty="0">
                <a:ea typeface="+mn-lt"/>
                <a:cs typeface="+mn-lt"/>
              </a:rPr>
              <a:t>Malentendu (m)</a:t>
            </a:r>
            <a:r>
              <a:rPr lang="fr-FR" sz="2000" dirty="0">
                <a:ea typeface="+mn-lt"/>
                <a:cs typeface="+mn-lt"/>
              </a:rPr>
              <a:t> – </a:t>
            </a:r>
            <a:r>
              <a:rPr lang="fr-FR" sz="2000" dirty="0" err="1">
                <a:ea typeface="+mn-lt"/>
                <a:cs typeface="+mn-lt"/>
              </a:rPr>
              <a:t>nieporozumienie</a:t>
            </a:r>
            <a:endParaRPr lang="fr-FR" sz="2000" dirty="0">
              <a:ea typeface="+mn-lt"/>
              <a:cs typeface="+mn-lt"/>
            </a:endParaRPr>
          </a:p>
          <a:p>
            <a:pPr>
              <a:buClr>
                <a:srgbClr val="EEEBE3"/>
              </a:buClr>
            </a:pPr>
            <a:r>
              <a:rPr lang="fr-FR" sz="2000" b="1" dirty="0">
                <a:ea typeface="+mn-lt"/>
                <a:cs typeface="+mn-lt"/>
              </a:rPr>
              <a:t>Locuteur (m) </a:t>
            </a:r>
            <a:r>
              <a:rPr lang="fr-FR" sz="2000" dirty="0">
                <a:ea typeface="+mn-lt"/>
                <a:cs typeface="+mn-lt"/>
              </a:rPr>
              <a:t>– </a:t>
            </a:r>
            <a:r>
              <a:rPr lang="fr-FR" sz="2000" dirty="0" err="1">
                <a:ea typeface="+mn-lt"/>
                <a:cs typeface="+mn-lt"/>
              </a:rPr>
              <a:t>rodzimy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użytkownik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języka</a:t>
            </a:r>
            <a:endParaRPr lang="fr-FR" sz="2000" dirty="0">
              <a:ea typeface="+mn-lt"/>
              <a:cs typeface="+mn-lt"/>
            </a:endParaRPr>
          </a:p>
          <a:p>
            <a:pPr>
              <a:buClr>
                <a:srgbClr val="EEEBE3"/>
              </a:buClr>
            </a:pPr>
            <a:r>
              <a:rPr lang="fr-FR" sz="2000" b="1" dirty="0">
                <a:ea typeface="+mn-lt"/>
                <a:cs typeface="+mn-lt"/>
              </a:rPr>
              <a:t>Mot-valise (m)</a:t>
            </a:r>
            <a:r>
              <a:rPr lang="fr-FR" sz="2000" dirty="0">
                <a:ea typeface="+mn-lt"/>
                <a:cs typeface="+mn-lt"/>
              </a:rPr>
              <a:t> – </a:t>
            </a:r>
            <a:r>
              <a:rPr lang="fr-FR" sz="2000" dirty="0" err="1">
                <a:ea typeface="+mn-lt"/>
                <a:cs typeface="+mn-lt"/>
              </a:rPr>
              <a:t>zbitka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wyrazowa</a:t>
            </a:r>
            <a:endParaRPr lang="fr-FR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890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640CC3-6F72-445E-8BCF-D6FF5B2E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642594"/>
            <a:ext cx="10058400" cy="1371600"/>
          </a:xfrm>
        </p:spPr>
        <p:txBody>
          <a:bodyPr/>
          <a:lstStyle/>
          <a:p>
            <a:r>
              <a:rPr lang="pl-PL"/>
              <a:t>Français d'Afrique</a:t>
            </a:r>
          </a:p>
          <a:p>
            <a:endParaRPr lang="pl-PL" dirty="0"/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1787AEDE-DFA9-4438-843F-73CF9E7B6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9824" y="748423"/>
            <a:ext cx="5236290" cy="5373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A37D42D-0CB7-4149-A172-3373BCC51F6A}"/>
              </a:ext>
            </a:extLst>
          </p:cNvPr>
          <p:cNvSpPr txBox="1"/>
          <p:nvPr/>
        </p:nvSpPr>
        <p:spPr>
          <a:xfrm>
            <a:off x="729343" y="1828800"/>
            <a:ext cx="5421085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ea typeface="+mn-lt"/>
                <a:cs typeface="+mn-lt"/>
              </a:rPr>
              <a:t>On compte quatre grandes "familles" de français africains parlés :</a:t>
            </a:r>
            <a:endParaRPr lang="fr-FR" sz="2000" dirty="0"/>
          </a:p>
          <a:p>
            <a:endParaRPr lang="fr-FR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-FR" sz="2000" dirty="0">
                <a:ea typeface="+mn-lt"/>
                <a:cs typeface="+mn-lt"/>
              </a:rPr>
              <a:t>Le français maghrébin</a:t>
            </a: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 dirty="0">
                <a:ea typeface="+mn-lt"/>
                <a:cs typeface="+mn-lt"/>
              </a:rPr>
              <a:t>Le français d'Afrique de l'Ouest et centrale</a:t>
            </a: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 dirty="0">
                <a:ea typeface="+mn-lt"/>
                <a:cs typeface="+mn-lt"/>
              </a:rPr>
              <a:t>Le français de Djibouti, dans la corne de l'Afrique</a:t>
            </a: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 dirty="0">
                <a:ea typeface="+mn-lt"/>
                <a:cs typeface="+mn-lt"/>
              </a:rPr>
              <a:t>Le français créole de l'océan indien (Maurice, La Réunion, Les Seychelles, Mayotte...)</a:t>
            </a:r>
            <a:endParaRPr lang="fr-FR" sz="2000" dirty="0"/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954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DFB5CF-1F6D-4137-B353-DD93E614E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/>
              <a:t>Différences de vocabulaire 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B2C8EE-0238-4DDA-BC22-A25215A4A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905" y="2283593"/>
            <a:ext cx="10058400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 dirty="0">
                <a:ea typeface="+mn-lt"/>
                <a:cs typeface="+mn-lt"/>
              </a:rPr>
              <a:t>Des mots non français - les termes inventés localement, l'argot ou les mots empruntés sont souvent mélangés au français.</a:t>
            </a:r>
          </a:p>
          <a:p>
            <a:pPr>
              <a:buClr>
                <a:srgbClr val="EEEBE3"/>
              </a:buClr>
            </a:pPr>
            <a:endParaRPr lang="fr-FR" sz="2400" dirty="0">
              <a:ea typeface="+mn-lt"/>
              <a:cs typeface="+mn-lt"/>
            </a:endParaRPr>
          </a:p>
          <a:p>
            <a:pPr>
              <a:buClr>
                <a:srgbClr val="EEEBE3"/>
              </a:buClr>
            </a:pPr>
            <a:r>
              <a:rPr lang="fr-FR" sz="2400" dirty="0">
                <a:ea typeface="+mn-lt"/>
                <a:cs typeface="+mn-lt"/>
              </a:rPr>
              <a:t>Mots à sens différent - il y a des mots utilisés dans certaines variantes locales du français africain qui ont un sens différent du français standard.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74602B8C-6E20-4BBA-857F-DB33160C5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426" y="398245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3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A8B3D8-6293-4C93-B2F1-16547BF16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774" y="231515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Les expressions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677E4CD7-AA06-45AE-80F6-9ED84D671A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23286"/>
              </p:ext>
            </p:extLst>
          </p:nvPr>
        </p:nvGraphicFramePr>
        <p:xfrm>
          <a:off x="1373754" y="1487716"/>
          <a:ext cx="9444492" cy="459127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080391">
                  <a:extLst>
                    <a:ext uri="{9D8B030D-6E8A-4147-A177-3AD203B41FA5}">
                      <a16:colId xmlns:a16="http://schemas.microsoft.com/office/drawing/2014/main" val="4099709840"/>
                    </a:ext>
                  </a:extLst>
                </a:gridCol>
                <a:gridCol w="5364101">
                  <a:extLst>
                    <a:ext uri="{9D8B030D-6E8A-4147-A177-3AD203B41FA5}">
                      <a16:colId xmlns:a16="http://schemas.microsoft.com/office/drawing/2014/main" val="3255034154"/>
                    </a:ext>
                  </a:extLst>
                </a:gridCol>
              </a:tblGrid>
              <a:tr h="429129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900" noProof="0" dirty="0">
                          <a:solidFill>
                            <a:schemeClr val="bg1"/>
                          </a:solidFill>
                        </a:rPr>
                        <a:t>Les expressions congolaises</a:t>
                      </a:r>
                    </a:p>
                  </a:txBody>
                  <a:tcPr marL="97529" marR="97529" marT="48765" marB="48765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600739393"/>
                  </a:ext>
                </a:extLst>
              </a:tr>
              <a:tr h="429129">
                <a:tc>
                  <a:txBody>
                    <a:bodyPr/>
                    <a:lstStyle/>
                    <a:p>
                      <a:r>
                        <a:rPr lang="fr-FR" sz="1900" noProof="0" dirty="0">
                          <a:solidFill>
                            <a:schemeClr val="tx1"/>
                          </a:solidFill>
                        </a:rPr>
                        <a:t>Manger quelqu'un</a:t>
                      </a:r>
                    </a:p>
                  </a:txBody>
                  <a:tcPr marL="97529" marR="97529" marT="48765" marB="48765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900" noProof="0" dirty="0"/>
                        <a:t>Le battre à un jeu ou </a:t>
                      </a:r>
                      <a:r>
                        <a:rPr lang="fr-FR" sz="1900" u="none" strike="noStrike" noProof="0" dirty="0"/>
                        <a:t>à une comp</a:t>
                      </a:r>
                      <a:r>
                        <a:rPr lang="fr-FR" sz="1900" noProof="0" dirty="0"/>
                        <a:t>étition</a:t>
                      </a:r>
                    </a:p>
                  </a:txBody>
                  <a:tcPr marL="97529" marR="97529" marT="48765" marB="48765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72116"/>
                  </a:ext>
                </a:extLst>
              </a:tr>
              <a:tr h="429129">
                <a:tc>
                  <a:txBody>
                    <a:bodyPr/>
                    <a:lstStyle/>
                    <a:p>
                      <a:r>
                        <a:rPr lang="fr-FR" sz="1900" noProof="0" dirty="0">
                          <a:solidFill>
                            <a:schemeClr val="tx1"/>
                          </a:solidFill>
                        </a:rPr>
                        <a:t>Avoir des boules</a:t>
                      </a:r>
                    </a:p>
                  </a:txBody>
                  <a:tcPr marL="97529" marR="97529" marT="48765" marB="48765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900" noProof="0" dirty="0"/>
                        <a:t>Être créatif, avoir de l'imagination</a:t>
                      </a:r>
                    </a:p>
                  </a:txBody>
                  <a:tcPr marL="97529" marR="97529" marT="48765" marB="48765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757294"/>
                  </a:ext>
                </a:extLst>
              </a:tr>
              <a:tr h="487646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900" b="1" i="0" noProof="0" dirty="0">
                          <a:solidFill>
                            <a:schemeClr val="bg1"/>
                          </a:solidFill>
                        </a:rPr>
                        <a:t>Les expressions ivoiriennes</a:t>
                      </a:r>
                      <a:endParaRPr lang="fr-FR" sz="1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7529" marR="97529" marT="48765" marB="48765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7529" marR="97529" marT="48765" marB="48765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722368"/>
                  </a:ext>
                </a:extLst>
              </a:tr>
              <a:tr h="487646">
                <a:tc>
                  <a:txBody>
                    <a:bodyPr/>
                    <a:lstStyle/>
                    <a:p>
                      <a:r>
                        <a:rPr lang="fr-FR" sz="1900" noProof="0" dirty="0"/>
                        <a:t>Avoir con cœur qui est tombé dans son caleçon</a:t>
                      </a:r>
                    </a:p>
                  </a:txBody>
                  <a:tcPr marL="97529" marR="97529" marT="48765" marB="48765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900" noProof="0" dirty="0"/>
                        <a:t>Être sous le coup d'une forte émotion (surprise, peur...)</a:t>
                      </a:r>
                    </a:p>
                  </a:txBody>
                  <a:tcPr marL="97529" marR="97529" marT="48765" marB="48765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559488"/>
                  </a:ext>
                </a:extLst>
              </a:tr>
              <a:tr h="487646">
                <a:tc>
                  <a:txBody>
                    <a:bodyPr/>
                    <a:lstStyle/>
                    <a:p>
                      <a:r>
                        <a:rPr lang="fr-FR" sz="1900" noProof="0" dirty="0"/>
                        <a:t>Casser le cou de quelqu'un</a:t>
                      </a:r>
                    </a:p>
                  </a:txBody>
                  <a:tcPr marL="97529" marR="97529" marT="48765" marB="48765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900" noProof="0" dirty="0"/>
                        <a:t>Rejeter les avances de quelqu'un</a:t>
                      </a:r>
                    </a:p>
                  </a:txBody>
                  <a:tcPr marL="97529" marR="97529" marT="48765" marB="48765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184907"/>
                  </a:ext>
                </a:extLst>
              </a:tr>
              <a:tr h="487646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900" b="1" i="0" noProof="0" dirty="0">
                          <a:solidFill>
                            <a:schemeClr val="bg1"/>
                          </a:solidFill>
                        </a:rPr>
                        <a:t>Les expressions sénégalaises</a:t>
                      </a:r>
                      <a:endParaRPr lang="fr-FR" sz="1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7529" marR="97529" marT="48765" marB="48765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7529" marR="97529" marT="48765" marB="48765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229097"/>
                  </a:ext>
                </a:extLst>
              </a:tr>
              <a:tr h="487646">
                <a:tc>
                  <a:txBody>
                    <a:bodyPr/>
                    <a:lstStyle/>
                    <a:p>
                      <a:r>
                        <a:rPr lang="fr-FR" sz="1900" noProof="0" dirty="0"/>
                        <a:t>Conduire dans des tablettes de chocolat</a:t>
                      </a:r>
                    </a:p>
                  </a:txBody>
                  <a:tcPr marL="97529" marR="97529" marT="48765" marB="48765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900" noProof="0" dirty="0"/>
                        <a:t>Conduire sur des routes en très mauvais état</a:t>
                      </a:r>
                    </a:p>
                  </a:txBody>
                  <a:tcPr marL="97529" marR="97529" marT="48765" marB="48765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383403"/>
                  </a:ext>
                </a:extLst>
              </a:tr>
              <a:tr h="4876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900" noProof="0" dirty="0"/>
                        <a:t>Radio cancan </a:t>
                      </a:r>
                    </a:p>
                  </a:txBody>
                  <a:tcPr marL="97529" marR="97529" marT="48765" marB="48765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900" noProof="0" dirty="0"/>
                        <a:t>Rumeur publique</a:t>
                      </a:r>
                    </a:p>
                  </a:txBody>
                  <a:tcPr marL="97529" marR="97529" marT="48765" marB="48765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128635"/>
                  </a:ext>
                </a:extLst>
              </a:tr>
            </a:tbl>
          </a:graphicData>
        </a:graphic>
      </p:graphicFrame>
      <p:pic>
        <p:nvPicPr>
          <p:cNvPr id="5" name="Obraz 16">
            <a:extLst>
              <a:ext uri="{FF2B5EF4-FFF2-40B4-BE49-F238E27FC236}">
                <a16:creationId xmlns:a16="http://schemas.microsoft.com/office/drawing/2014/main" id="{656DF830-4851-4C52-A9C5-48A7C33E5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20000">
            <a:off x="9866934" y="1075322"/>
            <a:ext cx="1205665" cy="797093"/>
          </a:xfrm>
          <a:prstGeom prst="rect">
            <a:avLst/>
          </a:prstGeom>
        </p:spPr>
      </p:pic>
      <p:pic>
        <p:nvPicPr>
          <p:cNvPr id="17" name="Obraz 17">
            <a:extLst>
              <a:ext uri="{FF2B5EF4-FFF2-40B4-BE49-F238E27FC236}">
                <a16:creationId xmlns:a16="http://schemas.microsoft.com/office/drawing/2014/main" id="{7E628269-F212-480C-8E37-26DD356C6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240000">
            <a:off x="9217945" y="5314701"/>
            <a:ext cx="1315954" cy="880812"/>
          </a:xfrm>
          <a:prstGeom prst="rect">
            <a:avLst/>
          </a:prstGeom>
        </p:spPr>
      </p:pic>
      <p:pic>
        <p:nvPicPr>
          <p:cNvPr id="18" name="Obraz 18">
            <a:extLst>
              <a:ext uri="{FF2B5EF4-FFF2-40B4-BE49-F238E27FC236}">
                <a16:creationId xmlns:a16="http://schemas.microsoft.com/office/drawing/2014/main" id="{C51A656E-096E-442B-A1CA-7DA233889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0000">
            <a:off x="463216" y="2764801"/>
            <a:ext cx="1068806" cy="71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9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53E250-44C2-4E51-9AC5-04BA0D12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43" y="882080"/>
            <a:ext cx="10058400" cy="1034143"/>
          </a:xfrm>
        </p:spPr>
        <p:txBody>
          <a:bodyPr/>
          <a:lstStyle/>
          <a:p>
            <a:pPr algn="ctr"/>
            <a:r>
              <a:rPr lang="fr-FR" dirty="0"/>
              <a:t>Langue française au Canada</a:t>
            </a:r>
          </a:p>
          <a:p>
            <a:endParaRPr lang="pl-PL"/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8E5B2C42-4B72-4AB8-A843-97407A6A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7722" y="1809206"/>
            <a:ext cx="4550014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8D3D6BF-DB39-406C-AF1A-CF53E1E384E2}"/>
              </a:ext>
            </a:extLst>
          </p:cNvPr>
          <p:cNvSpPr txBox="1"/>
          <p:nvPr/>
        </p:nvSpPr>
        <p:spPr>
          <a:xfrm>
            <a:off x="881743" y="1807029"/>
            <a:ext cx="580208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Le français québécois (ou français laurentien), parlé par les Québécois, et dont des variantes sont parlées par les francophones de l'Ontario, de l'Ouest canadien et de la Nouvelle-Angleterre</a:t>
            </a:r>
            <a:endParaRPr lang="fr-FR" dirty="0"/>
          </a:p>
          <a:p>
            <a:pPr marL="285750" indent="-285750">
              <a:buFont typeface="Arial"/>
              <a:buChar char="•"/>
            </a:pPr>
            <a:endParaRPr lang="fr-FR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Le français acadien, parlé par les francophones des provinces maritimes, du sud de la Gaspésie, des Îles-de-la-Madeleine, de la Côte-Nord et de la Nouvelle-Angleterre</a:t>
            </a:r>
            <a:endParaRPr lang="fr-FR" dirty="0"/>
          </a:p>
          <a:p>
            <a:pPr marL="285750" indent="-285750">
              <a:buFont typeface="Arial"/>
              <a:buChar char="•"/>
            </a:pPr>
            <a:endParaRPr lang="fr-FR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Le français terre-neuvien, parlé par une petite population de la péninsule de Port-au-Port de Terre-Neuve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928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05117D-F1A3-4A85-8D08-77AFAE858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29680"/>
            <a:ext cx="10058400" cy="1371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>
                <a:ea typeface="+mj-lt"/>
                <a:cs typeface="+mj-lt"/>
              </a:rPr>
              <a:t>Les différences entre le français de France et le français du Canada</a:t>
            </a:r>
            <a:endParaRPr lang="fr-FR" sz="3200"/>
          </a:p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DFF882-E64F-4521-B26A-610DD8119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180114" cy="9710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 b="1" dirty="0" err="1">
                <a:ea typeface="+mn-lt"/>
                <a:cs typeface="+mn-lt"/>
              </a:rPr>
              <a:t>Anti-anglicismes</a:t>
            </a:r>
          </a:p>
          <a:p>
            <a:pPr>
              <a:buClr>
                <a:srgbClr val="EEEBE3"/>
              </a:buClr>
            </a:pPr>
            <a:r>
              <a:rPr lang="pl-PL" sz="2400" b="1" dirty="0" err="1">
                <a:ea typeface="+mn-lt"/>
                <a:cs typeface="+mn-lt"/>
              </a:rPr>
              <a:t>Significations</a:t>
            </a:r>
            <a:r>
              <a:rPr lang="pl-PL" sz="2400" b="1" dirty="0">
                <a:ea typeface="+mn-lt"/>
                <a:cs typeface="+mn-lt"/>
              </a:rPr>
              <a:t> </a:t>
            </a:r>
            <a:r>
              <a:rPr lang="pl-PL" sz="2400" b="1" dirty="0" err="1">
                <a:ea typeface="+mn-lt"/>
                <a:cs typeface="+mn-lt"/>
              </a:rPr>
              <a:t>différentes</a:t>
            </a:r>
          </a:p>
          <a:p>
            <a:pPr>
              <a:buClr>
                <a:srgbClr val="EEEBE3"/>
              </a:buClr>
            </a:pPr>
            <a:endParaRPr lang="pl-PL" dirty="0">
              <a:ea typeface="+mn-lt"/>
              <a:cs typeface="+mn-lt"/>
            </a:endParaRPr>
          </a:p>
          <a:p>
            <a:pPr>
              <a:buNone/>
            </a:pPr>
            <a:endParaRPr lang="pl-PL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2BD06A3-FF04-4CD9-84DF-50E2124C2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86" y="3256353"/>
            <a:ext cx="1926772" cy="1923724"/>
          </a:xfrm>
          <a:prstGeom prst="rect">
            <a:avLst/>
          </a:prstGeom>
        </p:spPr>
      </p:pic>
      <p:pic>
        <p:nvPicPr>
          <p:cNvPr id="5" name="Obraz 5" descr="Obraz zawierający tekst, drzewo, stop, znak&#10;&#10;Opis wygenerowany automatycznie">
            <a:extLst>
              <a:ext uri="{FF2B5EF4-FFF2-40B4-BE49-F238E27FC236}">
                <a16:creationId xmlns:a16="http://schemas.microsoft.com/office/drawing/2014/main" id="{973A449F-6EFD-4EE7-8300-671C353CB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302329"/>
            <a:ext cx="3777342" cy="2830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8D51105-A82D-4787-83A4-E6E5B37E58F4}"/>
              </a:ext>
            </a:extLst>
          </p:cNvPr>
          <p:cNvSpPr txBox="1"/>
          <p:nvPr/>
        </p:nvSpPr>
        <p:spPr>
          <a:xfrm>
            <a:off x="1066800" y="5355771"/>
            <a:ext cx="38426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2880" indent="-182880" algn="ctr">
              <a:spcBef>
                <a:spcPts val="900"/>
              </a:spcBef>
            </a:pPr>
            <a:r>
              <a:rPr lang="pl-PL" sz="2800"/>
              <a:t>email  -  courriel</a:t>
            </a:r>
            <a:endParaRPr lang="pl-PL" sz="2800" dirty="0">
              <a:ea typeface="+mn-lt"/>
              <a:cs typeface="+mn-lt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6C15EEF-58A7-45A2-ABAF-A5C3D3143A57}"/>
              </a:ext>
            </a:extLst>
          </p:cNvPr>
          <p:cNvSpPr txBox="1"/>
          <p:nvPr/>
        </p:nvSpPr>
        <p:spPr>
          <a:xfrm>
            <a:off x="7349218" y="535713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800">
                <a:ea typeface="+mn-lt"/>
                <a:cs typeface="+mn-lt"/>
              </a:rPr>
              <a:t>stop - arrêt</a:t>
            </a:r>
            <a:endParaRPr lang="pl-PL" sz="2800"/>
          </a:p>
        </p:txBody>
      </p:sp>
    </p:spTree>
    <p:extLst>
      <p:ext uri="{BB962C8B-B14F-4D97-AF65-F5344CB8AC3E}">
        <p14:creationId xmlns:p14="http://schemas.microsoft.com/office/powerpoint/2010/main" val="1503032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A8B3D8-6293-4C93-B2F1-16547BF16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pl-PL"/>
              <a:t>Les expressions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F1B2397F-5EDB-4028-901B-466242478C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706495"/>
              </p:ext>
            </p:extLst>
          </p:nvPr>
        </p:nvGraphicFramePr>
        <p:xfrm>
          <a:off x="1066800" y="2103438"/>
          <a:ext cx="10058400" cy="36204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439426374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65553475"/>
                    </a:ext>
                  </a:extLst>
                </a:gridCol>
              </a:tblGrid>
              <a:tr h="56738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b="1" i="0" dirty="0" err="1">
                          <a:solidFill>
                            <a:schemeClr val="tx1"/>
                          </a:solidFill>
                        </a:rPr>
                        <a:t>Les</a:t>
                      </a:r>
                      <a:r>
                        <a:rPr lang="pl-PL" sz="2400" b="1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2400" b="1" i="0" dirty="0" err="1">
                          <a:solidFill>
                            <a:schemeClr val="tx1"/>
                          </a:solidFill>
                        </a:rPr>
                        <a:t>expressions</a:t>
                      </a:r>
                      <a:r>
                        <a:rPr lang="pl-PL" sz="2400" b="1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2400" b="1" i="0" dirty="0" err="1">
                          <a:solidFill>
                            <a:schemeClr val="tx1"/>
                          </a:solidFill>
                        </a:rPr>
                        <a:t>québécoises</a:t>
                      </a:r>
                      <a:endParaRPr lang="pl-PL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61463"/>
                  </a:ext>
                </a:extLst>
              </a:tr>
              <a:tr h="95914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Parler à travers son chapeau</a:t>
                      </a:r>
                      <a:endParaRPr lang="fr-FR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Parler de quelque chose qu'on connaît à peine ou pas du tout</a:t>
                      </a:r>
                      <a:endParaRPr lang="fr-FR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767382"/>
                  </a:ext>
                </a:extLst>
              </a:tr>
              <a:tr h="567382">
                <a:tc>
                  <a:txBody>
                    <a:bodyPr/>
                    <a:lstStyle/>
                    <a:p>
                      <a:r>
                        <a:rPr lang="fr-FR" noProof="0" dirty="0">
                          <a:solidFill>
                            <a:schemeClr val="tx1"/>
                          </a:solidFill>
                        </a:rPr>
                        <a:t>Passer la nuit sur la corde </a:t>
                      </a:r>
                      <a:r>
                        <a:rPr lang="fr-FR" sz="1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à linge</a:t>
                      </a:r>
                      <a:endParaRPr lang="fr-FR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>
                          <a:solidFill>
                            <a:schemeClr val="tx1"/>
                          </a:solidFill>
                        </a:rPr>
                        <a:t>Passer une mauvaise nuit, mal dormir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532140"/>
                  </a:ext>
                </a:extLst>
              </a:tr>
              <a:tr h="567382">
                <a:tc>
                  <a:txBody>
                    <a:bodyPr/>
                    <a:lstStyle/>
                    <a:p>
                      <a:r>
                        <a:rPr lang="fr-FR" noProof="0" dirty="0">
                          <a:solidFill>
                            <a:schemeClr val="tx1"/>
                          </a:solidFill>
                        </a:rPr>
                        <a:t>Être aux oiseaux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>
                          <a:solidFill>
                            <a:schemeClr val="tx1"/>
                          </a:solidFill>
                        </a:rPr>
                        <a:t>Être ravi, dans un transport de joie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631138"/>
                  </a:ext>
                </a:extLst>
              </a:tr>
              <a:tr h="959147">
                <a:tc>
                  <a:txBody>
                    <a:bodyPr/>
                    <a:lstStyle/>
                    <a:p>
                      <a:r>
                        <a:rPr lang="fr-FR" noProof="0" dirty="0">
                          <a:solidFill>
                            <a:schemeClr val="tx1"/>
                          </a:solidFill>
                        </a:rPr>
                        <a:t>Attache ta tuque de la broche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>
                          <a:solidFill>
                            <a:schemeClr val="tx1"/>
                          </a:solidFill>
                        </a:rPr>
                        <a:t>Accroche-toi, ça va décoiffer, Se préparer à affronter des difficultés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37264"/>
                  </a:ext>
                </a:extLst>
              </a:tr>
            </a:tbl>
          </a:graphicData>
        </a:graphic>
      </p:graphicFrame>
      <p:pic>
        <p:nvPicPr>
          <p:cNvPr id="8" name="Obraz 8">
            <a:extLst>
              <a:ext uri="{FF2B5EF4-FFF2-40B4-BE49-F238E27FC236}">
                <a16:creationId xmlns:a16="http://schemas.microsoft.com/office/drawing/2014/main" id="{6B500E1B-6CBD-4241-951A-C98295FF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0000">
            <a:off x="9245654" y="1113053"/>
            <a:ext cx="1810754" cy="1206455"/>
          </a:xfrm>
          <a:prstGeom prst="rect">
            <a:avLst/>
          </a:prstGeom>
        </p:spPr>
      </p:pic>
      <p:pic>
        <p:nvPicPr>
          <p:cNvPr id="11" name="Obraz 8" descr="Obraz zawierający tekst, monitor, ekran&#10;&#10;Opis wygenerowany automatycznie">
            <a:extLst>
              <a:ext uri="{FF2B5EF4-FFF2-40B4-BE49-F238E27FC236}">
                <a16:creationId xmlns:a16="http://schemas.microsoft.com/office/drawing/2014/main" id="{D81159E3-F10E-43F6-A6BD-B34E0CA74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0000">
            <a:off x="882306" y="5437099"/>
            <a:ext cx="1149018" cy="77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14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763</Words>
  <Application>Microsoft Office PowerPoint</Application>
  <PresentationFormat>Panoramiczny</PresentationFormat>
  <Paragraphs>124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Savon</vt:lpstr>
      <vt:lpstr> la langue française dans le monde </vt:lpstr>
      <vt:lpstr>Le plan de la présentation</vt:lpstr>
      <vt:lpstr>Le vocabulaire</vt:lpstr>
      <vt:lpstr>Français d'Afrique </vt:lpstr>
      <vt:lpstr>Différences de vocabulaire </vt:lpstr>
      <vt:lpstr>Les expressions</vt:lpstr>
      <vt:lpstr>Langue française au Canada </vt:lpstr>
      <vt:lpstr>Les différences entre le français de France et le français du Canada </vt:lpstr>
      <vt:lpstr>Les expressions</vt:lpstr>
      <vt:lpstr>Français d'Europe </vt:lpstr>
      <vt:lpstr>Belgicismes </vt:lpstr>
      <vt:lpstr>Prezentacja programu PowerPoint</vt:lpstr>
      <vt:lpstr>Les expressions</vt:lpstr>
      <vt:lpstr>La bibliographie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Kawalec Beata</cp:lastModifiedBy>
  <cp:revision>732</cp:revision>
  <dcterms:created xsi:type="dcterms:W3CDTF">2021-04-26T16:09:51Z</dcterms:created>
  <dcterms:modified xsi:type="dcterms:W3CDTF">2021-07-12T11:42:20Z</dcterms:modified>
</cp:coreProperties>
</file>