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2" r:id="rId4"/>
    <p:sldId id="273" r:id="rId5"/>
    <p:sldId id="258" r:id="rId6"/>
    <p:sldId id="261" r:id="rId7"/>
    <p:sldId id="266" r:id="rId8"/>
    <p:sldId id="259" r:id="rId9"/>
    <p:sldId id="260" r:id="rId10"/>
    <p:sldId id="268" r:id="rId11"/>
    <p:sldId id="262" r:id="rId12"/>
    <p:sldId id="263" r:id="rId13"/>
    <p:sldId id="267" r:id="rId14"/>
    <p:sldId id="264" r:id="rId15"/>
    <p:sldId id="265" r:id="rId16"/>
    <p:sldId id="269" r:id="rId17"/>
    <p:sldId id="270" r:id="rId18"/>
    <p:sldId id="271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15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F0048E-89FB-45B1-BF37-EFBC565CED17}" type="doc">
      <dgm:prSet loTypeId="urn:microsoft.com/office/officeart/2005/8/layout/list1" loCatId="list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28E74948-4A48-4B24-A44D-543DBFA424BC}">
      <dgm:prSet phldrT="[Tekst]" custT="1"/>
      <dgm:spPr/>
      <dgm:t>
        <a:bodyPr/>
        <a:lstStyle/>
        <a:p>
          <a:r>
            <a:rPr lang="pl-PL" sz="3000" dirty="0"/>
            <a:t>R</a:t>
          </a:r>
          <a:r>
            <a:rPr lang="en-US" sz="3000" dirty="0" err="1"/>
            <a:t>éalisme</a:t>
          </a:r>
          <a:r>
            <a:rPr lang="en-US" sz="3000" dirty="0"/>
            <a:t> et </a:t>
          </a:r>
          <a:r>
            <a:rPr lang="en-US" sz="3000" dirty="0" err="1"/>
            <a:t>romantisme</a:t>
          </a:r>
          <a:endParaRPr lang="en-US" sz="3000" dirty="0"/>
        </a:p>
      </dgm:t>
    </dgm:pt>
    <dgm:pt modelId="{B0F43327-2217-42B9-9A46-A8959D28C1F9}" type="parTrans" cxnId="{744D53DE-5A16-4E31-951E-E4AD013C10B4}">
      <dgm:prSet/>
      <dgm:spPr/>
      <dgm:t>
        <a:bodyPr/>
        <a:lstStyle/>
        <a:p>
          <a:endParaRPr lang="en-US"/>
        </a:p>
      </dgm:t>
    </dgm:pt>
    <dgm:pt modelId="{36CE6DE9-4B64-4CD2-AD3B-417F577BED6C}" type="sibTrans" cxnId="{744D53DE-5A16-4E31-951E-E4AD013C10B4}">
      <dgm:prSet/>
      <dgm:spPr/>
      <dgm:t>
        <a:bodyPr/>
        <a:lstStyle/>
        <a:p>
          <a:endParaRPr lang="en-US"/>
        </a:p>
      </dgm:t>
    </dgm:pt>
    <dgm:pt modelId="{C0ED924A-0CDE-456D-B651-697C99B8D8C4}">
      <dgm:prSet phldrT="[Tekst]" custT="1"/>
      <dgm:spPr/>
      <dgm:t>
        <a:bodyPr/>
        <a:lstStyle/>
        <a:p>
          <a:r>
            <a:rPr lang="pl-PL" sz="3000" b="0" i="0" dirty="0"/>
            <a:t>O</a:t>
          </a:r>
          <a:r>
            <a:rPr lang="en-US" sz="3000" b="0" i="0" dirty="0" err="1"/>
            <a:t>bjectivité</a:t>
          </a:r>
          <a:r>
            <a:rPr lang="pl-PL" sz="3000" b="0" i="0" dirty="0"/>
            <a:t> et </a:t>
          </a:r>
          <a:r>
            <a:rPr lang="en-US" sz="3000" b="0" i="0" dirty="0" err="1"/>
            <a:t>précision</a:t>
          </a:r>
          <a:r>
            <a:rPr lang="en-US" sz="3000" b="0" i="0" dirty="0"/>
            <a:t> </a:t>
          </a:r>
          <a:endParaRPr lang="en-US" sz="3000" b="0" dirty="0"/>
        </a:p>
      </dgm:t>
    </dgm:pt>
    <dgm:pt modelId="{6ABD8A13-DEE7-40CB-922F-47D0A352E3D5}" type="parTrans" cxnId="{49FB26FA-5F36-4131-8037-EA2C7414BB83}">
      <dgm:prSet/>
      <dgm:spPr/>
      <dgm:t>
        <a:bodyPr/>
        <a:lstStyle/>
        <a:p>
          <a:endParaRPr lang="en-US"/>
        </a:p>
      </dgm:t>
    </dgm:pt>
    <dgm:pt modelId="{56757905-65EA-404D-9ED2-D2F2BC7D50B9}" type="sibTrans" cxnId="{49FB26FA-5F36-4131-8037-EA2C7414BB83}">
      <dgm:prSet/>
      <dgm:spPr/>
      <dgm:t>
        <a:bodyPr/>
        <a:lstStyle/>
        <a:p>
          <a:endParaRPr lang="en-US"/>
        </a:p>
      </dgm:t>
    </dgm:pt>
    <dgm:pt modelId="{9E21A342-C488-4F23-9354-7A42A71E288C}">
      <dgm:prSet phldrT="[Tekst]" custT="1"/>
      <dgm:spPr/>
      <dgm:t>
        <a:bodyPr/>
        <a:lstStyle/>
        <a:p>
          <a:r>
            <a:rPr lang="pl-PL" sz="3000" dirty="0"/>
            <a:t>L</a:t>
          </a:r>
          <a:r>
            <a:rPr lang="en-US" sz="3000" dirty="0"/>
            <a:t>a religion</a:t>
          </a:r>
          <a:r>
            <a:rPr lang="pl-PL" sz="3000" dirty="0"/>
            <a:t> </a:t>
          </a:r>
          <a:r>
            <a:rPr lang="pl-PL" sz="3000" dirty="0" err="1"/>
            <a:t>comme</a:t>
          </a:r>
          <a:r>
            <a:rPr lang="pl-PL" sz="3000" dirty="0"/>
            <a:t> </a:t>
          </a:r>
          <a:r>
            <a:rPr lang="pl-PL" sz="3000" dirty="0" err="1"/>
            <a:t>un</a:t>
          </a:r>
          <a:r>
            <a:rPr lang="pl-PL" sz="3000" dirty="0"/>
            <a:t> </a:t>
          </a:r>
          <a:r>
            <a:rPr lang="en-US" sz="3000" dirty="0" err="1"/>
            <a:t>élément</a:t>
          </a:r>
          <a:r>
            <a:rPr lang="pl-PL" sz="3000" dirty="0"/>
            <a:t> </a:t>
          </a:r>
          <a:r>
            <a:rPr lang="en-US" sz="3000" dirty="0" err="1"/>
            <a:t>constitutif</a:t>
          </a:r>
          <a:r>
            <a:rPr lang="en-US" sz="3000" dirty="0"/>
            <a:t> de la </a:t>
          </a:r>
          <a:r>
            <a:rPr lang="en-US" sz="3000" dirty="0" err="1"/>
            <a:t>société</a:t>
          </a:r>
          <a:r>
            <a:rPr lang="en-US" sz="3000" dirty="0"/>
            <a:t> </a:t>
          </a:r>
        </a:p>
      </dgm:t>
    </dgm:pt>
    <dgm:pt modelId="{8F378252-CFFA-45D8-B246-001FE00AC931}" type="parTrans" cxnId="{3C4C1467-79DB-4F97-820B-170F7E289635}">
      <dgm:prSet/>
      <dgm:spPr/>
      <dgm:t>
        <a:bodyPr/>
        <a:lstStyle/>
        <a:p>
          <a:endParaRPr lang="en-US"/>
        </a:p>
      </dgm:t>
    </dgm:pt>
    <dgm:pt modelId="{322C2AF4-8B36-46A2-BEE1-98D4419BB58B}" type="sibTrans" cxnId="{3C4C1467-79DB-4F97-820B-170F7E289635}">
      <dgm:prSet/>
      <dgm:spPr/>
      <dgm:t>
        <a:bodyPr/>
        <a:lstStyle/>
        <a:p>
          <a:endParaRPr lang="en-US"/>
        </a:p>
      </dgm:t>
    </dgm:pt>
    <dgm:pt modelId="{1D917C1B-F8EC-46F7-8844-ABAAA570EE95}">
      <dgm:prSet/>
      <dgm:spPr/>
      <dgm:t>
        <a:bodyPr/>
        <a:lstStyle/>
        <a:p>
          <a:endParaRPr lang="en-US"/>
        </a:p>
      </dgm:t>
    </dgm:pt>
    <dgm:pt modelId="{2E202782-5375-4009-BD0D-717B6C8B1DC0}" type="parTrans" cxnId="{48530B56-5EB0-48F4-B5E5-1C81F2561CEA}">
      <dgm:prSet/>
      <dgm:spPr/>
      <dgm:t>
        <a:bodyPr/>
        <a:lstStyle/>
        <a:p>
          <a:endParaRPr lang="en-US"/>
        </a:p>
      </dgm:t>
    </dgm:pt>
    <dgm:pt modelId="{FF8352DD-F155-45C6-8041-2463CD2CE681}" type="sibTrans" cxnId="{48530B56-5EB0-48F4-B5E5-1C81F2561CEA}">
      <dgm:prSet/>
      <dgm:spPr/>
      <dgm:t>
        <a:bodyPr/>
        <a:lstStyle/>
        <a:p>
          <a:endParaRPr lang="en-US"/>
        </a:p>
      </dgm:t>
    </dgm:pt>
    <dgm:pt modelId="{3876657B-63B9-4DFA-9C7C-5ECFCA0CD39F}" type="pres">
      <dgm:prSet presAssocID="{18F0048E-89FB-45B1-BF37-EFBC565CED17}" presName="linear" presStyleCnt="0">
        <dgm:presLayoutVars>
          <dgm:dir/>
          <dgm:animLvl val="lvl"/>
          <dgm:resizeHandles val="exact"/>
        </dgm:presLayoutVars>
      </dgm:prSet>
      <dgm:spPr/>
    </dgm:pt>
    <dgm:pt modelId="{53083AA6-D82F-4C53-9DE0-91857285A07B}" type="pres">
      <dgm:prSet presAssocID="{28E74948-4A48-4B24-A44D-543DBFA424BC}" presName="parentLin" presStyleCnt="0"/>
      <dgm:spPr/>
    </dgm:pt>
    <dgm:pt modelId="{AB7B32E0-7183-420F-9B6A-7D300C7759ED}" type="pres">
      <dgm:prSet presAssocID="{28E74948-4A48-4B24-A44D-543DBFA424BC}" presName="parentLeftMargin" presStyleLbl="node1" presStyleIdx="0" presStyleCnt="3"/>
      <dgm:spPr/>
    </dgm:pt>
    <dgm:pt modelId="{583A58D7-7FC0-46F2-BE5D-C0EC4A8888A9}" type="pres">
      <dgm:prSet presAssocID="{28E74948-4A48-4B24-A44D-543DBFA424BC}" presName="parentText" presStyleLbl="node1" presStyleIdx="0" presStyleCnt="3" custScaleY="181600" custLinFactNeighborX="-6249" custLinFactNeighborY="37070">
        <dgm:presLayoutVars>
          <dgm:chMax val="0"/>
          <dgm:bulletEnabled val="1"/>
        </dgm:presLayoutVars>
      </dgm:prSet>
      <dgm:spPr/>
    </dgm:pt>
    <dgm:pt modelId="{C8DCF1B3-4B4D-46CA-A8C8-400154D07826}" type="pres">
      <dgm:prSet presAssocID="{28E74948-4A48-4B24-A44D-543DBFA424BC}" presName="negativeSpace" presStyleCnt="0"/>
      <dgm:spPr/>
    </dgm:pt>
    <dgm:pt modelId="{C0BBFA91-4E52-4C92-AD62-47A41E31037F}" type="pres">
      <dgm:prSet presAssocID="{28E74948-4A48-4B24-A44D-543DBFA424BC}" presName="childText" presStyleLbl="conFgAcc1" presStyleIdx="0" presStyleCnt="3" custScaleY="155507" custLinFactNeighborY="-63817">
        <dgm:presLayoutVars>
          <dgm:bulletEnabled val="1"/>
        </dgm:presLayoutVars>
      </dgm:prSet>
      <dgm:spPr/>
    </dgm:pt>
    <dgm:pt modelId="{373AE0FE-A12B-48E4-AA3D-EED161F27AFB}" type="pres">
      <dgm:prSet presAssocID="{36CE6DE9-4B64-4CD2-AD3B-417F577BED6C}" presName="spaceBetweenRectangles" presStyleCnt="0"/>
      <dgm:spPr/>
    </dgm:pt>
    <dgm:pt modelId="{F98F47D8-6694-4578-A1DD-F56BB78691BB}" type="pres">
      <dgm:prSet presAssocID="{C0ED924A-0CDE-456D-B651-697C99B8D8C4}" presName="parentLin" presStyleCnt="0"/>
      <dgm:spPr/>
    </dgm:pt>
    <dgm:pt modelId="{611D3B9F-8EFA-4141-AC91-ECCCFC3B701E}" type="pres">
      <dgm:prSet presAssocID="{C0ED924A-0CDE-456D-B651-697C99B8D8C4}" presName="parentLeftMargin" presStyleLbl="node1" presStyleIdx="0" presStyleCnt="3"/>
      <dgm:spPr/>
    </dgm:pt>
    <dgm:pt modelId="{93B57E39-9732-4FF5-86D8-B4BB5581DB1D}" type="pres">
      <dgm:prSet presAssocID="{C0ED924A-0CDE-456D-B651-697C99B8D8C4}" presName="parentText" presStyleLbl="node1" presStyleIdx="1" presStyleCnt="3" custScaleY="186170" custLinFactNeighborX="-6249" custLinFactNeighborY="44826">
        <dgm:presLayoutVars>
          <dgm:chMax val="0"/>
          <dgm:bulletEnabled val="1"/>
        </dgm:presLayoutVars>
      </dgm:prSet>
      <dgm:spPr/>
    </dgm:pt>
    <dgm:pt modelId="{F7CD2E12-7499-41FA-BA4B-4B972B429B30}" type="pres">
      <dgm:prSet presAssocID="{C0ED924A-0CDE-456D-B651-697C99B8D8C4}" presName="negativeSpace" presStyleCnt="0"/>
      <dgm:spPr/>
    </dgm:pt>
    <dgm:pt modelId="{FA2B5375-7BDA-4C47-9E68-317DEE8CCE58}" type="pres">
      <dgm:prSet presAssocID="{C0ED924A-0CDE-456D-B651-697C99B8D8C4}" presName="childText" presStyleLbl="conFgAcc1" presStyleIdx="1" presStyleCnt="3" custScaleY="173824" custLinFactNeighborY="-92991">
        <dgm:presLayoutVars>
          <dgm:bulletEnabled val="1"/>
        </dgm:presLayoutVars>
      </dgm:prSet>
      <dgm:spPr/>
    </dgm:pt>
    <dgm:pt modelId="{B7CA2A95-182F-4056-A04A-ED3DCC00C14C}" type="pres">
      <dgm:prSet presAssocID="{56757905-65EA-404D-9ED2-D2F2BC7D50B9}" presName="spaceBetweenRectangles" presStyleCnt="0"/>
      <dgm:spPr/>
    </dgm:pt>
    <dgm:pt modelId="{6C1EE6CD-D487-4123-995D-C3006344E2B8}" type="pres">
      <dgm:prSet presAssocID="{9E21A342-C488-4F23-9354-7A42A71E288C}" presName="parentLin" presStyleCnt="0"/>
      <dgm:spPr/>
    </dgm:pt>
    <dgm:pt modelId="{EFB0337A-9F26-4EBB-BDE5-A28C7A15D996}" type="pres">
      <dgm:prSet presAssocID="{9E21A342-C488-4F23-9354-7A42A71E288C}" presName="parentLeftMargin" presStyleLbl="node1" presStyleIdx="1" presStyleCnt="3"/>
      <dgm:spPr/>
    </dgm:pt>
    <dgm:pt modelId="{607F2109-D03E-4AA9-A782-61B7DDED6F14}" type="pres">
      <dgm:prSet presAssocID="{9E21A342-C488-4F23-9354-7A42A71E288C}" presName="parentText" presStyleLbl="node1" presStyleIdx="2" presStyleCnt="3" custScaleY="217269" custLinFactNeighborX="-6249" custLinFactNeighborY="82343">
        <dgm:presLayoutVars>
          <dgm:chMax val="0"/>
          <dgm:bulletEnabled val="1"/>
        </dgm:presLayoutVars>
      </dgm:prSet>
      <dgm:spPr/>
    </dgm:pt>
    <dgm:pt modelId="{723E6290-A11A-49E1-8933-1DE7D67A02A3}" type="pres">
      <dgm:prSet presAssocID="{9E21A342-C488-4F23-9354-7A42A71E288C}" presName="negativeSpace" presStyleCnt="0"/>
      <dgm:spPr/>
    </dgm:pt>
    <dgm:pt modelId="{34960E8F-36F6-4B73-91F7-B5B462D58D3B}" type="pres">
      <dgm:prSet presAssocID="{9E21A342-C488-4F23-9354-7A42A71E288C}" presName="childText" presStyleLbl="conFgAcc1" presStyleIdx="2" presStyleCnt="3" custScaleY="249271" custLinFactNeighborY="-29082">
        <dgm:presLayoutVars>
          <dgm:bulletEnabled val="1"/>
        </dgm:presLayoutVars>
      </dgm:prSet>
      <dgm:spPr/>
    </dgm:pt>
  </dgm:ptLst>
  <dgm:cxnLst>
    <dgm:cxn modelId="{188B7719-77BD-4ABB-A123-4B0A9BF7EFD6}" type="presOf" srcId="{C0ED924A-0CDE-456D-B651-697C99B8D8C4}" destId="{611D3B9F-8EFA-4141-AC91-ECCCFC3B701E}" srcOrd="0" destOrd="0" presId="urn:microsoft.com/office/officeart/2005/8/layout/list1"/>
    <dgm:cxn modelId="{294ED92C-F171-4985-AEBB-85B9D8660B63}" type="presOf" srcId="{9E21A342-C488-4F23-9354-7A42A71E288C}" destId="{EFB0337A-9F26-4EBB-BDE5-A28C7A15D996}" srcOrd="0" destOrd="0" presId="urn:microsoft.com/office/officeart/2005/8/layout/list1"/>
    <dgm:cxn modelId="{3C4C1467-79DB-4F97-820B-170F7E289635}" srcId="{18F0048E-89FB-45B1-BF37-EFBC565CED17}" destId="{9E21A342-C488-4F23-9354-7A42A71E288C}" srcOrd="2" destOrd="0" parTransId="{8F378252-CFFA-45D8-B246-001FE00AC931}" sibTransId="{322C2AF4-8B36-46A2-BEE1-98D4419BB58B}"/>
    <dgm:cxn modelId="{32C73A4F-435B-4866-8594-9B3DBF3FF546}" type="presOf" srcId="{28E74948-4A48-4B24-A44D-543DBFA424BC}" destId="{AB7B32E0-7183-420F-9B6A-7D300C7759ED}" srcOrd="0" destOrd="0" presId="urn:microsoft.com/office/officeart/2005/8/layout/list1"/>
    <dgm:cxn modelId="{48530B56-5EB0-48F4-B5E5-1C81F2561CEA}" srcId="{9E21A342-C488-4F23-9354-7A42A71E288C}" destId="{1D917C1B-F8EC-46F7-8844-ABAAA570EE95}" srcOrd="0" destOrd="0" parTransId="{2E202782-5375-4009-BD0D-717B6C8B1DC0}" sibTransId="{FF8352DD-F155-45C6-8041-2463CD2CE681}"/>
    <dgm:cxn modelId="{69B87D7A-7F78-4843-895C-B935DD120795}" type="presOf" srcId="{9E21A342-C488-4F23-9354-7A42A71E288C}" destId="{607F2109-D03E-4AA9-A782-61B7DDED6F14}" srcOrd="1" destOrd="0" presId="urn:microsoft.com/office/officeart/2005/8/layout/list1"/>
    <dgm:cxn modelId="{17B6108C-9EDD-48F8-A4B8-AD021435CB26}" type="presOf" srcId="{1D917C1B-F8EC-46F7-8844-ABAAA570EE95}" destId="{34960E8F-36F6-4B73-91F7-B5B462D58D3B}" srcOrd="0" destOrd="0" presId="urn:microsoft.com/office/officeart/2005/8/layout/list1"/>
    <dgm:cxn modelId="{B6EADCB4-A0B6-41CF-9201-A114D49C79F5}" type="presOf" srcId="{18F0048E-89FB-45B1-BF37-EFBC565CED17}" destId="{3876657B-63B9-4DFA-9C7C-5ECFCA0CD39F}" srcOrd="0" destOrd="0" presId="urn:microsoft.com/office/officeart/2005/8/layout/list1"/>
    <dgm:cxn modelId="{461452DB-2AEF-46F3-B28F-6B3E464D2F7C}" type="presOf" srcId="{C0ED924A-0CDE-456D-B651-697C99B8D8C4}" destId="{93B57E39-9732-4FF5-86D8-B4BB5581DB1D}" srcOrd="1" destOrd="0" presId="urn:microsoft.com/office/officeart/2005/8/layout/list1"/>
    <dgm:cxn modelId="{744D53DE-5A16-4E31-951E-E4AD013C10B4}" srcId="{18F0048E-89FB-45B1-BF37-EFBC565CED17}" destId="{28E74948-4A48-4B24-A44D-543DBFA424BC}" srcOrd="0" destOrd="0" parTransId="{B0F43327-2217-42B9-9A46-A8959D28C1F9}" sibTransId="{36CE6DE9-4B64-4CD2-AD3B-417F577BED6C}"/>
    <dgm:cxn modelId="{736A14F9-8CCD-4C5C-AD05-02A17F251DF1}" type="presOf" srcId="{28E74948-4A48-4B24-A44D-543DBFA424BC}" destId="{583A58D7-7FC0-46F2-BE5D-C0EC4A8888A9}" srcOrd="1" destOrd="0" presId="urn:microsoft.com/office/officeart/2005/8/layout/list1"/>
    <dgm:cxn modelId="{49FB26FA-5F36-4131-8037-EA2C7414BB83}" srcId="{18F0048E-89FB-45B1-BF37-EFBC565CED17}" destId="{C0ED924A-0CDE-456D-B651-697C99B8D8C4}" srcOrd="1" destOrd="0" parTransId="{6ABD8A13-DEE7-40CB-922F-47D0A352E3D5}" sibTransId="{56757905-65EA-404D-9ED2-D2F2BC7D50B9}"/>
    <dgm:cxn modelId="{E726CAFF-F977-46A3-9FBE-1CB74E0EA1A1}" type="presParOf" srcId="{3876657B-63B9-4DFA-9C7C-5ECFCA0CD39F}" destId="{53083AA6-D82F-4C53-9DE0-91857285A07B}" srcOrd="0" destOrd="0" presId="urn:microsoft.com/office/officeart/2005/8/layout/list1"/>
    <dgm:cxn modelId="{C8305CA4-7E25-402A-A2DF-48009EFC0980}" type="presParOf" srcId="{53083AA6-D82F-4C53-9DE0-91857285A07B}" destId="{AB7B32E0-7183-420F-9B6A-7D300C7759ED}" srcOrd="0" destOrd="0" presId="urn:microsoft.com/office/officeart/2005/8/layout/list1"/>
    <dgm:cxn modelId="{834E6E40-C735-4692-BC2C-1F32A5E81683}" type="presParOf" srcId="{53083AA6-D82F-4C53-9DE0-91857285A07B}" destId="{583A58D7-7FC0-46F2-BE5D-C0EC4A8888A9}" srcOrd="1" destOrd="0" presId="urn:microsoft.com/office/officeart/2005/8/layout/list1"/>
    <dgm:cxn modelId="{9BB9216E-4281-41DB-AD03-51694FD44DDB}" type="presParOf" srcId="{3876657B-63B9-4DFA-9C7C-5ECFCA0CD39F}" destId="{C8DCF1B3-4B4D-46CA-A8C8-400154D07826}" srcOrd="1" destOrd="0" presId="urn:microsoft.com/office/officeart/2005/8/layout/list1"/>
    <dgm:cxn modelId="{FE0B13C7-1E22-487A-A627-800AF3A990E1}" type="presParOf" srcId="{3876657B-63B9-4DFA-9C7C-5ECFCA0CD39F}" destId="{C0BBFA91-4E52-4C92-AD62-47A41E31037F}" srcOrd="2" destOrd="0" presId="urn:microsoft.com/office/officeart/2005/8/layout/list1"/>
    <dgm:cxn modelId="{6F226226-9C48-4C4B-91D4-F4B74079E797}" type="presParOf" srcId="{3876657B-63B9-4DFA-9C7C-5ECFCA0CD39F}" destId="{373AE0FE-A12B-48E4-AA3D-EED161F27AFB}" srcOrd="3" destOrd="0" presId="urn:microsoft.com/office/officeart/2005/8/layout/list1"/>
    <dgm:cxn modelId="{054AB34E-35A7-48CE-92FF-ED925298B688}" type="presParOf" srcId="{3876657B-63B9-4DFA-9C7C-5ECFCA0CD39F}" destId="{F98F47D8-6694-4578-A1DD-F56BB78691BB}" srcOrd="4" destOrd="0" presId="urn:microsoft.com/office/officeart/2005/8/layout/list1"/>
    <dgm:cxn modelId="{41826B9C-ABB3-4D87-A50A-677D53198354}" type="presParOf" srcId="{F98F47D8-6694-4578-A1DD-F56BB78691BB}" destId="{611D3B9F-8EFA-4141-AC91-ECCCFC3B701E}" srcOrd="0" destOrd="0" presId="urn:microsoft.com/office/officeart/2005/8/layout/list1"/>
    <dgm:cxn modelId="{90931E98-87FD-4D4C-9036-85AC9CCA2BA9}" type="presParOf" srcId="{F98F47D8-6694-4578-A1DD-F56BB78691BB}" destId="{93B57E39-9732-4FF5-86D8-B4BB5581DB1D}" srcOrd="1" destOrd="0" presId="urn:microsoft.com/office/officeart/2005/8/layout/list1"/>
    <dgm:cxn modelId="{8992D82E-EC98-4EB9-B6E8-39B5714AEC4E}" type="presParOf" srcId="{3876657B-63B9-4DFA-9C7C-5ECFCA0CD39F}" destId="{F7CD2E12-7499-41FA-BA4B-4B972B429B30}" srcOrd="5" destOrd="0" presId="urn:microsoft.com/office/officeart/2005/8/layout/list1"/>
    <dgm:cxn modelId="{8EE673ED-3DE0-4707-A3DF-DAABFA547061}" type="presParOf" srcId="{3876657B-63B9-4DFA-9C7C-5ECFCA0CD39F}" destId="{FA2B5375-7BDA-4C47-9E68-317DEE8CCE58}" srcOrd="6" destOrd="0" presId="urn:microsoft.com/office/officeart/2005/8/layout/list1"/>
    <dgm:cxn modelId="{252C943C-601A-4F53-8A71-01274C2553B6}" type="presParOf" srcId="{3876657B-63B9-4DFA-9C7C-5ECFCA0CD39F}" destId="{B7CA2A95-182F-4056-A04A-ED3DCC00C14C}" srcOrd="7" destOrd="0" presId="urn:microsoft.com/office/officeart/2005/8/layout/list1"/>
    <dgm:cxn modelId="{99945CD9-136B-41B3-990F-A814386BE7BB}" type="presParOf" srcId="{3876657B-63B9-4DFA-9C7C-5ECFCA0CD39F}" destId="{6C1EE6CD-D487-4123-995D-C3006344E2B8}" srcOrd="8" destOrd="0" presId="urn:microsoft.com/office/officeart/2005/8/layout/list1"/>
    <dgm:cxn modelId="{C0C39DB1-90E7-4130-9198-C2F95387C2A2}" type="presParOf" srcId="{6C1EE6CD-D487-4123-995D-C3006344E2B8}" destId="{EFB0337A-9F26-4EBB-BDE5-A28C7A15D996}" srcOrd="0" destOrd="0" presId="urn:microsoft.com/office/officeart/2005/8/layout/list1"/>
    <dgm:cxn modelId="{F4C38580-8FFF-42BF-93B3-ADC00273555F}" type="presParOf" srcId="{6C1EE6CD-D487-4123-995D-C3006344E2B8}" destId="{607F2109-D03E-4AA9-A782-61B7DDED6F14}" srcOrd="1" destOrd="0" presId="urn:microsoft.com/office/officeart/2005/8/layout/list1"/>
    <dgm:cxn modelId="{D5CEED3A-0A68-459E-8F3A-7520C9442153}" type="presParOf" srcId="{3876657B-63B9-4DFA-9C7C-5ECFCA0CD39F}" destId="{723E6290-A11A-49E1-8933-1DE7D67A02A3}" srcOrd="9" destOrd="0" presId="urn:microsoft.com/office/officeart/2005/8/layout/list1"/>
    <dgm:cxn modelId="{3BB46EE4-58A1-4979-A4B0-A6BAD9E590F3}" type="presParOf" srcId="{3876657B-63B9-4DFA-9C7C-5ECFCA0CD39F}" destId="{34960E8F-36F6-4B73-91F7-B5B462D58D3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BFA91-4E52-4C92-AD62-47A41E31037F}">
      <dsp:nvSpPr>
        <dsp:cNvPr id="0" name=""/>
        <dsp:cNvSpPr/>
      </dsp:nvSpPr>
      <dsp:spPr>
        <a:xfrm>
          <a:off x="0" y="607964"/>
          <a:ext cx="6096000" cy="6661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A58D7-7FC0-46F2-BE5D-C0EC4A8888A9}">
      <dsp:nvSpPr>
        <dsp:cNvPr id="0" name=""/>
        <dsp:cNvSpPr/>
      </dsp:nvSpPr>
      <dsp:spPr>
        <a:xfrm>
          <a:off x="285753" y="192158"/>
          <a:ext cx="4267200" cy="911341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alpha val="9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R</a:t>
          </a:r>
          <a:r>
            <a:rPr lang="en-US" sz="3000" kern="1200" dirty="0" err="1"/>
            <a:t>éalisme</a:t>
          </a:r>
          <a:r>
            <a:rPr lang="en-US" sz="3000" kern="1200" dirty="0"/>
            <a:t> et </a:t>
          </a:r>
          <a:r>
            <a:rPr lang="en-US" sz="3000" kern="1200" dirty="0" err="1"/>
            <a:t>romantisme</a:t>
          </a:r>
          <a:endParaRPr lang="en-US" sz="3000" kern="1200" dirty="0"/>
        </a:p>
      </dsp:txBody>
      <dsp:txXfrm>
        <a:off x="330241" y="236646"/>
        <a:ext cx="4178224" cy="822365"/>
      </dsp:txXfrm>
    </dsp:sp>
    <dsp:sp modelId="{FA2B5375-7BDA-4C47-9E68-317DEE8CCE58}">
      <dsp:nvSpPr>
        <dsp:cNvPr id="0" name=""/>
        <dsp:cNvSpPr/>
      </dsp:nvSpPr>
      <dsp:spPr>
        <a:xfrm>
          <a:off x="0" y="2022529"/>
          <a:ext cx="6096000" cy="7446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57E39-9732-4FF5-86D8-B4BB5581DB1D}">
      <dsp:nvSpPr>
        <dsp:cNvPr id="0" name=""/>
        <dsp:cNvSpPr/>
      </dsp:nvSpPr>
      <dsp:spPr>
        <a:xfrm>
          <a:off x="285753" y="1649494"/>
          <a:ext cx="4267200" cy="934275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35000"/>
                <a:satMod val="253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tint val="42000"/>
                <a:satMod val="255000"/>
              </a:schemeClr>
            </a:gs>
            <a:gs pos="97000">
              <a:schemeClr val="accent5">
                <a:alpha val="90000"/>
                <a:hueOff val="0"/>
                <a:satOff val="0"/>
                <a:lumOff val="0"/>
                <a:alphaOff val="-20000"/>
                <a:tint val="53000"/>
                <a:satMod val="26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b="0" i="0" kern="1200" dirty="0"/>
            <a:t>O</a:t>
          </a:r>
          <a:r>
            <a:rPr lang="en-US" sz="3000" b="0" i="0" kern="1200" dirty="0" err="1"/>
            <a:t>bjectivité</a:t>
          </a:r>
          <a:r>
            <a:rPr lang="pl-PL" sz="3000" b="0" i="0" kern="1200" dirty="0"/>
            <a:t> et </a:t>
          </a:r>
          <a:r>
            <a:rPr lang="en-US" sz="3000" b="0" i="0" kern="1200" dirty="0" err="1"/>
            <a:t>précision</a:t>
          </a:r>
          <a:r>
            <a:rPr lang="en-US" sz="3000" b="0" i="0" kern="1200" dirty="0"/>
            <a:t> </a:t>
          </a:r>
          <a:endParaRPr lang="en-US" sz="3000" b="0" kern="1200" dirty="0"/>
        </a:p>
      </dsp:txBody>
      <dsp:txXfrm>
        <a:off x="331361" y="1695102"/>
        <a:ext cx="4175984" cy="843059"/>
      </dsp:txXfrm>
    </dsp:sp>
    <dsp:sp modelId="{34960E8F-36F6-4B73-91F7-B5B462D58D3B}">
      <dsp:nvSpPr>
        <dsp:cNvPr id="0" name=""/>
        <dsp:cNvSpPr/>
      </dsp:nvSpPr>
      <dsp:spPr>
        <a:xfrm>
          <a:off x="0" y="3710807"/>
          <a:ext cx="6096000" cy="10678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354076" rIns="47311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/>
        </a:p>
      </dsp:txBody>
      <dsp:txXfrm>
        <a:off x="0" y="3710807"/>
        <a:ext cx="6096000" cy="1067876"/>
      </dsp:txXfrm>
    </dsp:sp>
    <dsp:sp modelId="{607F2109-D03E-4AA9-A782-61B7DDED6F14}">
      <dsp:nvSpPr>
        <dsp:cNvPr id="0" name=""/>
        <dsp:cNvSpPr/>
      </dsp:nvSpPr>
      <dsp:spPr>
        <a:xfrm>
          <a:off x="285753" y="3357587"/>
          <a:ext cx="4267200" cy="1090342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35000"/>
                <a:satMod val="253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tint val="42000"/>
                <a:satMod val="255000"/>
              </a:schemeClr>
            </a:gs>
            <a:gs pos="97000">
              <a:schemeClr val="accent5">
                <a:alpha val="90000"/>
                <a:hueOff val="0"/>
                <a:satOff val="0"/>
                <a:lumOff val="0"/>
                <a:alphaOff val="-40000"/>
                <a:tint val="53000"/>
                <a:satMod val="26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L</a:t>
          </a:r>
          <a:r>
            <a:rPr lang="en-US" sz="3000" kern="1200" dirty="0"/>
            <a:t>a religion</a:t>
          </a:r>
          <a:r>
            <a:rPr lang="pl-PL" sz="3000" kern="1200" dirty="0"/>
            <a:t> </a:t>
          </a:r>
          <a:r>
            <a:rPr lang="pl-PL" sz="3000" kern="1200" dirty="0" err="1"/>
            <a:t>comme</a:t>
          </a:r>
          <a:r>
            <a:rPr lang="pl-PL" sz="3000" kern="1200" dirty="0"/>
            <a:t> </a:t>
          </a:r>
          <a:r>
            <a:rPr lang="pl-PL" sz="3000" kern="1200" dirty="0" err="1"/>
            <a:t>un</a:t>
          </a:r>
          <a:r>
            <a:rPr lang="pl-PL" sz="3000" kern="1200" dirty="0"/>
            <a:t> </a:t>
          </a:r>
          <a:r>
            <a:rPr lang="en-US" sz="3000" kern="1200" dirty="0" err="1"/>
            <a:t>élément</a:t>
          </a:r>
          <a:r>
            <a:rPr lang="pl-PL" sz="3000" kern="1200" dirty="0"/>
            <a:t> </a:t>
          </a:r>
          <a:r>
            <a:rPr lang="en-US" sz="3000" kern="1200" dirty="0" err="1"/>
            <a:t>constitutif</a:t>
          </a:r>
          <a:r>
            <a:rPr lang="en-US" sz="3000" kern="1200" dirty="0"/>
            <a:t> de la </a:t>
          </a:r>
          <a:r>
            <a:rPr lang="en-US" sz="3000" kern="1200" dirty="0" err="1"/>
            <a:t>société</a:t>
          </a:r>
          <a:r>
            <a:rPr lang="en-US" sz="3000" kern="1200" dirty="0"/>
            <a:t> </a:t>
          </a:r>
        </a:p>
      </dsp:txBody>
      <dsp:txXfrm>
        <a:off x="338979" y="3410813"/>
        <a:ext cx="4160748" cy="983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8A5D-B228-471F-A0A9-0B48404933F4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04F-6168-42F7-BB4E-5EDEE0DA4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8A5D-B228-471F-A0A9-0B48404933F4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04F-6168-42F7-BB4E-5EDEE0DA4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8A5D-B228-471F-A0A9-0B48404933F4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04F-6168-42F7-BB4E-5EDEE0DA4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8A5D-B228-471F-A0A9-0B48404933F4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04F-6168-42F7-BB4E-5EDEE0DA4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8A5D-B228-471F-A0A9-0B48404933F4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04F-6168-42F7-BB4E-5EDEE0DA4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8A5D-B228-471F-A0A9-0B48404933F4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04F-6168-42F7-BB4E-5EDEE0DA4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8A5D-B228-471F-A0A9-0B48404933F4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04F-6168-42F7-BB4E-5EDEE0DA4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8A5D-B228-471F-A0A9-0B48404933F4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04F-6168-42F7-BB4E-5EDEE0DA4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8A5D-B228-471F-A0A9-0B48404933F4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04F-6168-42F7-BB4E-5EDEE0DA4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8A5D-B228-471F-A0A9-0B48404933F4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04F-6168-42F7-BB4E-5EDEE0DA4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8A5D-B228-471F-A0A9-0B48404933F4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04F-6168-42F7-BB4E-5EDEE0DA4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1618A5D-B228-471F-A0A9-0B48404933F4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B8B304F-6168-42F7-BB4E-5EDEE0DA4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udes-litteraires.com/flaubert.php" TargetMode="External"/><Relationship Id="rId2" Type="http://schemas.openxmlformats.org/officeDocument/2006/relationships/hyperlink" Target="https://fr.wikipedia.org/wiki/Gustave_Flauber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pacefrancais.com/gustave-flaubert/" TargetMode="External"/><Relationship Id="rId5" Type="http://schemas.openxmlformats.org/officeDocument/2006/relationships/hyperlink" Target="https://www.larousse.fr/dictionnaires/francais/bovarysme/10798" TargetMode="External"/><Relationship Id="rId4" Type="http://schemas.openxmlformats.org/officeDocument/2006/relationships/hyperlink" Target="https://fr.wikipedia.org/wiki/Madame_Bovar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786182" y="500042"/>
            <a:ext cx="3853820" cy="2071702"/>
          </a:xfrm>
        </p:spPr>
        <p:txBody>
          <a:bodyPr>
            <a:noAutofit/>
          </a:bodyPr>
          <a:lstStyle/>
          <a:p>
            <a:r>
              <a:rPr lang="pl-PL" sz="1800" dirty="0"/>
              <a:t>Maria Surdyka</a:t>
            </a:r>
          </a:p>
          <a:p>
            <a:r>
              <a:rPr lang="pl-PL" sz="1800" dirty="0" err="1"/>
              <a:t>Université</a:t>
            </a:r>
            <a:r>
              <a:rPr lang="pl-PL" sz="1800" dirty="0"/>
              <a:t> de Rzeszów</a:t>
            </a:r>
          </a:p>
          <a:p>
            <a:r>
              <a:rPr lang="pl-PL" sz="1800" dirty="0" err="1"/>
              <a:t>Collège</a:t>
            </a:r>
            <a:r>
              <a:rPr lang="pl-PL" sz="1800" dirty="0"/>
              <a:t> des Sciences </a:t>
            </a:r>
            <a:r>
              <a:rPr lang="pl-PL" sz="1800" dirty="0" err="1"/>
              <a:t>Humaines</a:t>
            </a:r>
            <a:endParaRPr lang="pl-PL" sz="1800" dirty="0"/>
          </a:p>
          <a:p>
            <a:r>
              <a:rPr lang="pl-PL" sz="1800" dirty="0" err="1"/>
              <a:t>Institut</a:t>
            </a:r>
            <a:r>
              <a:rPr lang="pl-PL" sz="1800" dirty="0"/>
              <a:t> des </a:t>
            </a:r>
            <a:r>
              <a:rPr lang="pl-PL" sz="1800" dirty="0" err="1"/>
              <a:t>Langues</a:t>
            </a:r>
            <a:r>
              <a:rPr lang="pl-PL" sz="1800" dirty="0"/>
              <a:t> </a:t>
            </a:r>
            <a:r>
              <a:rPr lang="pl-PL" sz="1800" dirty="0" err="1"/>
              <a:t>Modernes</a:t>
            </a:r>
            <a:endParaRPr lang="pl-PL" sz="1800" dirty="0"/>
          </a:p>
          <a:p>
            <a:r>
              <a:rPr lang="pl-PL" sz="1800" dirty="0" err="1"/>
              <a:t>Philologie</a:t>
            </a:r>
            <a:r>
              <a:rPr lang="pl-PL" sz="1800" dirty="0"/>
              <a:t> anglaise</a:t>
            </a:r>
          </a:p>
          <a:p>
            <a:r>
              <a:rPr lang="pl-PL" sz="1800" dirty="0" err="1"/>
              <a:t>Études</a:t>
            </a:r>
            <a:r>
              <a:rPr lang="pl-PL" sz="1800" dirty="0"/>
              <a:t> de 1</a:t>
            </a:r>
            <a:r>
              <a:rPr lang="pl-PL" sz="1800" baseline="30000" dirty="0"/>
              <a:t>er</a:t>
            </a:r>
            <a:r>
              <a:rPr lang="pl-PL" sz="1800" dirty="0"/>
              <a:t> </a:t>
            </a:r>
            <a:r>
              <a:rPr lang="pl-PL" sz="1800" dirty="0" err="1"/>
              <a:t>cycle</a:t>
            </a:r>
            <a:endParaRPr lang="en-US" sz="1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714480" y="500042"/>
            <a:ext cx="1669286" cy="1669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 descr="Credit: Print Collector/Getty Images/Print Colle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786190"/>
            <a:ext cx="2286016" cy="2859964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855461" y="2714620"/>
            <a:ext cx="82885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</a:t>
            </a:r>
            <a:r>
              <a:rPr lang="pl-PL" sz="5400" dirty="0" err="1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vie</a:t>
            </a:r>
            <a:r>
              <a:rPr lang="pl-PL" sz="540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et </a:t>
            </a:r>
            <a:r>
              <a:rPr lang="pl-PL" sz="5400" dirty="0" err="1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l’œuvre</a:t>
            </a:r>
            <a:r>
              <a:rPr lang="pl-PL" sz="540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Gustave Flaubert</a:t>
            </a:r>
            <a:endParaRPr lang="en-US" sz="5400" dirty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85720" y="1000108"/>
            <a:ext cx="5114932" cy="4911741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/>
              <a:t> 1857 – </a:t>
            </a:r>
            <a:r>
              <a:rPr lang="pl-PL" dirty="0" err="1"/>
              <a:t>publication</a:t>
            </a:r>
            <a:r>
              <a:rPr lang="pl-PL" dirty="0"/>
              <a:t> de Madame Bovary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endParaRPr lang="pl-PL" dirty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/>
              <a:t> </a:t>
            </a:r>
            <a:r>
              <a:rPr lang="en-US" dirty="0"/>
              <a:t>aspects </a:t>
            </a:r>
            <a:r>
              <a:rPr lang="en-US" dirty="0" err="1"/>
              <a:t>réalistes</a:t>
            </a:r>
            <a:r>
              <a:rPr lang="pl-PL" dirty="0"/>
              <a:t> et </a:t>
            </a:r>
            <a:r>
              <a:rPr lang="en-US" dirty="0"/>
              <a:t>aspects </a:t>
            </a:r>
            <a:r>
              <a:rPr lang="en-US" dirty="0" err="1"/>
              <a:t>romantiques</a:t>
            </a:r>
            <a:endParaRPr lang="pl-PL" dirty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endParaRPr lang="pl-PL" dirty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/>
              <a:t> l’</a:t>
            </a:r>
            <a:r>
              <a:rPr lang="en-US" dirty="0" err="1"/>
              <a:t>échec</a:t>
            </a:r>
            <a:r>
              <a:rPr lang="en-US" dirty="0"/>
              <a:t> et l</a:t>
            </a:r>
            <a:r>
              <a:rPr lang="pl-PL" dirty="0"/>
              <a:t>’</a:t>
            </a:r>
            <a:r>
              <a:rPr lang="en-US" dirty="0"/>
              <a:t>ennui</a:t>
            </a:r>
            <a:endParaRPr lang="pl-PL" dirty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endParaRPr lang="pl-PL" dirty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/>
              <a:t> l’</a:t>
            </a:r>
            <a:r>
              <a:rPr lang="en-US" dirty="0"/>
              <a:t>influence des lectures</a:t>
            </a:r>
          </a:p>
        </p:txBody>
      </p:sp>
      <p:pic>
        <p:nvPicPr>
          <p:cNvPr id="25602" name="Picture 2" descr="Syndrom madame Bovary - co to takiego? - Piękno umysł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3112" y="3643314"/>
            <a:ext cx="4018011" cy="2917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6900882" cy="1069082"/>
          </a:xfrm>
        </p:spPr>
        <p:txBody>
          <a:bodyPr>
            <a:normAutofit/>
          </a:bodyPr>
          <a:lstStyle/>
          <a:p>
            <a:pPr algn="ctr"/>
            <a:r>
              <a:rPr lang="pl-PL" sz="4400" cap="none" dirty="0">
                <a:solidFill>
                  <a:schemeClr val="tx2">
                    <a:lumMod val="75000"/>
                  </a:schemeClr>
                </a:solidFill>
              </a:rPr>
              <a:t>BOVARYSME</a:t>
            </a:r>
            <a:endParaRPr lang="en-US" sz="4400" cap="non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000496" y="1643050"/>
            <a:ext cx="4686304" cy="3992563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/>
              <a:t> </a:t>
            </a:r>
            <a:r>
              <a:rPr lang="pl-PL" dirty="0" err="1"/>
              <a:t>un</a:t>
            </a:r>
            <a:r>
              <a:rPr lang="pl-PL" dirty="0"/>
              <a:t> </a:t>
            </a:r>
            <a:r>
              <a:rPr lang="pl-PL" dirty="0" err="1"/>
              <a:t>sentiment</a:t>
            </a:r>
            <a:r>
              <a:rPr lang="pl-PL" dirty="0"/>
              <a:t> </a:t>
            </a:r>
            <a:r>
              <a:rPr lang="pl-PL" dirty="0" err="1"/>
              <a:t>ou</a:t>
            </a:r>
            <a:r>
              <a:rPr lang="pl-PL" dirty="0"/>
              <a:t> </a:t>
            </a:r>
            <a:r>
              <a:rPr lang="pl-PL" dirty="0" err="1"/>
              <a:t>état</a:t>
            </a:r>
            <a:r>
              <a:rPr lang="pl-PL" dirty="0"/>
              <a:t> </a:t>
            </a:r>
            <a:r>
              <a:rPr lang="pl-PL" dirty="0" err="1"/>
              <a:t>d’insatisfaction</a:t>
            </a:r>
            <a:endParaRPr lang="pl-PL" dirty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/>
              <a:t> </a:t>
            </a:r>
            <a:r>
              <a:rPr lang="pl-PL" dirty="0" err="1"/>
              <a:t>une</a:t>
            </a:r>
            <a:r>
              <a:rPr lang="pl-PL" dirty="0"/>
              <a:t> </a:t>
            </a:r>
            <a:r>
              <a:rPr lang="en-US" dirty="0"/>
              <a:t>attitude de </a:t>
            </a:r>
            <a:r>
              <a:rPr lang="en-US" dirty="0" err="1"/>
              <a:t>déception</a:t>
            </a:r>
            <a:endParaRPr lang="pl-PL" dirty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/>
              <a:t> </a:t>
            </a:r>
            <a:r>
              <a:rPr lang="en-US" dirty="0"/>
              <a:t>un sentiment</a:t>
            </a:r>
            <a:r>
              <a:rPr lang="pl-PL" dirty="0"/>
              <a:t> </a:t>
            </a:r>
            <a:r>
              <a:rPr lang="en-US" dirty="0" err="1"/>
              <a:t>d'incohérence</a:t>
            </a:r>
            <a:r>
              <a:rPr lang="en-US" dirty="0"/>
              <a:t> entre </a:t>
            </a:r>
            <a:r>
              <a:rPr lang="en-US" dirty="0" err="1"/>
              <a:t>l'image</a:t>
            </a:r>
            <a:r>
              <a:rPr lang="en-US" dirty="0"/>
              <a:t> </a:t>
            </a:r>
            <a:r>
              <a:rPr lang="en-US" dirty="0" err="1"/>
              <a:t>idéalisée</a:t>
            </a:r>
            <a:r>
              <a:rPr lang="en-US" dirty="0"/>
              <a:t> de </a:t>
            </a:r>
            <a:r>
              <a:rPr lang="en-US" dirty="0" err="1"/>
              <a:t>soi</a:t>
            </a:r>
            <a:r>
              <a:rPr lang="en-US" dirty="0"/>
              <a:t> et la </a:t>
            </a:r>
            <a:r>
              <a:rPr lang="en-US" dirty="0" err="1"/>
              <a:t>réalité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2050" name="Picture 2" descr="https://i.pinimg.com/564x/dc/ae/fd/dcaefdb46f7559f9a2b909eddcee01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358521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54/16/db/5416db73709c38e6736953b761c89c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072600" y="-286706"/>
            <a:ext cx="5010424" cy="844130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3810000" cy="878786"/>
          </a:xfrm>
        </p:spPr>
        <p:txBody>
          <a:bodyPr>
            <a:normAutofit/>
          </a:bodyPr>
          <a:lstStyle/>
          <a:p>
            <a:pPr algn="ctr"/>
            <a:r>
              <a:rPr lang="pl-PL" sz="3600" dirty="0" err="1"/>
              <a:t>CITAtion</a:t>
            </a:r>
            <a:endParaRPr lang="en-US" sz="36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85720" y="1785926"/>
            <a:ext cx="7500990" cy="34290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/>
              <a:t> 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„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Pourquoi déclamer contre les passions? Ne sont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elles pas la seule belle chose qu'il y ait sur la terre, la source de l'héroïsme, de l'enthousiasme, de la poésie, de la musique, des arts, de tout enfin?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28596" y="1857364"/>
            <a:ext cx="4000528" cy="3992563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/>
              <a:t>1857 - </a:t>
            </a:r>
            <a:r>
              <a:rPr lang="pl-PL" dirty="0" err="1"/>
              <a:t>rédaction</a:t>
            </a:r>
            <a:r>
              <a:rPr lang="pl-PL" dirty="0"/>
              <a:t> de </a:t>
            </a:r>
            <a:r>
              <a:rPr lang="pl-PL" dirty="0" err="1"/>
              <a:t>Salammbô</a:t>
            </a:r>
            <a:endParaRPr lang="pl-PL" dirty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endParaRPr lang="pl-PL" dirty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/>
              <a:t>1858 – </a:t>
            </a:r>
            <a:r>
              <a:rPr lang="pl-PL" dirty="0" err="1"/>
              <a:t>voyage</a:t>
            </a:r>
            <a:r>
              <a:rPr lang="pl-PL" dirty="0"/>
              <a:t> en Tunisie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endParaRPr lang="pl-PL" dirty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/>
              <a:t>1862 – </a:t>
            </a:r>
            <a:r>
              <a:rPr lang="pl-PL" dirty="0" err="1"/>
              <a:t>publication</a:t>
            </a:r>
            <a:r>
              <a:rPr lang="pl-PL" dirty="0"/>
              <a:t> de </a:t>
            </a:r>
            <a:r>
              <a:rPr lang="pl-PL" dirty="0" err="1"/>
              <a:t>Salammbô</a:t>
            </a:r>
            <a:endParaRPr lang="en-US" dirty="0"/>
          </a:p>
        </p:txBody>
      </p:sp>
      <p:sp>
        <p:nvSpPr>
          <p:cNvPr id="5" name="Prostokąt 4"/>
          <p:cNvSpPr/>
          <p:nvPr/>
        </p:nvSpPr>
        <p:spPr>
          <a:xfrm>
            <a:off x="2143108" y="428604"/>
            <a:ext cx="4424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err="1">
                <a:ln/>
                <a:solidFill>
                  <a:schemeClr val="accent5">
                    <a:lumMod val="50000"/>
                  </a:schemeClr>
                </a:solidFill>
                <a:effectLst/>
              </a:rPr>
              <a:t>SALAMMBÔ</a:t>
            </a:r>
            <a:endParaRPr lang="pl-PL" sz="5400" b="1" cap="none" spc="0" dirty="0">
              <a:ln/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24578" name="Picture 2" descr="Salambo - Gustave Flaubert, Flaubert Ebook - Ceny i opinie - Ceneo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00174"/>
            <a:ext cx="3714776" cy="496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3400420" cy="39925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/>
              <a:t>1869 – </a:t>
            </a:r>
            <a:r>
              <a:rPr lang="pl-PL" dirty="0" err="1"/>
              <a:t>publication</a:t>
            </a:r>
            <a:r>
              <a:rPr lang="pl-PL" dirty="0"/>
              <a:t> de </a:t>
            </a:r>
            <a:r>
              <a:rPr lang="pl-PL" dirty="0" err="1"/>
              <a:t>L’Éducation</a:t>
            </a:r>
            <a:r>
              <a:rPr lang="pl-PL" dirty="0"/>
              <a:t> </a:t>
            </a:r>
            <a:r>
              <a:rPr lang="pl-PL" dirty="0" err="1"/>
              <a:t>sentimentale</a:t>
            </a:r>
            <a:endParaRPr lang="pl-PL" dirty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endParaRPr lang="pl-PL" dirty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/>
              <a:t> </a:t>
            </a:r>
            <a:r>
              <a:rPr lang="pl-PL" dirty="0" err="1"/>
              <a:t>sujet</a:t>
            </a:r>
            <a:r>
              <a:rPr lang="pl-PL" dirty="0"/>
              <a:t> principal: </a:t>
            </a:r>
            <a:r>
              <a:rPr lang="en-US" dirty="0" err="1"/>
              <a:t>société</a:t>
            </a:r>
            <a:r>
              <a:rPr lang="en-US" dirty="0"/>
              <a:t> </a:t>
            </a:r>
            <a:r>
              <a:rPr lang="en-US" dirty="0" err="1"/>
              <a:t>fran</a:t>
            </a:r>
            <a:r>
              <a:rPr lang="pl-PL" dirty="0"/>
              <a:t>c</a:t>
            </a:r>
            <a:r>
              <a:rPr lang="en-US" dirty="0" err="1"/>
              <a:t>aise</a:t>
            </a:r>
            <a:endParaRPr lang="pl-PL" dirty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endParaRPr lang="pl-PL" dirty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/>
              <a:t> </a:t>
            </a:r>
            <a:r>
              <a:rPr lang="pl-PL" dirty="0" err="1"/>
              <a:t>inspiration</a:t>
            </a:r>
            <a:r>
              <a:rPr lang="pl-PL" dirty="0"/>
              <a:t> </a:t>
            </a:r>
            <a:r>
              <a:rPr lang="pl-PL" dirty="0" err="1"/>
              <a:t>autobiographique</a:t>
            </a:r>
            <a:endParaRPr lang="pl-PL" dirty="0"/>
          </a:p>
          <a:p>
            <a:endParaRPr lang="en-US" dirty="0"/>
          </a:p>
        </p:txBody>
      </p:sp>
      <p:pic>
        <p:nvPicPr>
          <p:cNvPr id="21506" name="Picture 2" descr="Image illustrative de l’article L'Éducation sentiment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748108"/>
            <a:ext cx="3857652" cy="5824164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571472" y="500042"/>
            <a:ext cx="400052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5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L’ÉDUCATION</a:t>
            </a:r>
            <a:r>
              <a:rPr lang="pl-PL" sz="35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35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SENTIMENTALE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0" name="Picture 12" descr="https://i.pinimg.com/564x/62/87/a8/6287a83f7c175b5610be1c98511317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268701" y="160134"/>
            <a:ext cx="4714906" cy="7680737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0298" y="285728"/>
            <a:ext cx="3810000" cy="876298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CITATION</a:t>
            </a:r>
            <a:endParaRPr lang="en-US" sz="36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000100" y="3143248"/>
            <a:ext cx="7429552" cy="2438408"/>
          </a:xfrm>
        </p:spPr>
        <p:txBody>
          <a:bodyPr/>
          <a:lstStyle/>
          <a:p>
            <a:pPr algn="just">
              <a:buNone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  „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Et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ils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s'imaginaient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une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vie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exclusivement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amoureuse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assez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féconde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pour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remplir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les plus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vastes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solitudes,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excédant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toutes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joies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défiant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toutes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les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misères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928662" y="357166"/>
            <a:ext cx="7232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Point de </a:t>
            </a:r>
            <a:r>
              <a:rPr lang="pl-PL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vue</a:t>
            </a:r>
            <a:r>
              <a:rPr lang="pl-P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littéraire</a:t>
            </a:r>
            <a:endParaRPr lang="pl-P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428728" y="1500174"/>
          <a:ext cx="60960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928686"/>
          </a:xfrm>
        </p:spPr>
        <p:txBody>
          <a:bodyPr/>
          <a:lstStyle/>
          <a:p>
            <a:pPr algn="ctr"/>
            <a:r>
              <a:rPr lang="pl-PL" dirty="0"/>
              <a:t>QUIZ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5429288"/>
          </a:xfrm>
        </p:spPr>
        <p:txBody>
          <a:bodyPr>
            <a:normAutofit fontScale="70000" lnSpcReduction="20000"/>
          </a:bodyPr>
          <a:lstStyle/>
          <a:p>
            <a:pPr marL="596646" indent="-514350">
              <a:buNone/>
            </a:pPr>
            <a:r>
              <a:rPr lang="pl-PL" dirty="0"/>
              <a:t>1. </a:t>
            </a:r>
            <a:r>
              <a:rPr lang="pl-PL" dirty="0" err="1"/>
              <a:t>Sa</a:t>
            </a:r>
            <a:r>
              <a:rPr lang="pl-PL" dirty="0"/>
              <a:t> </a:t>
            </a:r>
            <a:r>
              <a:rPr lang="pl-PL" dirty="0" err="1"/>
              <a:t>ville</a:t>
            </a:r>
            <a:r>
              <a:rPr lang="pl-PL" dirty="0"/>
              <a:t> </a:t>
            </a:r>
            <a:r>
              <a:rPr lang="pl-PL" dirty="0" err="1"/>
              <a:t>d’origine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...?</a:t>
            </a:r>
          </a:p>
          <a:p>
            <a:pPr marL="596646" indent="-514350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pl-PL" dirty="0"/>
              <a:t>Rouen</a:t>
            </a:r>
          </a:p>
          <a:p>
            <a:pPr marL="596646" indent="-514350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pl-PL" dirty="0" err="1"/>
              <a:t>Paris</a:t>
            </a:r>
            <a:endParaRPr lang="pl-PL" dirty="0"/>
          </a:p>
          <a:p>
            <a:pPr marL="596646" indent="-514350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pl-PL" dirty="0" err="1"/>
              <a:t>Croisset</a:t>
            </a:r>
            <a:endParaRPr lang="pl-PL" dirty="0"/>
          </a:p>
          <a:p>
            <a:pPr marL="596646" indent="-514350">
              <a:buClr>
                <a:schemeClr val="accent6">
                  <a:lumMod val="75000"/>
                </a:schemeClr>
              </a:buClr>
              <a:buNone/>
            </a:pPr>
            <a:endParaRPr lang="pl-PL" dirty="0"/>
          </a:p>
          <a:p>
            <a:pPr marL="596646" indent="-514350">
              <a:buClr>
                <a:schemeClr val="accent6">
                  <a:lumMod val="75000"/>
                </a:schemeClr>
              </a:buClr>
              <a:buNone/>
            </a:pPr>
            <a:r>
              <a:rPr lang="pl-PL" dirty="0"/>
              <a:t>2. D</a:t>
            </a:r>
            <a:r>
              <a:rPr lang="en-US" dirty="0" err="1"/>
              <a:t>ès</a:t>
            </a:r>
            <a:r>
              <a:rPr lang="en-US" dirty="0"/>
              <a:t> son </a:t>
            </a:r>
            <a:r>
              <a:rPr lang="en-US" dirty="0" err="1"/>
              <a:t>jeune</a:t>
            </a:r>
            <a:r>
              <a:rPr lang="en-US" dirty="0"/>
              <a:t> </a:t>
            </a:r>
            <a:r>
              <a:rPr lang="en-US" dirty="0" err="1"/>
              <a:t>âge</a:t>
            </a:r>
            <a:r>
              <a:rPr lang="en-US" dirty="0"/>
              <a:t>, Flaubert </a:t>
            </a:r>
            <a:r>
              <a:rPr lang="en-US" dirty="0" err="1"/>
              <a:t>souffre</a:t>
            </a:r>
            <a:r>
              <a:rPr lang="en-US" dirty="0"/>
              <a:t>... ?</a:t>
            </a:r>
            <a:endParaRPr lang="pl-PL" dirty="0"/>
          </a:p>
          <a:p>
            <a:pPr marL="596646" indent="-514350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pl-PL" dirty="0" err="1"/>
              <a:t>d</a:t>
            </a:r>
            <a:r>
              <a:rPr lang="en-US" dirty="0"/>
              <a:t>'</a:t>
            </a:r>
            <a:r>
              <a:rPr lang="en-US" dirty="0" err="1"/>
              <a:t>obésité</a:t>
            </a:r>
            <a:endParaRPr lang="pl-PL" dirty="0"/>
          </a:p>
          <a:p>
            <a:pPr marL="596646" indent="-514350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pl-PL" dirty="0"/>
              <a:t>d</a:t>
            </a:r>
            <a:r>
              <a:rPr lang="en-US" dirty="0"/>
              <a:t>e </a:t>
            </a:r>
            <a:r>
              <a:rPr lang="en-US" dirty="0" err="1"/>
              <a:t>rhumatisme</a:t>
            </a:r>
            <a:endParaRPr lang="pl-PL" dirty="0"/>
          </a:p>
          <a:p>
            <a:pPr marL="596646" indent="-514350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pl-PL" dirty="0" err="1"/>
              <a:t>d’épilepsie</a:t>
            </a:r>
            <a:endParaRPr lang="pl-PL" dirty="0"/>
          </a:p>
          <a:p>
            <a:pPr marL="596646" indent="-514350">
              <a:buClr>
                <a:schemeClr val="accent6">
                  <a:lumMod val="75000"/>
                </a:schemeClr>
              </a:buClr>
              <a:buNone/>
            </a:pPr>
            <a:endParaRPr lang="pl-PL" dirty="0"/>
          </a:p>
          <a:p>
            <a:pPr marL="596646" indent="-514350">
              <a:buClr>
                <a:schemeClr val="accent6">
                  <a:lumMod val="75000"/>
                </a:schemeClr>
              </a:buClr>
              <a:buNone/>
            </a:pPr>
            <a:r>
              <a:rPr lang="pl-PL" dirty="0"/>
              <a:t>3. </a:t>
            </a:r>
            <a:r>
              <a:rPr lang="en-US" dirty="0"/>
              <a:t>La première tentative </a:t>
            </a:r>
            <a:r>
              <a:rPr lang="en-US" dirty="0" err="1"/>
              <a:t>autobiographique</a:t>
            </a:r>
            <a:r>
              <a:rPr lang="en-US" dirty="0"/>
              <a:t> de </a:t>
            </a:r>
            <a:r>
              <a:rPr lang="en-US" dirty="0" err="1"/>
              <a:t>Gustave</a:t>
            </a:r>
            <a:r>
              <a:rPr lang="pl-PL" dirty="0"/>
              <a:t> </a:t>
            </a:r>
            <a:r>
              <a:rPr lang="en-US" dirty="0"/>
              <a:t>Flaubert est...</a:t>
            </a:r>
            <a:endParaRPr lang="pl-PL" dirty="0"/>
          </a:p>
          <a:p>
            <a:pPr marL="596646" lvl="0" indent="-514350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en-US" dirty="0" err="1"/>
              <a:t>Mémoires</a:t>
            </a:r>
            <a:r>
              <a:rPr lang="en-US" dirty="0"/>
              <a:t> de Flaubert</a:t>
            </a:r>
            <a:endParaRPr lang="pl-PL" dirty="0"/>
          </a:p>
          <a:p>
            <a:pPr marL="596646" lvl="0" indent="-514350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en-US" dirty="0" err="1"/>
              <a:t>Mémoires</a:t>
            </a:r>
            <a:r>
              <a:rPr lang="en-US" dirty="0"/>
              <a:t> d'un </a:t>
            </a:r>
            <a:r>
              <a:rPr lang="en-US" dirty="0" err="1"/>
              <a:t>fou</a:t>
            </a:r>
            <a:endParaRPr lang="pl-PL" dirty="0"/>
          </a:p>
          <a:p>
            <a:pPr marL="596646" lvl="0" indent="-514350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en-US" dirty="0" err="1"/>
              <a:t>Mémoires</a:t>
            </a:r>
            <a:r>
              <a:rPr lang="en-US" dirty="0"/>
              <a:t> d'un </a:t>
            </a:r>
            <a:r>
              <a:rPr lang="en-US" dirty="0" err="1"/>
              <a:t>écrivain</a:t>
            </a:r>
            <a:endParaRPr lang="en-US" dirty="0"/>
          </a:p>
          <a:p>
            <a:pPr marL="596646" indent="-514350">
              <a:buNone/>
            </a:pPr>
            <a:endParaRPr lang="en-US" dirty="0"/>
          </a:p>
          <a:p>
            <a:pPr marL="596646" indent="-514350">
              <a:buNone/>
            </a:pPr>
            <a:endParaRPr lang="pl-PL" dirty="0"/>
          </a:p>
          <a:p>
            <a:pPr marL="596646" indent="-514350">
              <a:buAutoNum type="alphaLcParenR"/>
            </a:pPr>
            <a:endParaRPr lang="en-US" dirty="0"/>
          </a:p>
          <a:p>
            <a:pPr marL="596646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57290" y="928670"/>
            <a:ext cx="7498080" cy="56054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/>
              <a:t>4. </a:t>
            </a:r>
            <a:r>
              <a:rPr lang="en-US" dirty="0" err="1"/>
              <a:t>Quelles</a:t>
            </a:r>
            <a:r>
              <a:rPr lang="en-US" dirty="0"/>
              <a:t> </a:t>
            </a:r>
            <a:r>
              <a:rPr lang="en-US" dirty="0" err="1"/>
              <a:t>études</a:t>
            </a:r>
            <a:r>
              <a:rPr lang="en-US" dirty="0"/>
              <a:t> </a:t>
            </a:r>
            <a:r>
              <a:rPr lang="en-US" dirty="0" err="1"/>
              <a:t>entreprit-il</a:t>
            </a:r>
            <a:r>
              <a:rPr lang="en-US" dirty="0"/>
              <a:t> à Paris </a:t>
            </a:r>
            <a:r>
              <a:rPr lang="en-US" dirty="0" err="1"/>
              <a:t>avant</a:t>
            </a:r>
            <a:r>
              <a:rPr lang="en-US" dirty="0"/>
              <a:t> de</a:t>
            </a:r>
            <a:r>
              <a:rPr lang="pl-PL" dirty="0"/>
              <a:t> </a:t>
            </a:r>
            <a:r>
              <a:rPr lang="en-US" dirty="0"/>
              <a:t>les </a:t>
            </a:r>
            <a:r>
              <a:rPr lang="en-US" dirty="0" err="1"/>
              <a:t>abandonner</a:t>
            </a:r>
            <a:r>
              <a:rPr lang="en-US" dirty="0"/>
              <a:t> </a:t>
            </a:r>
            <a:r>
              <a:rPr lang="en-US" dirty="0" err="1"/>
              <a:t>trois</a:t>
            </a:r>
            <a:r>
              <a:rPr lang="en-US" dirty="0"/>
              <a:t> </a:t>
            </a:r>
            <a:r>
              <a:rPr lang="en-US" dirty="0" err="1"/>
              <a:t>ans</a:t>
            </a:r>
            <a:r>
              <a:rPr lang="en-US" dirty="0"/>
              <a:t> plus </a:t>
            </a:r>
            <a:r>
              <a:rPr lang="en-US" dirty="0" err="1"/>
              <a:t>tard</a:t>
            </a:r>
            <a:r>
              <a:rPr lang="en-US" dirty="0"/>
              <a:t>?</a:t>
            </a:r>
            <a:endParaRPr lang="pl-PL" dirty="0"/>
          </a:p>
          <a:p>
            <a:pPr marL="596646" lvl="0" indent="-514350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pl-PL" dirty="0"/>
              <a:t>d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études</a:t>
            </a:r>
            <a:r>
              <a:rPr lang="en-US" dirty="0"/>
              <a:t> de </a:t>
            </a:r>
            <a:r>
              <a:rPr lang="en-US" dirty="0" err="1"/>
              <a:t>médecine</a:t>
            </a:r>
            <a:endParaRPr lang="pl-PL" dirty="0"/>
          </a:p>
          <a:p>
            <a:pPr marL="596646" indent="-514350">
              <a:buClr>
                <a:schemeClr val="accent6">
                  <a:lumMod val="75000"/>
                </a:schemeClr>
              </a:buClr>
              <a:buFont typeface="Wingdings 2"/>
              <a:buAutoNum type="alphaLcParenR"/>
            </a:pPr>
            <a:r>
              <a:rPr lang="pl-PL" dirty="0"/>
              <a:t>d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études</a:t>
            </a:r>
            <a:r>
              <a:rPr lang="en-US" dirty="0"/>
              <a:t> de </a:t>
            </a:r>
            <a:r>
              <a:rPr lang="en-US" dirty="0" err="1"/>
              <a:t>droit</a:t>
            </a:r>
            <a:endParaRPr lang="pl-PL" dirty="0"/>
          </a:p>
          <a:p>
            <a:pPr marL="596646" indent="-514350">
              <a:buClr>
                <a:schemeClr val="accent6">
                  <a:lumMod val="75000"/>
                </a:schemeClr>
              </a:buClr>
              <a:buFont typeface="Wingdings 2"/>
              <a:buAutoNum type="alphaLcParenR"/>
            </a:pPr>
            <a:r>
              <a:rPr lang="pl-PL" dirty="0"/>
              <a:t>d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études</a:t>
            </a:r>
            <a:r>
              <a:rPr lang="en-US" dirty="0"/>
              <a:t> de </a:t>
            </a:r>
            <a:r>
              <a:rPr lang="en-US" dirty="0" err="1"/>
              <a:t>journalisme</a:t>
            </a:r>
            <a:endParaRPr lang="en-US" dirty="0"/>
          </a:p>
          <a:p>
            <a:pPr marL="596646" lvl="0" indent="-514350">
              <a:buClr>
                <a:schemeClr val="accent6">
                  <a:lumMod val="75000"/>
                </a:schemeClr>
              </a:buClr>
              <a:buAutoNum type="alphaLcParenR"/>
            </a:pPr>
            <a:endParaRPr lang="pl-PL" dirty="0"/>
          </a:p>
          <a:p>
            <a:pPr>
              <a:buClr>
                <a:schemeClr val="accent6">
                  <a:lumMod val="75000"/>
                </a:schemeClr>
              </a:buClr>
              <a:buNone/>
            </a:pPr>
            <a:r>
              <a:rPr lang="pl-PL" dirty="0"/>
              <a:t>5. </a:t>
            </a:r>
            <a:r>
              <a:rPr lang="en-US" dirty="0" err="1"/>
              <a:t>Peu</a:t>
            </a:r>
            <a:r>
              <a:rPr lang="en-US" dirty="0"/>
              <a:t> après la publication de Madame Bovary, Flaubert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jugé</a:t>
            </a:r>
            <a:r>
              <a:rPr lang="en-US" dirty="0"/>
              <a:t> pour "outrage à la morale </a:t>
            </a:r>
            <a:r>
              <a:rPr lang="en-US" dirty="0" err="1"/>
              <a:t>publique</a:t>
            </a:r>
            <a:r>
              <a:rPr lang="en-US" dirty="0"/>
              <a:t> et </a:t>
            </a:r>
            <a:r>
              <a:rPr lang="en-US" dirty="0" err="1"/>
              <a:t>religieuse</a:t>
            </a:r>
            <a:r>
              <a:rPr lang="en-US" dirty="0"/>
              <a:t> et aux </a:t>
            </a:r>
            <a:r>
              <a:rPr lang="en-US" dirty="0" err="1"/>
              <a:t>bonnes</a:t>
            </a:r>
            <a:r>
              <a:rPr lang="en-US" dirty="0"/>
              <a:t> </a:t>
            </a:r>
            <a:r>
              <a:rPr lang="en-US" dirty="0" err="1"/>
              <a:t>mœurs</a:t>
            </a:r>
            <a:r>
              <a:rPr lang="en-US" dirty="0"/>
              <a:t>". Il sort du </a:t>
            </a:r>
            <a:r>
              <a:rPr lang="en-US" dirty="0" err="1"/>
              <a:t>procès</a:t>
            </a:r>
            <a:r>
              <a:rPr lang="en-US" dirty="0"/>
              <a:t>...</a:t>
            </a:r>
          </a:p>
          <a:p>
            <a:pPr marL="596646" indent="-514350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pl-PL" dirty="0" err="1"/>
              <a:t>condamné</a:t>
            </a:r>
            <a:endParaRPr lang="pl-PL" dirty="0"/>
          </a:p>
          <a:p>
            <a:pPr marL="596646" indent="-514350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pl-PL" dirty="0" err="1"/>
              <a:t>a</a:t>
            </a:r>
            <a:r>
              <a:rPr lang="en-US" dirty="0" err="1"/>
              <a:t>cquitté</a:t>
            </a:r>
            <a:endParaRPr lang="pl-PL" dirty="0"/>
          </a:p>
          <a:p>
            <a:pPr marL="596646" indent="-514350">
              <a:buClr>
                <a:schemeClr val="accent6">
                  <a:lumMod val="75000"/>
                </a:schemeClr>
              </a:buClr>
              <a:buAutoNum type="alphaLcParenR"/>
            </a:pPr>
            <a:endParaRPr lang="pl-PL" dirty="0"/>
          </a:p>
          <a:p>
            <a:pPr marL="596646" indent="-514350">
              <a:buClr>
                <a:schemeClr val="accent6">
                  <a:lumMod val="75000"/>
                </a:schemeClr>
              </a:buClr>
              <a:buNone/>
            </a:pPr>
            <a:r>
              <a:rPr lang="pl-PL" dirty="0"/>
              <a:t>6. </a:t>
            </a:r>
            <a:r>
              <a:rPr lang="en-US" dirty="0"/>
              <a:t>Son roman </a:t>
            </a:r>
            <a:r>
              <a:rPr lang="en-US" dirty="0" err="1"/>
              <a:t>Salammbô</a:t>
            </a:r>
            <a:r>
              <a:rPr lang="en-US" dirty="0"/>
              <a:t> est...</a:t>
            </a:r>
          </a:p>
          <a:p>
            <a:pPr marL="596646" lvl="0" indent="-514350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en-US" dirty="0"/>
              <a:t>un roman </a:t>
            </a:r>
            <a:r>
              <a:rPr lang="en-US" dirty="0" err="1"/>
              <a:t>fantastique</a:t>
            </a:r>
            <a:endParaRPr lang="pl-PL" dirty="0"/>
          </a:p>
          <a:p>
            <a:pPr marL="596646" indent="-514350">
              <a:buClr>
                <a:schemeClr val="accent6">
                  <a:lumMod val="75000"/>
                </a:schemeClr>
              </a:buClr>
              <a:buFont typeface="Wingdings 2"/>
              <a:buAutoNum type="alphaLcParenR"/>
            </a:pPr>
            <a:r>
              <a:rPr lang="en-US" dirty="0"/>
              <a:t>un roman de science-fiction</a:t>
            </a:r>
          </a:p>
          <a:p>
            <a:pPr marL="596646" indent="-514350">
              <a:buClr>
                <a:schemeClr val="accent6">
                  <a:lumMod val="75000"/>
                </a:schemeClr>
              </a:buClr>
              <a:buFont typeface="Wingdings 2"/>
              <a:buAutoNum type="alphaLcParenR"/>
            </a:pPr>
            <a:r>
              <a:rPr lang="en-US" dirty="0"/>
              <a:t>un roman </a:t>
            </a:r>
            <a:r>
              <a:rPr lang="en-US" dirty="0" err="1"/>
              <a:t>historique</a:t>
            </a:r>
            <a:endParaRPr lang="en-US" dirty="0"/>
          </a:p>
          <a:p>
            <a:pPr marL="596646" lvl="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98080" cy="1143000"/>
          </a:xfrm>
        </p:spPr>
        <p:txBody>
          <a:bodyPr/>
          <a:lstStyle/>
          <a:p>
            <a:pPr algn="ctr"/>
            <a:r>
              <a:rPr lang="pl-PL" dirty="0"/>
              <a:t>BIBLIOGRAPHIE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4414" y="1643050"/>
            <a:ext cx="7498080" cy="4071966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500" dirty="0">
                <a:hlinkClick r:id="rId2"/>
              </a:rPr>
              <a:t>https://fr.wikipedia.org/wiki/Gustave_Flaubert</a:t>
            </a:r>
            <a:endParaRPr lang="pl-PL" sz="25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l-PL" sz="2500" dirty="0">
                <a:hlinkClick r:id="rId3"/>
              </a:rPr>
              <a:t>https://www.etudes-litteraires.com/flaubert.php</a:t>
            </a:r>
            <a:endParaRPr lang="pl-PL" sz="25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500" dirty="0">
                <a:hlinkClick r:id="rId4"/>
              </a:rPr>
              <a:t>https://fr.wikipedia.org/wiki/Madame_Bovary</a:t>
            </a:r>
            <a:endParaRPr lang="pl-PL" sz="25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500" dirty="0">
                <a:hlinkClick r:id="rId5"/>
              </a:rPr>
              <a:t>https://www.larousse.fr/dictionnaires/francais/bovarysme/10798</a:t>
            </a:r>
            <a:endParaRPr lang="pl-PL" sz="2500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pl-PL" sz="2500" dirty="0">
                <a:hlinkClick r:id="rId6"/>
              </a:rPr>
              <a:t>https://www.espacefrancais.com/gustave-flaubert/</a:t>
            </a:r>
            <a:endParaRPr lang="pl-PL" sz="2500" dirty="0"/>
          </a:p>
          <a:p>
            <a:pPr>
              <a:buNone/>
            </a:pPr>
            <a:endParaRPr lang="pl-PL" dirty="0"/>
          </a:p>
          <a:p>
            <a:endParaRPr lang="pl-PL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PLAN DE LA </a:t>
            </a:r>
            <a:r>
              <a:rPr lang="pl-PL" dirty="0" err="1"/>
              <a:t>PRÉSENTATION</a:t>
            </a:r>
            <a:endParaRPr lang="en-US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142976" y="1500174"/>
            <a:ext cx="764386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2600" dirty="0">
                <a:solidFill>
                  <a:schemeClr val="accent6">
                    <a:lumMod val="50000"/>
                  </a:schemeClr>
                </a:solidFill>
              </a:rPr>
              <a:t>VOCABULAIRE</a:t>
            </a:r>
          </a:p>
          <a:p>
            <a:pPr marL="342900" indent="-342900">
              <a:buFontTx/>
              <a:buAutoNum type="arabicPeriod"/>
            </a:pPr>
            <a:r>
              <a:rPr lang="pl-PL" sz="2600" dirty="0">
                <a:solidFill>
                  <a:schemeClr val="accent6">
                    <a:lumMod val="50000"/>
                  </a:schemeClr>
                </a:solidFill>
              </a:rPr>
              <a:t>BIOGRAPHIE</a:t>
            </a:r>
          </a:p>
          <a:p>
            <a:pPr marL="342900" indent="-342900">
              <a:buFontTx/>
              <a:buAutoNum type="arabicPeriod"/>
            </a:pPr>
            <a:r>
              <a:rPr lang="pl-PL" sz="2600" dirty="0" err="1">
                <a:solidFill>
                  <a:schemeClr val="accent6">
                    <a:lumMod val="50000"/>
                  </a:schemeClr>
                </a:solidFill>
              </a:rPr>
              <a:t>ŒUVRES</a:t>
            </a:r>
            <a:r>
              <a:rPr lang="pl-PL" sz="2600" dirty="0">
                <a:solidFill>
                  <a:schemeClr val="accent6">
                    <a:lumMod val="50000"/>
                  </a:schemeClr>
                </a:solidFill>
              </a:rPr>
              <a:t> PRINCIPALES</a:t>
            </a:r>
          </a:p>
          <a:p>
            <a:pPr marL="342900" indent="-342900">
              <a:buFontTx/>
              <a:buAutoNum type="arabicPeriod"/>
            </a:pPr>
            <a:r>
              <a:rPr lang="pl-PL" sz="2600" dirty="0">
                <a:solidFill>
                  <a:schemeClr val="accent6">
                    <a:lumMod val="50000"/>
                  </a:schemeClr>
                </a:solidFill>
              </a:rPr>
              <a:t>MADAME BOVARY</a:t>
            </a:r>
          </a:p>
          <a:p>
            <a:pPr marL="342900" indent="-342900">
              <a:buFontTx/>
              <a:buAutoNum type="arabicPeriod"/>
            </a:pPr>
            <a:r>
              <a:rPr lang="pl-PL" sz="2600" dirty="0">
                <a:solidFill>
                  <a:schemeClr val="accent6">
                    <a:lumMod val="50000"/>
                  </a:schemeClr>
                </a:solidFill>
              </a:rPr>
              <a:t>BOVARYSME</a:t>
            </a:r>
          </a:p>
          <a:p>
            <a:pPr marL="342900" indent="-342900">
              <a:buFontTx/>
              <a:buAutoNum type="arabicPeriod"/>
            </a:pPr>
            <a:r>
              <a:rPr lang="pl-PL" sz="2600" dirty="0" err="1">
                <a:solidFill>
                  <a:schemeClr val="accent6">
                    <a:lumMod val="50000"/>
                  </a:schemeClr>
                </a:solidFill>
              </a:rPr>
              <a:t>SALAMMBÔ</a:t>
            </a:r>
            <a:endParaRPr lang="pl-PL" sz="26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pl-PL" sz="2600" dirty="0" err="1">
                <a:solidFill>
                  <a:schemeClr val="accent6">
                    <a:lumMod val="50000"/>
                  </a:schemeClr>
                </a:solidFill>
              </a:rPr>
              <a:t>L’ÉDUCATION</a:t>
            </a:r>
            <a:r>
              <a:rPr lang="pl-PL" sz="2600" dirty="0">
                <a:solidFill>
                  <a:schemeClr val="accent6">
                    <a:lumMod val="50000"/>
                  </a:schemeClr>
                </a:solidFill>
              </a:rPr>
              <a:t> SENTIMENTALE</a:t>
            </a:r>
          </a:p>
          <a:p>
            <a:pPr marL="342900" indent="-342900">
              <a:buFontTx/>
              <a:buAutoNum type="arabicPeriod"/>
            </a:pPr>
            <a:r>
              <a:rPr lang="pl-PL" sz="2600" dirty="0">
                <a:solidFill>
                  <a:schemeClr val="accent6">
                    <a:lumMod val="50000"/>
                  </a:schemeClr>
                </a:solidFill>
              </a:rPr>
              <a:t>POINT DE VUE </a:t>
            </a:r>
            <a:r>
              <a:rPr lang="pl-PL" sz="2600" dirty="0" err="1">
                <a:solidFill>
                  <a:schemeClr val="accent6">
                    <a:lumMod val="50000"/>
                  </a:schemeClr>
                </a:solidFill>
              </a:rPr>
              <a:t>LITTÉRAIRE</a:t>
            </a:r>
            <a:endParaRPr lang="pl-PL" sz="26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pl-PL" sz="2600" dirty="0">
                <a:solidFill>
                  <a:schemeClr val="accent6">
                    <a:lumMod val="50000"/>
                  </a:schemeClr>
                </a:solidFill>
              </a:rPr>
              <a:t>QUIZ</a:t>
            </a:r>
          </a:p>
          <a:p>
            <a:pPr marL="342900" indent="-342900">
              <a:buFontTx/>
              <a:buAutoNum type="arabicPeriod"/>
            </a:pPr>
            <a:r>
              <a:rPr lang="pl-PL" sz="2600" dirty="0">
                <a:solidFill>
                  <a:schemeClr val="accent6">
                    <a:lumMod val="50000"/>
                  </a:schemeClr>
                </a:solidFill>
              </a:rPr>
              <a:t> BIBLIOGRAPHIE</a:t>
            </a:r>
          </a:p>
          <a:p>
            <a:pPr marL="342900" indent="-342900">
              <a:buFontTx/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57422" y="2285992"/>
            <a:ext cx="6400800" cy="2286000"/>
          </a:xfrm>
        </p:spPr>
        <p:txBody>
          <a:bodyPr/>
          <a:lstStyle/>
          <a:p>
            <a:pPr algn="ctr"/>
            <a:r>
              <a:rPr lang="pl-PL" dirty="0"/>
              <a:t>MERCI POUR VOTRE ATTENTION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498080" cy="1143000"/>
          </a:xfrm>
        </p:spPr>
        <p:txBody>
          <a:bodyPr/>
          <a:lstStyle/>
          <a:p>
            <a:pPr algn="ctr"/>
            <a:r>
              <a:rPr lang="pl-PL" dirty="0"/>
              <a:t>VOCABULAIRE 1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1428736"/>
            <a:ext cx="4143404" cy="5286412"/>
          </a:xfrm>
        </p:spPr>
        <p:txBody>
          <a:bodyPr>
            <a:normAutofit fontScale="47500" lnSpcReduction="20000"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4000" dirty="0" err="1">
                <a:solidFill>
                  <a:schemeClr val="accent6">
                    <a:lumMod val="50000"/>
                  </a:schemeClr>
                </a:solidFill>
              </a:rPr>
              <a:t>maître</a:t>
            </a:r>
            <a:r>
              <a:rPr lang="pl-PL" sz="4000" dirty="0">
                <a:solidFill>
                  <a:schemeClr val="accent6">
                    <a:lumMod val="50000"/>
                  </a:schemeClr>
                </a:solidFill>
              </a:rPr>
              <a:t> (m) – mistrz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4000" dirty="0" err="1">
                <a:solidFill>
                  <a:schemeClr val="accent6">
                    <a:lumMod val="50000"/>
                  </a:schemeClr>
                </a:solidFill>
              </a:rPr>
              <a:t>raffiné</a:t>
            </a:r>
            <a:r>
              <a:rPr lang="pl-PL" sz="4000" dirty="0">
                <a:solidFill>
                  <a:schemeClr val="accent6">
                    <a:lumMod val="50000"/>
                  </a:schemeClr>
                </a:solidFill>
              </a:rPr>
              <a:t> – dopracowany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4000" dirty="0" err="1">
                <a:solidFill>
                  <a:schemeClr val="accent6">
                    <a:lumMod val="50000"/>
                  </a:schemeClr>
                </a:solidFill>
              </a:rPr>
              <a:t>approfondie</a:t>
            </a:r>
            <a:r>
              <a:rPr lang="pl-PL" sz="4000" dirty="0">
                <a:solidFill>
                  <a:schemeClr val="accent6">
                    <a:lumMod val="50000"/>
                  </a:schemeClr>
                </a:solidFill>
              </a:rPr>
              <a:t> – dokładny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4000" dirty="0">
                <a:solidFill>
                  <a:schemeClr val="accent6">
                    <a:lumMod val="50000"/>
                  </a:schemeClr>
                </a:solidFill>
              </a:rPr>
              <a:t>à </a:t>
            </a:r>
            <a:r>
              <a:rPr lang="pl-PL" sz="4000" dirty="0" err="1">
                <a:solidFill>
                  <a:schemeClr val="accent6">
                    <a:lumMod val="50000"/>
                  </a:schemeClr>
                </a:solidFill>
              </a:rPr>
              <a:t>peine</a:t>
            </a:r>
            <a:r>
              <a:rPr lang="pl-PL" sz="4000" dirty="0">
                <a:solidFill>
                  <a:schemeClr val="accent6">
                    <a:lumMod val="50000"/>
                  </a:schemeClr>
                </a:solidFill>
              </a:rPr>
              <a:t> – zaledwie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4000" dirty="0" err="1">
                <a:solidFill>
                  <a:schemeClr val="accent6">
                    <a:lumMod val="50000"/>
                  </a:schemeClr>
                </a:solidFill>
              </a:rPr>
              <a:t>souhaiter</a:t>
            </a:r>
            <a:r>
              <a:rPr lang="pl-PL" sz="4000" dirty="0">
                <a:solidFill>
                  <a:schemeClr val="accent6">
                    <a:lumMod val="50000"/>
                  </a:schemeClr>
                </a:solidFill>
              </a:rPr>
              <a:t> – życzyć sobie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4000" dirty="0" err="1">
                <a:solidFill>
                  <a:schemeClr val="accent6">
                    <a:lumMod val="50000"/>
                  </a:schemeClr>
                </a:solidFill>
              </a:rPr>
              <a:t>monde</a:t>
            </a:r>
            <a:r>
              <a:rPr lang="pl-PL" sz="4000" dirty="0">
                <a:solidFill>
                  <a:schemeClr val="accent6">
                    <a:lumMod val="50000"/>
                  </a:schemeClr>
                </a:solidFill>
              </a:rPr>
              <a:t> (m) – świat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4000" dirty="0" err="1">
                <a:solidFill>
                  <a:schemeClr val="accent6">
                    <a:lumMod val="50000"/>
                  </a:schemeClr>
                </a:solidFill>
              </a:rPr>
              <a:t>renoncer</a:t>
            </a:r>
            <a:r>
              <a:rPr lang="pl-PL" sz="4000" dirty="0">
                <a:solidFill>
                  <a:schemeClr val="accent6">
                    <a:lumMod val="50000"/>
                  </a:schemeClr>
                </a:solidFill>
              </a:rPr>
              <a:t> à – zrezygnować z czegoś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se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</a:rPr>
              <a:t>consacrer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 à</a:t>
            </a:r>
            <a:r>
              <a:rPr lang="pl-PL" sz="4000" dirty="0">
                <a:solidFill>
                  <a:schemeClr val="accent6">
                    <a:lumMod val="50000"/>
                  </a:schemeClr>
                </a:solidFill>
              </a:rPr>
              <a:t> – poświęcać się czemuś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4000" dirty="0" err="1">
                <a:solidFill>
                  <a:schemeClr val="accent6">
                    <a:lumMod val="50000"/>
                  </a:schemeClr>
                </a:solidFill>
              </a:rPr>
              <a:t>hommage</a:t>
            </a:r>
            <a:r>
              <a:rPr lang="pl-PL" sz="4000" dirty="0">
                <a:solidFill>
                  <a:schemeClr val="accent6">
                    <a:lumMod val="50000"/>
                  </a:schemeClr>
                </a:solidFill>
              </a:rPr>
              <a:t> (m) – hołd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4000" dirty="0" err="1">
                <a:solidFill>
                  <a:schemeClr val="accent6">
                    <a:lumMod val="50000"/>
                  </a:schemeClr>
                </a:solidFill>
              </a:rPr>
              <a:t>décéder</a:t>
            </a:r>
            <a:r>
              <a:rPr lang="pl-PL" sz="4000" dirty="0">
                <a:solidFill>
                  <a:schemeClr val="accent6">
                    <a:lumMod val="50000"/>
                  </a:schemeClr>
                </a:solidFill>
              </a:rPr>
              <a:t> – umierać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4000" dirty="0" err="1">
                <a:solidFill>
                  <a:schemeClr val="accent6">
                    <a:lumMod val="50000"/>
                  </a:schemeClr>
                </a:solidFill>
              </a:rPr>
              <a:t>entrenir</a:t>
            </a:r>
            <a:r>
              <a:rPr lang="pl-PL" sz="4000" dirty="0">
                <a:solidFill>
                  <a:schemeClr val="accent6">
                    <a:lumMod val="50000"/>
                  </a:schemeClr>
                </a:solidFill>
              </a:rPr>
              <a:t> – utrzymywać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4000" dirty="0" err="1">
                <a:solidFill>
                  <a:schemeClr val="accent6">
                    <a:lumMod val="50000"/>
                  </a:schemeClr>
                </a:solidFill>
              </a:rPr>
              <a:t>suivi</a:t>
            </a:r>
            <a:r>
              <a:rPr lang="pl-PL" sz="4000" dirty="0">
                <a:solidFill>
                  <a:schemeClr val="accent6">
                    <a:lumMod val="50000"/>
                  </a:schemeClr>
                </a:solidFill>
              </a:rPr>
              <a:t> – ciągły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4000" dirty="0" err="1">
                <a:solidFill>
                  <a:schemeClr val="accent6">
                    <a:lumMod val="50000"/>
                  </a:schemeClr>
                </a:solidFill>
              </a:rPr>
              <a:t>poursuivi</a:t>
            </a:r>
            <a:r>
              <a:rPr lang="pl-PL" sz="4000" dirty="0">
                <a:solidFill>
                  <a:schemeClr val="accent6">
                    <a:lumMod val="50000"/>
                  </a:schemeClr>
                </a:solidFill>
              </a:rPr>
              <a:t> – oskarżony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4000" dirty="0" err="1">
                <a:solidFill>
                  <a:schemeClr val="accent6">
                    <a:lumMod val="50000"/>
                  </a:schemeClr>
                </a:solidFill>
              </a:rPr>
              <a:t>acquitté</a:t>
            </a:r>
            <a:r>
              <a:rPr lang="pl-PL" sz="4000" dirty="0">
                <a:solidFill>
                  <a:schemeClr val="accent6">
                    <a:lumMod val="50000"/>
                  </a:schemeClr>
                </a:solidFill>
              </a:rPr>
              <a:t> – uniewinniony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4000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</a:rPr>
              <a:t>dultère</a:t>
            </a:r>
            <a:r>
              <a:rPr lang="pl-PL" sz="4000" dirty="0">
                <a:solidFill>
                  <a:schemeClr val="accent6">
                    <a:lumMod val="50000"/>
                  </a:schemeClr>
                </a:solidFill>
              </a:rPr>
              <a:t> (m) – cudzołóstwo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4000" dirty="0" err="1">
                <a:solidFill>
                  <a:schemeClr val="accent6">
                    <a:lumMod val="50000"/>
                  </a:schemeClr>
                </a:solidFill>
              </a:rPr>
              <a:t>hiver</a:t>
            </a:r>
            <a:r>
              <a:rPr lang="pl-PL" sz="4000" dirty="0">
                <a:solidFill>
                  <a:schemeClr val="accent6">
                    <a:lumMod val="50000"/>
                  </a:schemeClr>
                </a:solidFill>
              </a:rPr>
              <a:t> (m) – zima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l-PL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072066" y="1357298"/>
            <a:ext cx="385765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1900" dirty="0" err="1">
                <a:solidFill>
                  <a:schemeClr val="accent6">
                    <a:lumMod val="50000"/>
                  </a:schemeClr>
                </a:solidFill>
              </a:rPr>
              <a:t>occuper</a:t>
            </a: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– zajmować</a:t>
            </a:r>
          </a:p>
          <a:p>
            <a:pPr>
              <a:buFont typeface="Arial" pitchFamily="34" charset="0"/>
              <a:buChar char="•"/>
            </a:pP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900" dirty="0">
                <a:solidFill>
                  <a:schemeClr val="accent6">
                    <a:lumMod val="50000"/>
                  </a:schemeClr>
                </a:solidFill>
              </a:rPr>
              <a:t>se </a:t>
            </a:r>
            <a:r>
              <a:rPr lang="en-US" sz="1900" dirty="0" err="1">
                <a:solidFill>
                  <a:schemeClr val="accent6">
                    <a:lumMod val="50000"/>
                  </a:schemeClr>
                </a:solidFill>
              </a:rPr>
              <a:t>réfugie</a:t>
            </a:r>
            <a:r>
              <a:rPr lang="pl-PL" sz="1900" dirty="0" err="1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1900" dirty="0">
                <a:solidFill>
                  <a:schemeClr val="accent6">
                    <a:lumMod val="50000"/>
                  </a:schemeClr>
                </a:solidFill>
              </a:rPr>
              <a:t> chez</a:t>
            </a: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– schronić się u kogoś</a:t>
            </a:r>
          </a:p>
          <a:p>
            <a:pPr>
              <a:buFont typeface="Arial" pitchFamily="34" charset="0"/>
              <a:buChar char="•"/>
            </a:pP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à </a:t>
            </a:r>
            <a:r>
              <a:rPr lang="en-US" sz="1900" dirty="0" err="1">
                <a:solidFill>
                  <a:schemeClr val="accent6">
                    <a:lumMod val="50000"/>
                  </a:schemeClr>
                </a:solidFill>
              </a:rPr>
              <a:t>cette</a:t>
            </a:r>
            <a:r>
              <a:rPr lang="en-US" sz="1900" dirty="0">
                <a:solidFill>
                  <a:schemeClr val="accent6">
                    <a:lumMod val="50000"/>
                  </a:schemeClr>
                </a:solidFill>
              </a:rPr>
              <a:t> époque</a:t>
            </a: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– w tym czasie</a:t>
            </a:r>
          </a:p>
          <a:p>
            <a:pPr>
              <a:buFont typeface="Arial" pitchFamily="34" charset="0"/>
              <a:buChar char="•"/>
            </a:pP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1900" dirty="0" err="1">
                <a:solidFill>
                  <a:schemeClr val="accent6">
                    <a:lumMod val="50000"/>
                  </a:schemeClr>
                </a:solidFill>
              </a:rPr>
              <a:t>quitter</a:t>
            </a: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– opuszczać</a:t>
            </a:r>
          </a:p>
          <a:p>
            <a:pPr>
              <a:buFont typeface="Arial" pitchFamily="34" charset="0"/>
              <a:buChar char="•"/>
            </a:pP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1900" dirty="0" err="1">
                <a:solidFill>
                  <a:schemeClr val="accent6">
                    <a:lumMod val="50000"/>
                  </a:schemeClr>
                </a:solidFill>
              </a:rPr>
              <a:t>santé</a:t>
            </a: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(f) – zdrowie</a:t>
            </a:r>
          </a:p>
          <a:p>
            <a:pPr>
              <a:buFont typeface="Arial" pitchFamily="34" charset="0"/>
              <a:buChar char="•"/>
            </a:pP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1900" dirty="0" err="1">
                <a:solidFill>
                  <a:schemeClr val="accent6">
                    <a:lumMod val="50000"/>
                  </a:schemeClr>
                </a:solidFill>
              </a:rPr>
              <a:t>se</a:t>
            </a: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1900" dirty="0" err="1">
                <a:solidFill>
                  <a:schemeClr val="accent6">
                    <a:lumMod val="50000"/>
                  </a:schemeClr>
                </a:solidFill>
              </a:rPr>
              <a:t>détériorer</a:t>
            </a: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– pogarszać się</a:t>
            </a:r>
          </a:p>
          <a:p>
            <a:pPr>
              <a:buFont typeface="Arial" pitchFamily="34" charset="0"/>
              <a:buChar char="•"/>
            </a:pP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1900" dirty="0" err="1">
                <a:solidFill>
                  <a:schemeClr val="accent6">
                    <a:lumMod val="50000"/>
                  </a:schemeClr>
                </a:solidFill>
              </a:rPr>
              <a:t>achever</a:t>
            </a: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– kończyć coś</a:t>
            </a:r>
          </a:p>
          <a:p>
            <a:pPr>
              <a:buFont typeface="Arial" pitchFamily="34" charset="0"/>
              <a:buChar char="•"/>
            </a:pP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1900" dirty="0" err="1">
                <a:solidFill>
                  <a:schemeClr val="accent6">
                    <a:lumMod val="50000"/>
                  </a:schemeClr>
                </a:solidFill>
              </a:rPr>
              <a:t>assombrir</a:t>
            </a: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– zaciemniać</a:t>
            </a:r>
          </a:p>
          <a:p>
            <a:pPr>
              <a:buFont typeface="Arial" pitchFamily="34" charset="0"/>
              <a:buChar char="•"/>
            </a:pP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accent6">
                    <a:lumMod val="50000"/>
                  </a:schemeClr>
                </a:solidFill>
              </a:rPr>
              <a:t>soucis</a:t>
            </a:r>
            <a:r>
              <a:rPr lang="en-US" sz="1900" dirty="0">
                <a:solidFill>
                  <a:schemeClr val="accent6">
                    <a:lumMod val="50000"/>
                  </a:schemeClr>
                </a:solidFill>
              </a:rPr>
              <a:t> financiers</a:t>
            </a: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(m) – kłopoty finansowe</a:t>
            </a:r>
          </a:p>
          <a:p>
            <a:pPr>
              <a:buFont typeface="Arial" pitchFamily="34" charset="0"/>
              <a:buChar char="•"/>
            </a:pP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accent6">
                    <a:lumMod val="50000"/>
                  </a:schemeClr>
                </a:solidFill>
              </a:rPr>
              <a:t>ennuis</a:t>
            </a:r>
            <a:r>
              <a:rPr lang="en-US" sz="1900" dirty="0">
                <a:solidFill>
                  <a:schemeClr val="accent6">
                    <a:lumMod val="50000"/>
                  </a:schemeClr>
                </a:solidFill>
              </a:rPr>
              <a:t> de santé</a:t>
            </a: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(m) – problemy zdrowotne</a:t>
            </a:r>
          </a:p>
          <a:p>
            <a:pPr>
              <a:buFont typeface="Arial" pitchFamily="34" charset="0"/>
              <a:buChar char="•"/>
            </a:pP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1900" dirty="0" err="1">
                <a:solidFill>
                  <a:schemeClr val="accent6">
                    <a:lumMod val="50000"/>
                  </a:schemeClr>
                </a:solidFill>
              </a:rPr>
              <a:t>disparition</a:t>
            </a: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(f) – odejście/śmierć</a:t>
            </a:r>
          </a:p>
          <a:p>
            <a:pPr>
              <a:buFont typeface="Arial" pitchFamily="34" charset="0"/>
              <a:buChar char="•"/>
            </a:pP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accent6">
                    <a:lumMod val="50000"/>
                  </a:schemeClr>
                </a:solidFill>
              </a:rPr>
              <a:t>hémorragie</a:t>
            </a:r>
            <a:r>
              <a:rPr lang="en-US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accent6">
                    <a:lumMod val="50000"/>
                  </a:schemeClr>
                </a:solidFill>
              </a:rPr>
              <a:t>cérébrale</a:t>
            </a: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(f) – krwotok mózgowy</a:t>
            </a:r>
          </a:p>
          <a:p>
            <a:pPr>
              <a:buFont typeface="Arial" pitchFamily="34" charset="0"/>
              <a:buChar char="•"/>
            </a:pP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1900" dirty="0" err="1">
                <a:solidFill>
                  <a:schemeClr val="accent6">
                    <a:lumMod val="50000"/>
                  </a:schemeClr>
                </a:solidFill>
              </a:rPr>
              <a:t>obs</a:t>
            </a:r>
            <a:r>
              <a:rPr lang="en-US" sz="1900" dirty="0">
                <a:solidFill>
                  <a:schemeClr val="accent6">
                    <a:lumMod val="50000"/>
                  </a:schemeClr>
                </a:solidFill>
              </a:rPr>
              <a:t>è</a:t>
            </a:r>
            <a:r>
              <a:rPr lang="pl-PL" sz="1900" dirty="0" err="1">
                <a:solidFill>
                  <a:schemeClr val="accent6">
                    <a:lumMod val="50000"/>
                  </a:schemeClr>
                </a:solidFill>
              </a:rPr>
              <a:t>ques</a:t>
            </a: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(f) – ceremonia pogrzebowa</a:t>
            </a:r>
          </a:p>
          <a:p>
            <a:pPr>
              <a:buFont typeface="Arial" pitchFamily="34" charset="0"/>
              <a:buChar char="•"/>
            </a:pPr>
            <a:endParaRPr lang="pl-PL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498080" cy="1143000"/>
          </a:xfrm>
        </p:spPr>
        <p:txBody>
          <a:bodyPr/>
          <a:lstStyle/>
          <a:p>
            <a:pPr algn="ctr"/>
            <a:r>
              <a:rPr lang="pl-PL" dirty="0"/>
              <a:t>VOCABULAIRE II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500174"/>
            <a:ext cx="3993648" cy="5195910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3000" dirty="0" err="1">
                <a:solidFill>
                  <a:schemeClr val="accent6">
                    <a:lumMod val="50000"/>
                  </a:schemeClr>
                </a:solidFill>
              </a:rPr>
              <a:t>lier</a:t>
            </a:r>
            <a:r>
              <a:rPr lang="pl-PL" sz="3000" dirty="0">
                <a:solidFill>
                  <a:schemeClr val="accent6">
                    <a:lumMod val="50000"/>
                  </a:schemeClr>
                </a:solidFill>
              </a:rPr>
              <a:t> – wiązać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fr-FR" sz="3000" dirty="0">
                <a:solidFill>
                  <a:schemeClr val="accent6">
                    <a:lumMod val="50000"/>
                  </a:schemeClr>
                </a:solidFill>
              </a:rPr>
              <a:t>vi</a:t>
            </a:r>
            <a:r>
              <a:rPr lang="pl-PL" sz="3000" dirty="0" err="1">
                <a:solidFill>
                  <a:schemeClr val="accent6">
                    <a:lumMod val="50000"/>
                  </a:schemeClr>
                </a:solidFill>
              </a:rPr>
              <a:t>vre</a:t>
            </a:r>
            <a:r>
              <a:rPr lang="fr-FR" sz="3000" dirty="0">
                <a:solidFill>
                  <a:schemeClr val="accent6">
                    <a:lumMod val="50000"/>
                  </a:schemeClr>
                </a:solidFill>
              </a:rPr>
              <a:t> au-dessus de ses moyens</a:t>
            </a:r>
            <a:r>
              <a:rPr lang="pl-PL" sz="3000" dirty="0">
                <a:solidFill>
                  <a:schemeClr val="accent6">
                    <a:lumMod val="50000"/>
                  </a:schemeClr>
                </a:solidFill>
              </a:rPr>
              <a:t> – żyć ponad stan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3000" dirty="0" err="1">
                <a:solidFill>
                  <a:schemeClr val="accent6">
                    <a:lumMod val="50000"/>
                  </a:schemeClr>
                </a:solidFill>
              </a:rPr>
              <a:t>essayer</a:t>
            </a:r>
            <a:r>
              <a:rPr lang="pl-PL" sz="3000" dirty="0">
                <a:solidFill>
                  <a:schemeClr val="accent6">
                    <a:lumMod val="50000"/>
                  </a:schemeClr>
                </a:solidFill>
              </a:rPr>
              <a:t> – próbować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3000" dirty="0" err="1">
                <a:solidFill>
                  <a:schemeClr val="accent6">
                    <a:lumMod val="50000"/>
                  </a:schemeClr>
                </a:solidFill>
              </a:rPr>
              <a:t>éviter</a:t>
            </a:r>
            <a:r>
              <a:rPr lang="pl-PL" sz="3000" dirty="0">
                <a:solidFill>
                  <a:schemeClr val="accent6">
                    <a:lumMod val="50000"/>
                  </a:schemeClr>
                </a:solidFill>
              </a:rPr>
              <a:t> – unikać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3000" dirty="0" err="1">
                <a:solidFill>
                  <a:schemeClr val="accent6">
                    <a:lumMod val="50000"/>
                  </a:schemeClr>
                </a:solidFill>
              </a:rPr>
              <a:t>ennui</a:t>
            </a:r>
            <a:r>
              <a:rPr lang="pl-PL" sz="3000" dirty="0">
                <a:solidFill>
                  <a:schemeClr val="accent6">
                    <a:lumMod val="50000"/>
                  </a:schemeClr>
                </a:solidFill>
              </a:rPr>
              <a:t> (m) – nuda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3000" dirty="0" err="1">
                <a:solidFill>
                  <a:schemeClr val="accent6">
                    <a:lumMod val="50000"/>
                  </a:schemeClr>
                </a:solidFill>
              </a:rPr>
              <a:t>échec</a:t>
            </a:r>
            <a:r>
              <a:rPr lang="pl-PL" sz="3000" dirty="0">
                <a:solidFill>
                  <a:schemeClr val="accent6">
                    <a:lumMod val="50000"/>
                  </a:schemeClr>
                </a:solidFill>
              </a:rPr>
              <a:t> (m) – niepowodzenie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3000" dirty="0" err="1">
                <a:solidFill>
                  <a:schemeClr val="accent6">
                    <a:lumMod val="50000"/>
                  </a:schemeClr>
                </a:solidFill>
              </a:rPr>
              <a:t>médiocrité</a:t>
            </a:r>
            <a:r>
              <a:rPr lang="pl-PL" sz="3000" dirty="0">
                <a:solidFill>
                  <a:schemeClr val="accent6">
                    <a:lumMod val="50000"/>
                  </a:schemeClr>
                </a:solidFill>
              </a:rPr>
              <a:t> (f) – przeciętność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3000" dirty="0" err="1">
                <a:solidFill>
                  <a:schemeClr val="accent6">
                    <a:lumMod val="50000"/>
                  </a:schemeClr>
                </a:solidFill>
              </a:rPr>
              <a:t>rêver</a:t>
            </a:r>
            <a:r>
              <a:rPr lang="pl-PL" sz="3000" dirty="0">
                <a:solidFill>
                  <a:schemeClr val="accent6">
                    <a:lumMod val="50000"/>
                  </a:schemeClr>
                </a:solidFill>
              </a:rPr>
              <a:t> – marzyć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3000" dirty="0" err="1">
                <a:solidFill>
                  <a:schemeClr val="accent6">
                    <a:lumMod val="50000"/>
                  </a:schemeClr>
                </a:solidFill>
              </a:rPr>
              <a:t>mépriser</a:t>
            </a:r>
            <a:r>
              <a:rPr lang="pl-PL" sz="3000" dirty="0">
                <a:solidFill>
                  <a:schemeClr val="accent6">
                    <a:lumMod val="50000"/>
                  </a:schemeClr>
                </a:solidFill>
              </a:rPr>
              <a:t> – gardzić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3000" dirty="0" err="1">
                <a:solidFill>
                  <a:schemeClr val="accent6">
                    <a:lumMod val="50000"/>
                  </a:schemeClr>
                </a:solidFill>
              </a:rPr>
              <a:t>délaisser</a:t>
            </a:r>
            <a:r>
              <a:rPr lang="pl-PL" sz="3000" dirty="0">
                <a:solidFill>
                  <a:schemeClr val="accent6">
                    <a:lumMod val="50000"/>
                  </a:schemeClr>
                </a:solidFill>
              </a:rPr>
              <a:t> – zaniedbywać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3000" dirty="0" err="1">
                <a:solidFill>
                  <a:schemeClr val="accent6">
                    <a:lumMod val="50000"/>
                  </a:schemeClr>
                </a:solidFill>
              </a:rPr>
              <a:t>luxe</a:t>
            </a:r>
            <a:r>
              <a:rPr lang="pl-PL" sz="3000" dirty="0">
                <a:solidFill>
                  <a:schemeClr val="accent6">
                    <a:lumMod val="50000"/>
                  </a:schemeClr>
                </a:solidFill>
              </a:rPr>
              <a:t> (m) – luksus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3000" dirty="0" err="1">
                <a:solidFill>
                  <a:schemeClr val="accent6">
                    <a:lumMod val="50000"/>
                  </a:schemeClr>
                </a:solidFill>
              </a:rPr>
              <a:t>endettement</a:t>
            </a:r>
            <a:r>
              <a:rPr lang="pl-PL" sz="3000" dirty="0">
                <a:solidFill>
                  <a:schemeClr val="accent6">
                    <a:lumMod val="50000"/>
                  </a:schemeClr>
                </a:solidFill>
              </a:rPr>
              <a:t> (m) – zadłużenie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3000" dirty="0" err="1">
                <a:solidFill>
                  <a:schemeClr val="accent6">
                    <a:lumMod val="50000"/>
                  </a:schemeClr>
                </a:solidFill>
              </a:rPr>
              <a:t>receler</a:t>
            </a:r>
            <a:r>
              <a:rPr lang="pl-PL" sz="3000" dirty="0">
                <a:solidFill>
                  <a:schemeClr val="accent6">
                    <a:lumMod val="50000"/>
                  </a:schemeClr>
                </a:solidFill>
              </a:rPr>
              <a:t> – kryć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3000" dirty="0" err="1">
                <a:solidFill>
                  <a:schemeClr val="accent6">
                    <a:lumMod val="50000"/>
                  </a:schemeClr>
                </a:solidFill>
              </a:rPr>
              <a:t>déception</a:t>
            </a:r>
            <a:r>
              <a:rPr lang="pl-PL" sz="3000" dirty="0">
                <a:solidFill>
                  <a:schemeClr val="accent6">
                    <a:lumMod val="50000"/>
                  </a:schemeClr>
                </a:solidFill>
              </a:rPr>
              <a:t> (f) – rozczarowanie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l-PL" sz="3000" dirty="0" err="1">
                <a:solidFill>
                  <a:schemeClr val="accent6">
                    <a:lumMod val="50000"/>
                  </a:schemeClr>
                </a:solidFill>
              </a:rPr>
              <a:t>incohérence</a:t>
            </a:r>
            <a:r>
              <a:rPr lang="pl-PL" sz="3000" dirty="0">
                <a:solidFill>
                  <a:schemeClr val="accent6">
                    <a:lumMod val="50000"/>
                  </a:schemeClr>
                </a:solidFill>
              </a:rPr>
              <a:t> (f) – niezgodność</a:t>
            </a:r>
          </a:p>
          <a:p>
            <a:endParaRPr lang="pl-PL" dirty="0"/>
          </a:p>
          <a:p>
            <a:pPr>
              <a:buNone/>
            </a:pPr>
            <a:endParaRPr lang="pl-PL" dirty="0"/>
          </a:p>
          <a:p>
            <a:endParaRPr lang="pl-PL" dirty="0"/>
          </a:p>
          <a:p>
            <a:endParaRPr lang="en-US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57818" y="1500174"/>
            <a:ext cx="357186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1900" dirty="0" err="1">
                <a:solidFill>
                  <a:schemeClr val="accent6">
                    <a:lumMod val="50000"/>
                  </a:schemeClr>
                </a:solidFill>
              </a:rPr>
              <a:t>montrer</a:t>
            </a: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– pokazywać</a:t>
            </a:r>
          </a:p>
          <a:p>
            <a:pPr>
              <a:buFont typeface="Arial" pitchFamily="34" charset="0"/>
              <a:buChar char="•"/>
            </a:pP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é</a:t>
            </a:r>
            <a:r>
              <a:rPr lang="en-US" sz="1900" dirty="0" err="1">
                <a:solidFill>
                  <a:schemeClr val="accent6">
                    <a:lumMod val="50000"/>
                  </a:schemeClr>
                </a:solidFill>
              </a:rPr>
              <a:t>troitesse</a:t>
            </a: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(f) – ciasnota</a:t>
            </a:r>
          </a:p>
          <a:p>
            <a:pPr>
              <a:buFont typeface="Arial" pitchFamily="34" charset="0"/>
              <a:buChar char="•"/>
            </a:pP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1900" dirty="0" err="1">
                <a:solidFill>
                  <a:schemeClr val="accent6">
                    <a:lumMod val="50000"/>
                  </a:schemeClr>
                </a:solidFill>
              </a:rPr>
              <a:t>fuite</a:t>
            </a: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(f) – ucieczka</a:t>
            </a:r>
          </a:p>
          <a:p>
            <a:pPr>
              <a:buFont typeface="Arial" pitchFamily="34" charset="0"/>
              <a:buChar char="•"/>
            </a:pP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1900" dirty="0" err="1">
                <a:solidFill>
                  <a:schemeClr val="accent6">
                    <a:lumMod val="50000"/>
                  </a:schemeClr>
                </a:solidFill>
              </a:rPr>
              <a:t>entamer</a:t>
            </a: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– zaczynać</a:t>
            </a:r>
          </a:p>
          <a:p>
            <a:pPr>
              <a:buFont typeface="Arial" pitchFamily="34" charset="0"/>
              <a:buChar char="•"/>
            </a:pP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1900" dirty="0" err="1">
                <a:solidFill>
                  <a:schemeClr val="accent6">
                    <a:lumMod val="50000"/>
                  </a:schemeClr>
                </a:solidFill>
              </a:rPr>
              <a:t>paraître</a:t>
            </a: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– ukazywać się</a:t>
            </a:r>
          </a:p>
          <a:p>
            <a:pPr>
              <a:buFont typeface="Arial" pitchFamily="34" charset="0"/>
              <a:buChar char="•"/>
            </a:pP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1900" dirty="0" err="1">
                <a:solidFill>
                  <a:schemeClr val="accent6">
                    <a:lumMod val="50000"/>
                  </a:schemeClr>
                </a:solidFill>
              </a:rPr>
              <a:t>sujet</a:t>
            </a: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(m) – temat </a:t>
            </a:r>
          </a:p>
          <a:p>
            <a:pPr>
              <a:buFont typeface="Arial" pitchFamily="34" charset="0"/>
              <a:buChar char="•"/>
            </a:pP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1900" dirty="0" err="1">
                <a:solidFill>
                  <a:schemeClr val="accent6">
                    <a:lumMod val="50000"/>
                  </a:schemeClr>
                </a:solidFill>
              </a:rPr>
              <a:t>appuyer</a:t>
            </a: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– opierać się na czymś</a:t>
            </a:r>
          </a:p>
          <a:p>
            <a:pPr>
              <a:buFont typeface="Arial" pitchFamily="34" charset="0"/>
              <a:buChar char="•"/>
            </a:pP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1900" dirty="0" err="1">
                <a:solidFill>
                  <a:schemeClr val="accent6">
                    <a:lumMod val="50000"/>
                  </a:schemeClr>
                </a:solidFill>
              </a:rPr>
              <a:t>évoquer</a:t>
            </a: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– wspominać</a:t>
            </a:r>
          </a:p>
          <a:p>
            <a:pPr>
              <a:buFont typeface="Arial" pitchFamily="34" charset="0"/>
              <a:buChar char="•"/>
            </a:pP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1900" dirty="0" err="1">
                <a:solidFill>
                  <a:schemeClr val="accent6">
                    <a:lumMod val="50000"/>
                  </a:schemeClr>
                </a:solidFill>
              </a:rPr>
              <a:t>remporter</a:t>
            </a: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– odnieść</a:t>
            </a:r>
          </a:p>
          <a:p>
            <a:pPr>
              <a:buFont typeface="Arial" pitchFamily="34" charset="0"/>
              <a:buChar char="•"/>
            </a:pP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1900" dirty="0" err="1">
                <a:solidFill>
                  <a:schemeClr val="accent6">
                    <a:lumMod val="50000"/>
                  </a:schemeClr>
                </a:solidFill>
              </a:rPr>
              <a:t>charnière</a:t>
            </a: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(f) – przełom</a:t>
            </a:r>
          </a:p>
          <a:p>
            <a:pPr>
              <a:buFont typeface="Arial" pitchFamily="34" charset="0"/>
              <a:buChar char="•"/>
            </a:pP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1900" dirty="0" err="1">
                <a:solidFill>
                  <a:schemeClr val="accent6">
                    <a:lumMod val="50000"/>
                  </a:schemeClr>
                </a:solidFill>
              </a:rPr>
              <a:t>méritant</a:t>
            </a:r>
            <a:r>
              <a:rPr lang="pl-PL" sz="1900" dirty="0">
                <a:solidFill>
                  <a:schemeClr val="accent6">
                    <a:lumMod val="50000"/>
                  </a:schemeClr>
                </a:solidFill>
              </a:rPr>
              <a:t> – zasługujący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500034" y="2000240"/>
            <a:ext cx="8153400" cy="4071966"/>
          </a:xfrm>
        </p:spPr>
        <p:txBody>
          <a:bodyPr anchor="t"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sz="3000" dirty="0"/>
              <a:t>1821 – </a:t>
            </a:r>
            <a:r>
              <a:rPr lang="pl-PL" sz="3000" dirty="0" err="1"/>
              <a:t>naissance</a:t>
            </a:r>
            <a:r>
              <a:rPr lang="pl-PL" sz="3000" dirty="0"/>
              <a:t> de Gustave Flaubert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sz="3000" dirty="0"/>
              <a:t>1832 – </a:t>
            </a:r>
            <a:r>
              <a:rPr lang="pl-PL" sz="3000" dirty="0" err="1"/>
              <a:t>entrée</a:t>
            </a:r>
            <a:r>
              <a:rPr lang="pl-PL" sz="3000" dirty="0"/>
              <a:t> </a:t>
            </a:r>
            <a:r>
              <a:rPr lang="pl-PL" sz="3000" dirty="0" err="1"/>
              <a:t>au</a:t>
            </a:r>
            <a:r>
              <a:rPr lang="pl-PL" sz="3000" dirty="0"/>
              <a:t> </a:t>
            </a:r>
            <a:r>
              <a:rPr lang="pl-PL" sz="3000" dirty="0" err="1"/>
              <a:t>Collège</a:t>
            </a:r>
            <a:r>
              <a:rPr lang="pl-PL" sz="3000" dirty="0"/>
              <a:t> Royal de Rouen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sz="3000" dirty="0"/>
              <a:t>1836 - </a:t>
            </a:r>
            <a:r>
              <a:rPr lang="en-US" sz="3000" dirty="0"/>
              <a:t>Elisa </a:t>
            </a:r>
            <a:r>
              <a:rPr lang="en-US" sz="3000" dirty="0" err="1"/>
              <a:t>Schlésinger</a:t>
            </a:r>
            <a:r>
              <a:rPr lang="pl-PL" sz="3000" dirty="0"/>
              <a:t> et </a:t>
            </a:r>
            <a:r>
              <a:rPr lang="en-US" sz="3000" i="1" dirty="0"/>
              <a:t>Les </a:t>
            </a:r>
            <a:r>
              <a:rPr lang="en-US" sz="3000" i="1" dirty="0" err="1"/>
              <a:t>mémoires</a:t>
            </a:r>
            <a:r>
              <a:rPr lang="en-US" sz="3000" i="1" dirty="0"/>
              <a:t> d’un </a:t>
            </a:r>
            <a:r>
              <a:rPr lang="en-US" sz="3000" i="1" dirty="0" err="1"/>
              <a:t>fou</a:t>
            </a:r>
            <a:endParaRPr lang="pl-PL" sz="3000" i="1" dirty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sz="3000" dirty="0"/>
              <a:t>1841 – </a:t>
            </a:r>
            <a:r>
              <a:rPr lang="pl-PL" sz="3000" dirty="0" err="1"/>
              <a:t>commencement</a:t>
            </a:r>
            <a:r>
              <a:rPr lang="pl-PL" sz="3000" dirty="0"/>
              <a:t> des </a:t>
            </a:r>
            <a:r>
              <a:rPr lang="pl-PL" sz="3000" dirty="0" err="1"/>
              <a:t>études</a:t>
            </a:r>
            <a:r>
              <a:rPr lang="pl-PL" sz="3000" dirty="0"/>
              <a:t> à </a:t>
            </a:r>
            <a:r>
              <a:rPr lang="pl-PL" sz="3000" dirty="0" err="1"/>
              <a:t>Paris</a:t>
            </a:r>
            <a:endParaRPr lang="pl-PL" sz="3000" dirty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sz="3000" dirty="0"/>
              <a:t>1844 – abandon des </a:t>
            </a:r>
            <a:r>
              <a:rPr lang="pl-PL" sz="3000" dirty="0" err="1"/>
              <a:t>études</a:t>
            </a:r>
            <a:r>
              <a:rPr lang="pl-PL" sz="3000" dirty="0"/>
              <a:t>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sz="3000" dirty="0"/>
              <a:t>1845 - </a:t>
            </a:r>
            <a:r>
              <a:rPr lang="en-US" sz="3000" dirty="0"/>
              <a:t>la première version de </a:t>
            </a:r>
            <a:r>
              <a:rPr lang="pl-PL" sz="3000" i="1" dirty="0" err="1"/>
              <a:t>L</a:t>
            </a:r>
            <a:r>
              <a:rPr lang="en-US" sz="3000" i="1" dirty="0"/>
              <a:t>’Education </a:t>
            </a:r>
            <a:r>
              <a:rPr lang="en-US" sz="3000" i="1" dirty="0" err="1"/>
              <a:t>sentimentale</a:t>
            </a:r>
            <a:endParaRPr lang="pl-PL" sz="3000" i="1" dirty="0"/>
          </a:p>
          <a:p>
            <a:endParaRPr lang="en-US" i="1" dirty="0"/>
          </a:p>
        </p:txBody>
      </p:sp>
      <p:sp>
        <p:nvSpPr>
          <p:cNvPr id="5" name="Prostokąt 4"/>
          <p:cNvSpPr/>
          <p:nvPr/>
        </p:nvSpPr>
        <p:spPr>
          <a:xfrm>
            <a:off x="1785918" y="500042"/>
            <a:ext cx="518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JEUNESSE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5757874" cy="4786346"/>
          </a:xfrm>
        </p:spPr>
        <p:txBody>
          <a:bodyPr anchor="t"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/>
              <a:t>1849 – </a:t>
            </a:r>
            <a:r>
              <a:rPr lang="pl-PL" dirty="0" err="1"/>
              <a:t>voyage</a:t>
            </a:r>
            <a:r>
              <a:rPr lang="pl-PL" dirty="0"/>
              <a:t> en Orient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/>
              <a:t>1851-1865 – </a:t>
            </a:r>
            <a:r>
              <a:rPr lang="pl-PL" dirty="0" err="1"/>
              <a:t>création</a:t>
            </a:r>
            <a:r>
              <a:rPr lang="pl-PL" dirty="0"/>
              <a:t> de Madame Bovary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/>
              <a:t>1857 – </a:t>
            </a:r>
            <a:r>
              <a:rPr lang="pl-PL" dirty="0" err="1"/>
              <a:t>publication</a:t>
            </a:r>
            <a:r>
              <a:rPr lang="pl-PL" dirty="0"/>
              <a:t> </a:t>
            </a:r>
            <a:r>
              <a:rPr lang="pl-PL" dirty="0" err="1"/>
              <a:t>du</a:t>
            </a:r>
            <a:r>
              <a:rPr lang="pl-PL" dirty="0"/>
              <a:t> </a:t>
            </a:r>
            <a:r>
              <a:rPr lang="pl-PL" dirty="0" err="1"/>
              <a:t>roman</a:t>
            </a:r>
            <a:r>
              <a:rPr lang="pl-PL" dirty="0"/>
              <a:t> Madame Bovary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dirty="0"/>
              <a:t>Flaubert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poursuivi</a:t>
            </a:r>
            <a:r>
              <a:rPr lang="en-US" dirty="0"/>
              <a:t> pour offense à la morale,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finalement</a:t>
            </a:r>
            <a:r>
              <a:rPr lang="en-US" dirty="0"/>
              <a:t> </a:t>
            </a:r>
            <a:r>
              <a:rPr lang="en-US" dirty="0" err="1"/>
              <a:t>acquitté</a:t>
            </a:r>
            <a:endParaRPr lang="en-US" dirty="0"/>
          </a:p>
        </p:txBody>
      </p:sp>
      <p:pic>
        <p:nvPicPr>
          <p:cNvPr id="19458" name="Picture 2" descr="Amazon.com: Madame Bovary (Le Livre de Poche) (French Edition)  (9782253004868): Flaubert, Gustave: Boo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285992"/>
            <a:ext cx="2877078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85720" y="1857364"/>
            <a:ext cx="3857652" cy="3992563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 err="1"/>
              <a:t>refuge</a:t>
            </a:r>
            <a:r>
              <a:rPr lang="pl-PL" dirty="0"/>
              <a:t> </a:t>
            </a:r>
            <a:r>
              <a:rPr lang="en-US" dirty="0"/>
              <a:t>à Rouen</a:t>
            </a:r>
            <a:endParaRPr lang="pl-PL" dirty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endParaRPr lang="pl-PL" dirty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dirty="0" err="1"/>
              <a:t>problèmes</a:t>
            </a:r>
            <a:r>
              <a:rPr lang="en-US" dirty="0"/>
              <a:t> financiers</a:t>
            </a:r>
            <a:endParaRPr lang="pl-PL" dirty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endParaRPr lang="pl-PL" dirty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 err="1"/>
              <a:t>mort</a:t>
            </a:r>
            <a:r>
              <a:rPr lang="pl-PL" dirty="0"/>
              <a:t> </a:t>
            </a:r>
            <a:r>
              <a:rPr lang="pl-PL" dirty="0" err="1"/>
              <a:t>le</a:t>
            </a:r>
            <a:r>
              <a:rPr lang="pl-PL" dirty="0"/>
              <a:t> 8 mai 1880 </a:t>
            </a:r>
            <a:r>
              <a:rPr lang="pl-PL" dirty="0" err="1"/>
              <a:t>d’une</a:t>
            </a:r>
            <a:r>
              <a:rPr lang="pl-PL" dirty="0"/>
              <a:t> </a:t>
            </a:r>
            <a:r>
              <a:rPr lang="pl-PL" dirty="0" err="1"/>
              <a:t>hémorragie</a:t>
            </a:r>
            <a:r>
              <a:rPr lang="pl-PL" dirty="0"/>
              <a:t> </a:t>
            </a:r>
            <a:r>
              <a:rPr lang="pl-PL" dirty="0" err="1"/>
              <a:t>cérébrale</a:t>
            </a:r>
            <a:endParaRPr lang="pl-PL" dirty="0"/>
          </a:p>
          <a:p>
            <a:endParaRPr lang="en-US" dirty="0"/>
          </a:p>
        </p:txBody>
      </p:sp>
      <p:sp>
        <p:nvSpPr>
          <p:cNvPr id="5" name="Prostokąt 4"/>
          <p:cNvSpPr/>
          <p:nvPr/>
        </p:nvSpPr>
        <p:spPr>
          <a:xfrm>
            <a:off x="785786" y="500042"/>
            <a:ext cx="7550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DERNIÈRES</a:t>
            </a:r>
            <a:r>
              <a:rPr lang="pl-PL" sz="54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pl-PL" sz="5400" b="1" cap="none" spc="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ANNÉES</a:t>
            </a:r>
            <a:endParaRPr lang="pl-PL" sz="5400" b="1" cap="none" spc="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https://upload.wikimedia.org/wikipedia/commons/thumb/8/81/Tombeau_de_Gustave_Flaubert_%C3%A0_Rouen.jpg/1280px-Tombeau_de_Gustave_Flaubert_%C3%A0_Rou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857364"/>
            <a:ext cx="4751366" cy="3563526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4714876" y="5572140"/>
            <a:ext cx="37862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Tombeau de Flaubert et de </a:t>
            </a:r>
            <a:r>
              <a:rPr lang="pl-PL" sz="1500" dirty="0" err="1"/>
              <a:t>sa</a:t>
            </a:r>
            <a:r>
              <a:rPr lang="pl-PL" sz="1500" dirty="0"/>
              <a:t> </a:t>
            </a:r>
            <a:r>
              <a:rPr lang="pl-PL" sz="1500" dirty="0" err="1"/>
              <a:t>famille</a:t>
            </a:r>
            <a:r>
              <a:rPr lang="pl-PL" sz="1500" dirty="0"/>
              <a:t> à Rouen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428596" y="2143116"/>
            <a:ext cx="8153400" cy="3992563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1838 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mémoires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d’un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fou</a:t>
            </a:r>
            <a:endParaRPr lang="pl-PL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1857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Madame Bovary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1862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pl-PL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Salammbô</a:t>
            </a:r>
            <a:endParaRPr lang="pl-PL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1869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pl-PL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L’Éducation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sentimentale</a:t>
            </a:r>
            <a:endParaRPr lang="pl-PL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1874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La </a:t>
            </a:r>
            <a:r>
              <a:rPr lang="pl-PL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Tentation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pl-PL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saint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Antoine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1877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pl-PL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Trois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contes</a:t>
            </a:r>
            <a:endParaRPr lang="pl-PL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00034" y="357166"/>
            <a:ext cx="814393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sz="4500" b="1" cap="none" spc="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ŒUVRES</a:t>
            </a:r>
            <a:r>
              <a:rPr lang="pl-PL" sz="4500" b="1" cap="none" spc="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PRINCIPALES </a:t>
            </a:r>
          </a:p>
          <a:p>
            <a:pPr algn="ctr"/>
            <a:r>
              <a:rPr lang="pl-PL" sz="4500" b="1" cap="none" spc="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DE FLAUBERT</a:t>
            </a:r>
            <a:endParaRPr lang="en-US" sz="4500" b="1" cap="none" spc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571604" y="285728"/>
            <a:ext cx="6064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MADAME BOVARY</a:t>
            </a:r>
          </a:p>
        </p:txBody>
      </p:sp>
      <p:pic>
        <p:nvPicPr>
          <p:cNvPr id="18434" name="Picture 2" descr="Ilustrac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3357586" cy="5318418"/>
          </a:xfrm>
          <a:prstGeom prst="rect">
            <a:avLst/>
          </a:prstGeom>
          <a:noFill/>
        </p:spPr>
      </p:pic>
      <p:pic>
        <p:nvPicPr>
          <p:cNvPr id="18436" name="Picture 4" descr="Madame Bovary VOD – naEKRANIE.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85860"/>
            <a:ext cx="3605833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4581</TotalTime>
  <Words>873</Words>
  <Application>Microsoft Office PowerPoint</Application>
  <PresentationFormat>Pokaz na ekranie (4:3)</PresentationFormat>
  <Paragraphs>181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Gill Sans MT</vt:lpstr>
      <vt:lpstr>Verdana</vt:lpstr>
      <vt:lpstr>Wingdings</vt:lpstr>
      <vt:lpstr>Wingdings 2</vt:lpstr>
      <vt:lpstr>Przesilenie</vt:lpstr>
      <vt:lpstr>Prezentacja programu PowerPoint</vt:lpstr>
      <vt:lpstr>PLAN DE LA PRÉSENTATION</vt:lpstr>
      <vt:lpstr>VOCABULAIRE 1</vt:lpstr>
      <vt:lpstr>VOCABULAIRE II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BOVARYSME</vt:lpstr>
      <vt:lpstr>CITAtion</vt:lpstr>
      <vt:lpstr>Prezentacja programu PowerPoint</vt:lpstr>
      <vt:lpstr>Prezentacja programu PowerPoint</vt:lpstr>
      <vt:lpstr>CITATION</vt:lpstr>
      <vt:lpstr>Prezentacja programu PowerPoint</vt:lpstr>
      <vt:lpstr>QUIZ</vt:lpstr>
      <vt:lpstr>Prezentacja programu PowerPoint</vt:lpstr>
      <vt:lpstr>BIBLIOGRAPHIE</vt:lpstr>
      <vt:lpstr>MERCI POUR VOTRE ATTENTION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HP</dc:creator>
  <cp:lastModifiedBy>Kawalec Beata</cp:lastModifiedBy>
  <cp:revision>40</cp:revision>
  <dcterms:created xsi:type="dcterms:W3CDTF">2021-04-24T21:30:59Z</dcterms:created>
  <dcterms:modified xsi:type="dcterms:W3CDTF">2021-06-10T09:53:29Z</dcterms:modified>
</cp:coreProperties>
</file>